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6" r:id="rId2"/>
    <p:sldId id="256" r:id="rId3"/>
    <p:sldId id="257" r:id="rId4"/>
    <p:sldId id="258" r:id="rId5"/>
    <p:sldId id="267" r:id="rId6"/>
    <p:sldId id="260" r:id="rId7"/>
    <p:sldId id="261" r:id="rId8"/>
    <p:sldId id="268" r:id="rId9"/>
    <p:sldId id="262" r:id="rId10"/>
    <p:sldId id="269" r:id="rId11"/>
    <p:sldId id="270" r:id="rId12"/>
    <p:sldId id="271" r:id="rId13"/>
    <p:sldId id="272" r:id="rId14"/>
    <p:sldId id="273" r:id="rId15"/>
    <p:sldId id="274" r:id="rId16"/>
    <p:sldId id="275" r:id="rId17"/>
    <p:sldId id="277" r:id="rId18"/>
    <p:sldId id="278" r:id="rId19"/>
    <p:sldId id="276" r:id="rId20"/>
    <p:sldId id="281" r:id="rId21"/>
    <p:sldId id="279" r:id="rId22"/>
    <p:sldId id="280" r:id="rId23"/>
    <p:sldId id="282" r:id="rId24"/>
    <p:sldId id="284" r:id="rId25"/>
    <p:sldId id="263" r:id="rId26"/>
    <p:sldId id="285" r:id="rId27"/>
    <p:sldId id="286" r:id="rId28"/>
    <p:sldId id="264" r:id="rId29"/>
    <p:sldId id="26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oshani\Desktop\Sensory%20Data%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Yoshani\Desktop\cutomer%20evalua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Yoshani\Desktop\cutomer%20evaluat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Yoshani\Desktop\cutomer%20evaluat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Yoshani\Desktop\cutomer%20evaluatio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Treatment 1</c:v>
                </c:pt>
              </c:strCache>
            </c:strRef>
          </c:tx>
          <c:spPr>
            <a:ln w="28575" cap="rnd">
              <a:solidFill>
                <a:schemeClr val="accent1"/>
              </a:solidFill>
              <a:round/>
            </a:ln>
            <a:effectLst/>
          </c:spPr>
          <c:marker>
            <c:symbol val="none"/>
          </c:marker>
          <c:cat>
            <c:strRef>
              <c:f>Sheet1!$A$2:$A$8</c:f>
              <c:strCache>
                <c:ptCount val="7"/>
                <c:pt idx="0">
                  <c:v>Apperance</c:v>
                </c:pt>
                <c:pt idx="1">
                  <c:v>Aaroma</c:v>
                </c:pt>
                <c:pt idx="2">
                  <c:v>Colour</c:v>
                </c:pt>
                <c:pt idx="3">
                  <c:v>Prominent in Banana Taste</c:v>
                </c:pt>
                <c:pt idx="4">
                  <c:v>Texture (Crispiness)</c:v>
                </c:pt>
                <c:pt idx="5">
                  <c:v>Taste</c:v>
                </c:pt>
                <c:pt idx="6">
                  <c:v>Overall Acceptability</c:v>
                </c:pt>
              </c:strCache>
            </c:strRef>
          </c:cat>
          <c:val>
            <c:numRef>
              <c:f>Sheet1!$B$2:$B$8</c:f>
              <c:numCache>
                <c:formatCode>General</c:formatCode>
                <c:ptCount val="7"/>
                <c:pt idx="0">
                  <c:v>1.33</c:v>
                </c:pt>
                <c:pt idx="1">
                  <c:v>1.83</c:v>
                </c:pt>
                <c:pt idx="2">
                  <c:v>1.8</c:v>
                </c:pt>
                <c:pt idx="3">
                  <c:v>1.93</c:v>
                </c:pt>
                <c:pt idx="4">
                  <c:v>1.85</c:v>
                </c:pt>
                <c:pt idx="5">
                  <c:v>1.58</c:v>
                </c:pt>
                <c:pt idx="6">
                  <c:v>1.58</c:v>
                </c:pt>
              </c:numCache>
            </c:numRef>
          </c:val>
          <c:extLst>
            <c:ext xmlns:c16="http://schemas.microsoft.com/office/drawing/2014/chart" uri="{C3380CC4-5D6E-409C-BE32-E72D297353CC}">
              <c16:uniqueId val="{00000000-68DF-4C81-B25C-D47C16C9B774}"/>
            </c:ext>
          </c:extLst>
        </c:ser>
        <c:ser>
          <c:idx val="1"/>
          <c:order val="1"/>
          <c:tx>
            <c:strRef>
              <c:f>Sheet1!$C$1</c:f>
              <c:strCache>
                <c:ptCount val="1"/>
                <c:pt idx="0">
                  <c:v>Treatment 2</c:v>
                </c:pt>
              </c:strCache>
            </c:strRef>
          </c:tx>
          <c:spPr>
            <a:ln w="28575" cap="rnd">
              <a:solidFill>
                <a:schemeClr val="accent2"/>
              </a:solidFill>
              <a:round/>
            </a:ln>
            <a:effectLst/>
          </c:spPr>
          <c:marker>
            <c:symbol val="none"/>
          </c:marker>
          <c:cat>
            <c:strRef>
              <c:f>Sheet1!$A$2:$A$8</c:f>
              <c:strCache>
                <c:ptCount val="7"/>
                <c:pt idx="0">
                  <c:v>Apperance</c:v>
                </c:pt>
                <c:pt idx="1">
                  <c:v>Aaroma</c:v>
                </c:pt>
                <c:pt idx="2">
                  <c:v>Colour</c:v>
                </c:pt>
                <c:pt idx="3">
                  <c:v>Prominent in Banana Taste</c:v>
                </c:pt>
                <c:pt idx="4">
                  <c:v>Texture (Crispiness)</c:v>
                </c:pt>
                <c:pt idx="5">
                  <c:v>Taste</c:v>
                </c:pt>
                <c:pt idx="6">
                  <c:v>Overall Acceptability</c:v>
                </c:pt>
              </c:strCache>
            </c:strRef>
          </c:cat>
          <c:val>
            <c:numRef>
              <c:f>Sheet1!$C$2:$C$8</c:f>
              <c:numCache>
                <c:formatCode>General</c:formatCode>
                <c:ptCount val="7"/>
                <c:pt idx="0">
                  <c:v>2.33</c:v>
                </c:pt>
                <c:pt idx="1">
                  <c:v>2.2799999999999998</c:v>
                </c:pt>
                <c:pt idx="2">
                  <c:v>2.23</c:v>
                </c:pt>
                <c:pt idx="3">
                  <c:v>1.93</c:v>
                </c:pt>
                <c:pt idx="4">
                  <c:v>2.1800000000000002</c:v>
                </c:pt>
                <c:pt idx="5">
                  <c:v>2.38</c:v>
                </c:pt>
                <c:pt idx="6">
                  <c:v>2.4500000000000002</c:v>
                </c:pt>
              </c:numCache>
            </c:numRef>
          </c:val>
          <c:extLst>
            <c:ext xmlns:c16="http://schemas.microsoft.com/office/drawing/2014/chart" uri="{C3380CC4-5D6E-409C-BE32-E72D297353CC}">
              <c16:uniqueId val="{00000001-68DF-4C81-B25C-D47C16C9B774}"/>
            </c:ext>
          </c:extLst>
        </c:ser>
        <c:ser>
          <c:idx val="2"/>
          <c:order val="2"/>
          <c:tx>
            <c:strRef>
              <c:f>Sheet1!$D$1</c:f>
              <c:strCache>
                <c:ptCount val="1"/>
                <c:pt idx="0">
                  <c:v>Treatment 3</c:v>
                </c:pt>
              </c:strCache>
            </c:strRef>
          </c:tx>
          <c:spPr>
            <a:ln w="28575" cap="rnd">
              <a:solidFill>
                <a:schemeClr val="accent3"/>
              </a:solidFill>
              <a:round/>
            </a:ln>
            <a:effectLst/>
          </c:spPr>
          <c:marker>
            <c:symbol val="none"/>
          </c:marker>
          <c:cat>
            <c:strRef>
              <c:f>Sheet1!$A$2:$A$8</c:f>
              <c:strCache>
                <c:ptCount val="7"/>
                <c:pt idx="0">
                  <c:v>Apperance</c:v>
                </c:pt>
                <c:pt idx="1">
                  <c:v>Aaroma</c:v>
                </c:pt>
                <c:pt idx="2">
                  <c:v>Colour</c:v>
                </c:pt>
                <c:pt idx="3">
                  <c:v>Prominent in Banana Taste</c:v>
                </c:pt>
                <c:pt idx="4">
                  <c:v>Texture (Crispiness)</c:v>
                </c:pt>
                <c:pt idx="5">
                  <c:v>Taste</c:v>
                </c:pt>
                <c:pt idx="6">
                  <c:v>Overall Acceptability</c:v>
                </c:pt>
              </c:strCache>
            </c:strRef>
          </c:cat>
          <c:val>
            <c:numRef>
              <c:f>Sheet1!$D$2:$D$8</c:f>
              <c:numCache>
                <c:formatCode>General</c:formatCode>
                <c:ptCount val="7"/>
                <c:pt idx="0">
                  <c:v>2.35</c:v>
                </c:pt>
                <c:pt idx="1">
                  <c:v>1.9</c:v>
                </c:pt>
                <c:pt idx="2">
                  <c:v>1.98</c:v>
                </c:pt>
                <c:pt idx="3">
                  <c:v>2.15</c:v>
                </c:pt>
                <c:pt idx="4">
                  <c:v>1.98</c:v>
                </c:pt>
                <c:pt idx="5">
                  <c:v>2.0499999999999998</c:v>
                </c:pt>
                <c:pt idx="6">
                  <c:v>1.98</c:v>
                </c:pt>
              </c:numCache>
            </c:numRef>
          </c:val>
          <c:extLst>
            <c:ext xmlns:c16="http://schemas.microsoft.com/office/drawing/2014/chart" uri="{C3380CC4-5D6E-409C-BE32-E72D297353CC}">
              <c16:uniqueId val="{00000002-68DF-4C81-B25C-D47C16C9B774}"/>
            </c:ext>
          </c:extLst>
        </c:ser>
        <c:dLbls>
          <c:showLegendKey val="0"/>
          <c:showVal val="0"/>
          <c:showCatName val="0"/>
          <c:showSerName val="0"/>
          <c:showPercent val="0"/>
          <c:showBubbleSize val="0"/>
        </c:dLbls>
        <c:axId val="1144747648"/>
        <c:axId val="1144746400"/>
      </c:radarChart>
      <c:catAx>
        <c:axId val="114474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44746400"/>
        <c:crosses val="autoZero"/>
        <c:auto val="1"/>
        <c:lblAlgn val="ctr"/>
        <c:lblOffset val="100"/>
        <c:noMultiLvlLbl val="0"/>
      </c:catAx>
      <c:valAx>
        <c:axId val="114474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447476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200"/>
              <a:t>Do you really like to the tasted banana chips sample?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069976731821869E-2"/>
          <c:y val="0.11624885581834823"/>
          <c:w val="0.93986004653635624"/>
          <c:h val="0.77655072720526974"/>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E2F7-4B41-BB3D-6BD8428604E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E2F7-4B41-BB3D-6BD8428604E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Sheet9!$A$18:$A$19</c:f>
              <c:strCache>
                <c:ptCount val="2"/>
                <c:pt idx="0">
                  <c:v>No</c:v>
                </c:pt>
                <c:pt idx="1">
                  <c:v>Yes</c:v>
                </c:pt>
              </c:strCache>
            </c:strRef>
          </c:cat>
          <c:val>
            <c:numRef>
              <c:f>Sheet9!$B$18:$B$19</c:f>
              <c:numCache>
                <c:formatCode>General</c:formatCode>
                <c:ptCount val="2"/>
                <c:pt idx="0">
                  <c:v>6</c:v>
                </c:pt>
                <c:pt idx="1">
                  <c:v>53</c:v>
                </c:pt>
              </c:numCache>
            </c:numRef>
          </c:val>
          <c:extLst>
            <c:ext xmlns:c16="http://schemas.microsoft.com/office/drawing/2014/chart" uri="{C3380CC4-5D6E-409C-BE32-E72D297353CC}">
              <c16:uniqueId val="{00000004-E2F7-4B41-BB3D-6BD8428604E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400" dirty="0"/>
              <a:t>Mostly Preferred Prospect Purchase</a:t>
            </a:r>
            <a:r>
              <a:rPr lang="en-US" sz="1400" baseline="0" dirty="0"/>
              <a:t> Locations</a:t>
            </a:r>
            <a:endParaRPr lang="en-US" sz="14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24816408465775E-2"/>
          <c:y val="0.1288205279343444"/>
          <c:w val="0.94750367183068451"/>
          <c:h val="0.74187990689493477"/>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FB55-43F5-BAC2-4CA69447CBD3}"/>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FB55-43F5-BAC2-4CA69447CBD3}"/>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FB55-43F5-BAC2-4CA69447CBD3}"/>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FB55-43F5-BAC2-4CA69447CBD3}"/>
              </c:ext>
            </c:extLst>
          </c:dPt>
          <c:dPt>
            <c:idx val="4"/>
            <c:bubble3D val="0"/>
            <c:spPr>
              <a:solidFill>
                <a:schemeClr val="accent6">
                  <a:lumMod val="5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FB55-43F5-BAC2-4CA69447CBD3}"/>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Sheet2!$A$3:$A$7</c:f>
              <c:strCache>
                <c:ptCount val="5"/>
                <c:pt idx="0">
                  <c:v>From super markets</c:v>
                </c:pt>
                <c:pt idx="1">
                  <c:v>From retail shops</c:v>
                </c:pt>
                <c:pt idx="2">
                  <c:v>From restaurants or Canteen</c:v>
                </c:pt>
                <c:pt idx="3">
                  <c:v>Via Online buying platforms</c:v>
                </c:pt>
                <c:pt idx="4">
                  <c:v>Other</c:v>
                </c:pt>
              </c:strCache>
            </c:strRef>
          </c:cat>
          <c:val>
            <c:numRef>
              <c:f>Sheet2!$B$3:$B$7</c:f>
              <c:numCache>
                <c:formatCode>General</c:formatCode>
                <c:ptCount val="5"/>
                <c:pt idx="0">
                  <c:v>38</c:v>
                </c:pt>
                <c:pt idx="1">
                  <c:v>51</c:v>
                </c:pt>
                <c:pt idx="2">
                  <c:v>18</c:v>
                </c:pt>
                <c:pt idx="3">
                  <c:v>7</c:v>
                </c:pt>
                <c:pt idx="4">
                  <c:v>0</c:v>
                </c:pt>
              </c:numCache>
            </c:numRef>
          </c:val>
          <c:extLst>
            <c:ext xmlns:c16="http://schemas.microsoft.com/office/drawing/2014/chart" uri="{C3380CC4-5D6E-409C-BE32-E72D297353CC}">
              <c16:uniqueId val="{0000000A-FB55-43F5-BAC2-4CA69447CBD3}"/>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400"/>
              <a:t>Customer</a:t>
            </a:r>
            <a:r>
              <a:rPr lang="en-US" sz="1400" baseline="0"/>
              <a:t> Value Given for 100g of Banana Chips</a:t>
            </a:r>
            <a:endParaRPr lang="en-US" sz="140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930078759892034E-2"/>
          <c:y val="0.11835112048604361"/>
          <c:w val="0.93813984248021598"/>
          <c:h val="0.76728176104818835"/>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8745-497F-8463-9A4067F3D1D6}"/>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8745-497F-8463-9A4067F3D1D6}"/>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8745-497F-8463-9A4067F3D1D6}"/>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8745-497F-8463-9A4067F3D1D6}"/>
              </c:ext>
            </c:extLst>
          </c:dPt>
          <c:dPt>
            <c:idx val="4"/>
            <c:bubble3D val="0"/>
            <c:spPr>
              <a:solidFill>
                <a:schemeClr val="accent6">
                  <a:lumMod val="5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8745-497F-8463-9A4067F3D1D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Sheet3!$A$3:$A$7</c:f>
              <c:strCache>
                <c:ptCount val="5"/>
                <c:pt idx="0">
                  <c:v>Rs.150-200</c:v>
                </c:pt>
                <c:pt idx="1">
                  <c:v>Rs.200-250</c:v>
                </c:pt>
                <c:pt idx="2">
                  <c:v>Rs.250-300</c:v>
                </c:pt>
                <c:pt idx="3">
                  <c:v>Rs.300-350</c:v>
                </c:pt>
                <c:pt idx="4">
                  <c:v>Rs.350-400</c:v>
                </c:pt>
              </c:strCache>
            </c:strRef>
          </c:cat>
          <c:val>
            <c:numRef>
              <c:f>Sheet3!$B$3:$B$7</c:f>
              <c:numCache>
                <c:formatCode>General</c:formatCode>
                <c:ptCount val="5"/>
                <c:pt idx="0">
                  <c:v>43</c:v>
                </c:pt>
                <c:pt idx="1">
                  <c:v>11</c:v>
                </c:pt>
                <c:pt idx="2">
                  <c:v>0</c:v>
                </c:pt>
                <c:pt idx="3">
                  <c:v>0</c:v>
                </c:pt>
                <c:pt idx="4">
                  <c:v>0</c:v>
                </c:pt>
              </c:numCache>
            </c:numRef>
          </c:val>
          <c:extLst>
            <c:ext xmlns:c16="http://schemas.microsoft.com/office/drawing/2014/chart" uri="{C3380CC4-5D6E-409C-BE32-E72D297353CC}">
              <c16:uniqueId val="{0000000A-8745-497F-8463-9A4067F3D1D6}"/>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10696976537832616"/>
          <c:y val="0.95608296273709659"/>
          <c:w val="0.78606026568295428"/>
          <c:h val="4.3917037262903448E-2"/>
        </c:manualLayout>
      </c:layout>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t>Mostly Concern Factors when buying</a:t>
            </a:r>
            <a:r>
              <a:rPr lang="en-US" baseline="0" dirty="0"/>
              <a:t> chips like snack items</a:t>
            </a:r>
            <a:endParaRPr lang="en-US"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Sheet7!$A$4:$A$13</c:f>
              <c:strCache>
                <c:ptCount val="10"/>
                <c:pt idx="0">
                  <c:v>Quantity</c:v>
                </c:pt>
                <c:pt idx="1">
                  <c:v>Quality</c:v>
                </c:pt>
                <c:pt idx="2">
                  <c:v>Flavor/ Taste</c:v>
                </c:pt>
                <c:pt idx="3">
                  <c:v>Price</c:v>
                </c:pt>
                <c:pt idx="4">
                  <c:v>Availability</c:v>
                </c:pt>
                <c:pt idx="5">
                  <c:v>Appearance</c:v>
                </c:pt>
                <c:pt idx="6">
                  <c:v>Nutritional Composition</c:v>
                </c:pt>
                <c:pt idx="7">
                  <c:v>Brand name</c:v>
                </c:pt>
                <c:pt idx="8">
                  <c:v>Packaging</c:v>
                </c:pt>
                <c:pt idx="9">
                  <c:v>Other</c:v>
                </c:pt>
              </c:strCache>
            </c:strRef>
          </c:cat>
          <c:val>
            <c:numRef>
              <c:f>Sheet7!$B$4:$B$13</c:f>
              <c:numCache>
                <c:formatCode>General</c:formatCode>
                <c:ptCount val="10"/>
                <c:pt idx="0">
                  <c:v>42</c:v>
                </c:pt>
                <c:pt idx="1">
                  <c:v>48</c:v>
                </c:pt>
                <c:pt idx="2">
                  <c:v>53</c:v>
                </c:pt>
                <c:pt idx="3">
                  <c:v>53</c:v>
                </c:pt>
                <c:pt idx="4">
                  <c:v>38</c:v>
                </c:pt>
                <c:pt idx="5">
                  <c:v>27</c:v>
                </c:pt>
                <c:pt idx="6">
                  <c:v>29</c:v>
                </c:pt>
                <c:pt idx="7">
                  <c:v>18</c:v>
                </c:pt>
                <c:pt idx="8">
                  <c:v>26</c:v>
                </c:pt>
                <c:pt idx="9">
                  <c:v>0</c:v>
                </c:pt>
              </c:numCache>
            </c:numRef>
          </c:val>
          <c:extLst>
            <c:ext xmlns:c16="http://schemas.microsoft.com/office/drawing/2014/chart" uri="{C3380CC4-5D6E-409C-BE32-E72D297353CC}">
              <c16:uniqueId val="{00000000-6461-4E52-981D-9AC59E481AB5}"/>
            </c:ext>
          </c:extLst>
        </c:ser>
        <c:dLbls>
          <c:showLegendKey val="0"/>
          <c:showVal val="0"/>
          <c:showCatName val="0"/>
          <c:showSerName val="0"/>
          <c:showPercent val="0"/>
          <c:showBubbleSize val="0"/>
        </c:dLbls>
        <c:gapWidth val="115"/>
        <c:overlap val="-20"/>
        <c:axId val="356411008"/>
        <c:axId val="356413920"/>
      </c:barChart>
      <c:catAx>
        <c:axId val="35641100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6413920"/>
        <c:crosses val="autoZero"/>
        <c:auto val="1"/>
        <c:lblAlgn val="ctr"/>
        <c:lblOffset val="100"/>
        <c:noMultiLvlLbl val="0"/>
      </c:catAx>
      <c:valAx>
        <c:axId val="356413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64110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400" b="1" dirty="0"/>
              <a:t>What is your source of information that influence you to purchase chips like products?</a:t>
            </a:r>
          </a:p>
        </c:rich>
      </c:tx>
      <c:layout>
        <c:manualLayout>
          <c:xMode val="edge"/>
          <c:yMode val="edge"/>
          <c:x val="0.10117083879475244"/>
          <c:y val="1.7158544955387784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9463877650922282E-2"/>
          <c:y val="0.20434782608695654"/>
          <c:w val="0.85309571527980532"/>
          <c:h val="0.58206846970215687"/>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C065-4FFE-9251-3DA80CCBD2EC}"/>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C065-4FFE-9251-3DA80CCBD2EC}"/>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C065-4FFE-9251-3DA80CCBD2EC}"/>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C065-4FFE-9251-3DA80CCBD2EC}"/>
              </c:ext>
            </c:extLst>
          </c:dPt>
          <c:dPt>
            <c:idx val="4"/>
            <c:bubble3D val="0"/>
            <c:spPr>
              <a:solidFill>
                <a:schemeClr val="accent6">
                  <a:lumMod val="5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C065-4FFE-9251-3DA80CCBD2EC}"/>
              </c:ext>
            </c:extLst>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B-C065-4FFE-9251-3DA80CCBD2E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Sheet6!$A$3:$A$8</c:f>
              <c:strCache>
                <c:ptCount val="6"/>
                <c:pt idx="0">
                  <c:v>TV or Radio</c:v>
                </c:pt>
                <c:pt idx="1">
                  <c:v>Printed Media</c:v>
                </c:pt>
                <c:pt idx="2">
                  <c:v>Social Media</c:v>
                </c:pt>
                <c:pt idx="3">
                  <c:v>Product Display Board</c:v>
                </c:pt>
                <c:pt idx="4">
                  <c:v>Retailers’ recommendations</c:v>
                </c:pt>
                <c:pt idx="5">
                  <c:v>Other</c:v>
                </c:pt>
              </c:strCache>
            </c:strRef>
          </c:cat>
          <c:val>
            <c:numRef>
              <c:f>Sheet6!$B$3:$B$8</c:f>
              <c:numCache>
                <c:formatCode>General</c:formatCode>
                <c:ptCount val="6"/>
                <c:pt idx="0">
                  <c:v>26</c:v>
                </c:pt>
                <c:pt idx="1">
                  <c:v>42</c:v>
                </c:pt>
                <c:pt idx="2">
                  <c:v>33</c:v>
                </c:pt>
                <c:pt idx="3">
                  <c:v>45</c:v>
                </c:pt>
                <c:pt idx="4">
                  <c:v>43</c:v>
                </c:pt>
                <c:pt idx="5">
                  <c:v>0</c:v>
                </c:pt>
              </c:numCache>
            </c:numRef>
          </c:val>
          <c:extLst>
            <c:ext xmlns:c16="http://schemas.microsoft.com/office/drawing/2014/chart" uri="{C3380CC4-5D6E-409C-BE32-E72D297353CC}">
              <c16:uniqueId val="{0000000C-C065-4FFE-9251-3DA80CCBD2EC}"/>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13200007024491328"/>
          <c:y val="0.76902019856213621"/>
          <c:w val="0.65236450963562642"/>
          <c:h val="0.19619719274221156"/>
        </c:manualLayout>
      </c:layout>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99955-9A95-436C-99C3-9249808B2C94}" type="datetimeFigureOut">
              <a:rPr lang="en-US" smtClean="0"/>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A908A-40DA-4385-96CA-0E233AB8F071}" type="slidenum">
              <a:rPr lang="en-US" smtClean="0"/>
              <a:t>‹#›</a:t>
            </a:fld>
            <a:endParaRPr lang="en-US"/>
          </a:p>
        </p:txBody>
      </p:sp>
    </p:spTree>
    <p:extLst>
      <p:ext uri="{BB962C8B-B14F-4D97-AF65-F5344CB8AC3E}">
        <p14:creationId xmlns:p14="http://schemas.microsoft.com/office/powerpoint/2010/main" val="344473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7969-4646-0311-37D1-2E355C591717}"/>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en-US" dirty="0"/>
              <a:t>Research Topic</a:t>
            </a:r>
          </a:p>
        </p:txBody>
      </p:sp>
      <p:sp>
        <p:nvSpPr>
          <p:cNvPr id="3" name="Subtitle 2">
            <a:extLst>
              <a:ext uri="{FF2B5EF4-FFF2-40B4-BE49-F238E27FC236}">
                <a16:creationId xmlns:a16="http://schemas.microsoft.com/office/drawing/2014/main" id="{25EAE0CF-F39E-AF3A-21D1-E58FEE7FAB0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a:t>
            </a:r>
          </a:p>
        </p:txBody>
      </p:sp>
      <p:sp>
        <p:nvSpPr>
          <p:cNvPr id="4" name="Date Placeholder 3">
            <a:extLst>
              <a:ext uri="{FF2B5EF4-FFF2-40B4-BE49-F238E27FC236}">
                <a16:creationId xmlns:a16="http://schemas.microsoft.com/office/drawing/2014/main" id="{717085C5-110D-2BCE-5729-CEE44BA3C7A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89B83A7-1EC4-307E-554D-281220A7C7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DC7F6B-80C0-4DD9-5B3D-5C7D6043D162}"/>
              </a:ext>
            </a:extLst>
          </p:cNvPr>
          <p:cNvSpPr>
            <a:spLocks noGrp="1"/>
          </p:cNvSpPr>
          <p:nvPr>
            <p:ph type="sldNum" sz="quarter" idx="12"/>
          </p:nvPr>
        </p:nvSpPr>
        <p:spPr>
          <a:xfrm>
            <a:off x="9296400" y="6492875"/>
            <a:ext cx="2743200" cy="365125"/>
          </a:xfrm>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27493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EA05-7E01-5383-DBE0-8DD3BF085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3BAA55-5A9B-2056-A6C3-32F821CF0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926F8-0703-66E5-E71D-E1FC8C87EAF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1BC5C9-8250-99C9-BCE1-B4AF3FB19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16E12C-4B65-E3AF-1721-C890FA4F211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3772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2F473C-73E3-01D0-7AFC-C38C4A48C1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896384-DC25-594D-6B35-E3A83B321D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B6F9C-5D81-9610-48C8-C313116EF8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F5CB411-649C-341A-0F9E-AB2FBAEF79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8CB216-4EC5-B91B-1928-253A567EAC28}"/>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76043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Content</a:t>
            </a:r>
          </a:p>
        </p:txBody>
      </p:sp>
      <p:sp>
        <p:nvSpPr>
          <p:cNvPr id="3" name="Content Placeholder 2">
            <a:extLst>
              <a:ext uri="{FF2B5EF4-FFF2-40B4-BE49-F238E27FC236}">
                <a16:creationId xmlns:a16="http://schemas.microsoft.com/office/drawing/2014/main" id="{1733130F-EE6E-3BB1-E1C6-D238555799FC}"/>
              </a:ext>
            </a:extLst>
          </p:cNvPr>
          <p:cNvSpPr>
            <a:spLocks noGrp="1"/>
          </p:cNvSpPr>
          <p:nvPr>
            <p:ph idx="1" hasCustomPrompt="1"/>
          </p:nvPr>
        </p:nvSpPr>
        <p:spPr/>
        <p:txBody>
          <a:bodyPr/>
          <a:lstStyle>
            <a:lvl1pPr marL="457200" indent="-457200">
              <a:buFont typeface="Wingdings" panose="05000000000000000000" pitchFamily="2" charset="2"/>
              <a:buChar char="Ø"/>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a16="http://schemas.microsoft.com/office/drawing/2014/main"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23635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Topic Here……</a:t>
            </a:r>
          </a:p>
        </p:txBody>
      </p:sp>
      <p:sp>
        <p:nvSpPr>
          <p:cNvPr id="3" name="Content Placeholder 2">
            <a:extLst>
              <a:ext uri="{FF2B5EF4-FFF2-40B4-BE49-F238E27FC236}">
                <a16:creationId xmlns:a16="http://schemas.microsoft.com/office/drawing/2014/main" id="{1733130F-EE6E-3BB1-E1C6-D238555799FC}"/>
              </a:ext>
            </a:extLst>
          </p:cNvPr>
          <p:cNvSpPr>
            <a:spLocks noGrp="1"/>
          </p:cNvSpPr>
          <p:nvPr>
            <p:ph idx="1" hasCustomPrompt="1"/>
          </p:nvPr>
        </p:nvSpPr>
        <p:spPr/>
        <p:txBody>
          <a:bodyPr/>
          <a:lstStyle>
            <a:lvl1pPr marL="457200" indent="-457200">
              <a:buFont typeface="Arial" panose="020B0604020202020204" pitchFamily="34" charset="0"/>
              <a:buChar char="•"/>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a16="http://schemas.microsoft.com/office/drawing/2014/main"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011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452A-D6F8-C6AE-3FEA-ADFC57F080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AD072-65FF-CF97-B7E8-CB5B22EA1D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42CF0D-0151-44E9-10B8-0738B9EEB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DA0FD8-8632-4358-3ED7-0603A4B2BB3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2411A09-9139-A265-D5CF-79C46D5EEC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7D7811F-7FA8-BF72-D8DB-21511B8A391A}"/>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9590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7A8C-0323-E4BB-D073-B752DF7E25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E0559D-E3F0-4C5F-4D86-808179E8C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B72E48-E5D6-4309-FE87-162FA1AF08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EA7410-28B9-1126-0F82-88CCCC466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D13B33-090A-51AD-E7B4-AA38C5B556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9F57A7-6E89-04D9-023A-140844CCB8F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04D958A4-AEFE-A6A8-0386-6589FBB4C5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3B3EC1-87F8-80FE-0F81-CDBCA4A4F44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30454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B1659-B1BC-7FAE-991B-BF09F93A55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7A4906-531C-4B30-7879-310FD641C93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A353892B-0FC9-B7C7-B278-75FBF37E74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6859966-AABE-1811-710F-18CE3CF23EB5}"/>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80075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AC124B-EF3A-7C52-502B-78199F7ADE9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340B8CAC-C8F4-4045-54C8-67793DDAD4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ED00E0A-0E4F-0283-9D71-27DBDEC97B1E}"/>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080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9EA5-45C2-D087-3AF0-DFEB343683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F1E509-E2B2-3FF9-0A5B-3508A025D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D9F53B-8935-BC25-B503-B4889244F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C09E0-9170-0D9A-AC6E-728CA3C5481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39F8903-2675-9F49-D34C-C32DDC4FB9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DB0455-5F1B-6A63-20DA-AD38F3C077E2}"/>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181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56F0-7043-96BF-B4C4-43D1E4145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FF1898-3C62-34C4-E2B9-88B437588F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488573-FF6E-CBA7-4CB0-4E874445D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9B5EE-4355-D7FE-2C32-2FEF9FE85BF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6473719-B06C-C3B0-5EF9-CCEAC64322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C346418-6E63-F759-38D3-A627712D1484}"/>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96797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E8BA6E-A64F-4653-598A-C97DA36121E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332B1D3-6A11-F23D-7C31-1F0084E56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646B8D-AF73-C7A6-19BB-19FF96778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22890DE-316E-2527-E356-1E4370DC8B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C179B-E1DC-44DF-B0E4-66A8D350C2BE}" type="slidenum">
              <a:rPr lang="en-US" smtClean="0"/>
              <a:t>‹#›</a:t>
            </a:fld>
            <a:endParaRPr lang="en-US"/>
          </a:p>
        </p:txBody>
      </p:sp>
    </p:spTree>
    <p:extLst>
      <p:ext uri="{BB962C8B-B14F-4D97-AF65-F5344CB8AC3E}">
        <p14:creationId xmlns:p14="http://schemas.microsoft.com/office/powerpoint/2010/main" val="2911773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7C9C12-EDDB-A30B-D5A1-8E97E7EC66C6}"/>
              </a:ext>
            </a:extLst>
          </p:cNvPr>
          <p:cNvSpPr>
            <a:spLocks noGrp="1"/>
          </p:cNvSpPr>
          <p:nvPr>
            <p:ph type="sldNum" sz="quarter" idx="12"/>
          </p:nvPr>
        </p:nvSpPr>
        <p:spPr/>
        <p:txBody>
          <a:bodyPr/>
          <a:lstStyle/>
          <a:p>
            <a:fld id="{48FC179B-E1DC-44DF-B0E4-66A8D350C2BE}" type="slidenum">
              <a:rPr lang="en-US" smtClean="0"/>
              <a:t>1</a:t>
            </a:fld>
            <a:endParaRPr lang="en-US"/>
          </a:p>
        </p:txBody>
      </p:sp>
      <p:pic>
        <p:nvPicPr>
          <p:cNvPr id="4" name="Picture 3">
            <a:extLst>
              <a:ext uri="{FF2B5EF4-FFF2-40B4-BE49-F238E27FC236}">
                <a16:creationId xmlns:a16="http://schemas.microsoft.com/office/drawing/2014/main" id="{DCE79A38-CC8F-3803-E252-E894F0062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553200"/>
          </a:xfrm>
          <a:prstGeom prst="rect">
            <a:avLst/>
          </a:prstGeom>
        </p:spPr>
      </p:pic>
    </p:spTree>
    <p:extLst>
      <p:ext uri="{BB962C8B-B14F-4D97-AF65-F5344CB8AC3E}">
        <p14:creationId xmlns:p14="http://schemas.microsoft.com/office/powerpoint/2010/main" val="3881974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10</a:t>
            </a:fld>
            <a:endParaRPr lang="en-US"/>
          </a:p>
        </p:txBody>
      </p:sp>
      <p:sp>
        <p:nvSpPr>
          <p:cNvPr id="3" name="Text Box 95">
            <a:extLst>
              <a:ext uri="{FF2B5EF4-FFF2-40B4-BE49-F238E27FC236}">
                <a16:creationId xmlns:a16="http://schemas.microsoft.com/office/drawing/2014/main" id="{1E902CAA-5068-72BD-C1D4-DB0E2FF8A64E}"/>
              </a:ext>
            </a:extLst>
          </p:cNvPr>
          <p:cNvSpPr txBox="1"/>
          <p:nvPr/>
        </p:nvSpPr>
        <p:spPr>
          <a:xfrm>
            <a:off x="715963" y="1363873"/>
            <a:ext cx="5042101" cy="45661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400" b="1" dirty="0">
                <a:effectLst/>
                <a:ea typeface="Calibri" panose="020F0502020204030204" pitchFamily="34" charset="0"/>
                <a:cs typeface="Iskoola Pota" panose="020B0502040204020203" pitchFamily="34" charset="0"/>
              </a:rPr>
              <a:t>Mean Rank of Sensory Characteristics</a:t>
            </a:r>
          </a:p>
        </p:txBody>
      </p:sp>
      <p:graphicFrame>
        <p:nvGraphicFramePr>
          <p:cNvPr id="5" name="Table 4">
            <a:extLst>
              <a:ext uri="{FF2B5EF4-FFF2-40B4-BE49-F238E27FC236}">
                <a16:creationId xmlns:a16="http://schemas.microsoft.com/office/drawing/2014/main" id="{8E56B45C-98F3-05F9-355C-D63C7E09B6AE}"/>
              </a:ext>
            </a:extLst>
          </p:cNvPr>
          <p:cNvGraphicFramePr>
            <a:graphicFrameLocks noGrp="1"/>
          </p:cNvGraphicFramePr>
          <p:nvPr>
            <p:extLst>
              <p:ext uri="{D42A27DB-BD31-4B8C-83A1-F6EECF244321}">
                <p14:modId xmlns:p14="http://schemas.microsoft.com/office/powerpoint/2010/main" val="3026471761"/>
              </p:ext>
            </p:extLst>
          </p:nvPr>
        </p:nvGraphicFramePr>
        <p:xfrm>
          <a:off x="845233" y="1863212"/>
          <a:ext cx="10508567" cy="4629663"/>
        </p:xfrm>
        <a:graphic>
          <a:graphicData uri="http://schemas.openxmlformats.org/drawingml/2006/table">
            <a:tbl>
              <a:tblPr firstRow="1" firstCol="1" bandRow="1">
                <a:tableStyleId>{5940675A-B579-460E-94D1-54222C63F5DA}</a:tableStyleId>
              </a:tblPr>
              <a:tblGrid>
                <a:gridCol w="4054212">
                  <a:extLst>
                    <a:ext uri="{9D8B030D-6E8A-4147-A177-3AD203B41FA5}">
                      <a16:colId xmlns:a16="http://schemas.microsoft.com/office/drawing/2014/main" val="3420001677"/>
                    </a:ext>
                  </a:extLst>
                </a:gridCol>
                <a:gridCol w="2082050">
                  <a:extLst>
                    <a:ext uri="{9D8B030D-6E8A-4147-A177-3AD203B41FA5}">
                      <a16:colId xmlns:a16="http://schemas.microsoft.com/office/drawing/2014/main" val="2126752165"/>
                    </a:ext>
                  </a:extLst>
                </a:gridCol>
                <a:gridCol w="2082050">
                  <a:extLst>
                    <a:ext uri="{9D8B030D-6E8A-4147-A177-3AD203B41FA5}">
                      <a16:colId xmlns:a16="http://schemas.microsoft.com/office/drawing/2014/main" val="95342212"/>
                    </a:ext>
                  </a:extLst>
                </a:gridCol>
                <a:gridCol w="2290255">
                  <a:extLst>
                    <a:ext uri="{9D8B030D-6E8A-4147-A177-3AD203B41FA5}">
                      <a16:colId xmlns:a16="http://schemas.microsoft.com/office/drawing/2014/main" val="2890857855"/>
                    </a:ext>
                  </a:extLst>
                </a:gridCol>
              </a:tblGrid>
              <a:tr h="597583">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rPr>
                        <a:t>Aroma</a:t>
                      </a:r>
                      <a:endParaRPr lang="en-US" sz="1800" dirty="0">
                        <a:effectLst/>
                        <a:latin typeface="+mn-lt"/>
                        <a:cs typeface="Iskoola Pota" panose="020B0502040204020203" pitchFamily="34" charset="0"/>
                      </a:endParaRPr>
                    </a:p>
                  </a:txBody>
                  <a:tcPr marL="68580" marR="68580" marT="0" marB="0" anchor="b"/>
                </a:tc>
                <a:tc>
                  <a:txBody>
                    <a:bodyPr/>
                    <a:lstStyle/>
                    <a:p>
                      <a:pPr marL="0" marR="0" algn="ctr">
                        <a:lnSpc>
                          <a:spcPct val="107000"/>
                        </a:lnSpc>
                        <a:spcBef>
                          <a:spcPts val="0"/>
                        </a:spcBef>
                        <a:spcAft>
                          <a:spcPts val="0"/>
                        </a:spcAft>
                      </a:pPr>
                      <a:r>
                        <a:rPr lang="en-US" sz="1800" cap="all" dirty="0">
                          <a:effectLst/>
                        </a:rPr>
                        <a:t>Treatment 1</a:t>
                      </a:r>
                      <a:endParaRPr lang="en-US" sz="1800" dirty="0">
                        <a:effectLst/>
                        <a:latin typeface="+mn-lt"/>
                        <a:ea typeface="Calibri" panose="020F0502020204030204" pitchFamily="34" charset="0"/>
                        <a:cs typeface="Iskoola Pota" panose="020B0502040204020203" pitchFamily="34" charset="0"/>
                      </a:endParaRPr>
                    </a:p>
                  </a:txBody>
                  <a:tcPr marL="68580" marR="68580" marT="0" marB="0" anchor="b"/>
                </a:tc>
                <a:tc>
                  <a:txBody>
                    <a:bodyPr/>
                    <a:lstStyle/>
                    <a:p>
                      <a:pPr marL="0" marR="0" algn="ctr">
                        <a:lnSpc>
                          <a:spcPct val="107000"/>
                        </a:lnSpc>
                        <a:spcBef>
                          <a:spcPts val="0"/>
                        </a:spcBef>
                        <a:spcAft>
                          <a:spcPts val="0"/>
                        </a:spcAft>
                      </a:pPr>
                      <a:r>
                        <a:rPr lang="en-US" sz="1800" cap="all">
                          <a:effectLst/>
                        </a:rPr>
                        <a:t>Treatment 2</a:t>
                      </a:r>
                      <a:endParaRPr lang="en-US" sz="1800">
                        <a:effectLst/>
                        <a:latin typeface="+mn-lt"/>
                        <a:ea typeface="Calibri" panose="020F0502020204030204" pitchFamily="34" charset="0"/>
                        <a:cs typeface="Iskoola Pota" panose="020B0502040204020203" pitchFamily="34" charset="0"/>
                      </a:endParaRPr>
                    </a:p>
                  </a:txBody>
                  <a:tcPr marL="68580" marR="68580" marT="0" marB="0" anchor="b"/>
                </a:tc>
                <a:tc>
                  <a:txBody>
                    <a:bodyPr/>
                    <a:lstStyle/>
                    <a:p>
                      <a:pPr marL="0" marR="0" algn="ctr">
                        <a:lnSpc>
                          <a:spcPct val="107000"/>
                        </a:lnSpc>
                        <a:spcBef>
                          <a:spcPts val="0"/>
                        </a:spcBef>
                        <a:spcAft>
                          <a:spcPts val="0"/>
                        </a:spcAft>
                      </a:pPr>
                      <a:r>
                        <a:rPr lang="en-US" sz="1800" cap="all">
                          <a:effectLst/>
                        </a:rPr>
                        <a:t>treatment 3</a:t>
                      </a:r>
                      <a:endParaRPr lang="en-US" sz="1800">
                        <a:effectLst/>
                        <a:latin typeface="+mn-lt"/>
                        <a:ea typeface="Calibri" panose="020F0502020204030204" pitchFamily="34" charset="0"/>
                        <a:cs typeface="Iskoola Pota" panose="020B0502040204020203" pitchFamily="34" charset="0"/>
                      </a:endParaRPr>
                    </a:p>
                  </a:txBody>
                  <a:tcPr marL="68580" marR="68580" marT="0" marB="0" anchor="b"/>
                </a:tc>
                <a:extLst>
                  <a:ext uri="{0D108BD9-81ED-4DB2-BD59-A6C34878D82A}">
                    <a16:rowId xmlns:a16="http://schemas.microsoft.com/office/drawing/2014/main" val="472433630"/>
                  </a:ext>
                </a:extLst>
              </a:tr>
              <a:tr h="446990">
                <a:tc v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rPr>
                        <a:t>Aroma</a:t>
                      </a:r>
                      <a:endParaRPr lang="en-US" sz="1800" dirty="0">
                        <a:effectLst/>
                        <a:latin typeface="+mn-lt"/>
                        <a:ea typeface="Calibri" panose="020F0502020204030204" pitchFamily="34" charset="0"/>
                        <a:cs typeface="Iskoola Pota" panose="020B0502040204020203" pitchFamily="34" charset="0"/>
                      </a:endParaRPr>
                    </a:p>
                  </a:txBody>
                  <a:tcPr marL="68580" marR="68580" marT="0" marB="0" anchor="b"/>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rPr>
                        <a:t>1.83</a:t>
                      </a:r>
                      <a:endParaRPr lang="en-US" sz="1800" dirty="0">
                        <a:effectLst/>
                        <a:latin typeface="+mn-lt"/>
                        <a:ea typeface="Calibri" panose="020F0502020204030204" pitchFamily="34" charset="0"/>
                        <a:cs typeface="Iskoola Pota" panose="020B0502040204020203" pitchFamily="34" charset="0"/>
                      </a:endParaRPr>
                    </a:p>
                  </a:txBody>
                  <a:tcPr marL="68580" marR="68580" marT="0" marB="0" anchor="b"/>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rPr>
                        <a:t>2.28</a:t>
                      </a:r>
                      <a:endParaRPr lang="en-US" sz="1800" dirty="0">
                        <a:effectLst/>
                        <a:latin typeface="+mn-lt"/>
                        <a:ea typeface="Calibri" panose="020F0502020204030204" pitchFamily="34" charset="0"/>
                        <a:cs typeface="Iskoola Pota" panose="020B0502040204020203" pitchFamily="34" charset="0"/>
                      </a:endParaRPr>
                    </a:p>
                  </a:txBody>
                  <a:tcPr marL="68580" marR="68580" marT="0" marB="0" anchor="b"/>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rPr>
                        <a:t>1.9</a:t>
                      </a:r>
                      <a:endParaRPr lang="en-US" sz="1800" dirty="0">
                        <a:effectLst/>
                        <a:latin typeface="+mn-lt"/>
                        <a:ea typeface="Calibri" panose="020F0502020204030204" pitchFamily="34" charset="0"/>
                        <a:cs typeface="Iskoola Pota" panose="020B0502040204020203" pitchFamily="34" charset="0"/>
                      </a:endParaRPr>
                    </a:p>
                  </a:txBody>
                  <a:tcPr marL="68580" marR="68580" marT="0" marB="0" anchor="b"/>
                </a:tc>
                <a:extLst>
                  <a:ext uri="{0D108BD9-81ED-4DB2-BD59-A6C34878D82A}">
                    <a16:rowId xmlns:a16="http://schemas.microsoft.com/office/drawing/2014/main" val="524297258"/>
                  </a:ext>
                </a:extLst>
              </a:tr>
              <a:tr h="44699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rPr>
                        <a:t>Appearance</a:t>
                      </a:r>
                      <a:endParaRPr lang="en-US" sz="1800" dirty="0">
                        <a:effectLst/>
                        <a:latin typeface="+mn-lt"/>
                        <a:cs typeface="Iskoola Pota" panose="020B0502040204020203" pitchFamily="34" charset="0"/>
                      </a:endParaRPr>
                    </a:p>
                  </a:txBody>
                  <a:tcPr marL="68580" marR="68580" marT="0" marB="0" anchor="b">
                    <a:solidFill>
                      <a:schemeClr val="accent4">
                        <a:lumMod val="40000"/>
                        <a:lumOff val="6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rPr>
                        <a:t>1.33</a:t>
                      </a:r>
                      <a:endParaRPr lang="en-US" sz="1800" dirty="0">
                        <a:effectLst/>
                        <a:latin typeface="+mn-lt"/>
                        <a:ea typeface="Calibri" panose="020F0502020204030204" pitchFamily="34" charset="0"/>
                        <a:cs typeface="Iskoola Pota" panose="020B0502040204020203" pitchFamily="34" charset="0"/>
                      </a:endParaRPr>
                    </a:p>
                  </a:txBody>
                  <a:tcPr marL="68580" marR="68580" marT="0" marB="0" anchor="b">
                    <a:solidFill>
                      <a:schemeClr val="accent4">
                        <a:lumMod val="40000"/>
                        <a:lumOff val="6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rPr>
                        <a:t>2.35</a:t>
                      </a:r>
                      <a:endParaRPr lang="en-US" sz="1800" dirty="0">
                        <a:effectLst/>
                        <a:latin typeface="+mn-lt"/>
                        <a:ea typeface="Calibri" panose="020F0502020204030204" pitchFamily="34" charset="0"/>
                        <a:cs typeface="Iskoola Pota" panose="020B0502040204020203" pitchFamily="34" charset="0"/>
                      </a:endParaRPr>
                    </a:p>
                  </a:txBody>
                  <a:tcPr marL="68580" marR="68580" marT="0" marB="0" anchor="b">
                    <a:solidFill>
                      <a:schemeClr val="accent4">
                        <a:lumMod val="40000"/>
                        <a:lumOff val="6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rPr>
                        <a:t>2.33</a:t>
                      </a:r>
                      <a:endParaRPr lang="en-US" sz="1800" dirty="0">
                        <a:effectLst/>
                        <a:latin typeface="+mn-lt"/>
                        <a:ea typeface="Calibri" panose="020F0502020204030204" pitchFamily="34" charset="0"/>
                        <a:cs typeface="Iskoola Pota" panose="020B0502040204020203" pitchFamily="34" charset="0"/>
                      </a:endParaRPr>
                    </a:p>
                  </a:txBody>
                  <a:tcPr marL="68580" marR="68580" marT="0" marB="0" anchor="b">
                    <a:solidFill>
                      <a:schemeClr val="accent4">
                        <a:lumMod val="40000"/>
                        <a:lumOff val="60000"/>
                      </a:schemeClr>
                    </a:solidFill>
                  </a:tcPr>
                </a:tc>
                <a:extLst>
                  <a:ext uri="{0D108BD9-81ED-4DB2-BD59-A6C34878D82A}">
                    <a16:rowId xmlns:a16="http://schemas.microsoft.com/office/drawing/2014/main" val="4049446906"/>
                  </a:ext>
                </a:extLst>
              </a:tr>
              <a:tr h="446990">
                <a:tc>
                  <a:txBody>
                    <a:bodyPr/>
                    <a:lstStyle/>
                    <a:p>
                      <a:pPr marL="0" marR="0" algn="l">
                        <a:lnSpc>
                          <a:spcPct val="107000"/>
                        </a:lnSpc>
                        <a:spcBef>
                          <a:spcPts val="0"/>
                        </a:spcBef>
                        <a:spcAft>
                          <a:spcPts val="0"/>
                        </a:spcAft>
                      </a:pPr>
                      <a:r>
                        <a:rPr lang="en-US" sz="1800">
                          <a:effectLst/>
                        </a:rPr>
                        <a:t>Colour</a:t>
                      </a:r>
                      <a:endParaRPr lang="en-US" sz="1800">
                        <a:effectLst/>
                        <a:latin typeface="+mn-lt"/>
                        <a:ea typeface="Calibri" panose="020F0502020204030204" pitchFamily="34" charset="0"/>
                        <a:cs typeface="Iskoola Pota" panose="020B0502040204020203"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rPr>
                        <a:t>1.8</a:t>
                      </a:r>
                      <a:endParaRPr lang="en-US" sz="1800">
                        <a:effectLst/>
                        <a:latin typeface="+mn-lt"/>
                        <a:ea typeface="Calibri" panose="020F0502020204030204" pitchFamily="34" charset="0"/>
                        <a:cs typeface="Iskoola Pota" panose="020B0502040204020203"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rPr>
                        <a:t>2.23</a:t>
                      </a:r>
                      <a:endParaRPr lang="en-US" sz="1800">
                        <a:effectLst/>
                        <a:latin typeface="+mn-lt"/>
                        <a:ea typeface="Calibri" panose="020F0502020204030204" pitchFamily="34" charset="0"/>
                        <a:cs typeface="Iskoola Pota" panose="020B0502040204020203"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rPr>
                        <a:t>1.98</a:t>
                      </a:r>
                      <a:endParaRPr lang="en-US" sz="1800">
                        <a:effectLst/>
                        <a:latin typeface="+mn-lt"/>
                        <a:ea typeface="Calibri" panose="020F0502020204030204" pitchFamily="34" charset="0"/>
                        <a:cs typeface="Iskoola Pota" panose="020B0502040204020203" pitchFamily="34" charset="0"/>
                      </a:endParaRPr>
                    </a:p>
                  </a:txBody>
                  <a:tcPr marL="68580" marR="68580" marT="0" marB="0" anchor="b"/>
                </a:tc>
                <a:extLst>
                  <a:ext uri="{0D108BD9-81ED-4DB2-BD59-A6C34878D82A}">
                    <a16:rowId xmlns:a16="http://schemas.microsoft.com/office/drawing/2014/main" val="3074434552"/>
                  </a:ext>
                </a:extLst>
              </a:tr>
              <a:tr h="446990">
                <a:tc>
                  <a:txBody>
                    <a:bodyPr/>
                    <a:lstStyle/>
                    <a:p>
                      <a:pPr marL="0" marR="0" algn="l">
                        <a:lnSpc>
                          <a:spcPct val="107000"/>
                        </a:lnSpc>
                        <a:spcBef>
                          <a:spcPts val="0"/>
                        </a:spcBef>
                        <a:spcAft>
                          <a:spcPts val="0"/>
                        </a:spcAft>
                      </a:pPr>
                      <a:r>
                        <a:rPr lang="en-US" sz="1800" dirty="0">
                          <a:effectLst/>
                        </a:rPr>
                        <a:t>Prominent in banana taste</a:t>
                      </a:r>
                      <a:endParaRPr lang="en-US" sz="1800" dirty="0">
                        <a:effectLst/>
                        <a:latin typeface="+mn-lt"/>
                        <a:ea typeface="Calibri" panose="020F0502020204030204" pitchFamily="34" charset="0"/>
                        <a:cs typeface="Iskoola Pota" panose="020B0502040204020203"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rPr>
                        <a:t>1.93</a:t>
                      </a:r>
                      <a:endParaRPr lang="en-US" sz="1800">
                        <a:effectLst/>
                        <a:latin typeface="+mn-lt"/>
                        <a:ea typeface="Calibri" panose="020F0502020204030204" pitchFamily="34" charset="0"/>
                        <a:cs typeface="Iskoola Pota" panose="020B0502040204020203" pitchFamily="34"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1.93</a:t>
                      </a:r>
                      <a:endParaRPr lang="en-US" sz="1800" dirty="0">
                        <a:effectLst/>
                        <a:latin typeface="+mn-lt"/>
                        <a:ea typeface="Calibri" panose="020F0502020204030204" pitchFamily="34" charset="0"/>
                        <a:cs typeface="Iskoola Pota" panose="020B0502040204020203"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rPr>
                        <a:t>2.15</a:t>
                      </a:r>
                      <a:endParaRPr lang="en-US" sz="1800">
                        <a:effectLst/>
                        <a:latin typeface="+mn-lt"/>
                        <a:ea typeface="Calibri" panose="020F0502020204030204" pitchFamily="34" charset="0"/>
                        <a:cs typeface="Iskoola Pota" panose="020B0502040204020203" pitchFamily="34" charset="0"/>
                      </a:endParaRPr>
                    </a:p>
                  </a:txBody>
                  <a:tcPr marL="68580" marR="68580" marT="0" marB="0" anchor="b"/>
                </a:tc>
                <a:extLst>
                  <a:ext uri="{0D108BD9-81ED-4DB2-BD59-A6C34878D82A}">
                    <a16:rowId xmlns:a16="http://schemas.microsoft.com/office/drawing/2014/main" val="423884558"/>
                  </a:ext>
                </a:extLst>
              </a:tr>
              <a:tr h="446990">
                <a:tc>
                  <a:txBody>
                    <a:bodyPr/>
                    <a:lstStyle/>
                    <a:p>
                      <a:pPr marL="0" marR="0" algn="l">
                        <a:lnSpc>
                          <a:spcPct val="107000"/>
                        </a:lnSpc>
                        <a:spcBef>
                          <a:spcPts val="0"/>
                        </a:spcBef>
                        <a:spcAft>
                          <a:spcPts val="0"/>
                        </a:spcAft>
                      </a:pPr>
                      <a:r>
                        <a:rPr lang="en-US" sz="1800" dirty="0">
                          <a:effectLst/>
                        </a:rPr>
                        <a:t>Texture (crispiness)</a:t>
                      </a:r>
                      <a:endParaRPr lang="en-US" sz="1800" dirty="0">
                        <a:effectLst/>
                        <a:latin typeface="+mn-lt"/>
                        <a:ea typeface="Calibri" panose="020F0502020204030204" pitchFamily="34" charset="0"/>
                        <a:cs typeface="Iskoola Pota" panose="020B0502040204020203"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rPr>
                        <a:t>1.85</a:t>
                      </a:r>
                      <a:endParaRPr lang="en-US" sz="1800">
                        <a:effectLst/>
                        <a:latin typeface="+mn-lt"/>
                        <a:ea typeface="Calibri" panose="020F0502020204030204" pitchFamily="34" charset="0"/>
                        <a:cs typeface="Iskoola Pota" panose="020B0502040204020203" pitchFamily="34"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2.18</a:t>
                      </a:r>
                      <a:endParaRPr lang="en-US" sz="1800" dirty="0">
                        <a:effectLst/>
                        <a:latin typeface="+mn-lt"/>
                        <a:ea typeface="Calibri" panose="020F0502020204030204" pitchFamily="34" charset="0"/>
                        <a:cs typeface="Iskoola Pota" panose="020B0502040204020203"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rPr>
                        <a:t>1.98</a:t>
                      </a:r>
                      <a:endParaRPr lang="en-US" sz="1800">
                        <a:effectLst/>
                        <a:latin typeface="+mn-lt"/>
                        <a:ea typeface="Calibri" panose="020F0502020204030204" pitchFamily="34" charset="0"/>
                        <a:cs typeface="Iskoola Pota" panose="020B0502040204020203" pitchFamily="34" charset="0"/>
                      </a:endParaRPr>
                    </a:p>
                  </a:txBody>
                  <a:tcPr marL="68580" marR="68580" marT="0" marB="0" anchor="b"/>
                </a:tc>
                <a:extLst>
                  <a:ext uri="{0D108BD9-81ED-4DB2-BD59-A6C34878D82A}">
                    <a16:rowId xmlns:a16="http://schemas.microsoft.com/office/drawing/2014/main" val="1614483390"/>
                  </a:ext>
                </a:extLst>
              </a:tr>
              <a:tr h="446990">
                <a:tc>
                  <a:txBody>
                    <a:bodyPr/>
                    <a:lstStyle/>
                    <a:p>
                      <a:pPr marL="0" marR="0" algn="l">
                        <a:lnSpc>
                          <a:spcPct val="107000"/>
                        </a:lnSpc>
                        <a:spcBef>
                          <a:spcPts val="0"/>
                        </a:spcBef>
                        <a:spcAft>
                          <a:spcPts val="0"/>
                        </a:spcAft>
                      </a:pPr>
                      <a:r>
                        <a:rPr lang="en-US" sz="1800">
                          <a:effectLst/>
                        </a:rPr>
                        <a:t>Taste</a:t>
                      </a:r>
                      <a:endParaRPr lang="en-US" sz="1800">
                        <a:effectLst/>
                        <a:latin typeface="+mn-lt"/>
                        <a:ea typeface="Calibri" panose="020F0502020204030204" pitchFamily="34" charset="0"/>
                        <a:cs typeface="Iskoola Pota" panose="020B0502040204020203" pitchFamily="34" charset="0"/>
                      </a:endParaRPr>
                    </a:p>
                  </a:txBody>
                  <a:tcPr marL="68580" marR="68580" marT="0" marB="0" anchor="b">
                    <a:solidFill>
                      <a:schemeClr val="accent4">
                        <a:lumMod val="40000"/>
                        <a:lumOff val="60000"/>
                      </a:schemeClr>
                    </a:solidFill>
                  </a:tcPr>
                </a:tc>
                <a:tc>
                  <a:txBody>
                    <a:bodyPr/>
                    <a:lstStyle/>
                    <a:p>
                      <a:pPr marL="0" marR="0" algn="ctr">
                        <a:lnSpc>
                          <a:spcPct val="107000"/>
                        </a:lnSpc>
                        <a:spcBef>
                          <a:spcPts val="0"/>
                        </a:spcBef>
                        <a:spcAft>
                          <a:spcPts val="0"/>
                        </a:spcAft>
                      </a:pPr>
                      <a:r>
                        <a:rPr lang="en-US" sz="1800">
                          <a:effectLst/>
                        </a:rPr>
                        <a:t>1.58</a:t>
                      </a:r>
                      <a:endParaRPr lang="en-US" sz="1800">
                        <a:effectLst/>
                        <a:latin typeface="+mn-lt"/>
                        <a:ea typeface="Calibri" panose="020F0502020204030204" pitchFamily="34" charset="0"/>
                        <a:cs typeface="Iskoola Pota" panose="020B0502040204020203" pitchFamily="34" charset="0"/>
                      </a:endParaRPr>
                    </a:p>
                  </a:txBody>
                  <a:tcPr marL="68580" marR="68580" marT="0" marB="0" anchor="b">
                    <a:solidFill>
                      <a:schemeClr val="accent4">
                        <a:lumMod val="40000"/>
                        <a:lumOff val="60000"/>
                      </a:schemeClr>
                    </a:solidFill>
                  </a:tcPr>
                </a:tc>
                <a:tc>
                  <a:txBody>
                    <a:bodyPr/>
                    <a:lstStyle/>
                    <a:p>
                      <a:pPr marL="0" marR="0" algn="ctr">
                        <a:lnSpc>
                          <a:spcPct val="107000"/>
                        </a:lnSpc>
                        <a:spcBef>
                          <a:spcPts val="0"/>
                        </a:spcBef>
                        <a:spcAft>
                          <a:spcPts val="0"/>
                        </a:spcAft>
                      </a:pPr>
                      <a:r>
                        <a:rPr lang="en-US" sz="1800">
                          <a:effectLst/>
                        </a:rPr>
                        <a:t>2.38</a:t>
                      </a:r>
                      <a:endParaRPr lang="en-US" sz="1800">
                        <a:effectLst/>
                        <a:latin typeface="+mn-lt"/>
                        <a:ea typeface="Calibri" panose="020F0502020204030204" pitchFamily="34" charset="0"/>
                        <a:cs typeface="Iskoola Pota" panose="020B0502040204020203" pitchFamily="34" charset="0"/>
                      </a:endParaRPr>
                    </a:p>
                  </a:txBody>
                  <a:tcPr marL="68580" marR="68580" marT="0" marB="0" anchor="b">
                    <a:solidFill>
                      <a:schemeClr val="accent4">
                        <a:lumMod val="40000"/>
                        <a:lumOff val="60000"/>
                      </a:schemeClr>
                    </a:solidFill>
                  </a:tcPr>
                </a:tc>
                <a:tc>
                  <a:txBody>
                    <a:bodyPr/>
                    <a:lstStyle/>
                    <a:p>
                      <a:pPr marL="0" marR="0" algn="ctr">
                        <a:lnSpc>
                          <a:spcPct val="107000"/>
                        </a:lnSpc>
                        <a:spcBef>
                          <a:spcPts val="0"/>
                        </a:spcBef>
                        <a:spcAft>
                          <a:spcPts val="0"/>
                        </a:spcAft>
                      </a:pPr>
                      <a:r>
                        <a:rPr lang="en-US" sz="1800" dirty="0">
                          <a:effectLst/>
                        </a:rPr>
                        <a:t>2.05</a:t>
                      </a:r>
                      <a:endParaRPr lang="en-US" sz="1800" dirty="0">
                        <a:effectLst/>
                        <a:latin typeface="+mn-lt"/>
                        <a:ea typeface="Calibri" panose="020F0502020204030204" pitchFamily="34" charset="0"/>
                        <a:cs typeface="Iskoola Pota" panose="020B0502040204020203" pitchFamily="34" charset="0"/>
                      </a:endParaRPr>
                    </a:p>
                  </a:txBody>
                  <a:tcPr marL="68580" marR="68580" marT="0" marB="0" anchor="b">
                    <a:solidFill>
                      <a:schemeClr val="accent4">
                        <a:lumMod val="40000"/>
                        <a:lumOff val="60000"/>
                      </a:schemeClr>
                    </a:solidFill>
                  </a:tcPr>
                </a:tc>
                <a:extLst>
                  <a:ext uri="{0D108BD9-81ED-4DB2-BD59-A6C34878D82A}">
                    <a16:rowId xmlns:a16="http://schemas.microsoft.com/office/drawing/2014/main" val="3235517369"/>
                  </a:ext>
                </a:extLst>
              </a:tr>
              <a:tr h="446990">
                <a:tc>
                  <a:txBody>
                    <a:bodyPr/>
                    <a:lstStyle/>
                    <a:p>
                      <a:pPr marL="0" marR="0" algn="l">
                        <a:lnSpc>
                          <a:spcPct val="107000"/>
                        </a:lnSpc>
                        <a:spcBef>
                          <a:spcPts val="0"/>
                        </a:spcBef>
                        <a:spcAft>
                          <a:spcPts val="0"/>
                        </a:spcAft>
                      </a:pPr>
                      <a:r>
                        <a:rPr lang="en-US" sz="1800" dirty="0">
                          <a:effectLst/>
                        </a:rPr>
                        <a:t>Overall acceptability</a:t>
                      </a:r>
                      <a:endParaRPr lang="en-US" sz="1800" dirty="0">
                        <a:effectLst/>
                        <a:latin typeface="+mn-lt"/>
                        <a:ea typeface="Calibri" panose="020F0502020204030204" pitchFamily="34" charset="0"/>
                        <a:cs typeface="Iskoola Pota" panose="020B0502040204020203" pitchFamily="34" charset="0"/>
                      </a:endParaRPr>
                    </a:p>
                  </a:txBody>
                  <a:tcPr marL="68580" marR="68580" marT="0" marB="0" anchor="b">
                    <a:solidFill>
                      <a:schemeClr val="accent4">
                        <a:lumMod val="40000"/>
                        <a:lumOff val="60000"/>
                      </a:schemeClr>
                    </a:solidFill>
                  </a:tcPr>
                </a:tc>
                <a:tc>
                  <a:txBody>
                    <a:bodyPr/>
                    <a:lstStyle/>
                    <a:p>
                      <a:pPr marL="0" marR="0" algn="ctr">
                        <a:lnSpc>
                          <a:spcPct val="107000"/>
                        </a:lnSpc>
                        <a:spcBef>
                          <a:spcPts val="0"/>
                        </a:spcBef>
                        <a:spcAft>
                          <a:spcPts val="0"/>
                        </a:spcAft>
                      </a:pPr>
                      <a:r>
                        <a:rPr lang="en-US" sz="1800">
                          <a:effectLst/>
                        </a:rPr>
                        <a:t>1.58</a:t>
                      </a:r>
                      <a:endParaRPr lang="en-US" sz="1800">
                        <a:effectLst/>
                        <a:latin typeface="+mn-lt"/>
                        <a:ea typeface="Calibri" panose="020F0502020204030204" pitchFamily="34" charset="0"/>
                        <a:cs typeface="Iskoola Pota" panose="020B0502040204020203" pitchFamily="34" charset="0"/>
                      </a:endParaRPr>
                    </a:p>
                  </a:txBody>
                  <a:tcPr marL="68580" marR="68580" marT="0" marB="0" anchor="b">
                    <a:solidFill>
                      <a:schemeClr val="accent4">
                        <a:lumMod val="40000"/>
                        <a:lumOff val="60000"/>
                      </a:schemeClr>
                    </a:solidFill>
                  </a:tcPr>
                </a:tc>
                <a:tc>
                  <a:txBody>
                    <a:bodyPr/>
                    <a:lstStyle/>
                    <a:p>
                      <a:pPr marL="0" marR="0" algn="ctr">
                        <a:lnSpc>
                          <a:spcPct val="107000"/>
                        </a:lnSpc>
                        <a:spcBef>
                          <a:spcPts val="0"/>
                        </a:spcBef>
                        <a:spcAft>
                          <a:spcPts val="0"/>
                        </a:spcAft>
                      </a:pPr>
                      <a:r>
                        <a:rPr lang="en-US" sz="1800">
                          <a:effectLst/>
                        </a:rPr>
                        <a:t>2.45</a:t>
                      </a:r>
                      <a:endParaRPr lang="en-US" sz="1800">
                        <a:effectLst/>
                        <a:latin typeface="+mn-lt"/>
                        <a:ea typeface="Calibri" panose="020F0502020204030204" pitchFamily="34" charset="0"/>
                        <a:cs typeface="Iskoola Pota" panose="020B0502040204020203" pitchFamily="34" charset="0"/>
                      </a:endParaRPr>
                    </a:p>
                  </a:txBody>
                  <a:tcPr marL="68580" marR="68580" marT="0" marB="0" anchor="b">
                    <a:solidFill>
                      <a:schemeClr val="accent4">
                        <a:lumMod val="40000"/>
                        <a:lumOff val="60000"/>
                      </a:schemeClr>
                    </a:solidFill>
                  </a:tcPr>
                </a:tc>
                <a:tc>
                  <a:txBody>
                    <a:bodyPr/>
                    <a:lstStyle/>
                    <a:p>
                      <a:pPr marL="0" marR="0" algn="ctr">
                        <a:lnSpc>
                          <a:spcPct val="107000"/>
                        </a:lnSpc>
                        <a:spcBef>
                          <a:spcPts val="0"/>
                        </a:spcBef>
                        <a:spcAft>
                          <a:spcPts val="0"/>
                        </a:spcAft>
                      </a:pPr>
                      <a:r>
                        <a:rPr lang="en-US" sz="1800" dirty="0">
                          <a:effectLst/>
                        </a:rPr>
                        <a:t>1.98</a:t>
                      </a:r>
                      <a:endParaRPr lang="en-US" sz="1800" dirty="0">
                        <a:effectLst/>
                        <a:latin typeface="+mn-lt"/>
                        <a:ea typeface="Calibri" panose="020F0502020204030204" pitchFamily="34" charset="0"/>
                        <a:cs typeface="Iskoola Pota" panose="020B0502040204020203" pitchFamily="34" charset="0"/>
                      </a:endParaRPr>
                    </a:p>
                  </a:txBody>
                  <a:tcPr marL="68580" marR="68580" marT="0" marB="0" anchor="b">
                    <a:solidFill>
                      <a:schemeClr val="accent4">
                        <a:lumMod val="40000"/>
                        <a:lumOff val="60000"/>
                      </a:schemeClr>
                    </a:solidFill>
                  </a:tcPr>
                </a:tc>
                <a:extLst>
                  <a:ext uri="{0D108BD9-81ED-4DB2-BD59-A6C34878D82A}">
                    <a16:rowId xmlns:a16="http://schemas.microsoft.com/office/drawing/2014/main" val="846047837"/>
                  </a:ext>
                </a:extLst>
              </a:tr>
              <a:tr h="903150">
                <a:tc gridSpan="4">
                  <a:txBody>
                    <a:bodyPr/>
                    <a:lstStyle/>
                    <a:p>
                      <a:pPr marL="0" marR="0" algn="just">
                        <a:lnSpc>
                          <a:spcPct val="107000"/>
                        </a:lnSpc>
                        <a:spcBef>
                          <a:spcPts val="0"/>
                        </a:spcBef>
                        <a:spcAft>
                          <a:spcPts val="0"/>
                        </a:spcAft>
                      </a:pPr>
                      <a:r>
                        <a:rPr lang="en-US" sz="1800" dirty="0">
                          <a:effectLst/>
                        </a:rPr>
                        <a:t>NOTE: Treatment 1 - salt added banana chips (control sample), Treatment 2 - salt and </a:t>
                      </a:r>
                      <a:r>
                        <a:rPr lang="en-US" sz="1800" dirty="0" err="1">
                          <a:effectLst/>
                        </a:rPr>
                        <a:t>chile</a:t>
                      </a:r>
                      <a:r>
                        <a:rPr lang="en-US" sz="1800" dirty="0">
                          <a:effectLst/>
                        </a:rPr>
                        <a:t> added banana chips, Treatment 3 - sugar added banana chips</a:t>
                      </a:r>
                      <a:endParaRPr lang="en-US" sz="1800" dirty="0">
                        <a:effectLst/>
                        <a:latin typeface="+mn-lt"/>
                        <a:ea typeface="Calibri" panose="020F0502020204030204" pitchFamily="34" charset="0"/>
                        <a:cs typeface="Iskoola Pota" panose="020B0502040204020203"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4400627"/>
                  </a:ext>
                </a:extLst>
              </a:tr>
            </a:tbl>
          </a:graphicData>
        </a:graphic>
      </p:graphicFrame>
      <p:sp>
        <p:nvSpPr>
          <p:cNvPr id="6" name="Title 1">
            <a:extLst>
              <a:ext uri="{FF2B5EF4-FFF2-40B4-BE49-F238E27FC236}">
                <a16:creationId xmlns:a16="http://schemas.microsoft.com/office/drawing/2014/main" id="{7188551B-A0B7-F2F2-A5E7-D775DE59C4A4}"/>
              </a:ext>
            </a:extLst>
          </p:cNvPr>
          <p:cNvSpPr txBox="1">
            <a:spLocks/>
          </p:cNvSpPr>
          <p:nvPr/>
        </p:nvSpPr>
        <p:spPr>
          <a:xfrm>
            <a:off x="1676400" y="2666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u="sng" dirty="0"/>
              <a:t>Results and Discussion - Sensory Evaluation</a:t>
            </a:r>
          </a:p>
        </p:txBody>
      </p:sp>
    </p:spTree>
    <p:extLst>
      <p:ext uri="{BB962C8B-B14F-4D97-AF65-F5344CB8AC3E}">
        <p14:creationId xmlns:p14="http://schemas.microsoft.com/office/powerpoint/2010/main" val="1532734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11</a:t>
            </a:fld>
            <a:endParaRPr lang="en-US"/>
          </a:p>
        </p:txBody>
      </p:sp>
      <p:sp>
        <p:nvSpPr>
          <p:cNvPr id="3" name="Text Box 95">
            <a:extLst>
              <a:ext uri="{FF2B5EF4-FFF2-40B4-BE49-F238E27FC236}">
                <a16:creationId xmlns:a16="http://schemas.microsoft.com/office/drawing/2014/main" id="{13D0D6A9-F69B-FD94-FFED-52272E8CE565}"/>
              </a:ext>
            </a:extLst>
          </p:cNvPr>
          <p:cNvSpPr txBox="1"/>
          <p:nvPr/>
        </p:nvSpPr>
        <p:spPr>
          <a:xfrm>
            <a:off x="838200" y="1358114"/>
            <a:ext cx="7508635" cy="45661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400" b="1" dirty="0">
                <a:effectLst/>
                <a:ea typeface="Calibri" panose="020F0502020204030204" pitchFamily="34" charset="0"/>
                <a:cs typeface="Iskoola Pota" panose="020B0502040204020203" pitchFamily="34" charset="0"/>
              </a:rPr>
              <a:t>Radar chart of Sensory characteristics of three treatments</a:t>
            </a:r>
          </a:p>
        </p:txBody>
      </p:sp>
      <p:graphicFrame>
        <p:nvGraphicFramePr>
          <p:cNvPr id="5" name="Chart 4">
            <a:extLst>
              <a:ext uri="{FF2B5EF4-FFF2-40B4-BE49-F238E27FC236}">
                <a16:creationId xmlns:a16="http://schemas.microsoft.com/office/drawing/2014/main" id="{86422A87-F378-065E-D3A1-66C6F03FF00C}"/>
              </a:ext>
            </a:extLst>
          </p:cNvPr>
          <p:cNvGraphicFramePr/>
          <p:nvPr>
            <p:extLst>
              <p:ext uri="{D42A27DB-BD31-4B8C-83A1-F6EECF244321}">
                <p14:modId xmlns:p14="http://schemas.microsoft.com/office/powerpoint/2010/main" val="3197937458"/>
              </p:ext>
            </p:extLst>
          </p:nvPr>
        </p:nvGraphicFramePr>
        <p:xfrm>
          <a:off x="2604787" y="1844875"/>
          <a:ext cx="6982426" cy="4648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EF8E5AC7-BAA0-3217-C58F-2C90AF137663}"/>
              </a:ext>
            </a:extLst>
          </p:cNvPr>
          <p:cNvSpPr>
            <a:spLocks noGrp="1"/>
          </p:cNvSpPr>
          <p:nvPr>
            <p:ph type="title"/>
          </p:nvPr>
        </p:nvSpPr>
        <p:spPr>
          <a:xfrm>
            <a:off x="1566169" y="154187"/>
            <a:ext cx="10515600" cy="1325563"/>
          </a:xfrm>
        </p:spPr>
        <p:txBody>
          <a:bodyPr>
            <a:normAutofit/>
          </a:bodyPr>
          <a:lstStyle/>
          <a:p>
            <a:pPr algn="ctr"/>
            <a:r>
              <a:rPr lang="en-US" sz="4400" u="sng" dirty="0"/>
              <a:t>Results and Discussion - Sensory Evaluation</a:t>
            </a:r>
          </a:p>
        </p:txBody>
      </p:sp>
    </p:spTree>
    <p:extLst>
      <p:ext uri="{BB962C8B-B14F-4D97-AF65-F5344CB8AC3E}">
        <p14:creationId xmlns:p14="http://schemas.microsoft.com/office/powerpoint/2010/main" val="1847768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1566169" y="457128"/>
            <a:ext cx="10515600" cy="1325563"/>
          </a:xfrm>
        </p:spPr>
        <p:txBody>
          <a:bodyPr>
            <a:normAutofit fontScale="90000"/>
          </a:bodyPr>
          <a:lstStyle/>
          <a:p>
            <a:pPr algn="ctr"/>
            <a:r>
              <a:rPr lang="en-US" sz="4400" u="sng" dirty="0"/>
              <a:t>Results and Discussion - Microbiological Analysis</a:t>
            </a:r>
            <a:br>
              <a:rPr lang="en-US" sz="4400" u="sng" dirty="0"/>
            </a:br>
            <a:endParaRPr lang="en-US" sz="4400" u="sng"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12</a:t>
            </a:fld>
            <a:endParaRPr lang="en-US"/>
          </a:p>
        </p:txBody>
      </p:sp>
      <p:sp>
        <p:nvSpPr>
          <p:cNvPr id="3" name="Text Box 95">
            <a:extLst>
              <a:ext uri="{FF2B5EF4-FFF2-40B4-BE49-F238E27FC236}">
                <a16:creationId xmlns:a16="http://schemas.microsoft.com/office/drawing/2014/main" id="{C0B284D8-FE7C-7C40-07B3-AB64707D2884}"/>
              </a:ext>
            </a:extLst>
          </p:cNvPr>
          <p:cNvSpPr txBox="1"/>
          <p:nvPr/>
        </p:nvSpPr>
        <p:spPr>
          <a:xfrm>
            <a:off x="1095464" y="1326075"/>
            <a:ext cx="5042101" cy="45661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400" b="1" dirty="0">
                <a:effectLst/>
                <a:ea typeface="Calibri" panose="020F0502020204030204" pitchFamily="34" charset="0"/>
                <a:cs typeface="Iskoola Pota" panose="020B0502040204020203" pitchFamily="34" charset="0"/>
              </a:rPr>
              <a:t>Results of Microbiological Analysis</a:t>
            </a:r>
          </a:p>
        </p:txBody>
      </p:sp>
      <p:graphicFrame>
        <p:nvGraphicFramePr>
          <p:cNvPr id="5" name="Table 4">
            <a:extLst>
              <a:ext uri="{FF2B5EF4-FFF2-40B4-BE49-F238E27FC236}">
                <a16:creationId xmlns:a16="http://schemas.microsoft.com/office/drawing/2014/main" id="{8CB420A3-24A2-C838-7B8D-4A276FC61564}"/>
              </a:ext>
            </a:extLst>
          </p:cNvPr>
          <p:cNvGraphicFramePr>
            <a:graphicFrameLocks noGrp="1"/>
          </p:cNvGraphicFramePr>
          <p:nvPr>
            <p:extLst>
              <p:ext uri="{D42A27DB-BD31-4B8C-83A1-F6EECF244321}">
                <p14:modId xmlns:p14="http://schemas.microsoft.com/office/powerpoint/2010/main" val="865001844"/>
              </p:ext>
            </p:extLst>
          </p:nvPr>
        </p:nvGraphicFramePr>
        <p:xfrm>
          <a:off x="1207345" y="1906948"/>
          <a:ext cx="9777310" cy="4196267"/>
        </p:xfrm>
        <a:graphic>
          <a:graphicData uri="http://schemas.openxmlformats.org/drawingml/2006/table">
            <a:tbl>
              <a:tblPr firstRow="1" firstCol="1" bandRow="1">
                <a:tableStyleId>{5940675A-B579-460E-94D1-54222C63F5DA}</a:tableStyleId>
              </a:tblPr>
              <a:tblGrid>
                <a:gridCol w="1323589">
                  <a:extLst>
                    <a:ext uri="{9D8B030D-6E8A-4147-A177-3AD203B41FA5}">
                      <a16:colId xmlns:a16="http://schemas.microsoft.com/office/drawing/2014/main" val="3638011923"/>
                    </a:ext>
                  </a:extLst>
                </a:gridCol>
                <a:gridCol w="2195812">
                  <a:extLst>
                    <a:ext uri="{9D8B030D-6E8A-4147-A177-3AD203B41FA5}">
                      <a16:colId xmlns:a16="http://schemas.microsoft.com/office/drawing/2014/main" val="3039394693"/>
                    </a:ext>
                  </a:extLst>
                </a:gridCol>
                <a:gridCol w="1349050">
                  <a:extLst>
                    <a:ext uri="{9D8B030D-6E8A-4147-A177-3AD203B41FA5}">
                      <a16:colId xmlns:a16="http://schemas.microsoft.com/office/drawing/2014/main" val="914868231"/>
                    </a:ext>
                  </a:extLst>
                </a:gridCol>
                <a:gridCol w="976112">
                  <a:extLst>
                    <a:ext uri="{9D8B030D-6E8A-4147-A177-3AD203B41FA5}">
                      <a16:colId xmlns:a16="http://schemas.microsoft.com/office/drawing/2014/main" val="3423514302"/>
                    </a:ext>
                  </a:extLst>
                </a:gridCol>
                <a:gridCol w="1012444">
                  <a:extLst>
                    <a:ext uri="{9D8B030D-6E8A-4147-A177-3AD203B41FA5}">
                      <a16:colId xmlns:a16="http://schemas.microsoft.com/office/drawing/2014/main" val="3479638771"/>
                    </a:ext>
                  </a:extLst>
                </a:gridCol>
                <a:gridCol w="1290664">
                  <a:extLst>
                    <a:ext uri="{9D8B030D-6E8A-4147-A177-3AD203B41FA5}">
                      <a16:colId xmlns:a16="http://schemas.microsoft.com/office/drawing/2014/main" val="378778158"/>
                    </a:ext>
                  </a:extLst>
                </a:gridCol>
                <a:gridCol w="692277">
                  <a:extLst>
                    <a:ext uri="{9D8B030D-6E8A-4147-A177-3AD203B41FA5}">
                      <a16:colId xmlns:a16="http://schemas.microsoft.com/office/drawing/2014/main" val="1906699266"/>
                    </a:ext>
                  </a:extLst>
                </a:gridCol>
                <a:gridCol w="937362">
                  <a:extLst>
                    <a:ext uri="{9D8B030D-6E8A-4147-A177-3AD203B41FA5}">
                      <a16:colId xmlns:a16="http://schemas.microsoft.com/office/drawing/2014/main" val="681873075"/>
                    </a:ext>
                  </a:extLst>
                </a:gridCol>
              </a:tblGrid>
              <a:tr h="259435">
                <a:tc>
                  <a:txBody>
                    <a:bodyPr/>
                    <a:lstStyle/>
                    <a:p>
                      <a:pPr marL="0" marR="0" algn="just">
                        <a:lnSpc>
                          <a:spcPct val="150000"/>
                        </a:lnSpc>
                        <a:spcBef>
                          <a:spcPts val="0"/>
                        </a:spcBef>
                        <a:spcAft>
                          <a:spcPts val="0"/>
                        </a:spcAft>
                      </a:pPr>
                      <a:r>
                        <a:rPr lang="en-US" sz="1600" b="1" dirty="0">
                          <a:effectLst/>
                        </a:rPr>
                        <a:t>Date</a:t>
                      </a:r>
                      <a:endParaRPr lang="en-US" sz="1600" b="1"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noFill/>
                  </a:tcPr>
                </a:tc>
                <a:tc>
                  <a:txBody>
                    <a:bodyPr/>
                    <a:lstStyle/>
                    <a:p>
                      <a:pPr marL="0" marR="0" algn="just">
                        <a:lnSpc>
                          <a:spcPct val="150000"/>
                        </a:lnSpc>
                        <a:spcBef>
                          <a:spcPts val="0"/>
                        </a:spcBef>
                        <a:spcAft>
                          <a:spcPts val="0"/>
                        </a:spcAft>
                      </a:pPr>
                      <a:r>
                        <a:rPr lang="en-US" sz="1600" b="1">
                          <a:effectLst/>
                        </a:rPr>
                        <a:t>Sample</a:t>
                      </a:r>
                      <a:endParaRPr lang="en-US" sz="1600" b="1">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noFill/>
                  </a:tcPr>
                </a:tc>
                <a:tc>
                  <a:txBody>
                    <a:bodyPr/>
                    <a:lstStyle/>
                    <a:p>
                      <a:pPr marL="0" marR="0" algn="just">
                        <a:lnSpc>
                          <a:spcPct val="150000"/>
                        </a:lnSpc>
                        <a:spcBef>
                          <a:spcPts val="0"/>
                        </a:spcBef>
                        <a:spcAft>
                          <a:spcPts val="0"/>
                        </a:spcAft>
                      </a:pPr>
                      <a:r>
                        <a:rPr lang="en-US" sz="1600" b="1">
                          <a:effectLst/>
                        </a:rPr>
                        <a:t>Enterobactor</a:t>
                      </a:r>
                      <a:endParaRPr lang="en-US" sz="1600" b="1">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noFill/>
                  </a:tcPr>
                </a:tc>
                <a:tc>
                  <a:txBody>
                    <a:bodyPr/>
                    <a:lstStyle/>
                    <a:p>
                      <a:pPr marL="0" marR="0" algn="just">
                        <a:lnSpc>
                          <a:spcPct val="150000"/>
                        </a:lnSpc>
                        <a:spcBef>
                          <a:spcPts val="0"/>
                        </a:spcBef>
                        <a:spcAft>
                          <a:spcPts val="0"/>
                        </a:spcAft>
                      </a:pPr>
                      <a:r>
                        <a:rPr lang="en-US" sz="1600" b="1">
                          <a:effectLst/>
                        </a:rPr>
                        <a:t>Coliform</a:t>
                      </a:r>
                      <a:endParaRPr lang="en-US" sz="1600" b="1">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noFill/>
                  </a:tcPr>
                </a:tc>
                <a:tc>
                  <a:txBody>
                    <a:bodyPr/>
                    <a:lstStyle/>
                    <a:p>
                      <a:pPr marL="0" marR="0" algn="just">
                        <a:lnSpc>
                          <a:spcPct val="150000"/>
                        </a:lnSpc>
                        <a:spcBef>
                          <a:spcPts val="0"/>
                        </a:spcBef>
                        <a:spcAft>
                          <a:spcPts val="0"/>
                        </a:spcAft>
                      </a:pPr>
                      <a:r>
                        <a:rPr lang="en-US" sz="1600" b="1">
                          <a:effectLst/>
                        </a:rPr>
                        <a:t>E.Coli</a:t>
                      </a:r>
                      <a:endParaRPr lang="en-US" sz="1600" b="1">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noFill/>
                  </a:tcPr>
                </a:tc>
                <a:tc>
                  <a:txBody>
                    <a:bodyPr/>
                    <a:lstStyle/>
                    <a:p>
                      <a:pPr marL="0" marR="0" algn="just">
                        <a:lnSpc>
                          <a:spcPct val="150000"/>
                        </a:lnSpc>
                        <a:spcBef>
                          <a:spcPts val="0"/>
                        </a:spcBef>
                        <a:spcAft>
                          <a:spcPts val="0"/>
                        </a:spcAft>
                      </a:pPr>
                      <a:r>
                        <a:rPr lang="en-US" sz="1600" b="1">
                          <a:effectLst/>
                        </a:rPr>
                        <a:t>TPC</a:t>
                      </a:r>
                      <a:endParaRPr lang="en-US" sz="1600" b="1">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noFill/>
                  </a:tcPr>
                </a:tc>
                <a:tc>
                  <a:txBody>
                    <a:bodyPr/>
                    <a:lstStyle/>
                    <a:p>
                      <a:pPr marL="0" marR="0" algn="just">
                        <a:lnSpc>
                          <a:spcPct val="150000"/>
                        </a:lnSpc>
                        <a:spcBef>
                          <a:spcPts val="0"/>
                        </a:spcBef>
                        <a:spcAft>
                          <a:spcPts val="0"/>
                        </a:spcAft>
                      </a:pPr>
                      <a:r>
                        <a:rPr lang="en-US" sz="1600" b="1">
                          <a:effectLst/>
                        </a:rPr>
                        <a:t>Yeast</a:t>
                      </a:r>
                      <a:endParaRPr lang="en-US" sz="1600" b="1">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noFill/>
                  </a:tcPr>
                </a:tc>
                <a:tc>
                  <a:txBody>
                    <a:bodyPr/>
                    <a:lstStyle/>
                    <a:p>
                      <a:pPr marL="0" marR="0" algn="just">
                        <a:lnSpc>
                          <a:spcPct val="150000"/>
                        </a:lnSpc>
                        <a:spcBef>
                          <a:spcPts val="0"/>
                        </a:spcBef>
                        <a:spcAft>
                          <a:spcPts val="0"/>
                        </a:spcAft>
                      </a:pPr>
                      <a:r>
                        <a:rPr lang="en-US" sz="1600" b="1" dirty="0" err="1">
                          <a:effectLst/>
                        </a:rPr>
                        <a:t>Mould</a:t>
                      </a:r>
                      <a:endParaRPr lang="en-US" sz="1600" b="1"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noFill/>
                  </a:tcPr>
                </a:tc>
                <a:extLst>
                  <a:ext uri="{0D108BD9-81ED-4DB2-BD59-A6C34878D82A}">
                    <a16:rowId xmlns:a16="http://schemas.microsoft.com/office/drawing/2014/main" val="383526238"/>
                  </a:ext>
                </a:extLst>
              </a:tr>
              <a:tr h="444849">
                <a:tc>
                  <a:txBody>
                    <a:bodyPr/>
                    <a:lstStyle/>
                    <a:p>
                      <a:pPr marL="0" marR="0" algn="just">
                        <a:lnSpc>
                          <a:spcPct val="150000"/>
                        </a:lnSpc>
                        <a:spcBef>
                          <a:spcPts val="0"/>
                        </a:spcBef>
                        <a:spcAft>
                          <a:spcPts val="0"/>
                        </a:spcAft>
                      </a:pPr>
                      <a:r>
                        <a:rPr lang="en-US" sz="1400" dirty="0">
                          <a:effectLst/>
                        </a:rPr>
                        <a:t>05.04.2022</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tc>
                  <a:txBody>
                    <a:bodyPr/>
                    <a:lstStyle/>
                    <a:p>
                      <a:pPr marL="0" marR="0" algn="just">
                        <a:lnSpc>
                          <a:spcPct val="150000"/>
                        </a:lnSpc>
                        <a:spcBef>
                          <a:spcPts val="0"/>
                        </a:spcBef>
                        <a:spcAft>
                          <a:spcPts val="0"/>
                        </a:spcAft>
                      </a:pPr>
                      <a:r>
                        <a:rPr lang="en-US" sz="1400" dirty="0">
                          <a:effectLst/>
                        </a:rPr>
                        <a:t>Control Banana Chips</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tc>
                  <a:txBody>
                    <a:bodyPr/>
                    <a:lstStyle/>
                    <a:p>
                      <a:pPr marL="0" marR="0" algn="ctr">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tc>
                  <a:txBody>
                    <a:bodyPr/>
                    <a:lstStyle/>
                    <a:p>
                      <a:pPr marL="0" marR="0" algn="ctr">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tc>
                  <a:txBody>
                    <a:bodyPr/>
                    <a:lstStyle/>
                    <a:p>
                      <a:pPr marL="0" marR="0" algn="just">
                        <a:lnSpc>
                          <a:spcPct val="150000"/>
                        </a:lnSpc>
                        <a:spcBef>
                          <a:spcPts val="0"/>
                        </a:spcBef>
                        <a:spcAft>
                          <a:spcPts val="0"/>
                        </a:spcAft>
                      </a:pPr>
                      <a:r>
                        <a:rPr lang="en-US" sz="1400" dirty="0">
                          <a:effectLst/>
                        </a:rPr>
                        <a:t>ND</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extLst>
                  <a:ext uri="{0D108BD9-81ED-4DB2-BD59-A6C34878D82A}">
                    <a16:rowId xmlns:a16="http://schemas.microsoft.com/office/drawing/2014/main" val="2294155505"/>
                  </a:ext>
                </a:extLst>
              </a:tr>
              <a:tr h="274527">
                <a:tc>
                  <a:txBody>
                    <a:bodyPr/>
                    <a:lstStyle/>
                    <a:p>
                      <a:pPr marL="0" marR="0" algn="just">
                        <a:lnSpc>
                          <a:spcPct val="150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tc>
                  <a:txBody>
                    <a:bodyPr/>
                    <a:lstStyle/>
                    <a:p>
                      <a:pPr marL="0" marR="0" algn="just">
                        <a:lnSpc>
                          <a:spcPct val="150000"/>
                        </a:lnSpc>
                        <a:spcBef>
                          <a:spcPts val="0"/>
                        </a:spcBef>
                        <a:spcAft>
                          <a:spcPts val="0"/>
                        </a:spcAft>
                      </a:pPr>
                      <a:r>
                        <a:rPr lang="en-US" sz="1400" dirty="0">
                          <a:effectLst/>
                        </a:rPr>
                        <a:t>Spicy Banana Chips</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tc>
                  <a:txBody>
                    <a:bodyPr/>
                    <a:lstStyle/>
                    <a:p>
                      <a:pPr marL="0" marR="0" algn="just">
                        <a:lnSpc>
                          <a:spcPct val="150000"/>
                        </a:lnSpc>
                        <a:spcBef>
                          <a:spcPts val="0"/>
                        </a:spcBef>
                        <a:spcAft>
                          <a:spcPts val="0"/>
                        </a:spcAft>
                      </a:pPr>
                      <a:r>
                        <a:rPr lang="en-US" sz="1400" dirty="0">
                          <a:effectLst/>
                        </a:rPr>
                        <a:t>ND</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tc>
                  <a:txBody>
                    <a:bodyPr/>
                    <a:lstStyle/>
                    <a:p>
                      <a:pPr marL="0" marR="0" algn="just">
                        <a:lnSpc>
                          <a:spcPct val="150000"/>
                        </a:lnSpc>
                        <a:spcBef>
                          <a:spcPts val="0"/>
                        </a:spcBef>
                        <a:spcAft>
                          <a:spcPts val="0"/>
                        </a:spcAft>
                      </a:pPr>
                      <a:r>
                        <a:rPr lang="en-US" sz="1400" dirty="0">
                          <a:effectLst/>
                        </a:rPr>
                        <a:t>ND</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tc>
                  <a:txBody>
                    <a:bodyPr/>
                    <a:lstStyle/>
                    <a:p>
                      <a:pPr marL="0" marR="0" algn="just">
                        <a:lnSpc>
                          <a:spcPct val="150000"/>
                        </a:lnSpc>
                        <a:spcBef>
                          <a:spcPts val="0"/>
                        </a:spcBef>
                        <a:spcAft>
                          <a:spcPts val="0"/>
                        </a:spcAft>
                      </a:pPr>
                      <a:r>
                        <a:rPr lang="en-US" sz="1400" dirty="0">
                          <a:effectLst/>
                        </a:rPr>
                        <a:t>ND</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tc>
                  <a:txBody>
                    <a:bodyPr/>
                    <a:lstStyle/>
                    <a:p>
                      <a:pPr marL="0" marR="0" algn="ctr">
                        <a:lnSpc>
                          <a:spcPct val="150000"/>
                        </a:lnSpc>
                        <a:spcBef>
                          <a:spcPts val="0"/>
                        </a:spcBef>
                        <a:spcAft>
                          <a:spcPts val="0"/>
                        </a:spcAft>
                      </a:pPr>
                      <a:r>
                        <a:rPr lang="en-US" sz="1400" dirty="0">
                          <a:effectLst/>
                        </a:rPr>
                        <a:t>ND</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tc>
                  <a:txBody>
                    <a:bodyPr/>
                    <a:lstStyle/>
                    <a:p>
                      <a:pPr marL="0" marR="0" algn="ctr">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extLst>
                  <a:ext uri="{0D108BD9-81ED-4DB2-BD59-A6C34878D82A}">
                    <a16:rowId xmlns:a16="http://schemas.microsoft.com/office/drawing/2014/main" val="936725587"/>
                  </a:ext>
                </a:extLst>
              </a:tr>
              <a:tr h="274527">
                <a:tc>
                  <a:txBody>
                    <a:bodyPr/>
                    <a:lstStyle/>
                    <a:p>
                      <a:pPr marL="0" marR="0" algn="just">
                        <a:lnSpc>
                          <a:spcPct val="150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tc>
                  <a:txBody>
                    <a:bodyPr/>
                    <a:lstStyle/>
                    <a:p>
                      <a:pPr marL="0" marR="0" algn="just">
                        <a:lnSpc>
                          <a:spcPct val="150000"/>
                        </a:lnSpc>
                        <a:spcBef>
                          <a:spcPts val="0"/>
                        </a:spcBef>
                        <a:spcAft>
                          <a:spcPts val="0"/>
                        </a:spcAft>
                      </a:pPr>
                      <a:r>
                        <a:rPr lang="en-US" sz="1400" dirty="0">
                          <a:effectLst/>
                        </a:rPr>
                        <a:t>Sweet Banana Chips</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tc>
                  <a:txBody>
                    <a:bodyPr/>
                    <a:lstStyle/>
                    <a:p>
                      <a:pPr marL="0" marR="0" algn="just">
                        <a:lnSpc>
                          <a:spcPct val="150000"/>
                        </a:lnSpc>
                        <a:spcBef>
                          <a:spcPts val="0"/>
                        </a:spcBef>
                        <a:spcAft>
                          <a:spcPts val="0"/>
                        </a:spcAft>
                      </a:pPr>
                      <a:r>
                        <a:rPr lang="en-US" sz="1400" dirty="0">
                          <a:effectLst/>
                        </a:rPr>
                        <a:t>ND</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tc>
                  <a:txBody>
                    <a:bodyPr/>
                    <a:lstStyle/>
                    <a:p>
                      <a:pPr marL="0" marR="0" algn="ctr">
                        <a:lnSpc>
                          <a:spcPct val="150000"/>
                        </a:lnSpc>
                        <a:spcBef>
                          <a:spcPts val="0"/>
                        </a:spcBef>
                        <a:spcAft>
                          <a:spcPts val="0"/>
                        </a:spcAft>
                      </a:pPr>
                      <a:r>
                        <a:rPr lang="en-US" sz="1400" dirty="0">
                          <a:effectLst/>
                        </a:rPr>
                        <a:t>ND</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tc>
                  <a:txBody>
                    <a:bodyPr/>
                    <a:lstStyle/>
                    <a:p>
                      <a:pPr marL="0" marR="0" algn="ctr">
                        <a:lnSpc>
                          <a:spcPct val="150000"/>
                        </a:lnSpc>
                        <a:spcBef>
                          <a:spcPts val="0"/>
                        </a:spcBef>
                        <a:spcAft>
                          <a:spcPts val="0"/>
                        </a:spcAft>
                      </a:pPr>
                      <a:r>
                        <a:rPr lang="en-US" sz="1400" dirty="0">
                          <a:effectLst/>
                        </a:rPr>
                        <a:t>ND</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tc>
                  <a:txBody>
                    <a:bodyPr/>
                    <a:lstStyle/>
                    <a:p>
                      <a:pPr marL="0" marR="0" algn="just">
                        <a:lnSpc>
                          <a:spcPct val="150000"/>
                        </a:lnSpc>
                        <a:spcBef>
                          <a:spcPts val="0"/>
                        </a:spcBef>
                        <a:spcAft>
                          <a:spcPts val="0"/>
                        </a:spcAft>
                      </a:pPr>
                      <a:r>
                        <a:rPr lang="en-US" sz="1400" dirty="0">
                          <a:effectLst/>
                        </a:rPr>
                        <a:t>ND</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20000"/>
                        <a:lumOff val="80000"/>
                      </a:schemeClr>
                    </a:solidFill>
                  </a:tcPr>
                </a:tc>
                <a:extLst>
                  <a:ext uri="{0D108BD9-81ED-4DB2-BD59-A6C34878D82A}">
                    <a16:rowId xmlns:a16="http://schemas.microsoft.com/office/drawing/2014/main" val="669653848"/>
                  </a:ext>
                </a:extLst>
              </a:tr>
              <a:tr h="361575">
                <a:tc>
                  <a:txBody>
                    <a:bodyPr/>
                    <a:lstStyle/>
                    <a:p>
                      <a:pPr marL="0" marR="0" algn="just">
                        <a:lnSpc>
                          <a:spcPct val="150000"/>
                        </a:lnSpc>
                        <a:spcBef>
                          <a:spcPts val="0"/>
                        </a:spcBef>
                        <a:spcAft>
                          <a:spcPts val="0"/>
                        </a:spcAft>
                      </a:pPr>
                      <a:r>
                        <a:rPr lang="en-US" sz="1400">
                          <a:effectLst/>
                        </a:rPr>
                        <a:t>20.04.2022</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tc>
                  <a:txBody>
                    <a:bodyPr/>
                    <a:lstStyle/>
                    <a:p>
                      <a:pPr marL="0" marR="0" algn="just">
                        <a:lnSpc>
                          <a:spcPct val="150000"/>
                        </a:lnSpc>
                        <a:spcBef>
                          <a:spcPts val="0"/>
                        </a:spcBef>
                        <a:spcAft>
                          <a:spcPts val="0"/>
                        </a:spcAft>
                      </a:pPr>
                      <a:r>
                        <a:rPr lang="en-US" sz="1400">
                          <a:effectLst/>
                        </a:rPr>
                        <a:t>Control Banana Chips</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tc>
                  <a:txBody>
                    <a:bodyPr/>
                    <a:lstStyle/>
                    <a:p>
                      <a:pPr marL="0" marR="0" algn="just">
                        <a:lnSpc>
                          <a:spcPct val="150000"/>
                        </a:lnSpc>
                        <a:spcBef>
                          <a:spcPts val="0"/>
                        </a:spcBef>
                        <a:spcAft>
                          <a:spcPts val="0"/>
                        </a:spcAft>
                      </a:pPr>
                      <a:r>
                        <a:rPr lang="en-US" sz="1400" dirty="0">
                          <a:effectLst/>
                        </a:rPr>
                        <a:t>ND</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tc>
                  <a:txBody>
                    <a:bodyPr/>
                    <a:lstStyle/>
                    <a:p>
                      <a:pPr marL="0" marR="0" algn="ctr">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tc>
                  <a:txBody>
                    <a:bodyPr/>
                    <a:lstStyle/>
                    <a:p>
                      <a:pPr marL="0" marR="0" algn="ctr">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tc>
                  <a:txBody>
                    <a:bodyPr/>
                    <a:lstStyle/>
                    <a:p>
                      <a:pPr marL="0" marR="0" algn="just">
                        <a:lnSpc>
                          <a:spcPct val="150000"/>
                        </a:lnSpc>
                        <a:spcBef>
                          <a:spcPts val="0"/>
                        </a:spcBef>
                        <a:spcAft>
                          <a:spcPts val="0"/>
                        </a:spcAft>
                      </a:pPr>
                      <a:r>
                        <a:rPr lang="en-US" sz="1400" dirty="0">
                          <a:effectLst/>
                        </a:rPr>
                        <a:t>ND</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extLst>
                  <a:ext uri="{0D108BD9-81ED-4DB2-BD59-A6C34878D82A}">
                    <a16:rowId xmlns:a16="http://schemas.microsoft.com/office/drawing/2014/main" val="2891452373"/>
                  </a:ext>
                </a:extLst>
              </a:tr>
              <a:tr h="274527">
                <a:tc>
                  <a:txBody>
                    <a:bodyPr/>
                    <a:lstStyle/>
                    <a:p>
                      <a:pPr marL="0" marR="0" algn="just">
                        <a:lnSpc>
                          <a:spcPct val="150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tc>
                  <a:txBody>
                    <a:bodyPr/>
                    <a:lstStyle/>
                    <a:p>
                      <a:pPr marL="0" marR="0" algn="just">
                        <a:lnSpc>
                          <a:spcPct val="150000"/>
                        </a:lnSpc>
                        <a:spcBef>
                          <a:spcPts val="0"/>
                        </a:spcBef>
                        <a:spcAft>
                          <a:spcPts val="0"/>
                        </a:spcAft>
                      </a:pPr>
                      <a:r>
                        <a:rPr lang="en-US" sz="1400">
                          <a:effectLst/>
                        </a:rPr>
                        <a:t>Spicy Banana Chips</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tc>
                  <a:txBody>
                    <a:bodyPr/>
                    <a:lstStyle/>
                    <a:p>
                      <a:pPr marL="0" marR="0" algn="just">
                        <a:lnSpc>
                          <a:spcPct val="150000"/>
                        </a:lnSpc>
                        <a:spcBef>
                          <a:spcPts val="0"/>
                        </a:spcBef>
                        <a:spcAft>
                          <a:spcPts val="0"/>
                        </a:spcAft>
                      </a:pPr>
                      <a:r>
                        <a:rPr lang="en-US" sz="1400" dirty="0">
                          <a:effectLst/>
                        </a:rPr>
                        <a:t>ND</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tc>
                  <a:txBody>
                    <a:bodyPr/>
                    <a:lstStyle/>
                    <a:p>
                      <a:pPr marL="0" marR="0" algn="ctr">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tc>
                  <a:txBody>
                    <a:bodyPr/>
                    <a:lstStyle/>
                    <a:p>
                      <a:pPr marL="0" marR="0" algn="ctr">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extLst>
                  <a:ext uri="{0D108BD9-81ED-4DB2-BD59-A6C34878D82A}">
                    <a16:rowId xmlns:a16="http://schemas.microsoft.com/office/drawing/2014/main" val="544131957"/>
                  </a:ext>
                </a:extLst>
              </a:tr>
              <a:tr h="274527">
                <a:tc>
                  <a:txBody>
                    <a:bodyPr/>
                    <a:lstStyle/>
                    <a:p>
                      <a:pPr marL="0" marR="0" algn="just">
                        <a:lnSpc>
                          <a:spcPct val="150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tc>
                  <a:txBody>
                    <a:bodyPr/>
                    <a:lstStyle/>
                    <a:p>
                      <a:pPr marL="0" marR="0" algn="just">
                        <a:lnSpc>
                          <a:spcPct val="150000"/>
                        </a:lnSpc>
                        <a:spcBef>
                          <a:spcPts val="0"/>
                        </a:spcBef>
                        <a:spcAft>
                          <a:spcPts val="0"/>
                        </a:spcAft>
                      </a:pPr>
                      <a:r>
                        <a:rPr lang="en-US" sz="1400">
                          <a:effectLst/>
                        </a:rPr>
                        <a:t>Sweet Banana Chips</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tc>
                  <a:txBody>
                    <a:bodyPr/>
                    <a:lstStyle/>
                    <a:p>
                      <a:pPr marL="0" marR="0" algn="just">
                        <a:lnSpc>
                          <a:spcPct val="150000"/>
                        </a:lnSpc>
                        <a:spcBef>
                          <a:spcPts val="0"/>
                        </a:spcBef>
                        <a:spcAft>
                          <a:spcPts val="0"/>
                        </a:spcAft>
                      </a:pPr>
                      <a:r>
                        <a:rPr lang="en-US" sz="1400" dirty="0">
                          <a:effectLst/>
                        </a:rPr>
                        <a:t>ND</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tc>
                  <a:txBody>
                    <a:bodyPr/>
                    <a:lstStyle/>
                    <a:p>
                      <a:pPr marL="0" marR="0" algn="ctr">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tc>
                  <a:txBody>
                    <a:bodyPr/>
                    <a:lstStyle/>
                    <a:p>
                      <a:pPr marL="0" marR="0" algn="ctr">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tc>
                  <a:txBody>
                    <a:bodyPr/>
                    <a:lstStyle/>
                    <a:p>
                      <a:pPr marL="0" marR="0" algn="just">
                        <a:lnSpc>
                          <a:spcPct val="150000"/>
                        </a:lnSpc>
                        <a:spcBef>
                          <a:spcPts val="0"/>
                        </a:spcBef>
                        <a:spcAft>
                          <a:spcPts val="0"/>
                        </a:spcAft>
                      </a:pPr>
                      <a:r>
                        <a:rPr lang="en-US" sz="1400" dirty="0">
                          <a:effectLst/>
                        </a:rPr>
                        <a:t>ND</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4">
                        <a:lumMod val="40000"/>
                        <a:lumOff val="60000"/>
                      </a:schemeClr>
                    </a:solidFill>
                  </a:tcPr>
                </a:tc>
                <a:extLst>
                  <a:ext uri="{0D108BD9-81ED-4DB2-BD59-A6C34878D82A}">
                    <a16:rowId xmlns:a16="http://schemas.microsoft.com/office/drawing/2014/main" val="2473202588"/>
                  </a:ext>
                </a:extLst>
              </a:tr>
              <a:tr h="330117">
                <a:tc>
                  <a:txBody>
                    <a:bodyPr/>
                    <a:lstStyle/>
                    <a:p>
                      <a:pPr marL="0" marR="0" algn="just">
                        <a:lnSpc>
                          <a:spcPct val="150000"/>
                        </a:lnSpc>
                        <a:spcBef>
                          <a:spcPts val="0"/>
                        </a:spcBef>
                        <a:spcAft>
                          <a:spcPts val="0"/>
                        </a:spcAft>
                      </a:pPr>
                      <a:r>
                        <a:rPr lang="en-US" sz="1400">
                          <a:effectLst/>
                        </a:rPr>
                        <a:t>05.05.2022</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tc>
                  <a:txBody>
                    <a:bodyPr/>
                    <a:lstStyle/>
                    <a:p>
                      <a:pPr marL="0" marR="0" algn="just">
                        <a:lnSpc>
                          <a:spcPct val="150000"/>
                        </a:lnSpc>
                        <a:spcBef>
                          <a:spcPts val="0"/>
                        </a:spcBef>
                        <a:spcAft>
                          <a:spcPts val="0"/>
                        </a:spcAft>
                      </a:pPr>
                      <a:r>
                        <a:rPr lang="en-US" sz="1400" dirty="0">
                          <a:effectLst/>
                        </a:rPr>
                        <a:t>Control Banana Chips</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tc>
                  <a:txBody>
                    <a:bodyPr/>
                    <a:lstStyle/>
                    <a:p>
                      <a:pPr marL="0" marR="0" algn="just">
                        <a:lnSpc>
                          <a:spcPct val="150000"/>
                        </a:lnSpc>
                        <a:spcBef>
                          <a:spcPts val="0"/>
                        </a:spcBef>
                        <a:spcAft>
                          <a:spcPts val="0"/>
                        </a:spcAft>
                      </a:pPr>
                      <a:r>
                        <a:rPr lang="en-US" sz="1400" dirty="0">
                          <a:effectLst/>
                        </a:rPr>
                        <a:t>ND</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tc>
                  <a:txBody>
                    <a:bodyPr/>
                    <a:lstStyle/>
                    <a:p>
                      <a:pPr marL="0" marR="0" algn="ctr">
                        <a:lnSpc>
                          <a:spcPct val="150000"/>
                        </a:lnSpc>
                        <a:spcBef>
                          <a:spcPts val="0"/>
                        </a:spcBef>
                        <a:spcAft>
                          <a:spcPts val="0"/>
                        </a:spcAft>
                      </a:pPr>
                      <a:r>
                        <a:rPr lang="en-US" sz="1400" dirty="0">
                          <a:effectLst/>
                        </a:rPr>
                        <a:t>20</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tc>
                  <a:txBody>
                    <a:bodyPr/>
                    <a:lstStyle/>
                    <a:p>
                      <a:pPr marL="0" marR="0" algn="ctr">
                        <a:lnSpc>
                          <a:spcPct val="150000"/>
                        </a:lnSpc>
                        <a:spcBef>
                          <a:spcPts val="0"/>
                        </a:spcBef>
                        <a:spcAft>
                          <a:spcPts val="0"/>
                        </a:spcAft>
                      </a:pPr>
                      <a:r>
                        <a:rPr lang="en-US" sz="1400">
                          <a:effectLst/>
                        </a:rPr>
                        <a:t>40</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tc>
                  <a:txBody>
                    <a:bodyPr/>
                    <a:lstStyle/>
                    <a:p>
                      <a:pPr marL="0" marR="0" algn="just">
                        <a:lnSpc>
                          <a:spcPct val="150000"/>
                        </a:lnSpc>
                        <a:spcBef>
                          <a:spcPts val="0"/>
                        </a:spcBef>
                        <a:spcAft>
                          <a:spcPts val="0"/>
                        </a:spcAft>
                      </a:pPr>
                      <a:r>
                        <a:rPr lang="en-US" sz="1400" dirty="0">
                          <a:effectLst/>
                        </a:rPr>
                        <a:t>ND</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extLst>
                  <a:ext uri="{0D108BD9-81ED-4DB2-BD59-A6C34878D82A}">
                    <a16:rowId xmlns:a16="http://schemas.microsoft.com/office/drawing/2014/main" val="973927270"/>
                  </a:ext>
                </a:extLst>
              </a:tr>
              <a:tr h="274527">
                <a:tc>
                  <a:txBody>
                    <a:bodyPr/>
                    <a:lstStyle/>
                    <a:p>
                      <a:pPr marL="0" marR="0" algn="just">
                        <a:lnSpc>
                          <a:spcPct val="150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tc>
                  <a:txBody>
                    <a:bodyPr/>
                    <a:lstStyle/>
                    <a:p>
                      <a:pPr marL="0" marR="0" algn="just">
                        <a:lnSpc>
                          <a:spcPct val="150000"/>
                        </a:lnSpc>
                        <a:spcBef>
                          <a:spcPts val="0"/>
                        </a:spcBef>
                        <a:spcAft>
                          <a:spcPts val="0"/>
                        </a:spcAft>
                      </a:pPr>
                      <a:r>
                        <a:rPr lang="en-US" sz="1400">
                          <a:effectLst/>
                        </a:rPr>
                        <a:t>Spicy Banana Chips</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tc>
                  <a:txBody>
                    <a:bodyPr/>
                    <a:lstStyle/>
                    <a:p>
                      <a:pPr marL="0" marR="0" algn="just">
                        <a:lnSpc>
                          <a:spcPct val="150000"/>
                        </a:lnSpc>
                        <a:spcBef>
                          <a:spcPts val="0"/>
                        </a:spcBef>
                        <a:spcAft>
                          <a:spcPts val="0"/>
                        </a:spcAft>
                      </a:pPr>
                      <a:r>
                        <a:rPr lang="en-US" sz="1400" dirty="0">
                          <a:effectLst/>
                        </a:rPr>
                        <a:t>ND</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tc>
                  <a:txBody>
                    <a:bodyPr/>
                    <a:lstStyle/>
                    <a:p>
                      <a:pPr marL="0" marR="0" algn="ctr">
                        <a:lnSpc>
                          <a:spcPct val="150000"/>
                        </a:lnSpc>
                        <a:spcBef>
                          <a:spcPts val="0"/>
                        </a:spcBef>
                        <a:spcAft>
                          <a:spcPts val="0"/>
                        </a:spcAft>
                      </a:pPr>
                      <a:r>
                        <a:rPr lang="en-US" sz="1400" dirty="0">
                          <a:effectLst/>
                        </a:rPr>
                        <a:t>15</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tc>
                  <a:txBody>
                    <a:bodyPr/>
                    <a:lstStyle/>
                    <a:p>
                      <a:pPr marL="0" marR="0" algn="ctr">
                        <a:lnSpc>
                          <a:spcPct val="150000"/>
                        </a:lnSpc>
                        <a:spcBef>
                          <a:spcPts val="0"/>
                        </a:spcBef>
                        <a:spcAft>
                          <a:spcPts val="0"/>
                        </a:spcAft>
                      </a:pPr>
                      <a:r>
                        <a:rPr lang="en-US" sz="1400">
                          <a:effectLst/>
                        </a:rPr>
                        <a:t>10</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extLst>
                  <a:ext uri="{0D108BD9-81ED-4DB2-BD59-A6C34878D82A}">
                    <a16:rowId xmlns:a16="http://schemas.microsoft.com/office/drawing/2014/main" val="3322966799"/>
                  </a:ext>
                </a:extLst>
              </a:tr>
              <a:tr h="274527">
                <a:tc>
                  <a:txBody>
                    <a:bodyPr/>
                    <a:lstStyle/>
                    <a:p>
                      <a:pPr marL="0" marR="0" algn="just">
                        <a:lnSpc>
                          <a:spcPct val="150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tc>
                  <a:txBody>
                    <a:bodyPr/>
                    <a:lstStyle/>
                    <a:p>
                      <a:pPr marL="0" marR="0" algn="just">
                        <a:lnSpc>
                          <a:spcPct val="150000"/>
                        </a:lnSpc>
                        <a:spcBef>
                          <a:spcPts val="0"/>
                        </a:spcBef>
                        <a:spcAft>
                          <a:spcPts val="0"/>
                        </a:spcAft>
                      </a:pPr>
                      <a:r>
                        <a:rPr lang="en-US" sz="1400">
                          <a:effectLst/>
                        </a:rPr>
                        <a:t>Sweet Banana Chips</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tc>
                  <a:txBody>
                    <a:bodyPr/>
                    <a:lstStyle/>
                    <a:p>
                      <a:pPr marL="0" marR="0" algn="just">
                        <a:lnSpc>
                          <a:spcPct val="150000"/>
                        </a:lnSpc>
                        <a:spcBef>
                          <a:spcPts val="0"/>
                        </a:spcBef>
                        <a:spcAft>
                          <a:spcPts val="0"/>
                        </a:spcAft>
                      </a:pPr>
                      <a:r>
                        <a:rPr lang="en-US" sz="1400" dirty="0">
                          <a:effectLst/>
                        </a:rPr>
                        <a:t>ND</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tc>
                  <a:txBody>
                    <a:bodyPr/>
                    <a:lstStyle/>
                    <a:p>
                      <a:pPr marL="0" marR="0" algn="ctr">
                        <a:lnSpc>
                          <a:spcPct val="150000"/>
                        </a:lnSpc>
                        <a:spcBef>
                          <a:spcPts val="0"/>
                        </a:spcBef>
                        <a:spcAft>
                          <a:spcPts val="0"/>
                        </a:spcAft>
                      </a:pPr>
                      <a:r>
                        <a:rPr lang="en-US" sz="1400" dirty="0">
                          <a:effectLst/>
                        </a:rPr>
                        <a:t>30</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tc>
                  <a:txBody>
                    <a:bodyPr/>
                    <a:lstStyle/>
                    <a:p>
                      <a:pPr marL="0" marR="0" algn="ctr">
                        <a:lnSpc>
                          <a:spcPct val="150000"/>
                        </a:lnSpc>
                        <a:spcBef>
                          <a:spcPts val="0"/>
                        </a:spcBef>
                        <a:spcAft>
                          <a:spcPts val="0"/>
                        </a:spcAft>
                      </a:pPr>
                      <a:r>
                        <a:rPr lang="en-US" sz="1400" dirty="0">
                          <a:effectLst/>
                        </a:rPr>
                        <a:t>50</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tc>
                  <a:txBody>
                    <a:bodyPr/>
                    <a:lstStyle/>
                    <a:p>
                      <a:pPr marL="0" marR="0" algn="just">
                        <a:lnSpc>
                          <a:spcPct val="150000"/>
                        </a:lnSpc>
                        <a:spcBef>
                          <a:spcPts val="0"/>
                        </a:spcBef>
                        <a:spcAft>
                          <a:spcPts val="0"/>
                        </a:spcAft>
                      </a:pPr>
                      <a:r>
                        <a:rPr lang="en-US" sz="1400" dirty="0">
                          <a:effectLst/>
                        </a:rPr>
                        <a:t>ND</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6">
                        <a:lumMod val="60000"/>
                        <a:lumOff val="40000"/>
                      </a:schemeClr>
                    </a:solidFill>
                  </a:tcPr>
                </a:tc>
                <a:extLst>
                  <a:ext uri="{0D108BD9-81ED-4DB2-BD59-A6C34878D82A}">
                    <a16:rowId xmlns:a16="http://schemas.microsoft.com/office/drawing/2014/main" val="4103741397"/>
                  </a:ext>
                </a:extLst>
              </a:tr>
              <a:tr h="368845">
                <a:tc>
                  <a:txBody>
                    <a:bodyPr/>
                    <a:lstStyle/>
                    <a:p>
                      <a:pPr marL="0" marR="0" algn="just">
                        <a:lnSpc>
                          <a:spcPct val="150000"/>
                        </a:lnSpc>
                        <a:spcBef>
                          <a:spcPts val="0"/>
                        </a:spcBef>
                        <a:spcAft>
                          <a:spcPts val="0"/>
                        </a:spcAft>
                      </a:pPr>
                      <a:r>
                        <a:rPr lang="en-US" sz="1400" dirty="0">
                          <a:effectLst/>
                        </a:rPr>
                        <a:t>20.05.2022</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US" sz="1400">
                          <a:effectLst/>
                        </a:rPr>
                        <a:t>Control Banana Chips</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US" sz="1400" dirty="0">
                          <a:effectLst/>
                        </a:rPr>
                        <a:t>ND</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tc>
                  <a:txBody>
                    <a:bodyPr/>
                    <a:lstStyle/>
                    <a:p>
                      <a:pPr marL="0" marR="0" algn="ctr">
                        <a:lnSpc>
                          <a:spcPct val="150000"/>
                        </a:lnSpc>
                        <a:spcBef>
                          <a:spcPts val="0"/>
                        </a:spcBef>
                        <a:spcAft>
                          <a:spcPts val="0"/>
                        </a:spcAft>
                      </a:pPr>
                      <a:r>
                        <a:rPr lang="en-US" sz="1400" dirty="0">
                          <a:effectLst/>
                        </a:rPr>
                        <a:t>70</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tc>
                  <a:txBody>
                    <a:bodyPr/>
                    <a:lstStyle/>
                    <a:p>
                      <a:pPr marL="0" marR="0" algn="ctr">
                        <a:lnSpc>
                          <a:spcPct val="150000"/>
                        </a:lnSpc>
                        <a:spcBef>
                          <a:spcPts val="0"/>
                        </a:spcBef>
                        <a:spcAft>
                          <a:spcPts val="0"/>
                        </a:spcAft>
                      </a:pPr>
                      <a:r>
                        <a:rPr lang="en-US" sz="1400" dirty="0">
                          <a:effectLst/>
                        </a:rPr>
                        <a:t>&gt;100</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US" sz="1400" dirty="0">
                          <a:effectLst/>
                        </a:rPr>
                        <a:t>ND</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extLst>
                  <a:ext uri="{0D108BD9-81ED-4DB2-BD59-A6C34878D82A}">
                    <a16:rowId xmlns:a16="http://schemas.microsoft.com/office/drawing/2014/main" val="4046471522"/>
                  </a:ext>
                </a:extLst>
              </a:tr>
              <a:tr h="274527">
                <a:tc>
                  <a:txBody>
                    <a:bodyPr/>
                    <a:lstStyle/>
                    <a:p>
                      <a:pPr marL="0" marR="0" algn="just">
                        <a:lnSpc>
                          <a:spcPct val="150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US" sz="1400">
                          <a:effectLst/>
                        </a:rPr>
                        <a:t>Spicy Banana Chips</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tc>
                  <a:txBody>
                    <a:bodyPr/>
                    <a:lstStyle/>
                    <a:p>
                      <a:pPr marL="0" marR="0" algn="ctr">
                        <a:lnSpc>
                          <a:spcPct val="150000"/>
                        </a:lnSpc>
                        <a:spcBef>
                          <a:spcPts val="0"/>
                        </a:spcBef>
                        <a:spcAft>
                          <a:spcPts val="0"/>
                        </a:spcAft>
                      </a:pPr>
                      <a:r>
                        <a:rPr lang="en-US" sz="1400" dirty="0">
                          <a:effectLst/>
                        </a:rPr>
                        <a:t>&gt;100</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tc>
                  <a:txBody>
                    <a:bodyPr/>
                    <a:lstStyle/>
                    <a:p>
                      <a:pPr marL="0" marR="0" algn="ctr">
                        <a:lnSpc>
                          <a:spcPct val="150000"/>
                        </a:lnSpc>
                        <a:spcBef>
                          <a:spcPts val="0"/>
                        </a:spcBef>
                        <a:spcAft>
                          <a:spcPts val="0"/>
                        </a:spcAft>
                      </a:pPr>
                      <a:r>
                        <a:rPr lang="en-US" sz="1400" dirty="0">
                          <a:effectLst/>
                        </a:rPr>
                        <a:t>&gt;100</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extLst>
                  <a:ext uri="{0D108BD9-81ED-4DB2-BD59-A6C34878D82A}">
                    <a16:rowId xmlns:a16="http://schemas.microsoft.com/office/drawing/2014/main" val="1615858454"/>
                  </a:ext>
                </a:extLst>
              </a:tr>
              <a:tr h="354268">
                <a:tc>
                  <a:txBody>
                    <a:bodyPr/>
                    <a:lstStyle/>
                    <a:p>
                      <a:pPr marL="0" marR="0" algn="just">
                        <a:lnSpc>
                          <a:spcPct val="150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US" sz="1400" dirty="0">
                          <a:effectLst/>
                        </a:rPr>
                        <a:t>Sweet Banana Chips</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US" sz="1400">
                          <a:effectLst/>
                        </a:rPr>
                        <a:t>ND</a:t>
                      </a:r>
                      <a:endParaRPr lang="en-US" sz="140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US" sz="1400" dirty="0">
                          <a:effectLst/>
                        </a:rPr>
                        <a:t>ND</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tc>
                  <a:txBody>
                    <a:bodyPr/>
                    <a:lstStyle/>
                    <a:p>
                      <a:pPr marL="0" marR="0" algn="ctr">
                        <a:lnSpc>
                          <a:spcPct val="150000"/>
                        </a:lnSpc>
                        <a:spcBef>
                          <a:spcPts val="0"/>
                        </a:spcBef>
                        <a:spcAft>
                          <a:spcPts val="0"/>
                        </a:spcAft>
                      </a:pPr>
                      <a:r>
                        <a:rPr lang="en-US" sz="1400" dirty="0">
                          <a:effectLst/>
                        </a:rPr>
                        <a:t>40</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tc>
                  <a:txBody>
                    <a:bodyPr/>
                    <a:lstStyle/>
                    <a:p>
                      <a:pPr marL="0" marR="0" algn="ctr">
                        <a:lnSpc>
                          <a:spcPct val="150000"/>
                        </a:lnSpc>
                        <a:spcBef>
                          <a:spcPts val="0"/>
                        </a:spcBef>
                        <a:spcAft>
                          <a:spcPts val="0"/>
                        </a:spcAft>
                      </a:pPr>
                      <a:r>
                        <a:rPr lang="en-US" sz="1400" dirty="0">
                          <a:effectLst/>
                        </a:rPr>
                        <a:t>60</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tc>
                  <a:txBody>
                    <a:bodyPr/>
                    <a:lstStyle/>
                    <a:p>
                      <a:pPr marL="0" marR="0" algn="just">
                        <a:lnSpc>
                          <a:spcPct val="150000"/>
                        </a:lnSpc>
                        <a:spcBef>
                          <a:spcPts val="0"/>
                        </a:spcBef>
                        <a:spcAft>
                          <a:spcPts val="0"/>
                        </a:spcAft>
                      </a:pPr>
                      <a:r>
                        <a:rPr lang="en-US" sz="1400" dirty="0">
                          <a:effectLst/>
                        </a:rPr>
                        <a:t>ND</a:t>
                      </a:r>
                      <a:endParaRPr lang="en-US" sz="1400" dirty="0">
                        <a:effectLst/>
                        <a:latin typeface="Calibri" panose="020F0502020204030204" pitchFamily="34" charset="0"/>
                        <a:ea typeface="Calibri" panose="020F0502020204030204" pitchFamily="34" charset="0"/>
                        <a:cs typeface="Iskoola Pota" panose="020B0502040204020203" pitchFamily="34" charset="0"/>
                      </a:endParaRPr>
                    </a:p>
                  </a:txBody>
                  <a:tcPr marL="63265" marR="63265" marT="0" marB="0">
                    <a:solidFill>
                      <a:schemeClr val="accent2">
                        <a:lumMod val="60000"/>
                        <a:lumOff val="40000"/>
                      </a:schemeClr>
                    </a:solidFill>
                  </a:tcPr>
                </a:tc>
                <a:extLst>
                  <a:ext uri="{0D108BD9-81ED-4DB2-BD59-A6C34878D82A}">
                    <a16:rowId xmlns:a16="http://schemas.microsoft.com/office/drawing/2014/main" val="1031023151"/>
                  </a:ext>
                </a:extLst>
              </a:tr>
            </a:tbl>
          </a:graphicData>
        </a:graphic>
      </p:graphicFrame>
    </p:spTree>
    <p:extLst>
      <p:ext uri="{BB962C8B-B14F-4D97-AF65-F5344CB8AC3E}">
        <p14:creationId xmlns:p14="http://schemas.microsoft.com/office/powerpoint/2010/main" val="284977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1566169" y="198867"/>
            <a:ext cx="10515600" cy="1325563"/>
          </a:xfrm>
        </p:spPr>
        <p:txBody>
          <a:bodyPr>
            <a:normAutofit/>
          </a:bodyPr>
          <a:lstStyle/>
          <a:p>
            <a:pPr algn="ctr"/>
            <a:r>
              <a:rPr lang="en-US" sz="4400" u="sng" dirty="0"/>
              <a:t>Results and Discussion - Customer Analysis</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13</a:t>
            </a:fld>
            <a:endParaRPr lang="en-US"/>
          </a:p>
        </p:txBody>
      </p:sp>
      <p:sp>
        <p:nvSpPr>
          <p:cNvPr id="6" name="TextBox 5">
            <a:extLst>
              <a:ext uri="{FF2B5EF4-FFF2-40B4-BE49-F238E27FC236}">
                <a16:creationId xmlns:a16="http://schemas.microsoft.com/office/drawing/2014/main" id="{83E74000-71C4-72CD-E432-51F4DC678FBB}"/>
              </a:ext>
            </a:extLst>
          </p:cNvPr>
          <p:cNvSpPr txBox="1"/>
          <p:nvPr/>
        </p:nvSpPr>
        <p:spPr>
          <a:xfrm>
            <a:off x="549185" y="1103540"/>
            <a:ext cx="7516317" cy="587148"/>
          </a:xfrm>
          <a:prstGeom prst="rect">
            <a:avLst/>
          </a:prstGeom>
          <a:noFill/>
        </p:spPr>
        <p:txBody>
          <a:bodyPr wrap="square">
            <a:spAutoFit/>
          </a:bodyPr>
          <a:lstStyle/>
          <a:p>
            <a:pPr marL="0" marR="0">
              <a:lnSpc>
                <a:spcPct val="150000"/>
              </a:lnSpc>
              <a:spcBef>
                <a:spcPts val="0"/>
              </a:spcBef>
              <a:spcAft>
                <a:spcPts val="800"/>
              </a:spcAft>
            </a:pPr>
            <a:r>
              <a:rPr lang="en-US" sz="2400" b="1" dirty="0">
                <a:effectLst/>
                <a:ea typeface="Calibri" panose="020F0502020204030204" pitchFamily="34" charset="0"/>
                <a:cs typeface="Iskoola Pota" panose="020B0502040204020203" pitchFamily="34" charset="0"/>
              </a:rPr>
              <a:t>Customer Previous Experienced with the Banana Chips</a:t>
            </a:r>
          </a:p>
        </p:txBody>
      </p:sp>
      <p:graphicFrame>
        <p:nvGraphicFramePr>
          <p:cNvPr id="7" name="Table 6">
            <a:extLst>
              <a:ext uri="{FF2B5EF4-FFF2-40B4-BE49-F238E27FC236}">
                <a16:creationId xmlns:a16="http://schemas.microsoft.com/office/drawing/2014/main" id="{9C261279-6CD0-026E-149A-A259AACB5840}"/>
              </a:ext>
            </a:extLst>
          </p:cNvPr>
          <p:cNvGraphicFramePr>
            <a:graphicFrameLocks noGrp="1"/>
          </p:cNvGraphicFramePr>
          <p:nvPr>
            <p:extLst>
              <p:ext uri="{D42A27DB-BD31-4B8C-83A1-F6EECF244321}">
                <p14:modId xmlns:p14="http://schemas.microsoft.com/office/powerpoint/2010/main" val="3296366770"/>
              </p:ext>
            </p:extLst>
          </p:nvPr>
        </p:nvGraphicFramePr>
        <p:xfrm>
          <a:off x="2396836" y="1724714"/>
          <a:ext cx="7737519" cy="4768160"/>
        </p:xfrm>
        <a:graphic>
          <a:graphicData uri="http://schemas.openxmlformats.org/drawingml/2006/table">
            <a:tbl>
              <a:tblPr firstRow="1" firstCol="1" bandRow="1">
                <a:tableStyleId>{5940675A-B579-460E-94D1-54222C63F5DA}</a:tableStyleId>
              </a:tblPr>
              <a:tblGrid>
                <a:gridCol w="5797370">
                  <a:extLst>
                    <a:ext uri="{9D8B030D-6E8A-4147-A177-3AD203B41FA5}">
                      <a16:colId xmlns:a16="http://schemas.microsoft.com/office/drawing/2014/main" val="4247591110"/>
                    </a:ext>
                  </a:extLst>
                </a:gridCol>
                <a:gridCol w="1940149">
                  <a:extLst>
                    <a:ext uri="{9D8B030D-6E8A-4147-A177-3AD203B41FA5}">
                      <a16:colId xmlns:a16="http://schemas.microsoft.com/office/drawing/2014/main" val="746548767"/>
                    </a:ext>
                  </a:extLst>
                </a:gridCol>
              </a:tblGrid>
              <a:tr h="262948">
                <a:tc>
                  <a:txBody>
                    <a:bodyPr/>
                    <a:lstStyle/>
                    <a:p>
                      <a:pPr marL="0" marR="0" algn="l">
                        <a:lnSpc>
                          <a:spcPct val="107000"/>
                        </a:lnSpc>
                        <a:spcBef>
                          <a:spcPts val="0"/>
                        </a:spcBef>
                        <a:spcAft>
                          <a:spcPts val="0"/>
                        </a:spcAft>
                      </a:pPr>
                      <a:r>
                        <a:rPr lang="en-US" sz="1800" b="1" dirty="0">
                          <a:effectLst/>
                        </a:rPr>
                        <a:t>Previously consumed banana chips or not</a:t>
                      </a:r>
                      <a:endParaRPr lang="en-US" sz="1800" b="1" dirty="0">
                        <a:effectLst/>
                        <a:latin typeface="+mn-lt"/>
                        <a:ea typeface="Calibri" panose="020F0502020204030204" pitchFamily="34" charset="0"/>
                        <a:cs typeface="Iskoola Pota" panose="020B0502040204020203" pitchFamily="34" charset="0"/>
                      </a:endParaRPr>
                    </a:p>
                  </a:txBody>
                  <a:tcPr marL="68176" marR="68176" marT="0" marB="0"/>
                </a:tc>
                <a:tc>
                  <a:txBody>
                    <a:bodyPr/>
                    <a:lstStyle/>
                    <a:p>
                      <a:pPr marL="0" marR="0" algn="l">
                        <a:lnSpc>
                          <a:spcPct val="107000"/>
                        </a:lnSpc>
                        <a:spcBef>
                          <a:spcPts val="0"/>
                        </a:spcBef>
                        <a:spcAft>
                          <a:spcPts val="0"/>
                        </a:spcAft>
                      </a:pPr>
                      <a:r>
                        <a:rPr lang="en-US" sz="1800" dirty="0">
                          <a:effectLst/>
                        </a:rPr>
                        <a:t> </a:t>
                      </a:r>
                      <a:endParaRPr lang="en-US" sz="1800" dirty="0">
                        <a:effectLst/>
                        <a:latin typeface="+mn-lt"/>
                        <a:ea typeface="Calibri" panose="020F0502020204030204" pitchFamily="34" charset="0"/>
                        <a:cs typeface="Iskoola Pota" panose="020B0502040204020203" pitchFamily="34" charset="0"/>
                      </a:endParaRPr>
                    </a:p>
                  </a:txBody>
                  <a:tcPr marL="68176" marR="68176" marT="0" marB="0"/>
                </a:tc>
                <a:extLst>
                  <a:ext uri="{0D108BD9-81ED-4DB2-BD59-A6C34878D82A}">
                    <a16:rowId xmlns:a16="http://schemas.microsoft.com/office/drawing/2014/main" val="3008373192"/>
                  </a:ext>
                </a:extLst>
              </a:tr>
              <a:tr h="262948">
                <a:tc>
                  <a:txBody>
                    <a:bodyPr/>
                    <a:lstStyle/>
                    <a:p>
                      <a:pPr marL="457200" marR="0" lvl="1" algn="l">
                        <a:lnSpc>
                          <a:spcPct val="107000"/>
                        </a:lnSpc>
                        <a:spcBef>
                          <a:spcPts val="0"/>
                        </a:spcBef>
                        <a:spcAft>
                          <a:spcPts val="0"/>
                        </a:spcAft>
                      </a:pPr>
                      <a:r>
                        <a:rPr lang="en-US" sz="1800" dirty="0">
                          <a:effectLst/>
                        </a:rPr>
                        <a:t>Yes</a:t>
                      </a:r>
                      <a:endParaRPr lang="en-US" sz="1800" dirty="0">
                        <a:effectLst/>
                        <a:latin typeface="+mn-lt"/>
                        <a:ea typeface="Calibri" panose="020F0502020204030204" pitchFamily="34" charset="0"/>
                        <a:cs typeface="Iskoola Pota" panose="020B0502040204020203" pitchFamily="34" charset="0"/>
                      </a:endParaRPr>
                    </a:p>
                  </a:txBody>
                  <a:tcPr marL="68176" marR="68176" marT="0" marB="0"/>
                </a:tc>
                <a:tc>
                  <a:txBody>
                    <a:bodyPr/>
                    <a:lstStyle/>
                    <a:p>
                      <a:pPr marL="0" marR="0" algn="l">
                        <a:lnSpc>
                          <a:spcPct val="107000"/>
                        </a:lnSpc>
                        <a:spcBef>
                          <a:spcPts val="0"/>
                        </a:spcBef>
                        <a:spcAft>
                          <a:spcPts val="0"/>
                        </a:spcAft>
                      </a:pPr>
                      <a:r>
                        <a:rPr lang="en-US" sz="1800">
                          <a:effectLst/>
                        </a:rPr>
                        <a:t>45%</a:t>
                      </a:r>
                      <a:endParaRPr lang="en-US" sz="1800">
                        <a:effectLst/>
                        <a:latin typeface="+mn-lt"/>
                        <a:ea typeface="Calibri" panose="020F0502020204030204" pitchFamily="34" charset="0"/>
                        <a:cs typeface="Iskoola Pota" panose="020B0502040204020203" pitchFamily="34" charset="0"/>
                      </a:endParaRPr>
                    </a:p>
                  </a:txBody>
                  <a:tcPr marL="68176" marR="68176" marT="0" marB="0"/>
                </a:tc>
                <a:extLst>
                  <a:ext uri="{0D108BD9-81ED-4DB2-BD59-A6C34878D82A}">
                    <a16:rowId xmlns:a16="http://schemas.microsoft.com/office/drawing/2014/main" val="1107018251"/>
                  </a:ext>
                </a:extLst>
              </a:tr>
              <a:tr h="262948">
                <a:tc>
                  <a:txBody>
                    <a:bodyPr/>
                    <a:lstStyle/>
                    <a:p>
                      <a:pPr marL="457200" marR="0" lvl="1" algn="l">
                        <a:lnSpc>
                          <a:spcPct val="107000"/>
                        </a:lnSpc>
                        <a:spcBef>
                          <a:spcPts val="0"/>
                        </a:spcBef>
                        <a:spcAft>
                          <a:spcPts val="0"/>
                        </a:spcAft>
                      </a:pPr>
                      <a:r>
                        <a:rPr lang="en-US" sz="1800" dirty="0">
                          <a:effectLst/>
                        </a:rPr>
                        <a:t>No</a:t>
                      </a:r>
                      <a:endParaRPr lang="en-US" sz="1800" dirty="0">
                        <a:effectLst/>
                        <a:latin typeface="+mn-lt"/>
                        <a:ea typeface="Calibri" panose="020F0502020204030204" pitchFamily="34" charset="0"/>
                        <a:cs typeface="Iskoola Pota" panose="020B0502040204020203" pitchFamily="34" charset="0"/>
                      </a:endParaRPr>
                    </a:p>
                  </a:txBody>
                  <a:tcPr marL="68176" marR="68176" marT="0" marB="0"/>
                </a:tc>
                <a:tc>
                  <a:txBody>
                    <a:bodyPr/>
                    <a:lstStyle/>
                    <a:p>
                      <a:pPr marL="0" marR="0" algn="l">
                        <a:lnSpc>
                          <a:spcPct val="107000"/>
                        </a:lnSpc>
                        <a:spcBef>
                          <a:spcPts val="0"/>
                        </a:spcBef>
                        <a:spcAft>
                          <a:spcPts val="0"/>
                        </a:spcAft>
                      </a:pPr>
                      <a:r>
                        <a:rPr lang="en-US" sz="1800">
                          <a:effectLst/>
                        </a:rPr>
                        <a:t>55%</a:t>
                      </a:r>
                      <a:endParaRPr lang="en-US" sz="1800">
                        <a:effectLst/>
                        <a:latin typeface="+mn-lt"/>
                        <a:ea typeface="Calibri" panose="020F0502020204030204" pitchFamily="34" charset="0"/>
                        <a:cs typeface="Iskoola Pota" panose="020B0502040204020203" pitchFamily="34" charset="0"/>
                      </a:endParaRPr>
                    </a:p>
                  </a:txBody>
                  <a:tcPr marL="68176" marR="68176" marT="0" marB="0"/>
                </a:tc>
                <a:extLst>
                  <a:ext uri="{0D108BD9-81ED-4DB2-BD59-A6C34878D82A}">
                    <a16:rowId xmlns:a16="http://schemas.microsoft.com/office/drawing/2014/main" val="2451256732"/>
                  </a:ext>
                </a:extLst>
              </a:tr>
              <a:tr h="262948">
                <a:tc>
                  <a:txBody>
                    <a:bodyPr/>
                    <a:lstStyle/>
                    <a:p>
                      <a:pPr marL="0" marR="0" algn="l">
                        <a:lnSpc>
                          <a:spcPct val="107000"/>
                        </a:lnSpc>
                        <a:spcBef>
                          <a:spcPts val="0"/>
                        </a:spcBef>
                        <a:spcAft>
                          <a:spcPts val="0"/>
                        </a:spcAft>
                      </a:pPr>
                      <a:r>
                        <a:rPr lang="en-US" sz="1800" b="1" dirty="0">
                          <a:effectLst/>
                        </a:rPr>
                        <a:t>Frequencies of previous banana chips consumption</a:t>
                      </a:r>
                      <a:endParaRPr lang="en-US" sz="1800" b="1" dirty="0">
                        <a:effectLst/>
                        <a:latin typeface="+mn-lt"/>
                        <a:ea typeface="Calibri" panose="020F0502020204030204" pitchFamily="34" charset="0"/>
                        <a:cs typeface="Iskoola Pota" panose="020B0502040204020203" pitchFamily="34" charset="0"/>
                      </a:endParaRPr>
                    </a:p>
                  </a:txBody>
                  <a:tcPr marL="68176" marR="68176" marT="0" marB="0"/>
                </a:tc>
                <a:tc>
                  <a:txBody>
                    <a:bodyPr/>
                    <a:lstStyle/>
                    <a:p>
                      <a:pPr marL="0" marR="0" algn="l">
                        <a:lnSpc>
                          <a:spcPct val="107000"/>
                        </a:lnSpc>
                        <a:spcBef>
                          <a:spcPts val="0"/>
                        </a:spcBef>
                        <a:spcAft>
                          <a:spcPts val="0"/>
                        </a:spcAft>
                      </a:pPr>
                      <a:r>
                        <a:rPr lang="en-US" sz="1800">
                          <a:effectLst/>
                        </a:rPr>
                        <a:t> </a:t>
                      </a:r>
                      <a:endParaRPr lang="en-US" sz="1800">
                        <a:effectLst/>
                        <a:latin typeface="+mn-lt"/>
                        <a:ea typeface="Calibri" panose="020F0502020204030204" pitchFamily="34" charset="0"/>
                        <a:cs typeface="Iskoola Pota" panose="020B0502040204020203" pitchFamily="34" charset="0"/>
                      </a:endParaRPr>
                    </a:p>
                  </a:txBody>
                  <a:tcPr marL="68176" marR="68176" marT="0" marB="0"/>
                </a:tc>
                <a:extLst>
                  <a:ext uri="{0D108BD9-81ED-4DB2-BD59-A6C34878D82A}">
                    <a16:rowId xmlns:a16="http://schemas.microsoft.com/office/drawing/2014/main" val="246946104"/>
                  </a:ext>
                </a:extLst>
              </a:tr>
              <a:tr h="262948">
                <a:tc>
                  <a:txBody>
                    <a:bodyPr/>
                    <a:lstStyle/>
                    <a:p>
                      <a:pPr marL="457200" marR="0" lvl="1" algn="l">
                        <a:lnSpc>
                          <a:spcPct val="107000"/>
                        </a:lnSpc>
                        <a:spcBef>
                          <a:spcPts val="0"/>
                        </a:spcBef>
                        <a:spcAft>
                          <a:spcPts val="0"/>
                        </a:spcAft>
                      </a:pPr>
                      <a:r>
                        <a:rPr lang="en-US" sz="1800" dirty="0">
                          <a:effectLst/>
                        </a:rPr>
                        <a:t>Many times, eat before</a:t>
                      </a:r>
                      <a:endParaRPr lang="en-US" sz="1800" dirty="0">
                        <a:effectLst/>
                        <a:latin typeface="+mn-lt"/>
                        <a:ea typeface="Calibri" panose="020F0502020204030204" pitchFamily="34" charset="0"/>
                        <a:cs typeface="Iskoola Pota" panose="020B0502040204020203" pitchFamily="34" charset="0"/>
                      </a:endParaRPr>
                    </a:p>
                  </a:txBody>
                  <a:tcPr marL="68176" marR="68176" marT="0" marB="0" anchor="ctr"/>
                </a:tc>
                <a:tc>
                  <a:txBody>
                    <a:bodyPr/>
                    <a:lstStyle/>
                    <a:p>
                      <a:pPr marL="0" marR="0" algn="l">
                        <a:lnSpc>
                          <a:spcPct val="107000"/>
                        </a:lnSpc>
                        <a:spcBef>
                          <a:spcPts val="0"/>
                        </a:spcBef>
                        <a:spcAft>
                          <a:spcPts val="0"/>
                        </a:spcAft>
                      </a:pPr>
                      <a:r>
                        <a:rPr lang="en-US" sz="1800">
                          <a:effectLst/>
                        </a:rPr>
                        <a:t>6.7%</a:t>
                      </a:r>
                      <a:endParaRPr lang="en-US" sz="1800">
                        <a:effectLst/>
                        <a:latin typeface="+mn-lt"/>
                        <a:ea typeface="Calibri" panose="020F0502020204030204" pitchFamily="34" charset="0"/>
                        <a:cs typeface="Iskoola Pota" panose="020B0502040204020203" pitchFamily="34" charset="0"/>
                      </a:endParaRPr>
                    </a:p>
                  </a:txBody>
                  <a:tcPr marL="68176" marR="68176" marT="0" marB="0"/>
                </a:tc>
                <a:extLst>
                  <a:ext uri="{0D108BD9-81ED-4DB2-BD59-A6C34878D82A}">
                    <a16:rowId xmlns:a16="http://schemas.microsoft.com/office/drawing/2014/main" val="184137048"/>
                  </a:ext>
                </a:extLst>
              </a:tr>
              <a:tr h="262948">
                <a:tc>
                  <a:txBody>
                    <a:bodyPr/>
                    <a:lstStyle/>
                    <a:p>
                      <a:pPr marL="457200" marR="0" lvl="1" algn="l">
                        <a:lnSpc>
                          <a:spcPct val="107000"/>
                        </a:lnSpc>
                        <a:spcBef>
                          <a:spcPts val="0"/>
                        </a:spcBef>
                        <a:spcAft>
                          <a:spcPts val="0"/>
                        </a:spcAft>
                      </a:pPr>
                      <a:r>
                        <a:rPr lang="en-US" sz="1800" dirty="0">
                          <a:effectLst/>
                        </a:rPr>
                        <a:t>Never eat</a:t>
                      </a:r>
                      <a:endParaRPr lang="en-US" sz="1800" dirty="0">
                        <a:effectLst/>
                        <a:latin typeface="+mn-lt"/>
                        <a:ea typeface="Calibri" panose="020F0502020204030204" pitchFamily="34" charset="0"/>
                        <a:cs typeface="Iskoola Pota" panose="020B0502040204020203" pitchFamily="34" charset="0"/>
                      </a:endParaRPr>
                    </a:p>
                  </a:txBody>
                  <a:tcPr marL="68176" marR="68176" marT="0" marB="0" anchor="ctr"/>
                </a:tc>
                <a:tc>
                  <a:txBody>
                    <a:bodyPr/>
                    <a:lstStyle/>
                    <a:p>
                      <a:pPr marL="0" marR="0" algn="l">
                        <a:lnSpc>
                          <a:spcPct val="107000"/>
                        </a:lnSpc>
                        <a:spcBef>
                          <a:spcPts val="0"/>
                        </a:spcBef>
                        <a:spcAft>
                          <a:spcPts val="0"/>
                        </a:spcAft>
                      </a:pPr>
                      <a:r>
                        <a:rPr lang="en-US" sz="1800">
                          <a:effectLst/>
                        </a:rPr>
                        <a:t>15.0%</a:t>
                      </a:r>
                      <a:endParaRPr lang="en-US" sz="1800">
                        <a:effectLst/>
                        <a:latin typeface="+mn-lt"/>
                        <a:ea typeface="Calibri" panose="020F0502020204030204" pitchFamily="34" charset="0"/>
                        <a:cs typeface="Iskoola Pota" panose="020B0502040204020203" pitchFamily="34" charset="0"/>
                      </a:endParaRPr>
                    </a:p>
                  </a:txBody>
                  <a:tcPr marL="68176" marR="68176" marT="0" marB="0"/>
                </a:tc>
                <a:extLst>
                  <a:ext uri="{0D108BD9-81ED-4DB2-BD59-A6C34878D82A}">
                    <a16:rowId xmlns:a16="http://schemas.microsoft.com/office/drawing/2014/main" val="2230225640"/>
                  </a:ext>
                </a:extLst>
              </a:tr>
              <a:tr h="262948">
                <a:tc>
                  <a:txBody>
                    <a:bodyPr/>
                    <a:lstStyle/>
                    <a:p>
                      <a:pPr marL="457200" marR="0" lvl="1" algn="l">
                        <a:lnSpc>
                          <a:spcPct val="107000"/>
                        </a:lnSpc>
                        <a:spcBef>
                          <a:spcPts val="0"/>
                        </a:spcBef>
                        <a:spcAft>
                          <a:spcPts val="0"/>
                        </a:spcAft>
                      </a:pPr>
                      <a:r>
                        <a:rPr lang="en-US" sz="1800">
                          <a:effectLst/>
                        </a:rPr>
                        <a:t>One time eat before</a:t>
                      </a:r>
                      <a:endParaRPr lang="en-US" sz="1800">
                        <a:effectLst/>
                        <a:latin typeface="+mn-lt"/>
                        <a:ea typeface="Calibri" panose="020F0502020204030204" pitchFamily="34" charset="0"/>
                        <a:cs typeface="Iskoola Pota" panose="020B0502040204020203" pitchFamily="34" charset="0"/>
                      </a:endParaRPr>
                    </a:p>
                  </a:txBody>
                  <a:tcPr marL="68176" marR="68176" marT="0" marB="0" anchor="ctr"/>
                </a:tc>
                <a:tc>
                  <a:txBody>
                    <a:bodyPr/>
                    <a:lstStyle/>
                    <a:p>
                      <a:pPr marL="0" marR="0" algn="l">
                        <a:lnSpc>
                          <a:spcPct val="107000"/>
                        </a:lnSpc>
                        <a:spcBef>
                          <a:spcPts val="0"/>
                        </a:spcBef>
                        <a:spcAft>
                          <a:spcPts val="0"/>
                        </a:spcAft>
                      </a:pPr>
                      <a:r>
                        <a:rPr lang="en-US" sz="1800">
                          <a:effectLst/>
                        </a:rPr>
                        <a:t>8.3%</a:t>
                      </a:r>
                      <a:endParaRPr lang="en-US" sz="1800">
                        <a:effectLst/>
                        <a:latin typeface="+mn-lt"/>
                        <a:ea typeface="Calibri" panose="020F0502020204030204" pitchFamily="34" charset="0"/>
                        <a:cs typeface="Iskoola Pota" panose="020B0502040204020203" pitchFamily="34" charset="0"/>
                      </a:endParaRPr>
                    </a:p>
                  </a:txBody>
                  <a:tcPr marL="68176" marR="68176" marT="0" marB="0"/>
                </a:tc>
                <a:extLst>
                  <a:ext uri="{0D108BD9-81ED-4DB2-BD59-A6C34878D82A}">
                    <a16:rowId xmlns:a16="http://schemas.microsoft.com/office/drawing/2014/main" val="3602229574"/>
                  </a:ext>
                </a:extLst>
              </a:tr>
              <a:tr h="262948">
                <a:tc>
                  <a:txBody>
                    <a:bodyPr/>
                    <a:lstStyle/>
                    <a:p>
                      <a:pPr marL="457200" marR="0" lvl="1" algn="l">
                        <a:lnSpc>
                          <a:spcPct val="107000"/>
                        </a:lnSpc>
                        <a:spcBef>
                          <a:spcPts val="0"/>
                        </a:spcBef>
                        <a:spcAft>
                          <a:spcPts val="0"/>
                        </a:spcAft>
                      </a:pPr>
                      <a:r>
                        <a:rPr lang="en-US" sz="1800" dirty="0">
                          <a:effectLst/>
                        </a:rPr>
                        <a:t>Several times eat before</a:t>
                      </a:r>
                      <a:endParaRPr lang="en-US" sz="1800" dirty="0">
                        <a:effectLst/>
                        <a:latin typeface="+mn-lt"/>
                        <a:ea typeface="Calibri" panose="020F0502020204030204" pitchFamily="34" charset="0"/>
                        <a:cs typeface="Iskoola Pota" panose="020B0502040204020203" pitchFamily="34" charset="0"/>
                      </a:endParaRPr>
                    </a:p>
                  </a:txBody>
                  <a:tcPr marL="68176" marR="68176" marT="0" marB="0" anchor="ctr"/>
                </a:tc>
                <a:tc>
                  <a:txBody>
                    <a:bodyPr/>
                    <a:lstStyle/>
                    <a:p>
                      <a:pPr marL="0" marR="0" algn="l">
                        <a:lnSpc>
                          <a:spcPct val="107000"/>
                        </a:lnSpc>
                        <a:spcBef>
                          <a:spcPts val="0"/>
                        </a:spcBef>
                        <a:spcAft>
                          <a:spcPts val="0"/>
                        </a:spcAft>
                      </a:pPr>
                      <a:r>
                        <a:rPr lang="en-US" sz="1800">
                          <a:effectLst/>
                        </a:rPr>
                        <a:t>30.0%</a:t>
                      </a:r>
                      <a:endParaRPr lang="en-US" sz="1800">
                        <a:effectLst/>
                        <a:latin typeface="+mn-lt"/>
                        <a:ea typeface="Calibri" panose="020F0502020204030204" pitchFamily="34" charset="0"/>
                        <a:cs typeface="Iskoola Pota" panose="020B0502040204020203" pitchFamily="34" charset="0"/>
                      </a:endParaRPr>
                    </a:p>
                  </a:txBody>
                  <a:tcPr marL="68176" marR="68176" marT="0" marB="0"/>
                </a:tc>
                <a:extLst>
                  <a:ext uri="{0D108BD9-81ED-4DB2-BD59-A6C34878D82A}">
                    <a16:rowId xmlns:a16="http://schemas.microsoft.com/office/drawing/2014/main" val="2136807632"/>
                  </a:ext>
                </a:extLst>
              </a:tr>
              <a:tr h="262948">
                <a:tc>
                  <a:txBody>
                    <a:bodyPr/>
                    <a:lstStyle/>
                    <a:p>
                      <a:pPr marL="0" marR="0" algn="l">
                        <a:lnSpc>
                          <a:spcPct val="107000"/>
                        </a:lnSpc>
                        <a:spcBef>
                          <a:spcPts val="0"/>
                        </a:spcBef>
                        <a:spcAft>
                          <a:spcPts val="0"/>
                        </a:spcAft>
                      </a:pPr>
                      <a:r>
                        <a:rPr lang="en-US" sz="1800" b="1" dirty="0">
                          <a:effectLst/>
                        </a:rPr>
                        <a:t>From where those were bought before</a:t>
                      </a:r>
                      <a:endParaRPr lang="en-US" sz="1800" b="1" dirty="0">
                        <a:effectLst/>
                        <a:latin typeface="+mn-lt"/>
                        <a:ea typeface="Calibri" panose="020F0502020204030204" pitchFamily="34" charset="0"/>
                        <a:cs typeface="Iskoola Pota" panose="020B0502040204020203" pitchFamily="34" charset="0"/>
                      </a:endParaRPr>
                    </a:p>
                  </a:txBody>
                  <a:tcPr marL="68176" marR="68176" marT="0" marB="0"/>
                </a:tc>
                <a:tc>
                  <a:txBody>
                    <a:bodyPr/>
                    <a:lstStyle/>
                    <a:p>
                      <a:pPr marL="0" marR="0" algn="l">
                        <a:lnSpc>
                          <a:spcPct val="107000"/>
                        </a:lnSpc>
                        <a:spcBef>
                          <a:spcPts val="0"/>
                        </a:spcBef>
                        <a:spcAft>
                          <a:spcPts val="0"/>
                        </a:spcAft>
                      </a:pPr>
                      <a:r>
                        <a:rPr lang="en-US" sz="1800">
                          <a:effectLst/>
                        </a:rPr>
                        <a:t> </a:t>
                      </a:r>
                      <a:endParaRPr lang="en-US" sz="1800">
                        <a:effectLst/>
                        <a:latin typeface="+mn-lt"/>
                        <a:ea typeface="Calibri" panose="020F0502020204030204" pitchFamily="34" charset="0"/>
                        <a:cs typeface="Iskoola Pota" panose="020B0502040204020203" pitchFamily="34" charset="0"/>
                      </a:endParaRPr>
                    </a:p>
                  </a:txBody>
                  <a:tcPr marL="68176" marR="68176" marT="0" marB="0"/>
                </a:tc>
                <a:extLst>
                  <a:ext uri="{0D108BD9-81ED-4DB2-BD59-A6C34878D82A}">
                    <a16:rowId xmlns:a16="http://schemas.microsoft.com/office/drawing/2014/main" val="26997397"/>
                  </a:ext>
                </a:extLst>
              </a:tr>
              <a:tr h="262948">
                <a:tc>
                  <a:txBody>
                    <a:bodyPr/>
                    <a:lstStyle/>
                    <a:p>
                      <a:pPr marL="457200" marR="0" lvl="1" algn="l">
                        <a:lnSpc>
                          <a:spcPct val="107000"/>
                        </a:lnSpc>
                        <a:spcBef>
                          <a:spcPts val="0"/>
                        </a:spcBef>
                        <a:spcAft>
                          <a:spcPts val="0"/>
                        </a:spcAft>
                      </a:pPr>
                      <a:r>
                        <a:rPr lang="en-US" sz="1800" dirty="0">
                          <a:effectLst/>
                        </a:rPr>
                        <a:t>Retail Stores</a:t>
                      </a:r>
                      <a:endParaRPr lang="en-US" sz="1800" dirty="0">
                        <a:effectLst/>
                        <a:latin typeface="+mn-lt"/>
                        <a:ea typeface="Calibri" panose="020F0502020204030204" pitchFamily="34" charset="0"/>
                        <a:cs typeface="Iskoola Pota" panose="020B0502040204020203" pitchFamily="34" charset="0"/>
                      </a:endParaRPr>
                    </a:p>
                  </a:txBody>
                  <a:tcPr marL="68176" marR="68176" marT="0" marB="0" anchor="b"/>
                </a:tc>
                <a:tc>
                  <a:txBody>
                    <a:bodyPr/>
                    <a:lstStyle/>
                    <a:p>
                      <a:pPr marL="0" marR="0" algn="l">
                        <a:lnSpc>
                          <a:spcPct val="107000"/>
                        </a:lnSpc>
                        <a:spcBef>
                          <a:spcPts val="0"/>
                        </a:spcBef>
                        <a:spcAft>
                          <a:spcPts val="0"/>
                        </a:spcAft>
                      </a:pPr>
                      <a:r>
                        <a:rPr lang="en-US" sz="1800">
                          <a:effectLst/>
                        </a:rPr>
                        <a:t>25%</a:t>
                      </a:r>
                      <a:endParaRPr lang="en-US" sz="1800">
                        <a:effectLst/>
                        <a:latin typeface="+mn-lt"/>
                        <a:ea typeface="Calibri" panose="020F0502020204030204" pitchFamily="34" charset="0"/>
                        <a:cs typeface="Iskoola Pota" panose="020B0502040204020203" pitchFamily="34" charset="0"/>
                      </a:endParaRPr>
                    </a:p>
                  </a:txBody>
                  <a:tcPr marL="68176" marR="68176" marT="0" marB="0"/>
                </a:tc>
                <a:extLst>
                  <a:ext uri="{0D108BD9-81ED-4DB2-BD59-A6C34878D82A}">
                    <a16:rowId xmlns:a16="http://schemas.microsoft.com/office/drawing/2014/main" val="789315015"/>
                  </a:ext>
                </a:extLst>
              </a:tr>
              <a:tr h="262948">
                <a:tc>
                  <a:txBody>
                    <a:bodyPr/>
                    <a:lstStyle/>
                    <a:p>
                      <a:pPr marL="457200" marR="0" lvl="1" algn="l">
                        <a:lnSpc>
                          <a:spcPct val="107000"/>
                        </a:lnSpc>
                        <a:spcBef>
                          <a:spcPts val="0"/>
                        </a:spcBef>
                        <a:spcAft>
                          <a:spcPts val="0"/>
                        </a:spcAft>
                      </a:pPr>
                      <a:r>
                        <a:rPr lang="en-US" sz="1800">
                          <a:effectLst/>
                        </a:rPr>
                        <a:t>Restaurants</a:t>
                      </a:r>
                      <a:endParaRPr lang="en-US" sz="1800">
                        <a:effectLst/>
                        <a:latin typeface="+mn-lt"/>
                        <a:ea typeface="Calibri" panose="020F0502020204030204" pitchFamily="34" charset="0"/>
                        <a:cs typeface="Iskoola Pota" panose="020B0502040204020203" pitchFamily="34" charset="0"/>
                      </a:endParaRPr>
                    </a:p>
                  </a:txBody>
                  <a:tcPr marL="68176" marR="68176" marT="0" marB="0" anchor="b"/>
                </a:tc>
                <a:tc>
                  <a:txBody>
                    <a:bodyPr/>
                    <a:lstStyle/>
                    <a:p>
                      <a:pPr marL="0" marR="0" algn="l">
                        <a:lnSpc>
                          <a:spcPct val="107000"/>
                        </a:lnSpc>
                        <a:spcBef>
                          <a:spcPts val="0"/>
                        </a:spcBef>
                        <a:spcAft>
                          <a:spcPts val="0"/>
                        </a:spcAft>
                      </a:pPr>
                      <a:r>
                        <a:rPr lang="en-US" sz="1800">
                          <a:effectLst/>
                        </a:rPr>
                        <a:t>9%</a:t>
                      </a:r>
                      <a:endParaRPr lang="en-US" sz="1800">
                        <a:effectLst/>
                        <a:latin typeface="+mn-lt"/>
                        <a:ea typeface="Calibri" panose="020F0502020204030204" pitchFamily="34" charset="0"/>
                        <a:cs typeface="Iskoola Pota" panose="020B0502040204020203" pitchFamily="34" charset="0"/>
                      </a:endParaRPr>
                    </a:p>
                  </a:txBody>
                  <a:tcPr marL="68176" marR="68176" marT="0" marB="0"/>
                </a:tc>
                <a:extLst>
                  <a:ext uri="{0D108BD9-81ED-4DB2-BD59-A6C34878D82A}">
                    <a16:rowId xmlns:a16="http://schemas.microsoft.com/office/drawing/2014/main" val="2881949226"/>
                  </a:ext>
                </a:extLst>
              </a:tr>
              <a:tr h="262948">
                <a:tc>
                  <a:txBody>
                    <a:bodyPr/>
                    <a:lstStyle/>
                    <a:p>
                      <a:pPr marL="457200" marR="0" lvl="1" algn="l">
                        <a:lnSpc>
                          <a:spcPct val="107000"/>
                        </a:lnSpc>
                        <a:spcBef>
                          <a:spcPts val="0"/>
                        </a:spcBef>
                        <a:spcAft>
                          <a:spcPts val="0"/>
                        </a:spcAft>
                      </a:pPr>
                      <a:r>
                        <a:rPr lang="en-US" sz="1800" dirty="0">
                          <a:effectLst/>
                        </a:rPr>
                        <a:t>Street Food Carts</a:t>
                      </a:r>
                      <a:endParaRPr lang="en-US" sz="1800" dirty="0">
                        <a:effectLst/>
                        <a:latin typeface="+mn-lt"/>
                        <a:ea typeface="Calibri" panose="020F0502020204030204" pitchFamily="34" charset="0"/>
                        <a:cs typeface="Iskoola Pota" panose="020B0502040204020203" pitchFamily="34" charset="0"/>
                      </a:endParaRPr>
                    </a:p>
                  </a:txBody>
                  <a:tcPr marL="68176" marR="68176" marT="0" marB="0" anchor="b"/>
                </a:tc>
                <a:tc>
                  <a:txBody>
                    <a:bodyPr/>
                    <a:lstStyle/>
                    <a:p>
                      <a:pPr marL="0" marR="0" algn="l">
                        <a:lnSpc>
                          <a:spcPct val="107000"/>
                        </a:lnSpc>
                        <a:spcBef>
                          <a:spcPts val="0"/>
                        </a:spcBef>
                        <a:spcAft>
                          <a:spcPts val="0"/>
                        </a:spcAft>
                      </a:pPr>
                      <a:r>
                        <a:rPr lang="en-US" sz="1800">
                          <a:effectLst/>
                        </a:rPr>
                        <a:t>30%</a:t>
                      </a:r>
                      <a:endParaRPr lang="en-US" sz="1800">
                        <a:effectLst/>
                        <a:latin typeface="+mn-lt"/>
                        <a:ea typeface="Calibri" panose="020F0502020204030204" pitchFamily="34" charset="0"/>
                        <a:cs typeface="Iskoola Pota" panose="020B0502040204020203" pitchFamily="34" charset="0"/>
                      </a:endParaRPr>
                    </a:p>
                  </a:txBody>
                  <a:tcPr marL="68176" marR="68176" marT="0" marB="0"/>
                </a:tc>
                <a:extLst>
                  <a:ext uri="{0D108BD9-81ED-4DB2-BD59-A6C34878D82A}">
                    <a16:rowId xmlns:a16="http://schemas.microsoft.com/office/drawing/2014/main" val="2880508928"/>
                  </a:ext>
                </a:extLst>
              </a:tr>
              <a:tr h="262948">
                <a:tc>
                  <a:txBody>
                    <a:bodyPr/>
                    <a:lstStyle/>
                    <a:p>
                      <a:pPr marL="457200" marR="0" lvl="1" algn="l">
                        <a:lnSpc>
                          <a:spcPct val="107000"/>
                        </a:lnSpc>
                        <a:spcBef>
                          <a:spcPts val="0"/>
                        </a:spcBef>
                        <a:spcAft>
                          <a:spcPts val="0"/>
                        </a:spcAft>
                      </a:pPr>
                      <a:r>
                        <a:rPr lang="en-US" sz="1800">
                          <a:effectLst/>
                        </a:rPr>
                        <a:t>Supermarkets</a:t>
                      </a:r>
                      <a:endParaRPr lang="en-US" sz="1800">
                        <a:effectLst/>
                        <a:latin typeface="+mn-lt"/>
                        <a:ea typeface="Calibri" panose="020F0502020204030204" pitchFamily="34" charset="0"/>
                        <a:cs typeface="Iskoola Pota" panose="020B0502040204020203" pitchFamily="34" charset="0"/>
                      </a:endParaRPr>
                    </a:p>
                  </a:txBody>
                  <a:tcPr marL="68176" marR="68176" marT="0" marB="0" anchor="b"/>
                </a:tc>
                <a:tc>
                  <a:txBody>
                    <a:bodyPr/>
                    <a:lstStyle/>
                    <a:p>
                      <a:pPr marL="0" marR="0" algn="l">
                        <a:lnSpc>
                          <a:spcPct val="107000"/>
                        </a:lnSpc>
                        <a:spcBef>
                          <a:spcPts val="0"/>
                        </a:spcBef>
                        <a:spcAft>
                          <a:spcPts val="0"/>
                        </a:spcAft>
                      </a:pPr>
                      <a:r>
                        <a:rPr lang="en-US" sz="1800">
                          <a:effectLst/>
                        </a:rPr>
                        <a:t>26%</a:t>
                      </a:r>
                      <a:endParaRPr lang="en-US" sz="1800">
                        <a:effectLst/>
                        <a:latin typeface="+mn-lt"/>
                        <a:ea typeface="Calibri" panose="020F0502020204030204" pitchFamily="34" charset="0"/>
                        <a:cs typeface="Iskoola Pota" panose="020B0502040204020203" pitchFamily="34" charset="0"/>
                      </a:endParaRPr>
                    </a:p>
                  </a:txBody>
                  <a:tcPr marL="68176" marR="68176" marT="0" marB="0"/>
                </a:tc>
                <a:extLst>
                  <a:ext uri="{0D108BD9-81ED-4DB2-BD59-A6C34878D82A}">
                    <a16:rowId xmlns:a16="http://schemas.microsoft.com/office/drawing/2014/main" val="3618926790"/>
                  </a:ext>
                </a:extLst>
              </a:tr>
              <a:tr h="262948">
                <a:tc>
                  <a:txBody>
                    <a:bodyPr/>
                    <a:lstStyle/>
                    <a:p>
                      <a:pPr marL="457200" marR="0" lvl="1" algn="l">
                        <a:lnSpc>
                          <a:spcPct val="107000"/>
                        </a:lnSpc>
                        <a:spcBef>
                          <a:spcPts val="0"/>
                        </a:spcBef>
                        <a:spcAft>
                          <a:spcPts val="0"/>
                        </a:spcAft>
                      </a:pPr>
                      <a:r>
                        <a:rPr lang="en-US" sz="1800" dirty="0">
                          <a:effectLst/>
                        </a:rPr>
                        <a:t>Online buying Platforms</a:t>
                      </a:r>
                      <a:endParaRPr lang="en-US" sz="1800" dirty="0">
                        <a:effectLst/>
                        <a:latin typeface="+mn-lt"/>
                        <a:ea typeface="Calibri" panose="020F0502020204030204" pitchFamily="34" charset="0"/>
                        <a:cs typeface="Iskoola Pota" panose="020B0502040204020203" pitchFamily="34" charset="0"/>
                      </a:endParaRPr>
                    </a:p>
                  </a:txBody>
                  <a:tcPr marL="68176" marR="68176" marT="0" marB="0" anchor="b"/>
                </a:tc>
                <a:tc>
                  <a:txBody>
                    <a:bodyPr/>
                    <a:lstStyle/>
                    <a:p>
                      <a:pPr marL="0" marR="0" algn="l">
                        <a:lnSpc>
                          <a:spcPct val="107000"/>
                        </a:lnSpc>
                        <a:spcBef>
                          <a:spcPts val="0"/>
                        </a:spcBef>
                        <a:spcAft>
                          <a:spcPts val="0"/>
                        </a:spcAft>
                      </a:pPr>
                      <a:r>
                        <a:rPr lang="en-US" sz="1800">
                          <a:effectLst/>
                        </a:rPr>
                        <a:t>0</a:t>
                      </a:r>
                      <a:endParaRPr lang="en-US" sz="1800">
                        <a:effectLst/>
                        <a:latin typeface="+mn-lt"/>
                        <a:ea typeface="Calibri" panose="020F0502020204030204" pitchFamily="34" charset="0"/>
                        <a:cs typeface="Iskoola Pota" panose="020B0502040204020203" pitchFamily="34" charset="0"/>
                      </a:endParaRPr>
                    </a:p>
                  </a:txBody>
                  <a:tcPr marL="68176" marR="68176" marT="0" marB="0"/>
                </a:tc>
                <a:extLst>
                  <a:ext uri="{0D108BD9-81ED-4DB2-BD59-A6C34878D82A}">
                    <a16:rowId xmlns:a16="http://schemas.microsoft.com/office/drawing/2014/main" val="1625033180"/>
                  </a:ext>
                </a:extLst>
              </a:tr>
              <a:tr h="262948">
                <a:tc>
                  <a:txBody>
                    <a:bodyPr/>
                    <a:lstStyle/>
                    <a:p>
                      <a:pPr marL="457200" marR="0" lvl="1" algn="l">
                        <a:lnSpc>
                          <a:spcPct val="107000"/>
                        </a:lnSpc>
                        <a:spcBef>
                          <a:spcPts val="0"/>
                        </a:spcBef>
                        <a:spcAft>
                          <a:spcPts val="0"/>
                        </a:spcAft>
                      </a:pPr>
                      <a:r>
                        <a:rPr lang="en-US" sz="1800">
                          <a:effectLst/>
                        </a:rPr>
                        <a:t>Social Media</a:t>
                      </a:r>
                      <a:endParaRPr lang="en-US" sz="1800">
                        <a:effectLst/>
                        <a:latin typeface="+mn-lt"/>
                        <a:ea typeface="Calibri" panose="020F0502020204030204" pitchFamily="34" charset="0"/>
                        <a:cs typeface="Iskoola Pota" panose="020B0502040204020203" pitchFamily="34" charset="0"/>
                      </a:endParaRPr>
                    </a:p>
                  </a:txBody>
                  <a:tcPr marL="68176" marR="68176" marT="0" marB="0" anchor="b"/>
                </a:tc>
                <a:tc>
                  <a:txBody>
                    <a:bodyPr/>
                    <a:lstStyle/>
                    <a:p>
                      <a:pPr marL="0" marR="0" algn="l">
                        <a:lnSpc>
                          <a:spcPct val="107000"/>
                        </a:lnSpc>
                        <a:spcBef>
                          <a:spcPts val="0"/>
                        </a:spcBef>
                        <a:spcAft>
                          <a:spcPts val="0"/>
                        </a:spcAft>
                      </a:pPr>
                      <a:r>
                        <a:rPr lang="en-US" sz="1800">
                          <a:effectLst/>
                        </a:rPr>
                        <a:t>0</a:t>
                      </a:r>
                      <a:endParaRPr lang="en-US" sz="1800">
                        <a:effectLst/>
                        <a:latin typeface="+mn-lt"/>
                        <a:ea typeface="Calibri" panose="020F0502020204030204" pitchFamily="34" charset="0"/>
                        <a:cs typeface="Iskoola Pota" panose="020B0502040204020203" pitchFamily="34" charset="0"/>
                      </a:endParaRPr>
                    </a:p>
                  </a:txBody>
                  <a:tcPr marL="68176" marR="68176" marT="0" marB="0"/>
                </a:tc>
                <a:extLst>
                  <a:ext uri="{0D108BD9-81ED-4DB2-BD59-A6C34878D82A}">
                    <a16:rowId xmlns:a16="http://schemas.microsoft.com/office/drawing/2014/main" val="1244120549"/>
                  </a:ext>
                </a:extLst>
              </a:tr>
              <a:tr h="262948">
                <a:tc>
                  <a:txBody>
                    <a:bodyPr/>
                    <a:lstStyle/>
                    <a:p>
                      <a:pPr marL="457200" marR="0" lvl="1" algn="l">
                        <a:lnSpc>
                          <a:spcPct val="107000"/>
                        </a:lnSpc>
                        <a:spcBef>
                          <a:spcPts val="0"/>
                        </a:spcBef>
                        <a:spcAft>
                          <a:spcPts val="0"/>
                        </a:spcAft>
                      </a:pPr>
                      <a:r>
                        <a:rPr lang="en-US" sz="1800">
                          <a:effectLst/>
                        </a:rPr>
                        <a:t>Locations outside the country</a:t>
                      </a:r>
                      <a:endParaRPr lang="en-US" sz="1800">
                        <a:effectLst/>
                        <a:latin typeface="+mn-lt"/>
                        <a:ea typeface="Calibri" panose="020F0502020204030204" pitchFamily="34" charset="0"/>
                        <a:cs typeface="Iskoola Pota" panose="020B0502040204020203" pitchFamily="34" charset="0"/>
                      </a:endParaRPr>
                    </a:p>
                  </a:txBody>
                  <a:tcPr marL="68176" marR="68176" marT="0" marB="0" anchor="b"/>
                </a:tc>
                <a:tc>
                  <a:txBody>
                    <a:bodyPr/>
                    <a:lstStyle/>
                    <a:p>
                      <a:pPr marL="0" marR="0" algn="l">
                        <a:lnSpc>
                          <a:spcPct val="107000"/>
                        </a:lnSpc>
                        <a:spcBef>
                          <a:spcPts val="0"/>
                        </a:spcBef>
                        <a:spcAft>
                          <a:spcPts val="0"/>
                        </a:spcAft>
                      </a:pPr>
                      <a:r>
                        <a:rPr lang="en-US" sz="1800">
                          <a:effectLst/>
                        </a:rPr>
                        <a:t>6%</a:t>
                      </a:r>
                      <a:endParaRPr lang="en-US" sz="1800">
                        <a:effectLst/>
                        <a:latin typeface="+mn-lt"/>
                        <a:ea typeface="Calibri" panose="020F0502020204030204" pitchFamily="34" charset="0"/>
                        <a:cs typeface="Iskoola Pota" panose="020B0502040204020203" pitchFamily="34" charset="0"/>
                      </a:endParaRPr>
                    </a:p>
                  </a:txBody>
                  <a:tcPr marL="68176" marR="68176" marT="0" marB="0"/>
                </a:tc>
                <a:extLst>
                  <a:ext uri="{0D108BD9-81ED-4DB2-BD59-A6C34878D82A}">
                    <a16:rowId xmlns:a16="http://schemas.microsoft.com/office/drawing/2014/main" val="1814029114"/>
                  </a:ext>
                </a:extLst>
              </a:tr>
              <a:tr h="262948">
                <a:tc>
                  <a:txBody>
                    <a:bodyPr/>
                    <a:lstStyle/>
                    <a:p>
                      <a:pPr marL="457200" marR="0" lvl="1" algn="l">
                        <a:lnSpc>
                          <a:spcPct val="107000"/>
                        </a:lnSpc>
                        <a:spcBef>
                          <a:spcPts val="0"/>
                        </a:spcBef>
                        <a:spcAft>
                          <a:spcPts val="0"/>
                        </a:spcAft>
                      </a:pPr>
                      <a:r>
                        <a:rPr lang="en-US" sz="1800" dirty="0">
                          <a:effectLst/>
                        </a:rPr>
                        <a:t>Other (Homemade)</a:t>
                      </a:r>
                      <a:endParaRPr lang="en-US" sz="1800" dirty="0">
                        <a:effectLst/>
                        <a:latin typeface="+mn-lt"/>
                        <a:ea typeface="Calibri" panose="020F0502020204030204" pitchFamily="34" charset="0"/>
                        <a:cs typeface="Iskoola Pota" panose="020B0502040204020203" pitchFamily="34" charset="0"/>
                      </a:endParaRPr>
                    </a:p>
                  </a:txBody>
                  <a:tcPr marL="68176" marR="68176" marT="0" marB="0" anchor="b"/>
                </a:tc>
                <a:tc>
                  <a:txBody>
                    <a:bodyPr/>
                    <a:lstStyle/>
                    <a:p>
                      <a:pPr marL="0" marR="0" algn="l">
                        <a:lnSpc>
                          <a:spcPct val="107000"/>
                        </a:lnSpc>
                        <a:spcBef>
                          <a:spcPts val="0"/>
                        </a:spcBef>
                        <a:spcAft>
                          <a:spcPts val="0"/>
                        </a:spcAft>
                      </a:pPr>
                      <a:r>
                        <a:rPr lang="en-US" sz="1800" dirty="0">
                          <a:effectLst/>
                        </a:rPr>
                        <a:t>4%</a:t>
                      </a:r>
                      <a:endParaRPr lang="en-US" sz="1800" dirty="0">
                        <a:effectLst/>
                        <a:latin typeface="+mn-lt"/>
                        <a:ea typeface="Calibri" panose="020F0502020204030204" pitchFamily="34" charset="0"/>
                        <a:cs typeface="Iskoola Pota" panose="020B0502040204020203" pitchFamily="34" charset="0"/>
                      </a:endParaRPr>
                    </a:p>
                  </a:txBody>
                  <a:tcPr marL="68176" marR="68176" marT="0" marB="0"/>
                </a:tc>
                <a:extLst>
                  <a:ext uri="{0D108BD9-81ED-4DB2-BD59-A6C34878D82A}">
                    <a16:rowId xmlns:a16="http://schemas.microsoft.com/office/drawing/2014/main" val="526578085"/>
                  </a:ext>
                </a:extLst>
              </a:tr>
            </a:tbl>
          </a:graphicData>
        </a:graphic>
      </p:graphicFrame>
    </p:spTree>
    <p:extLst>
      <p:ext uri="{BB962C8B-B14F-4D97-AF65-F5344CB8AC3E}">
        <p14:creationId xmlns:p14="http://schemas.microsoft.com/office/powerpoint/2010/main" val="3119240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14</a:t>
            </a:fld>
            <a:endParaRPr lang="en-US"/>
          </a:p>
        </p:txBody>
      </p:sp>
      <p:sp>
        <p:nvSpPr>
          <p:cNvPr id="6" name="TextBox 5">
            <a:extLst>
              <a:ext uri="{FF2B5EF4-FFF2-40B4-BE49-F238E27FC236}">
                <a16:creationId xmlns:a16="http://schemas.microsoft.com/office/drawing/2014/main" id="{98D97F72-F4A4-73C5-C93D-43F672227179}"/>
              </a:ext>
            </a:extLst>
          </p:cNvPr>
          <p:cNvSpPr txBox="1"/>
          <p:nvPr/>
        </p:nvSpPr>
        <p:spPr>
          <a:xfrm>
            <a:off x="485449" y="1340295"/>
            <a:ext cx="11596320" cy="461665"/>
          </a:xfrm>
          <a:prstGeom prst="rect">
            <a:avLst/>
          </a:prstGeom>
          <a:noFill/>
        </p:spPr>
        <p:txBody>
          <a:bodyPr wrap="square" rtlCol="0">
            <a:spAutoFit/>
          </a:bodyPr>
          <a:lstStyle/>
          <a:p>
            <a:pPr algn="just"/>
            <a:r>
              <a:rPr lang="en-US" sz="2400" b="1" dirty="0"/>
              <a:t>Customer Reactions and Comments for Tasted Banana Chips Sample</a:t>
            </a:r>
            <a:endParaRPr lang="en-US" sz="1500" b="1" dirty="0"/>
          </a:p>
        </p:txBody>
      </p:sp>
      <p:graphicFrame>
        <p:nvGraphicFramePr>
          <p:cNvPr id="7" name="Chart 6">
            <a:extLst>
              <a:ext uri="{FF2B5EF4-FFF2-40B4-BE49-F238E27FC236}">
                <a16:creationId xmlns:a16="http://schemas.microsoft.com/office/drawing/2014/main" id="{35FFE7ED-C40B-7F67-6180-BDC93951C019}"/>
              </a:ext>
            </a:extLst>
          </p:cNvPr>
          <p:cNvGraphicFramePr/>
          <p:nvPr>
            <p:extLst>
              <p:ext uri="{D42A27DB-BD31-4B8C-83A1-F6EECF244321}">
                <p14:modId xmlns:p14="http://schemas.microsoft.com/office/powerpoint/2010/main" val="2305911115"/>
              </p:ext>
            </p:extLst>
          </p:nvPr>
        </p:nvGraphicFramePr>
        <p:xfrm>
          <a:off x="365761" y="1819728"/>
          <a:ext cx="5078436" cy="40135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7F0ECE3B-C205-A174-1705-4C1F4BB24E96}"/>
              </a:ext>
            </a:extLst>
          </p:cNvPr>
          <p:cNvGraphicFramePr>
            <a:graphicFrameLocks noGrp="1"/>
          </p:cNvGraphicFramePr>
          <p:nvPr>
            <p:extLst>
              <p:ext uri="{D42A27DB-BD31-4B8C-83A1-F6EECF244321}">
                <p14:modId xmlns:p14="http://schemas.microsoft.com/office/powerpoint/2010/main" val="855874338"/>
              </p:ext>
            </p:extLst>
          </p:nvPr>
        </p:nvGraphicFramePr>
        <p:xfrm>
          <a:off x="5853910" y="1847437"/>
          <a:ext cx="5972329" cy="3939737"/>
        </p:xfrm>
        <a:graphic>
          <a:graphicData uri="http://schemas.openxmlformats.org/drawingml/2006/table">
            <a:tbl>
              <a:tblPr firstRow="1" firstCol="1" bandRow="1">
                <a:tableStyleId>{5940675A-B579-460E-94D1-54222C63F5DA}</a:tableStyleId>
              </a:tblPr>
              <a:tblGrid>
                <a:gridCol w="3840480">
                  <a:extLst>
                    <a:ext uri="{9D8B030D-6E8A-4147-A177-3AD203B41FA5}">
                      <a16:colId xmlns:a16="http://schemas.microsoft.com/office/drawing/2014/main" val="3888629752"/>
                    </a:ext>
                  </a:extLst>
                </a:gridCol>
                <a:gridCol w="2131849">
                  <a:extLst>
                    <a:ext uri="{9D8B030D-6E8A-4147-A177-3AD203B41FA5}">
                      <a16:colId xmlns:a16="http://schemas.microsoft.com/office/drawing/2014/main" val="1747151879"/>
                    </a:ext>
                  </a:extLst>
                </a:gridCol>
              </a:tblGrid>
              <a:tr h="221127">
                <a:tc>
                  <a:txBody>
                    <a:bodyPr/>
                    <a:lstStyle/>
                    <a:p>
                      <a:pPr marL="0" marR="0" algn="l">
                        <a:lnSpc>
                          <a:spcPct val="107000"/>
                        </a:lnSpc>
                        <a:spcBef>
                          <a:spcPts val="0"/>
                        </a:spcBef>
                        <a:spcAft>
                          <a:spcPts val="0"/>
                        </a:spcAft>
                      </a:pPr>
                      <a:r>
                        <a:rPr lang="en-US" sz="1800">
                          <a:effectLst/>
                          <a:latin typeface="+mn-lt"/>
                        </a:rPr>
                        <a:t>Characteristics</a:t>
                      </a:r>
                      <a:endParaRPr lang="en-US" sz="1800">
                        <a:effectLst/>
                        <a:latin typeface="+mn-lt"/>
                        <a:ea typeface="Calibri" panose="020F0502020204030204" pitchFamily="34" charset="0"/>
                        <a:cs typeface="Iskoola Pota" panose="020B0502040204020203" pitchFamily="34" charset="0"/>
                      </a:endParaRPr>
                    </a:p>
                  </a:txBody>
                  <a:tcPr marL="55928" marR="55928" marT="0" marB="0"/>
                </a:tc>
                <a:tc>
                  <a:txBody>
                    <a:bodyPr/>
                    <a:lstStyle/>
                    <a:p>
                      <a:pPr marL="0" marR="0" algn="ctr">
                        <a:lnSpc>
                          <a:spcPct val="107000"/>
                        </a:lnSpc>
                        <a:spcBef>
                          <a:spcPts val="0"/>
                        </a:spcBef>
                        <a:spcAft>
                          <a:spcPts val="0"/>
                        </a:spcAft>
                      </a:pPr>
                      <a:r>
                        <a:rPr lang="en-US" sz="1800">
                          <a:effectLst/>
                          <a:latin typeface="+mn-lt"/>
                        </a:rPr>
                        <a:t>%</a:t>
                      </a:r>
                      <a:endParaRPr lang="en-US" sz="1800">
                        <a:effectLst/>
                        <a:latin typeface="+mn-lt"/>
                        <a:ea typeface="Calibri" panose="020F0502020204030204" pitchFamily="34" charset="0"/>
                        <a:cs typeface="Iskoola Pota" panose="020B0502040204020203" pitchFamily="34" charset="0"/>
                      </a:endParaRPr>
                    </a:p>
                  </a:txBody>
                  <a:tcPr marL="55928" marR="55928" marT="0" marB="0"/>
                </a:tc>
                <a:extLst>
                  <a:ext uri="{0D108BD9-81ED-4DB2-BD59-A6C34878D82A}">
                    <a16:rowId xmlns:a16="http://schemas.microsoft.com/office/drawing/2014/main" val="765871547"/>
                  </a:ext>
                </a:extLst>
              </a:tr>
              <a:tr h="221127">
                <a:tc>
                  <a:txBody>
                    <a:bodyPr/>
                    <a:lstStyle/>
                    <a:p>
                      <a:pPr marL="0" marR="0" algn="just">
                        <a:lnSpc>
                          <a:spcPct val="107000"/>
                        </a:lnSpc>
                        <a:spcBef>
                          <a:spcPts val="0"/>
                        </a:spcBef>
                        <a:spcAft>
                          <a:spcPts val="0"/>
                        </a:spcAft>
                      </a:pPr>
                      <a:r>
                        <a:rPr lang="en-US" sz="1800" b="1" dirty="0">
                          <a:effectLst/>
                          <a:latin typeface="+mn-lt"/>
                        </a:rPr>
                        <a:t>Texture of Banana Chips</a:t>
                      </a:r>
                      <a:endParaRPr lang="en-US" sz="1800" b="1" dirty="0">
                        <a:effectLst/>
                        <a:latin typeface="+mn-lt"/>
                        <a:ea typeface="Calibri" panose="020F0502020204030204" pitchFamily="34" charset="0"/>
                        <a:cs typeface="Iskoola Pota" panose="020B0502040204020203" pitchFamily="34" charset="0"/>
                      </a:endParaRPr>
                    </a:p>
                  </a:txBody>
                  <a:tcPr marL="55928" marR="55928" marT="0" marB="0"/>
                </a:tc>
                <a:tc>
                  <a:txBody>
                    <a:bodyPr/>
                    <a:lstStyle/>
                    <a:p>
                      <a:pPr algn="l"/>
                      <a:endParaRPr lang="en-US" sz="1800">
                        <a:effectLst/>
                        <a:latin typeface="+mn-lt"/>
                        <a:cs typeface="Iskoola Pota" panose="020B0502040204020203" pitchFamily="34" charset="0"/>
                      </a:endParaRPr>
                    </a:p>
                  </a:txBody>
                  <a:tcPr marL="55928" marR="55928" marT="0" marB="0"/>
                </a:tc>
                <a:extLst>
                  <a:ext uri="{0D108BD9-81ED-4DB2-BD59-A6C34878D82A}">
                    <a16:rowId xmlns:a16="http://schemas.microsoft.com/office/drawing/2014/main" val="3127761578"/>
                  </a:ext>
                </a:extLst>
              </a:tr>
              <a:tr h="221127">
                <a:tc>
                  <a:txBody>
                    <a:bodyPr/>
                    <a:lstStyle/>
                    <a:p>
                      <a:pPr marL="457200" marR="0" lvl="1" algn="just">
                        <a:lnSpc>
                          <a:spcPct val="107000"/>
                        </a:lnSpc>
                        <a:spcBef>
                          <a:spcPts val="0"/>
                        </a:spcBef>
                        <a:spcAft>
                          <a:spcPts val="0"/>
                        </a:spcAft>
                      </a:pPr>
                      <a:r>
                        <a:rPr lang="en-US" sz="1800">
                          <a:effectLst/>
                          <a:latin typeface="+mn-lt"/>
                        </a:rPr>
                        <a:t>Soft</a:t>
                      </a:r>
                      <a:endParaRPr lang="en-US" sz="1800">
                        <a:effectLst/>
                        <a:latin typeface="+mn-lt"/>
                        <a:ea typeface="Calibri" panose="020F0502020204030204" pitchFamily="34" charset="0"/>
                        <a:cs typeface="Iskoola Pota" panose="020B0502040204020203" pitchFamily="34" charset="0"/>
                      </a:endParaRPr>
                    </a:p>
                  </a:txBody>
                  <a:tcPr marL="55928" marR="55928" marT="0" marB="0"/>
                </a:tc>
                <a:tc>
                  <a:txBody>
                    <a:bodyPr/>
                    <a:lstStyle/>
                    <a:p>
                      <a:pPr marL="0" marR="0" algn="ctr">
                        <a:lnSpc>
                          <a:spcPct val="107000"/>
                        </a:lnSpc>
                        <a:spcBef>
                          <a:spcPts val="0"/>
                        </a:spcBef>
                        <a:spcAft>
                          <a:spcPts val="0"/>
                        </a:spcAft>
                      </a:pPr>
                      <a:r>
                        <a:rPr lang="en-US" sz="1800">
                          <a:effectLst/>
                          <a:latin typeface="+mn-lt"/>
                        </a:rPr>
                        <a:t>0</a:t>
                      </a:r>
                      <a:endParaRPr lang="en-US" sz="1800">
                        <a:effectLst/>
                        <a:latin typeface="+mn-lt"/>
                        <a:ea typeface="Calibri" panose="020F0502020204030204" pitchFamily="34" charset="0"/>
                        <a:cs typeface="Iskoola Pota" panose="020B0502040204020203" pitchFamily="34" charset="0"/>
                      </a:endParaRPr>
                    </a:p>
                  </a:txBody>
                  <a:tcPr marL="55928" marR="55928" marT="0" marB="0"/>
                </a:tc>
                <a:extLst>
                  <a:ext uri="{0D108BD9-81ED-4DB2-BD59-A6C34878D82A}">
                    <a16:rowId xmlns:a16="http://schemas.microsoft.com/office/drawing/2014/main" val="2541777896"/>
                  </a:ext>
                </a:extLst>
              </a:tr>
              <a:tr h="374441">
                <a:tc>
                  <a:txBody>
                    <a:bodyPr/>
                    <a:lstStyle/>
                    <a:p>
                      <a:pPr marL="457200" marR="0" lvl="1" algn="just">
                        <a:lnSpc>
                          <a:spcPct val="107000"/>
                        </a:lnSpc>
                        <a:spcBef>
                          <a:spcPts val="0"/>
                        </a:spcBef>
                        <a:spcAft>
                          <a:spcPts val="0"/>
                        </a:spcAft>
                      </a:pPr>
                      <a:r>
                        <a:rPr lang="en-US" sz="1800" dirty="0">
                          <a:effectLst/>
                          <a:latin typeface="+mn-lt"/>
                        </a:rPr>
                        <a:t>Crunchy on the outside and soft on the inside</a:t>
                      </a:r>
                      <a:endParaRPr lang="en-US" sz="1800" dirty="0">
                        <a:effectLst/>
                        <a:latin typeface="+mn-lt"/>
                        <a:ea typeface="Calibri" panose="020F0502020204030204" pitchFamily="34" charset="0"/>
                        <a:cs typeface="Iskoola Pota" panose="020B0502040204020203" pitchFamily="34" charset="0"/>
                      </a:endParaRPr>
                    </a:p>
                  </a:txBody>
                  <a:tcPr marL="55928" marR="55928" marT="0" marB="0"/>
                </a:tc>
                <a:tc>
                  <a:txBody>
                    <a:bodyPr/>
                    <a:lstStyle/>
                    <a:p>
                      <a:pPr marL="0" marR="0" algn="ctr">
                        <a:lnSpc>
                          <a:spcPct val="107000"/>
                        </a:lnSpc>
                        <a:spcBef>
                          <a:spcPts val="0"/>
                        </a:spcBef>
                        <a:spcAft>
                          <a:spcPts val="0"/>
                        </a:spcAft>
                      </a:pPr>
                      <a:r>
                        <a:rPr lang="en-US" sz="1800">
                          <a:effectLst/>
                          <a:latin typeface="+mn-lt"/>
                        </a:rPr>
                        <a:t>11.7%</a:t>
                      </a:r>
                      <a:endParaRPr lang="en-US" sz="1800">
                        <a:effectLst/>
                        <a:latin typeface="+mn-lt"/>
                        <a:ea typeface="Calibri" panose="020F0502020204030204" pitchFamily="34" charset="0"/>
                        <a:cs typeface="Iskoola Pota" panose="020B0502040204020203" pitchFamily="34" charset="0"/>
                      </a:endParaRPr>
                    </a:p>
                  </a:txBody>
                  <a:tcPr marL="55928" marR="55928" marT="0" marB="0"/>
                </a:tc>
                <a:extLst>
                  <a:ext uri="{0D108BD9-81ED-4DB2-BD59-A6C34878D82A}">
                    <a16:rowId xmlns:a16="http://schemas.microsoft.com/office/drawing/2014/main" val="1888610546"/>
                  </a:ext>
                </a:extLst>
              </a:tr>
              <a:tr h="221127">
                <a:tc>
                  <a:txBody>
                    <a:bodyPr/>
                    <a:lstStyle/>
                    <a:p>
                      <a:pPr marL="457200" marR="0" lvl="1" algn="just">
                        <a:lnSpc>
                          <a:spcPct val="107000"/>
                        </a:lnSpc>
                        <a:spcBef>
                          <a:spcPts val="0"/>
                        </a:spcBef>
                        <a:spcAft>
                          <a:spcPts val="0"/>
                        </a:spcAft>
                      </a:pPr>
                      <a:r>
                        <a:rPr lang="en-US" sz="1800" dirty="0">
                          <a:effectLst/>
                          <a:latin typeface="+mn-lt"/>
                        </a:rPr>
                        <a:t>Totally crunchy</a:t>
                      </a:r>
                      <a:endParaRPr lang="en-US" sz="1800" dirty="0">
                        <a:effectLst/>
                        <a:latin typeface="+mn-lt"/>
                        <a:ea typeface="Calibri" panose="020F0502020204030204" pitchFamily="34" charset="0"/>
                        <a:cs typeface="Iskoola Pota" panose="020B0502040204020203" pitchFamily="34" charset="0"/>
                      </a:endParaRPr>
                    </a:p>
                  </a:txBody>
                  <a:tcPr marL="55928" marR="55928" marT="0" marB="0"/>
                </a:tc>
                <a:tc>
                  <a:txBody>
                    <a:bodyPr/>
                    <a:lstStyle/>
                    <a:p>
                      <a:pPr marL="0" marR="0" algn="ctr">
                        <a:lnSpc>
                          <a:spcPct val="107000"/>
                        </a:lnSpc>
                        <a:spcBef>
                          <a:spcPts val="0"/>
                        </a:spcBef>
                        <a:spcAft>
                          <a:spcPts val="0"/>
                        </a:spcAft>
                      </a:pPr>
                      <a:r>
                        <a:rPr lang="en-US" sz="1800">
                          <a:effectLst/>
                          <a:latin typeface="+mn-lt"/>
                        </a:rPr>
                        <a:t>78.3%</a:t>
                      </a:r>
                      <a:endParaRPr lang="en-US" sz="1800">
                        <a:effectLst/>
                        <a:latin typeface="+mn-lt"/>
                        <a:ea typeface="Calibri" panose="020F0502020204030204" pitchFamily="34" charset="0"/>
                        <a:cs typeface="Iskoola Pota" panose="020B0502040204020203" pitchFamily="34" charset="0"/>
                      </a:endParaRPr>
                    </a:p>
                  </a:txBody>
                  <a:tcPr marL="55928" marR="55928" marT="0" marB="0"/>
                </a:tc>
                <a:extLst>
                  <a:ext uri="{0D108BD9-81ED-4DB2-BD59-A6C34878D82A}">
                    <a16:rowId xmlns:a16="http://schemas.microsoft.com/office/drawing/2014/main" val="3468385046"/>
                  </a:ext>
                </a:extLst>
              </a:tr>
              <a:tr h="221127">
                <a:tc>
                  <a:txBody>
                    <a:bodyPr/>
                    <a:lstStyle/>
                    <a:p>
                      <a:pPr marL="0" marR="0" algn="just">
                        <a:lnSpc>
                          <a:spcPct val="107000"/>
                        </a:lnSpc>
                        <a:spcBef>
                          <a:spcPts val="0"/>
                        </a:spcBef>
                        <a:spcAft>
                          <a:spcPts val="0"/>
                        </a:spcAft>
                      </a:pPr>
                      <a:r>
                        <a:rPr lang="en-US" sz="1800" b="1" dirty="0" err="1">
                          <a:effectLst/>
                          <a:latin typeface="+mn-lt"/>
                        </a:rPr>
                        <a:t>Colour</a:t>
                      </a:r>
                      <a:r>
                        <a:rPr lang="en-US" sz="1800" b="1" dirty="0">
                          <a:effectLst/>
                          <a:latin typeface="+mn-lt"/>
                        </a:rPr>
                        <a:t> of Banana Chips</a:t>
                      </a:r>
                      <a:endParaRPr lang="en-US" sz="1800" b="1" dirty="0">
                        <a:effectLst/>
                        <a:latin typeface="+mn-lt"/>
                        <a:ea typeface="Calibri" panose="020F0502020204030204" pitchFamily="34" charset="0"/>
                        <a:cs typeface="Iskoola Pota" panose="020B0502040204020203" pitchFamily="34" charset="0"/>
                      </a:endParaRPr>
                    </a:p>
                  </a:txBody>
                  <a:tcPr marL="55928" marR="55928" marT="0" marB="0"/>
                </a:tc>
                <a:tc>
                  <a:txBody>
                    <a:bodyPr/>
                    <a:lstStyle/>
                    <a:p>
                      <a:pPr algn="l"/>
                      <a:endParaRPr lang="en-US" sz="1800">
                        <a:effectLst/>
                        <a:latin typeface="+mn-lt"/>
                        <a:cs typeface="Iskoola Pota" panose="020B0502040204020203" pitchFamily="34" charset="0"/>
                      </a:endParaRPr>
                    </a:p>
                  </a:txBody>
                  <a:tcPr marL="55928" marR="55928" marT="0" marB="0"/>
                </a:tc>
                <a:extLst>
                  <a:ext uri="{0D108BD9-81ED-4DB2-BD59-A6C34878D82A}">
                    <a16:rowId xmlns:a16="http://schemas.microsoft.com/office/drawing/2014/main" val="1264772884"/>
                  </a:ext>
                </a:extLst>
              </a:tr>
              <a:tr h="221127">
                <a:tc>
                  <a:txBody>
                    <a:bodyPr/>
                    <a:lstStyle/>
                    <a:p>
                      <a:pPr marL="457200" marR="0" lvl="1" algn="just">
                        <a:lnSpc>
                          <a:spcPct val="107000"/>
                        </a:lnSpc>
                        <a:spcBef>
                          <a:spcPts val="0"/>
                        </a:spcBef>
                        <a:spcAft>
                          <a:spcPts val="0"/>
                        </a:spcAft>
                      </a:pPr>
                      <a:r>
                        <a:rPr lang="en-US" sz="1800" dirty="0">
                          <a:effectLst/>
                          <a:latin typeface="+mn-lt"/>
                        </a:rPr>
                        <a:t>Light-golden</a:t>
                      </a:r>
                      <a:endParaRPr lang="en-US" sz="1800" dirty="0">
                        <a:effectLst/>
                        <a:latin typeface="+mn-lt"/>
                        <a:ea typeface="Calibri" panose="020F0502020204030204" pitchFamily="34" charset="0"/>
                        <a:cs typeface="Iskoola Pota" panose="020B0502040204020203" pitchFamily="34" charset="0"/>
                      </a:endParaRPr>
                    </a:p>
                  </a:txBody>
                  <a:tcPr marL="55928" marR="55928" marT="0" marB="0"/>
                </a:tc>
                <a:tc>
                  <a:txBody>
                    <a:bodyPr/>
                    <a:lstStyle/>
                    <a:p>
                      <a:pPr marL="0" marR="0" algn="ctr">
                        <a:lnSpc>
                          <a:spcPct val="107000"/>
                        </a:lnSpc>
                        <a:spcBef>
                          <a:spcPts val="0"/>
                        </a:spcBef>
                        <a:spcAft>
                          <a:spcPts val="0"/>
                        </a:spcAft>
                      </a:pPr>
                      <a:r>
                        <a:rPr lang="en-US" sz="1800">
                          <a:effectLst/>
                          <a:latin typeface="+mn-lt"/>
                        </a:rPr>
                        <a:t>65%</a:t>
                      </a:r>
                      <a:endParaRPr lang="en-US" sz="1800">
                        <a:effectLst/>
                        <a:latin typeface="+mn-lt"/>
                        <a:ea typeface="Calibri" panose="020F0502020204030204" pitchFamily="34" charset="0"/>
                        <a:cs typeface="Iskoola Pota" panose="020B0502040204020203" pitchFamily="34" charset="0"/>
                      </a:endParaRPr>
                    </a:p>
                  </a:txBody>
                  <a:tcPr marL="55928" marR="55928" marT="0" marB="0"/>
                </a:tc>
                <a:extLst>
                  <a:ext uri="{0D108BD9-81ED-4DB2-BD59-A6C34878D82A}">
                    <a16:rowId xmlns:a16="http://schemas.microsoft.com/office/drawing/2014/main" val="2260478814"/>
                  </a:ext>
                </a:extLst>
              </a:tr>
              <a:tr h="221127">
                <a:tc>
                  <a:txBody>
                    <a:bodyPr/>
                    <a:lstStyle/>
                    <a:p>
                      <a:pPr marL="457200" marR="0" lvl="1" algn="just">
                        <a:lnSpc>
                          <a:spcPct val="107000"/>
                        </a:lnSpc>
                        <a:spcBef>
                          <a:spcPts val="0"/>
                        </a:spcBef>
                        <a:spcAft>
                          <a:spcPts val="0"/>
                        </a:spcAft>
                      </a:pPr>
                      <a:r>
                        <a:rPr lang="en-US" sz="1800">
                          <a:effectLst/>
                          <a:latin typeface="+mn-lt"/>
                        </a:rPr>
                        <a:t>Golden</a:t>
                      </a:r>
                      <a:endParaRPr lang="en-US" sz="1800">
                        <a:effectLst/>
                        <a:latin typeface="+mn-lt"/>
                        <a:ea typeface="Calibri" panose="020F0502020204030204" pitchFamily="34" charset="0"/>
                        <a:cs typeface="Iskoola Pota" panose="020B0502040204020203" pitchFamily="34" charset="0"/>
                      </a:endParaRPr>
                    </a:p>
                  </a:txBody>
                  <a:tcPr marL="55928" marR="55928" marT="0" marB="0"/>
                </a:tc>
                <a:tc>
                  <a:txBody>
                    <a:bodyPr/>
                    <a:lstStyle/>
                    <a:p>
                      <a:pPr marL="0" marR="0" algn="ctr">
                        <a:lnSpc>
                          <a:spcPct val="107000"/>
                        </a:lnSpc>
                        <a:spcBef>
                          <a:spcPts val="0"/>
                        </a:spcBef>
                        <a:spcAft>
                          <a:spcPts val="0"/>
                        </a:spcAft>
                      </a:pPr>
                      <a:r>
                        <a:rPr lang="en-US" sz="1800">
                          <a:effectLst/>
                          <a:latin typeface="+mn-lt"/>
                        </a:rPr>
                        <a:t>25%</a:t>
                      </a:r>
                      <a:endParaRPr lang="en-US" sz="1800">
                        <a:effectLst/>
                        <a:latin typeface="+mn-lt"/>
                        <a:ea typeface="Calibri" panose="020F0502020204030204" pitchFamily="34" charset="0"/>
                        <a:cs typeface="Iskoola Pota" panose="020B0502040204020203" pitchFamily="34" charset="0"/>
                      </a:endParaRPr>
                    </a:p>
                  </a:txBody>
                  <a:tcPr marL="55928" marR="55928" marT="0" marB="0"/>
                </a:tc>
                <a:extLst>
                  <a:ext uri="{0D108BD9-81ED-4DB2-BD59-A6C34878D82A}">
                    <a16:rowId xmlns:a16="http://schemas.microsoft.com/office/drawing/2014/main" val="1154897511"/>
                  </a:ext>
                </a:extLst>
              </a:tr>
              <a:tr h="221127">
                <a:tc>
                  <a:txBody>
                    <a:bodyPr/>
                    <a:lstStyle/>
                    <a:p>
                      <a:pPr marL="457200" marR="0" lvl="1" algn="just">
                        <a:lnSpc>
                          <a:spcPct val="107000"/>
                        </a:lnSpc>
                        <a:spcBef>
                          <a:spcPts val="0"/>
                        </a:spcBef>
                        <a:spcAft>
                          <a:spcPts val="0"/>
                        </a:spcAft>
                      </a:pPr>
                      <a:r>
                        <a:rPr lang="en-US" sz="1800" dirty="0">
                          <a:effectLst/>
                          <a:latin typeface="+mn-lt"/>
                        </a:rPr>
                        <a:t>Dark golden</a:t>
                      </a:r>
                      <a:endParaRPr lang="en-US" sz="1800" dirty="0">
                        <a:effectLst/>
                        <a:latin typeface="+mn-lt"/>
                        <a:ea typeface="Calibri" panose="020F0502020204030204" pitchFamily="34" charset="0"/>
                        <a:cs typeface="Iskoola Pota" panose="020B0502040204020203" pitchFamily="34" charset="0"/>
                      </a:endParaRPr>
                    </a:p>
                  </a:txBody>
                  <a:tcPr marL="55928" marR="55928" marT="0" marB="0"/>
                </a:tc>
                <a:tc>
                  <a:txBody>
                    <a:bodyPr/>
                    <a:lstStyle/>
                    <a:p>
                      <a:pPr marL="0" marR="0" algn="ctr">
                        <a:lnSpc>
                          <a:spcPct val="107000"/>
                        </a:lnSpc>
                        <a:spcBef>
                          <a:spcPts val="0"/>
                        </a:spcBef>
                        <a:spcAft>
                          <a:spcPts val="0"/>
                        </a:spcAft>
                      </a:pPr>
                      <a:r>
                        <a:rPr lang="en-US" sz="1800">
                          <a:effectLst/>
                          <a:latin typeface="+mn-lt"/>
                        </a:rPr>
                        <a:t>0</a:t>
                      </a:r>
                      <a:endParaRPr lang="en-US" sz="1800">
                        <a:effectLst/>
                        <a:latin typeface="+mn-lt"/>
                        <a:ea typeface="Calibri" panose="020F0502020204030204" pitchFamily="34" charset="0"/>
                        <a:cs typeface="Iskoola Pota" panose="020B0502040204020203" pitchFamily="34" charset="0"/>
                      </a:endParaRPr>
                    </a:p>
                  </a:txBody>
                  <a:tcPr marL="55928" marR="55928" marT="0" marB="0"/>
                </a:tc>
                <a:extLst>
                  <a:ext uri="{0D108BD9-81ED-4DB2-BD59-A6C34878D82A}">
                    <a16:rowId xmlns:a16="http://schemas.microsoft.com/office/drawing/2014/main" val="4239151193"/>
                  </a:ext>
                </a:extLst>
              </a:tr>
              <a:tr h="221127">
                <a:tc>
                  <a:txBody>
                    <a:bodyPr/>
                    <a:lstStyle/>
                    <a:p>
                      <a:pPr marL="0" marR="0" algn="just">
                        <a:lnSpc>
                          <a:spcPct val="107000"/>
                        </a:lnSpc>
                        <a:spcBef>
                          <a:spcPts val="0"/>
                        </a:spcBef>
                        <a:spcAft>
                          <a:spcPts val="0"/>
                        </a:spcAft>
                      </a:pPr>
                      <a:r>
                        <a:rPr lang="en-US" sz="1800" b="1" dirty="0">
                          <a:effectLst/>
                          <a:latin typeface="+mn-lt"/>
                        </a:rPr>
                        <a:t>Flavor of Banana Chips</a:t>
                      </a:r>
                      <a:endParaRPr lang="en-US" sz="1800" b="1" dirty="0">
                        <a:effectLst/>
                        <a:latin typeface="+mn-lt"/>
                        <a:ea typeface="Calibri" panose="020F0502020204030204" pitchFamily="34" charset="0"/>
                        <a:cs typeface="Iskoola Pota" panose="020B0502040204020203" pitchFamily="34" charset="0"/>
                      </a:endParaRPr>
                    </a:p>
                  </a:txBody>
                  <a:tcPr marL="55928" marR="55928" marT="0" marB="0"/>
                </a:tc>
                <a:tc>
                  <a:txBody>
                    <a:bodyPr/>
                    <a:lstStyle/>
                    <a:p>
                      <a:pPr algn="l"/>
                      <a:endParaRPr lang="en-US" sz="1800">
                        <a:effectLst/>
                        <a:latin typeface="+mn-lt"/>
                        <a:cs typeface="Iskoola Pota" panose="020B0502040204020203" pitchFamily="34" charset="0"/>
                      </a:endParaRPr>
                    </a:p>
                  </a:txBody>
                  <a:tcPr marL="55928" marR="55928" marT="0" marB="0"/>
                </a:tc>
                <a:extLst>
                  <a:ext uri="{0D108BD9-81ED-4DB2-BD59-A6C34878D82A}">
                    <a16:rowId xmlns:a16="http://schemas.microsoft.com/office/drawing/2014/main" val="1861337066"/>
                  </a:ext>
                </a:extLst>
              </a:tr>
              <a:tr h="221127">
                <a:tc>
                  <a:txBody>
                    <a:bodyPr/>
                    <a:lstStyle/>
                    <a:p>
                      <a:pPr marL="457200" marR="0" lvl="1" algn="just">
                        <a:lnSpc>
                          <a:spcPct val="107000"/>
                        </a:lnSpc>
                        <a:spcBef>
                          <a:spcPts val="0"/>
                        </a:spcBef>
                        <a:spcAft>
                          <a:spcPts val="0"/>
                        </a:spcAft>
                      </a:pPr>
                      <a:r>
                        <a:rPr lang="en-US" sz="1800" dirty="0">
                          <a:effectLst/>
                          <a:latin typeface="+mn-lt"/>
                        </a:rPr>
                        <a:t>Spicy Taste </a:t>
                      </a:r>
                      <a:endParaRPr lang="en-US" sz="1800" dirty="0">
                        <a:effectLst/>
                        <a:latin typeface="+mn-lt"/>
                        <a:ea typeface="Calibri" panose="020F0502020204030204" pitchFamily="34" charset="0"/>
                        <a:cs typeface="Iskoola Pota" panose="020B0502040204020203" pitchFamily="34" charset="0"/>
                      </a:endParaRPr>
                    </a:p>
                  </a:txBody>
                  <a:tcPr marL="55928" marR="55928" marT="0" marB="0"/>
                </a:tc>
                <a:tc>
                  <a:txBody>
                    <a:bodyPr/>
                    <a:lstStyle/>
                    <a:p>
                      <a:pPr marL="0" marR="0" algn="ctr">
                        <a:lnSpc>
                          <a:spcPct val="107000"/>
                        </a:lnSpc>
                        <a:spcBef>
                          <a:spcPts val="0"/>
                        </a:spcBef>
                        <a:spcAft>
                          <a:spcPts val="0"/>
                        </a:spcAft>
                      </a:pPr>
                      <a:r>
                        <a:rPr lang="en-US" sz="1800">
                          <a:effectLst/>
                          <a:latin typeface="+mn-lt"/>
                        </a:rPr>
                        <a:t>75.0%</a:t>
                      </a:r>
                      <a:endParaRPr lang="en-US" sz="1800">
                        <a:effectLst/>
                        <a:latin typeface="+mn-lt"/>
                        <a:ea typeface="Calibri" panose="020F0502020204030204" pitchFamily="34" charset="0"/>
                        <a:cs typeface="Iskoola Pota" panose="020B0502040204020203" pitchFamily="34" charset="0"/>
                      </a:endParaRPr>
                    </a:p>
                  </a:txBody>
                  <a:tcPr marL="55928" marR="55928" marT="0" marB="0"/>
                </a:tc>
                <a:extLst>
                  <a:ext uri="{0D108BD9-81ED-4DB2-BD59-A6C34878D82A}">
                    <a16:rowId xmlns:a16="http://schemas.microsoft.com/office/drawing/2014/main" val="2187106749"/>
                  </a:ext>
                </a:extLst>
              </a:tr>
              <a:tr h="221127">
                <a:tc>
                  <a:txBody>
                    <a:bodyPr/>
                    <a:lstStyle/>
                    <a:p>
                      <a:pPr marL="457200" marR="0" lvl="1" algn="just">
                        <a:lnSpc>
                          <a:spcPct val="107000"/>
                        </a:lnSpc>
                        <a:spcBef>
                          <a:spcPts val="0"/>
                        </a:spcBef>
                        <a:spcAft>
                          <a:spcPts val="0"/>
                        </a:spcAft>
                      </a:pPr>
                      <a:r>
                        <a:rPr lang="en-US" sz="1800" dirty="0">
                          <a:effectLst/>
                          <a:latin typeface="+mn-lt"/>
                        </a:rPr>
                        <a:t>Sweet Taste </a:t>
                      </a:r>
                      <a:endParaRPr lang="en-US" sz="1800" dirty="0">
                        <a:effectLst/>
                        <a:latin typeface="+mn-lt"/>
                        <a:ea typeface="Calibri" panose="020F0502020204030204" pitchFamily="34" charset="0"/>
                        <a:cs typeface="Iskoola Pota" panose="020B0502040204020203" pitchFamily="34" charset="0"/>
                      </a:endParaRPr>
                    </a:p>
                  </a:txBody>
                  <a:tcPr marL="55928" marR="55928" marT="0" marB="0"/>
                </a:tc>
                <a:tc>
                  <a:txBody>
                    <a:bodyPr/>
                    <a:lstStyle/>
                    <a:p>
                      <a:pPr marL="0" marR="0" algn="ctr">
                        <a:lnSpc>
                          <a:spcPct val="107000"/>
                        </a:lnSpc>
                        <a:spcBef>
                          <a:spcPts val="0"/>
                        </a:spcBef>
                        <a:spcAft>
                          <a:spcPts val="0"/>
                        </a:spcAft>
                      </a:pPr>
                      <a:r>
                        <a:rPr lang="en-US" sz="1800">
                          <a:effectLst/>
                          <a:latin typeface="+mn-lt"/>
                        </a:rPr>
                        <a:t>10.0%</a:t>
                      </a:r>
                      <a:endParaRPr lang="en-US" sz="1800">
                        <a:effectLst/>
                        <a:latin typeface="+mn-lt"/>
                        <a:ea typeface="Calibri" panose="020F0502020204030204" pitchFamily="34" charset="0"/>
                        <a:cs typeface="Iskoola Pota" panose="020B0502040204020203" pitchFamily="34" charset="0"/>
                      </a:endParaRPr>
                    </a:p>
                  </a:txBody>
                  <a:tcPr marL="55928" marR="55928" marT="0" marB="0"/>
                </a:tc>
                <a:extLst>
                  <a:ext uri="{0D108BD9-81ED-4DB2-BD59-A6C34878D82A}">
                    <a16:rowId xmlns:a16="http://schemas.microsoft.com/office/drawing/2014/main" val="3767924641"/>
                  </a:ext>
                </a:extLst>
              </a:tr>
              <a:tr h="221127">
                <a:tc>
                  <a:txBody>
                    <a:bodyPr/>
                    <a:lstStyle/>
                    <a:p>
                      <a:pPr marL="457200" marR="0" lvl="1" algn="just">
                        <a:lnSpc>
                          <a:spcPct val="107000"/>
                        </a:lnSpc>
                        <a:spcBef>
                          <a:spcPts val="0"/>
                        </a:spcBef>
                        <a:spcAft>
                          <a:spcPts val="0"/>
                        </a:spcAft>
                      </a:pPr>
                      <a:r>
                        <a:rPr lang="en-US" sz="1800" dirty="0">
                          <a:effectLst/>
                          <a:latin typeface="+mn-lt"/>
                        </a:rPr>
                        <a:t>Salty Taste</a:t>
                      </a:r>
                      <a:endParaRPr lang="en-US" sz="1800" dirty="0">
                        <a:effectLst/>
                        <a:latin typeface="+mn-lt"/>
                        <a:ea typeface="Calibri" panose="020F0502020204030204" pitchFamily="34" charset="0"/>
                        <a:cs typeface="Iskoola Pota" panose="020B0502040204020203" pitchFamily="34" charset="0"/>
                      </a:endParaRPr>
                    </a:p>
                  </a:txBody>
                  <a:tcPr marL="55928" marR="55928" marT="0" marB="0"/>
                </a:tc>
                <a:tc>
                  <a:txBody>
                    <a:bodyPr/>
                    <a:lstStyle/>
                    <a:p>
                      <a:pPr marL="0" marR="0" algn="ctr">
                        <a:lnSpc>
                          <a:spcPct val="107000"/>
                        </a:lnSpc>
                        <a:spcBef>
                          <a:spcPts val="0"/>
                        </a:spcBef>
                        <a:spcAft>
                          <a:spcPts val="0"/>
                        </a:spcAft>
                      </a:pPr>
                      <a:r>
                        <a:rPr lang="en-US" sz="1800" dirty="0">
                          <a:effectLst/>
                          <a:latin typeface="+mn-lt"/>
                        </a:rPr>
                        <a:t>5.0%</a:t>
                      </a:r>
                      <a:endParaRPr lang="en-US" sz="1800" dirty="0">
                        <a:effectLst/>
                        <a:latin typeface="+mn-lt"/>
                        <a:ea typeface="Calibri" panose="020F0502020204030204" pitchFamily="34" charset="0"/>
                        <a:cs typeface="Iskoola Pota" panose="020B0502040204020203" pitchFamily="34" charset="0"/>
                      </a:endParaRPr>
                    </a:p>
                  </a:txBody>
                  <a:tcPr marL="55928" marR="55928" marT="0" marB="0"/>
                </a:tc>
                <a:extLst>
                  <a:ext uri="{0D108BD9-81ED-4DB2-BD59-A6C34878D82A}">
                    <a16:rowId xmlns:a16="http://schemas.microsoft.com/office/drawing/2014/main" val="2182589626"/>
                  </a:ext>
                </a:extLst>
              </a:tr>
            </a:tbl>
          </a:graphicData>
        </a:graphic>
      </p:graphicFrame>
      <p:sp>
        <p:nvSpPr>
          <p:cNvPr id="13" name="Title 1">
            <a:extLst>
              <a:ext uri="{FF2B5EF4-FFF2-40B4-BE49-F238E27FC236}">
                <a16:creationId xmlns:a16="http://schemas.microsoft.com/office/drawing/2014/main" id="{FEFFC736-A9AD-97FB-95B9-2104C27796CE}"/>
              </a:ext>
            </a:extLst>
          </p:cNvPr>
          <p:cNvSpPr>
            <a:spLocks noGrp="1"/>
          </p:cNvSpPr>
          <p:nvPr>
            <p:ph type="title"/>
          </p:nvPr>
        </p:nvSpPr>
        <p:spPr>
          <a:xfrm>
            <a:off x="1676400" y="245564"/>
            <a:ext cx="10515600" cy="1325563"/>
          </a:xfrm>
        </p:spPr>
        <p:txBody>
          <a:bodyPr>
            <a:normAutofit/>
          </a:bodyPr>
          <a:lstStyle/>
          <a:p>
            <a:pPr algn="ctr"/>
            <a:r>
              <a:rPr lang="en-US" sz="4400" u="sng" dirty="0"/>
              <a:t>Results and Discussion - Customer Analysis</a:t>
            </a:r>
          </a:p>
        </p:txBody>
      </p:sp>
    </p:spTree>
    <p:extLst>
      <p:ext uri="{BB962C8B-B14F-4D97-AF65-F5344CB8AC3E}">
        <p14:creationId xmlns:p14="http://schemas.microsoft.com/office/powerpoint/2010/main" val="1341347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15</a:t>
            </a:fld>
            <a:endParaRPr lang="en-US"/>
          </a:p>
        </p:txBody>
      </p:sp>
      <p:graphicFrame>
        <p:nvGraphicFramePr>
          <p:cNvPr id="6" name="Chart 5">
            <a:extLst>
              <a:ext uri="{FF2B5EF4-FFF2-40B4-BE49-F238E27FC236}">
                <a16:creationId xmlns:a16="http://schemas.microsoft.com/office/drawing/2014/main" id="{EE97307D-8634-9F42-3112-83B9002C9539}"/>
              </a:ext>
            </a:extLst>
          </p:cNvPr>
          <p:cNvGraphicFramePr/>
          <p:nvPr>
            <p:extLst>
              <p:ext uri="{D42A27DB-BD31-4B8C-83A1-F6EECF244321}">
                <p14:modId xmlns:p14="http://schemas.microsoft.com/office/powerpoint/2010/main" val="2017768326"/>
              </p:ext>
            </p:extLst>
          </p:nvPr>
        </p:nvGraphicFramePr>
        <p:xfrm>
          <a:off x="539646" y="1417881"/>
          <a:ext cx="5556353" cy="48799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F128CC76-83FB-0F0B-785E-26758CAD6BA1}"/>
              </a:ext>
            </a:extLst>
          </p:cNvPr>
          <p:cNvGraphicFramePr/>
          <p:nvPr>
            <p:extLst>
              <p:ext uri="{D42A27DB-BD31-4B8C-83A1-F6EECF244321}">
                <p14:modId xmlns:p14="http://schemas.microsoft.com/office/powerpoint/2010/main" val="1392038910"/>
              </p:ext>
            </p:extLst>
          </p:nvPr>
        </p:nvGraphicFramePr>
        <p:xfrm>
          <a:off x="6505731" y="1417881"/>
          <a:ext cx="4912547" cy="4879974"/>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761DC512-2133-D64A-00AE-132C5ECF1C47}"/>
              </a:ext>
            </a:extLst>
          </p:cNvPr>
          <p:cNvSpPr>
            <a:spLocks noGrp="1"/>
          </p:cNvSpPr>
          <p:nvPr>
            <p:ph type="title"/>
          </p:nvPr>
        </p:nvSpPr>
        <p:spPr>
          <a:xfrm>
            <a:off x="1566169" y="198867"/>
            <a:ext cx="10515600" cy="1325563"/>
          </a:xfrm>
        </p:spPr>
        <p:txBody>
          <a:bodyPr>
            <a:normAutofit/>
          </a:bodyPr>
          <a:lstStyle/>
          <a:p>
            <a:pPr algn="ctr"/>
            <a:r>
              <a:rPr lang="en-US" sz="4400" u="sng" dirty="0"/>
              <a:t>Results and Discussion - Customer Analysis</a:t>
            </a:r>
          </a:p>
        </p:txBody>
      </p:sp>
    </p:spTree>
    <p:extLst>
      <p:ext uri="{BB962C8B-B14F-4D97-AF65-F5344CB8AC3E}">
        <p14:creationId xmlns:p14="http://schemas.microsoft.com/office/powerpoint/2010/main" val="1808408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16</a:t>
            </a:fld>
            <a:endParaRPr lang="en-US"/>
          </a:p>
        </p:txBody>
      </p:sp>
      <p:graphicFrame>
        <p:nvGraphicFramePr>
          <p:cNvPr id="3" name="Chart 2">
            <a:extLst>
              <a:ext uri="{FF2B5EF4-FFF2-40B4-BE49-F238E27FC236}">
                <a16:creationId xmlns:a16="http://schemas.microsoft.com/office/drawing/2014/main" id="{FDA03EB6-AD83-213F-BD93-64BE4102907E}"/>
              </a:ext>
            </a:extLst>
          </p:cNvPr>
          <p:cNvGraphicFramePr/>
          <p:nvPr>
            <p:extLst>
              <p:ext uri="{D42A27DB-BD31-4B8C-83A1-F6EECF244321}">
                <p14:modId xmlns:p14="http://schemas.microsoft.com/office/powerpoint/2010/main" val="1482807070"/>
              </p:ext>
            </p:extLst>
          </p:nvPr>
        </p:nvGraphicFramePr>
        <p:xfrm>
          <a:off x="1145952" y="1690688"/>
          <a:ext cx="10207848" cy="4529137"/>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C8872D89-58C5-9B93-542E-1D28A1396D9A}"/>
              </a:ext>
            </a:extLst>
          </p:cNvPr>
          <p:cNvSpPr>
            <a:spLocks noGrp="1"/>
          </p:cNvSpPr>
          <p:nvPr>
            <p:ph type="title"/>
          </p:nvPr>
        </p:nvSpPr>
        <p:spPr>
          <a:xfrm>
            <a:off x="1566169" y="198867"/>
            <a:ext cx="10515600" cy="1325563"/>
          </a:xfrm>
        </p:spPr>
        <p:txBody>
          <a:bodyPr>
            <a:normAutofit/>
          </a:bodyPr>
          <a:lstStyle/>
          <a:p>
            <a:pPr algn="ctr"/>
            <a:r>
              <a:rPr lang="en-US" sz="4400" u="sng" dirty="0"/>
              <a:t>Results and Discussion - Customer Analysis</a:t>
            </a:r>
          </a:p>
        </p:txBody>
      </p:sp>
    </p:spTree>
    <p:extLst>
      <p:ext uri="{BB962C8B-B14F-4D97-AF65-F5344CB8AC3E}">
        <p14:creationId xmlns:p14="http://schemas.microsoft.com/office/powerpoint/2010/main" val="3835876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17</a:t>
            </a:fld>
            <a:endParaRPr lang="en-US"/>
          </a:p>
        </p:txBody>
      </p:sp>
      <p:graphicFrame>
        <p:nvGraphicFramePr>
          <p:cNvPr id="3" name="Chart 2">
            <a:extLst>
              <a:ext uri="{FF2B5EF4-FFF2-40B4-BE49-F238E27FC236}">
                <a16:creationId xmlns:a16="http://schemas.microsoft.com/office/drawing/2014/main" id="{77333B9B-23EF-63C7-CBE1-2C9F744A3AE0}"/>
              </a:ext>
            </a:extLst>
          </p:cNvPr>
          <p:cNvGraphicFramePr/>
          <p:nvPr>
            <p:extLst>
              <p:ext uri="{D42A27DB-BD31-4B8C-83A1-F6EECF244321}">
                <p14:modId xmlns:p14="http://schemas.microsoft.com/office/powerpoint/2010/main" val="513374033"/>
              </p:ext>
            </p:extLst>
          </p:nvPr>
        </p:nvGraphicFramePr>
        <p:xfrm>
          <a:off x="1808813" y="1471171"/>
          <a:ext cx="8574373" cy="5021704"/>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8E931384-376B-D981-0E1E-450C33952882}"/>
              </a:ext>
            </a:extLst>
          </p:cNvPr>
          <p:cNvSpPr>
            <a:spLocks noGrp="1"/>
          </p:cNvSpPr>
          <p:nvPr>
            <p:ph type="title"/>
          </p:nvPr>
        </p:nvSpPr>
        <p:spPr>
          <a:xfrm>
            <a:off x="1566169" y="198867"/>
            <a:ext cx="10515600" cy="1325563"/>
          </a:xfrm>
        </p:spPr>
        <p:txBody>
          <a:bodyPr>
            <a:normAutofit/>
          </a:bodyPr>
          <a:lstStyle/>
          <a:p>
            <a:pPr algn="ctr"/>
            <a:r>
              <a:rPr lang="en-US" sz="4400" u="sng" dirty="0"/>
              <a:t>Results and Discussion - Customer Analysis</a:t>
            </a:r>
          </a:p>
        </p:txBody>
      </p:sp>
    </p:spTree>
    <p:extLst>
      <p:ext uri="{BB962C8B-B14F-4D97-AF65-F5344CB8AC3E}">
        <p14:creationId xmlns:p14="http://schemas.microsoft.com/office/powerpoint/2010/main" val="238465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18</a:t>
            </a:fld>
            <a:endParaRPr lang="en-US"/>
          </a:p>
        </p:txBody>
      </p:sp>
      <p:graphicFrame>
        <p:nvGraphicFramePr>
          <p:cNvPr id="3" name="Table 2">
            <a:extLst>
              <a:ext uri="{FF2B5EF4-FFF2-40B4-BE49-F238E27FC236}">
                <a16:creationId xmlns:a16="http://schemas.microsoft.com/office/drawing/2014/main" id="{7FF44819-C0C4-A53E-EA74-43EB7C71D6ED}"/>
              </a:ext>
            </a:extLst>
          </p:cNvPr>
          <p:cNvGraphicFramePr>
            <a:graphicFrameLocks noGrp="1"/>
          </p:cNvGraphicFramePr>
          <p:nvPr>
            <p:extLst>
              <p:ext uri="{D42A27DB-BD31-4B8C-83A1-F6EECF244321}">
                <p14:modId xmlns:p14="http://schemas.microsoft.com/office/powerpoint/2010/main" val="705606310"/>
              </p:ext>
            </p:extLst>
          </p:nvPr>
        </p:nvGraphicFramePr>
        <p:xfrm>
          <a:off x="2480964" y="2053247"/>
          <a:ext cx="6813296" cy="3689350"/>
        </p:xfrm>
        <a:graphic>
          <a:graphicData uri="http://schemas.openxmlformats.org/drawingml/2006/table">
            <a:tbl>
              <a:tblPr firstRow="1" firstCol="1" bandRow="1">
                <a:tableStyleId>{9D7B26C5-4107-4FEC-AEDC-1716B250A1EF}</a:tableStyleId>
              </a:tblPr>
              <a:tblGrid>
                <a:gridCol w="4816539">
                  <a:extLst>
                    <a:ext uri="{9D8B030D-6E8A-4147-A177-3AD203B41FA5}">
                      <a16:colId xmlns:a16="http://schemas.microsoft.com/office/drawing/2014/main" val="832077030"/>
                    </a:ext>
                  </a:extLst>
                </a:gridCol>
                <a:gridCol w="1996757">
                  <a:extLst>
                    <a:ext uri="{9D8B030D-6E8A-4147-A177-3AD203B41FA5}">
                      <a16:colId xmlns:a16="http://schemas.microsoft.com/office/drawing/2014/main" val="2486783475"/>
                    </a:ext>
                  </a:extLst>
                </a:gridCol>
              </a:tblGrid>
              <a:tr h="351419">
                <a:tc>
                  <a:txBody>
                    <a:bodyPr/>
                    <a:lstStyle/>
                    <a:p>
                      <a:pPr marL="0" marR="0" algn="just">
                        <a:lnSpc>
                          <a:spcPct val="150000"/>
                        </a:lnSpc>
                        <a:spcBef>
                          <a:spcPts val="0"/>
                        </a:spcBef>
                        <a:spcAft>
                          <a:spcPts val="0"/>
                        </a:spcAft>
                      </a:pPr>
                      <a:r>
                        <a:rPr lang="en-US" sz="1800" dirty="0">
                          <a:effectLst/>
                        </a:rPr>
                        <a:t>Parameter</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just">
                        <a:lnSpc>
                          <a:spcPct val="150000"/>
                        </a:lnSpc>
                        <a:spcBef>
                          <a:spcPts val="0"/>
                        </a:spcBef>
                        <a:spcAft>
                          <a:spcPts val="0"/>
                        </a:spcAft>
                      </a:pPr>
                      <a:r>
                        <a:rPr lang="en-US" sz="1800" dirty="0">
                          <a:effectLst/>
                        </a:rPr>
                        <a:t>Assumption</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712578791"/>
                  </a:ext>
                </a:extLst>
              </a:tr>
              <a:tr h="351419">
                <a:tc>
                  <a:txBody>
                    <a:bodyPr/>
                    <a:lstStyle/>
                    <a:p>
                      <a:pPr marL="0" marR="0" algn="just">
                        <a:lnSpc>
                          <a:spcPct val="150000"/>
                        </a:lnSpc>
                        <a:spcBef>
                          <a:spcPts val="0"/>
                        </a:spcBef>
                        <a:spcAft>
                          <a:spcPts val="0"/>
                        </a:spcAft>
                      </a:pPr>
                      <a:r>
                        <a:rPr lang="en-US" sz="1800" b="0">
                          <a:effectLst/>
                        </a:rPr>
                        <a:t>Working days per month</a:t>
                      </a:r>
                      <a:endParaRPr lang="en-US" sz="1600" b="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l">
                        <a:lnSpc>
                          <a:spcPct val="150000"/>
                        </a:lnSpc>
                        <a:spcBef>
                          <a:spcPts val="0"/>
                        </a:spcBef>
                        <a:spcAft>
                          <a:spcPts val="0"/>
                        </a:spcAft>
                      </a:pPr>
                      <a:r>
                        <a:rPr lang="en-US" sz="1800" b="0">
                          <a:effectLst/>
                        </a:rPr>
                        <a:t>25 days</a:t>
                      </a:r>
                      <a:endParaRPr lang="en-US" sz="1600" b="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187937019"/>
                  </a:ext>
                </a:extLst>
              </a:tr>
              <a:tr h="351419">
                <a:tc>
                  <a:txBody>
                    <a:bodyPr/>
                    <a:lstStyle/>
                    <a:p>
                      <a:pPr marL="0" marR="0" algn="just">
                        <a:lnSpc>
                          <a:spcPct val="150000"/>
                        </a:lnSpc>
                        <a:spcBef>
                          <a:spcPts val="0"/>
                        </a:spcBef>
                        <a:spcAft>
                          <a:spcPts val="0"/>
                        </a:spcAft>
                      </a:pPr>
                      <a:r>
                        <a:rPr lang="en-US" sz="1800" b="0">
                          <a:effectLst/>
                        </a:rPr>
                        <a:t>Working hours per day</a:t>
                      </a:r>
                      <a:endParaRPr lang="en-US" sz="1600" b="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l">
                        <a:lnSpc>
                          <a:spcPct val="150000"/>
                        </a:lnSpc>
                        <a:spcBef>
                          <a:spcPts val="0"/>
                        </a:spcBef>
                        <a:spcAft>
                          <a:spcPts val="0"/>
                        </a:spcAft>
                      </a:pPr>
                      <a:r>
                        <a:rPr lang="en-US" sz="1800" b="0">
                          <a:effectLst/>
                        </a:rPr>
                        <a:t>09 hours</a:t>
                      </a:r>
                      <a:endParaRPr lang="en-US" sz="1600" b="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4001542855"/>
                  </a:ext>
                </a:extLst>
              </a:tr>
              <a:tr h="351419">
                <a:tc>
                  <a:txBody>
                    <a:bodyPr/>
                    <a:lstStyle/>
                    <a:p>
                      <a:pPr marL="0" marR="0" algn="just">
                        <a:lnSpc>
                          <a:spcPct val="150000"/>
                        </a:lnSpc>
                        <a:spcBef>
                          <a:spcPts val="0"/>
                        </a:spcBef>
                        <a:spcAft>
                          <a:spcPts val="0"/>
                        </a:spcAft>
                      </a:pPr>
                      <a:r>
                        <a:rPr lang="en-US" sz="1800" b="0">
                          <a:effectLst/>
                        </a:rPr>
                        <a:t>Green banana requirement capacity per day</a:t>
                      </a:r>
                      <a:endParaRPr lang="en-US" sz="1600" b="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l">
                        <a:lnSpc>
                          <a:spcPct val="150000"/>
                        </a:lnSpc>
                        <a:spcBef>
                          <a:spcPts val="0"/>
                        </a:spcBef>
                        <a:spcAft>
                          <a:spcPts val="0"/>
                        </a:spcAft>
                      </a:pPr>
                      <a:r>
                        <a:rPr lang="en-US" sz="1800" b="0">
                          <a:effectLst/>
                        </a:rPr>
                        <a:t>800Kg</a:t>
                      </a:r>
                      <a:endParaRPr lang="en-US" sz="1600" b="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2161691684"/>
                  </a:ext>
                </a:extLst>
              </a:tr>
              <a:tr h="351419">
                <a:tc>
                  <a:txBody>
                    <a:bodyPr/>
                    <a:lstStyle/>
                    <a:p>
                      <a:pPr marL="0" marR="0" algn="just">
                        <a:lnSpc>
                          <a:spcPct val="150000"/>
                        </a:lnSpc>
                        <a:spcBef>
                          <a:spcPts val="0"/>
                        </a:spcBef>
                        <a:spcAft>
                          <a:spcPts val="0"/>
                        </a:spcAft>
                      </a:pPr>
                      <a:r>
                        <a:rPr lang="en-US" sz="1800" b="0" dirty="0">
                          <a:effectLst/>
                        </a:rPr>
                        <a:t>Green banana conversion ratio into banana chips</a:t>
                      </a:r>
                      <a:endParaRPr lang="en-US" sz="1600" b="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l">
                        <a:lnSpc>
                          <a:spcPct val="150000"/>
                        </a:lnSpc>
                        <a:spcBef>
                          <a:spcPts val="0"/>
                        </a:spcBef>
                        <a:spcAft>
                          <a:spcPts val="0"/>
                        </a:spcAft>
                      </a:pPr>
                      <a:r>
                        <a:rPr lang="en-US" sz="1800" b="0">
                          <a:effectLst/>
                        </a:rPr>
                        <a:t>20%</a:t>
                      </a:r>
                      <a:endParaRPr lang="en-US" sz="1600" b="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464966591"/>
                  </a:ext>
                </a:extLst>
              </a:tr>
              <a:tr h="351419">
                <a:tc>
                  <a:txBody>
                    <a:bodyPr/>
                    <a:lstStyle/>
                    <a:p>
                      <a:pPr marL="0" marR="0" algn="just">
                        <a:lnSpc>
                          <a:spcPct val="150000"/>
                        </a:lnSpc>
                        <a:spcBef>
                          <a:spcPts val="0"/>
                        </a:spcBef>
                        <a:spcAft>
                          <a:spcPts val="0"/>
                        </a:spcAft>
                      </a:pPr>
                      <a:r>
                        <a:rPr lang="en-US" sz="1800" b="0">
                          <a:effectLst/>
                        </a:rPr>
                        <a:t>Banana chips output per day</a:t>
                      </a:r>
                      <a:endParaRPr lang="en-US" sz="1600" b="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l">
                        <a:lnSpc>
                          <a:spcPct val="150000"/>
                        </a:lnSpc>
                        <a:spcBef>
                          <a:spcPts val="0"/>
                        </a:spcBef>
                        <a:spcAft>
                          <a:spcPts val="0"/>
                        </a:spcAft>
                      </a:pPr>
                      <a:r>
                        <a:rPr lang="en-US" sz="1800" b="0">
                          <a:effectLst/>
                        </a:rPr>
                        <a:t>160Kg</a:t>
                      </a:r>
                      <a:endParaRPr lang="en-US" sz="1600" b="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1218906414"/>
                  </a:ext>
                </a:extLst>
              </a:tr>
              <a:tr h="351419">
                <a:tc>
                  <a:txBody>
                    <a:bodyPr/>
                    <a:lstStyle/>
                    <a:p>
                      <a:pPr marL="0" marR="0" algn="just">
                        <a:lnSpc>
                          <a:spcPct val="150000"/>
                        </a:lnSpc>
                        <a:spcBef>
                          <a:spcPts val="0"/>
                        </a:spcBef>
                        <a:spcAft>
                          <a:spcPts val="0"/>
                        </a:spcAft>
                      </a:pPr>
                      <a:r>
                        <a:rPr lang="en-US" sz="1800" b="0">
                          <a:effectLst/>
                        </a:rPr>
                        <a:t>Labour requirement per day</a:t>
                      </a:r>
                      <a:endParaRPr lang="en-US" sz="1600" b="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l">
                        <a:lnSpc>
                          <a:spcPct val="150000"/>
                        </a:lnSpc>
                        <a:spcBef>
                          <a:spcPts val="0"/>
                        </a:spcBef>
                        <a:spcAft>
                          <a:spcPts val="0"/>
                        </a:spcAft>
                      </a:pPr>
                      <a:r>
                        <a:rPr lang="en-US" sz="1800" b="0">
                          <a:effectLst/>
                        </a:rPr>
                        <a:t>6 unit per 1500/=</a:t>
                      </a:r>
                      <a:endParaRPr lang="en-US" sz="1600" b="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3166179238"/>
                  </a:ext>
                </a:extLst>
              </a:tr>
              <a:tr h="351419">
                <a:tc>
                  <a:txBody>
                    <a:bodyPr/>
                    <a:lstStyle/>
                    <a:p>
                      <a:pPr marL="0" marR="0" algn="just">
                        <a:lnSpc>
                          <a:spcPct val="150000"/>
                        </a:lnSpc>
                        <a:spcBef>
                          <a:spcPts val="0"/>
                        </a:spcBef>
                        <a:spcAft>
                          <a:spcPts val="0"/>
                        </a:spcAft>
                      </a:pPr>
                      <a:r>
                        <a:rPr lang="en-US" sz="1800" b="0">
                          <a:effectLst/>
                        </a:rPr>
                        <a:t>Non-current asset depreciation</a:t>
                      </a:r>
                      <a:endParaRPr lang="en-US" sz="1600" b="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l">
                        <a:lnSpc>
                          <a:spcPct val="150000"/>
                        </a:lnSpc>
                        <a:spcBef>
                          <a:spcPts val="0"/>
                        </a:spcBef>
                        <a:spcAft>
                          <a:spcPts val="0"/>
                        </a:spcAft>
                      </a:pPr>
                      <a:r>
                        <a:rPr lang="en-US" sz="1800" b="0">
                          <a:effectLst/>
                        </a:rPr>
                        <a:t>25%</a:t>
                      </a:r>
                      <a:endParaRPr lang="en-US" sz="1600" b="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2254374124"/>
                  </a:ext>
                </a:extLst>
              </a:tr>
              <a:tr h="351419">
                <a:tc>
                  <a:txBody>
                    <a:bodyPr/>
                    <a:lstStyle/>
                    <a:p>
                      <a:pPr marL="0" marR="0" algn="just">
                        <a:lnSpc>
                          <a:spcPct val="150000"/>
                        </a:lnSpc>
                        <a:spcBef>
                          <a:spcPts val="0"/>
                        </a:spcBef>
                        <a:spcAft>
                          <a:spcPts val="0"/>
                        </a:spcAft>
                      </a:pPr>
                      <a:r>
                        <a:rPr lang="en-US" sz="1800" b="0">
                          <a:effectLst/>
                        </a:rPr>
                        <a:t>Interest on loan </a:t>
                      </a:r>
                      <a:endParaRPr lang="en-US" sz="1600" b="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l">
                        <a:lnSpc>
                          <a:spcPct val="150000"/>
                        </a:lnSpc>
                        <a:spcBef>
                          <a:spcPts val="0"/>
                        </a:spcBef>
                        <a:spcAft>
                          <a:spcPts val="0"/>
                        </a:spcAft>
                      </a:pPr>
                      <a:r>
                        <a:rPr lang="en-US" sz="1800" b="0">
                          <a:effectLst/>
                        </a:rPr>
                        <a:t>25% per 5 years</a:t>
                      </a:r>
                      <a:endParaRPr lang="en-US" sz="1600" b="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2141865180"/>
                  </a:ext>
                </a:extLst>
              </a:tr>
              <a:tr h="351419">
                <a:tc>
                  <a:txBody>
                    <a:bodyPr/>
                    <a:lstStyle/>
                    <a:p>
                      <a:pPr marL="0" marR="0" algn="just">
                        <a:lnSpc>
                          <a:spcPct val="150000"/>
                        </a:lnSpc>
                        <a:spcBef>
                          <a:spcPts val="0"/>
                        </a:spcBef>
                        <a:spcAft>
                          <a:spcPts val="0"/>
                        </a:spcAft>
                      </a:pPr>
                      <a:r>
                        <a:rPr lang="en-US" sz="1800" b="0" dirty="0">
                          <a:effectLst/>
                        </a:rPr>
                        <a:t>Project period of evaluation</a:t>
                      </a:r>
                      <a:endParaRPr lang="en-US" sz="1600" b="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l">
                        <a:lnSpc>
                          <a:spcPct val="150000"/>
                        </a:lnSpc>
                        <a:spcBef>
                          <a:spcPts val="0"/>
                        </a:spcBef>
                        <a:spcAft>
                          <a:spcPts val="0"/>
                        </a:spcAft>
                      </a:pPr>
                      <a:r>
                        <a:rPr lang="en-US" sz="1800" b="0" dirty="0">
                          <a:effectLst/>
                        </a:rPr>
                        <a:t>5 years</a:t>
                      </a:r>
                      <a:endParaRPr lang="en-US" sz="1600" b="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3301022516"/>
                  </a:ext>
                </a:extLst>
              </a:tr>
            </a:tbl>
          </a:graphicData>
        </a:graphic>
      </p:graphicFrame>
      <p:sp>
        <p:nvSpPr>
          <p:cNvPr id="5" name="Rectangle 1">
            <a:extLst>
              <a:ext uri="{FF2B5EF4-FFF2-40B4-BE49-F238E27FC236}">
                <a16:creationId xmlns:a16="http://schemas.microsoft.com/office/drawing/2014/main" id="{20C5062E-EA7A-2B45-EABD-0C3B24F14F15}"/>
              </a:ext>
            </a:extLst>
          </p:cNvPr>
          <p:cNvSpPr>
            <a:spLocks noChangeArrowheads="1"/>
          </p:cNvSpPr>
          <p:nvPr/>
        </p:nvSpPr>
        <p:spPr bwMode="auto">
          <a:xfrm>
            <a:off x="939934" y="1394461"/>
            <a:ext cx="515606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Main Assumptions</a:t>
            </a:r>
            <a:endParaRPr kumimoji="0" lang="en-US" altLang="en-US" sz="2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itle 1">
            <a:extLst>
              <a:ext uri="{FF2B5EF4-FFF2-40B4-BE49-F238E27FC236}">
                <a16:creationId xmlns:a16="http://schemas.microsoft.com/office/drawing/2014/main" id="{306B046F-0D73-C03A-5EF0-184AF1DB1B7F}"/>
              </a:ext>
            </a:extLst>
          </p:cNvPr>
          <p:cNvSpPr>
            <a:spLocks noGrp="1"/>
          </p:cNvSpPr>
          <p:nvPr>
            <p:ph type="title"/>
          </p:nvPr>
        </p:nvSpPr>
        <p:spPr>
          <a:xfrm>
            <a:off x="1925782" y="258658"/>
            <a:ext cx="9906606" cy="1325563"/>
          </a:xfrm>
        </p:spPr>
        <p:txBody>
          <a:bodyPr>
            <a:normAutofit/>
          </a:bodyPr>
          <a:lstStyle/>
          <a:p>
            <a:pPr algn="ctr"/>
            <a:r>
              <a:rPr lang="en-US" sz="4400" u="sng" dirty="0"/>
              <a:t>Results and Discussion -Feasibility and Benefits Analysis</a:t>
            </a:r>
          </a:p>
        </p:txBody>
      </p:sp>
    </p:spTree>
    <p:extLst>
      <p:ext uri="{BB962C8B-B14F-4D97-AF65-F5344CB8AC3E}">
        <p14:creationId xmlns:p14="http://schemas.microsoft.com/office/powerpoint/2010/main" val="42174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19</a:t>
            </a:fld>
            <a:endParaRPr lang="en-US"/>
          </a:p>
        </p:txBody>
      </p:sp>
      <p:sp>
        <p:nvSpPr>
          <p:cNvPr id="3" name="TextBox 2">
            <a:extLst>
              <a:ext uri="{FF2B5EF4-FFF2-40B4-BE49-F238E27FC236}">
                <a16:creationId xmlns:a16="http://schemas.microsoft.com/office/drawing/2014/main" id="{090FF4D4-8661-C3DF-B224-1B11CBE0CE26}"/>
              </a:ext>
            </a:extLst>
          </p:cNvPr>
          <p:cNvSpPr txBox="1"/>
          <p:nvPr/>
        </p:nvSpPr>
        <p:spPr>
          <a:xfrm>
            <a:off x="1079293" y="1866399"/>
            <a:ext cx="8463652" cy="461665"/>
          </a:xfrm>
          <a:prstGeom prst="rect">
            <a:avLst/>
          </a:prstGeom>
          <a:noFill/>
        </p:spPr>
        <p:txBody>
          <a:bodyPr wrap="square" rtlCol="0">
            <a:spAutoFit/>
          </a:bodyPr>
          <a:lstStyle/>
          <a:p>
            <a:pPr algn="just"/>
            <a:r>
              <a:rPr lang="en-US" sz="2400" b="1" dirty="0"/>
              <a:t>Initial Capital Expenditure</a:t>
            </a:r>
          </a:p>
        </p:txBody>
      </p:sp>
      <p:graphicFrame>
        <p:nvGraphicFramePr>
          <p:cNvPr id="5" name="Table 4">
            <a:extLst>
              <a:ext uri="{FF2B5EF4-FFF2-40B4-BE49-F238E27FC236}">
                <a16:creationId xmlns:a16="http://schemas.microsoft.com/office/drawing/2014/main" id="{F574978C-1E1C-69E6-49B7-DA6C714B17C3}"/>
              </a:ext>
            </a:extLst>
          </p:cNvPr>
          <p:cNvGraphicFramePr>
            <a:graphicFrameLocks noGrp="1"/>
          </p:cNvGraphicFramePr>
          <p:nvPr>
            <p:extLst>
              <p:ext uri="{D42A27DB-BD31-4B8C-83A1-F6EECF244321}">
                <p14:modId xmlns:p14="http://schemas.microsoft.com/office/powerpoint/2010/main" val="202875069"/>
              </p:ext>
            </p:extLst>
          </p:nvPr>
        </p:nvGraphicFramePr>
        <p:xfrm>
          <a:off x="2480964" y="2464589"/>
          <a:ext cx="7061981" cy="2675743"/>
        </p:xfrm>
        <a:graphic>
          <a:graphicData uri="http://schemas.openxmlformats.org/drawingml/2006/table">
            <a:tbl>
              <a:tblPr firstRow="1" firstCol="1" bandRow="1">
                <a:tableStyleId>{5940675A-B579-460E-94D1-54222C63F5DA}</a:tableStyleId>
              </a:tblPr>
              <a:tblGrid>
                <a:gridCol w="5126475">
                  <a:extLst>
                    <a:ext uri="{9D8B030D-6E8A-4147-A177-3AD203B41FA5}">
                      <a16:colId xmlns:a16="http://schemas.microsoft.com/office/drawing/2014/main" val="223759592"/>
                    </a:ext>
                  </a:extLst>
                </a:gridCol>
                <a:gridCol w="1935506">
                  <a:extLst>
                    <a:ext uri="{9D8B030D-6E8A-4147-A177-3AD203B41FA5}">
                      <a16:colId xmlns:a16="http://schemas.microsoft.com/office/drawing/2014/main" val="2182929381"/>
                    </a:ext>
                  </a:extLst>
                </a:gridCol>
              </a:tblGrid>
              <a:tr h="382249">
                <a:tc>
                  <a:txBody>
                    <a:bodyPr/>
                    <a:lstStyle/>
                    <a:p>
                      <a:pPr marL="0" marR="0">
                        <a:lnSpc>
                          <a:spcPct val="150000"/>
                        </a:lnSpc>
                        <a:spcBef>
                          <a:spcPts val="0"/>
                        </a:spcBef>
                        <a:spcAft>
                          <a:spcPts val="0"/>
                        </a:spcAft>
                      </a:pPr>
                      <a:r>
                        <a:rPr lang="en-US" sz="1800" dirty="0">
                          <a:effectLst/>
                        </a:rPr>
                        <a:t>Equipment</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50000"/>
                        </a:lnSpc>
                        <a:spcBef>
                          <a:spcPts val="0"/>
                        </a:spcBef>
                        <a:spcAft>
                          <a:spcPts val="0"/>
                        </a:spcAft>
                      </a:pPr>
                      <a:r>
                        <a:rPr lang="en-US" sz="1800">
                          <a:effectLst/>
                        </a:rPr>
                        <a:t>Cost</a:t>
                      </a:r>
                      <a:endParaRPr lang="en-US" sz="16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2471227922"/>
                  </a:ext>
                </a:extLst>
              </a:tr>
              <a:tr h="382249">
                <a:tc>
                  <a:txBody>
                    <a:bodyPr/>
                    <a:lstStyle/>
                    <a:p>
                      <a:pPr marL="0" marR="0">
                        <a:lnSpc>
                          <a:spcPct val="150000"/>
                        </a:lnSpc>
                        <a:spcBef>
                          <a:spcPts val="0"/>
                        </a:spcBef>
                        <a:spcAft>
                          <a:spcPts val="0"/>
                        </a:spcAft>
                      </a:pPr>
                      <a:r>
                        <a:rPr lang="en-US" sz="1800" dirty="0">
                          <a:effectLst/>
                        </a:rPr>
                        <a:t>Banana Slicing Machine</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50000"/>
                        </a:lnSpc>
                        <a:spcBef>
                          <a:spcPts val="0"/>
                        </a:spcBef>
                        <a:spcAft>
                          <a:spcPts val="0"/>
                        </a:spcAft>
                      </a:pPr>
                      <a:r>
                        <a:rPr lang="en-US" sz="1800">
                          <a:effectLst/>
                        </a:rPr>
                        <a:t>    525,000.00 </a:t>
                      </a:r>
                      <a:endParaRPr lang="en-US" sz="16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350133798"/>
                  </a:ext>
                </a:extLst>
              </a:tr>
              <a:tr h="382249">
                <a:tc>
                  <a:txBody>
                    <a:bodyPr/>
                    <a:lstStyle/>
                    <a:p>
                      <a:pPr marL="0" marR="0">
                        <a:lnSpc>
                          <a:spcPct val="150000"/>
                        </a:lnSpc>
                        <a:spcBef>
                          <a:spcPts val="0"/>
                        </a:spcBef>
                        <a:spcAft>
                          <a:spcPts val="0"/>
                        </a:spcAft>
                      </a:pPr>
                      <a:r>
                        <a:rPr lang="en-US" sz="1800" dirty="0">
                          <a:effectLst/>
                        </a:rPr>
                        <a:t>Oil Bath Equipment</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50000"/>
                        </a:lnSpc>
                        <a:spcBef>
                          <a:spcPts val="0"/>
                        </a:spcBef>
                        <a:spcAft>
                          <a:spcPts val="0"/>
                        </a:spcAft>
                      </a:pPr>
                      <a:r>
                        <a:rPr lang="en-US" sz="1800">
                          <a:effectLst/>
                        </a:rPr>
                        <a:t>      35,000.00 </a:t>
                      </a:r>
                      <a:endParaRPr lang="en-US" sz="16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2424099072"/>
                  </a:ext>
                </a:extLst>
              </a:tr>
              <a:tr h="382249">
                <a:tc>
                  <a:txBody>
                    <a:bodyPr/>
                    <a:lstStyle/>
                    <a:p>
                      <a:pPr marL="0" marR="0">
                        <a:lnSpc>
                          <a:spcPct val="150000"/>
                        </a:lnSpc>
                        <a:spcBef>
                          <a:spcPts val="0"/>
                        </a:spcBef>
                        <a:spcAft>
                          <a:spcPts val="0"/>
                        </a:spcAft>
                      </a:pPr>
                      <a:r>
                        <a:rPr lang="en-US" sz="1800">
                          <a:effectLst/>
                        </a:rPr>
                        <a:t>Trays</a:t>
                      </a:r>
                      <a:endParaRPr lang="en-US" sz="16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50000"/>
                        </a:lnSpc>
                        <a:spcBef>
                          <a:spcPts val="0"/>
                        </a:spcBef>
                        <a:spcAft>
                          <a:spcPts val="0"/>
                        </a:spcAft>
                      </a:pPr>
                      <a:r>
                        <a:rPr lang="en-US" sz="1800" dirty="0">
                          <a:effectLst/>
                        </a:rPr>
                        <a:t>      20,000.00 </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3836935206"/>
                  </a:ext>
                </a:extLst>
              </a:tr>
              <a:tr h="382249">
                <a:tc>
                  <a:txBody>
                    <a:bodyPr/>
                    <a:lstStyle/>
                    <a:p>
                      <a:pPr marL="0" marR="0">
                        <a:lnSpc>
                          <a:spcPct val="150000"/>
                        </a:lnSpc>
                        <a:spcBef>
                          <a:spcPts val="0"/>
                        </a:spcBef>
                        <a:spcAft>
                          <a:spcPts val="0"/>
                        </a:spcAft>
                      </a:pPr>
                      <a:r>
                        <a:rPr lang="en-US" sz="1800">
                          <a:effectLst/>
                        </a:rPr>
                        <a:t>Burner</a:t>
                      </a:r>
                      <a:endParaRPr lang="en-US" sz="16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50000"/>
                        </a:lnSpc>
                        <a:spcBef>
                          <a:spcPts val="0"/>
                        </a:spcBef>
                        <a:spcAft>
                          <a:spcPts val="0"/>
                        </a:spcAft>
                      </a:pPr>
                      <a:r>
                        <a:rPr lang="en-US" sz="1800" dirty="0">
                          <a:effectLst/>
                        </a:rPr>
                        <a:t>      50,000.00 </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1427522944"/>
                  </a:ext>
                </a:extLst>
              </a:tr>
              <a:tr h="382249">
                <a:tc>
                  <a:txBody>
                    <a:bodyPr/>
                    <a:lstStyle/>
                    <a:p>
                      <a:pPr marL="0" marR="0">
                        <a:lnSpc>
                          <a:spcPct val="150000"/>
                        </a:lnSpc>
                        <a:spcBef>
                          <a:spcPts val="0"/>
                        </a:spcBef>
                        <a:spcAft>
                          <a:spcPts val="0"/>
                        </a:spcAft>
                      </a:pPr>
                      <a:r>
                        <a:rPr lang="en-US" sz="1800">
                          <a:effectLst/>
                        </a:rPr>
                        <a:t>Microwave Dryer</a:t>
                      </a:r>
                      <a:endParaRPr lang="en-US" sz="16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50000"/>
                        </a:lnSpc>
                        <a:spcBef>
                          <a:spcPts val="0"/>
                        </a:spcBef>
                        <a:spcAft>
                          <a:spcPts val="0"/>
                        </a:spcAft>
                      </a:pPr>
                      <a:r>
                        <a:rPr lang="en-US" sz="1800" dirty="0">
                          <a:effectLst/>
                        </a:rPr>
                        <a:t>      70,000.00 </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1921645974"/>
                  </a:ext>
                </a:extLst>
              </a:tr>
              <a:tr h="382249">
                <a:tc>
                  <a:txBody>
                    <a:bodyPr/>
                    <a:lstStyle/>
                    <a:p>
                      <a:pPr marL="0" marR="0">
                        <a:lnSpc>
                          <a:spcPct val="150000"/>
                        </a:lnSpc>
                        <a:spcBef>
                          <a:spcPts val="0"/>
                        </a:spcBef>
                        <a:spcAft>
                          <a:spcPts val="0"/>
                        </a:spcAft>
                      </a:pPr>
                      <a:r>
                        <a:rPr lang="en-US" sz="1800" dirty="0">
                          <a:effectLst/>
                        </a:rPr>
                        <a:t>Total</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solidFill>
                      <a:schemeClr val="accent4">
                        <a:lumMod val="40000"/>
                        <a:lumOff val="60000"/>
                      </a:schemeClr>
                    </a:solidFill>
                  </a:tcPr>
                </a:tc>
                <a:tc>
                  <a:txBody>
                    <a:bodyPr/>
                    <a:lstStyle/>
                    <a:p>
                      <a:pPr marL="0" marR="0" algn="r">
                        <a:lnSpc>
                          <a:spcPct val="150000"/>
                        </a:lnSpc>
                        <a:spcBef>
                          <a:spcPts val="0"/>
                        </a:spcBef>
                        <a:spcAft>
                          <a:spcPts val="0"/>
                        </a:spcAft>
                      </a:pPr>
                      <a:r>
                        <a:rPr lang="en-US" sz="1800" dirty="0">
                          <a:effectLst/>
                        </a:rPr>
                        <a:t>    700,000.00</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472093173"/>
                  </a:ext>
                </a:extLst>
              </a:tr>
            </a:tbl>
          </a:graphicData>
        </a:graphic>
      </p:graphicFrame>
      <p:sp>
        <p:nvSpPr>
          <p:cNvPr id="8" name="Title 1">
            <a:extLst>
              <a:ext uri="{FF2B5EF4-FFF2-40B4-BE49-F238E27FC236}">
                <a16:creationId xmlns:a16="http://schemas.microsoft.com/office/drawing/2014/main" id="{0327E1DE-B5A6-2AB6-5F1D-17D5674B650B}"/>
              </a:ext>
            </a:extLst>
          </p:cNvPr>
          <p:cNvSpPr>
            <a:spLocks noGrp="1"/>
          </p:cNvSpPr>
          <p:nvPr>
            <p:ph type="title"/>
          </p:nvPr>
        </p:nvSpPr>
        <p:spPr>
          <a:xfrm>
            <a:off x="1925782" y="258658"/>
            <a:ext cx="9906606" cy="1325563"/>
          </a:xfrm>
        </p:spPr>
        <p:txBody>
          <a:bodyPr>
            <a:normAutofit/>
          </a:bodyPr>
          <a:lstStyle/>
          <a:p>
            <a:pPr algn="ctr"/>
            <a:r>
              <a:rPr lang="en-US" sz="4400" u="sng" dirty="0"/>
              <a:t>Results and Discussion -Feasibility and Benefits Analysis</a:t>
            </a:r>
          </a:p>
        </p:txBody>
      </p:sp>
    </p:spTree>
    <p:extLst>
      <p:ext uri="{BB962C8B-B14F-4D97-AF65-F5344CB8AC3E}">
        <p14:creationId xmlns:p14="http://schemas.microsoft.com/office/powerpoint/2010/main" val="97388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42CA-5798-0436-B8AE-5C0A3BB06DA4}"/>
              </a:ext>
            </a:extLst>
          </p:cNvPr>
          <p:cNvSpPr>
            <a:spLocks noGrp="1"/>
          </p:cNvSpPr>
          <p:nvPr>
            <p:ph type="ctrTitle"/>
          </p:nvPr>
        </p:nvSpPr>
        <p:spPr>
          <a:xfrm>
            <a:off x="418730" y="1409261"/>
            <a:ext cx="11354539" cy="2019739"/>
          </a:xfrm>
          <a:noFill/>
        </p:spPr>
        <p:style>
          <a:lnRef idx="2">
            <a:schemeClr val="accent2"/>
          </a:lnRef>
          <a:fillRef idx="1">
            <a:schemeClr val="lt1"/>
          </a:fillRef>
          <a:effectRef idx="0">
            <a:schemeClr val="accent2"/>
          </a:effectRef>
          <a:fontRef idx="minor">
            <a:schemeClr val="dk1"/>
          </a:fontRef>
        </p:style>
        <p:txBody>
          <a:bodyPr>
            <a:noAutofit/>
          </a:bodyPr>
          <a:lstStyle/>
          <a:p>
            <a:r>
              <a:rPr lang="en-US" sz="4400" dirty="0">
                <a:solidFill>
                  <a:schemeClr val="tx1">
                    <a:lumMod val="95000"/>
                    <a:lumOff val="5000"/>
                  </a:schemeClr>
                </a:solidFill>
              </a:rPr>
              <a:t>Opportunity Analysis for Value-Added Banana </a:t>
            </a:r>
            <a:r>
              <a:rPr lang="en-US" sz="4400">
                <a:solidFill>
                  <a:schemeClr val="tx1">
                    <a:lumMod val="95000"/>
                    <a:lumOff val="5000"/>
                  </a:schemeClr>
                </a:solidFill>
              </a:rPr>
              <a:t>Chips Production Using </a:t>
            </a:r>
            <a:r>
              <a:rPr lang="en-US" sz="4400" dirty="0">
                <a:solidFill>
                  <a:schemeClr val="tx1">
                    <a:lumMod val="95000"/>
                    <a:lumOff val="5000"/>
                  </a:schemeClr>
                </a:solidFill>
              </a:rPr>
              <a:t>Substandard Bananas in Commercial Farms</a:t>
            </a:r>
          </a:p>
        </p:txBody>
      </p:sp>
      <p:sp>
        <p:nvSpPr>
          <p:cNvPr id="3" name="Subtitle 2">
            <a:extLst>
              <a:ext uri="{FF2B5EF4-FFF2-40B4-BE49-F238E27FC236}">
                <a16:creationId xmlns:a16="http://schemas.microsoft.com/office/drawing/2014/main" id="{6C7029D9-45E1-6988-ED36-1DA4288538E8}"/>
              </a:ext>
            </a:extLst>
          </p:cNvPr>
          <p:cNvSpPr>
            <a:spLocks noGrp="1"/>
          </p:cNvSpPr>
          <p:nvPr>
            <p:ph type="subTitle" idx="1"/>
          </p:nvPr>
        </p:nvSpPr>
        <p:spPr>
          <a:xfrm>
            <a:off x="418730" y="3602038"/>
            <a:ext cx="11354538" cy="890063"/>
          </a:xfrm>
          <a:noFill/>
        </p:spPr>
        <p:style>
          <a:lnRef idx="2">
            <a:schemeClr val="accent2"/>
          </a:lnRef>
          <a:fillRef idx="1">
            <a:schemeClr val="lt1"/>
          </a:fillRef>
          <a:effectRef idx="0">
            <a:schemeClr val="accent2"/>
          </a:effectRef>
          <a:fontRef idx="minor">
            <a:schemeClr val="dk1"/>
          </a:fontRef>
        </p:style>
        <p:txBody>
          <a:bodyPr>
            <a:normAutofit/>
          </a:bodyPr>
          <a:lstStyle/>
          <a:p>
            <a:r>
              <a:rPr lang="en-US" sz="3200" dirty="0">
                <a:solidFill>
                  <a:schemeClr val="tx1">
                    <a:lumMod val="65000"/>
                    <a:lumOff val="35000"/>
                  </a:schemeClr>
                </a:solidFill>
              </a:rPr>
              <a:t>DMYR Dayananda1*, AW Wijeratne1</a:t>
            </a:r>
          </a:p>
        </p:txBody>
      </p:sp>
      <p:sp>
        <p:nvSpPr>
          <p:cNvPr id="5" name="Slide Number Placeholder 4">
            <a:extLst>
              <a:ext uri="{FF2B5EF4-FFF2-40B4-BE49-F238E27FC236}">
                <a16:creationId xmlns:a16="http://schemas.microsoft.com/office/drawing/2014/main" id="{ABC4BB5B-09EB-1B3A-429A-B87F5F1A078E}"/>
              </a:ext>
            </a:extLst>
          </p:cNvPr>
          <p:cNvSpPr>
            <a:spLocks noGrp="1"/>
          </p:cNvSpPr>
          <p:nvPr>
            <p:ph type="sldNum" sz="quarter" idx="12"/>
          </p:nvPr>
        </p:nvSpPr>
        <p:spPr/>
        <p:txBody>
          <a:bodyPr/>
          <a:lstStyle/>
          <a:p>
            <a:fld id="{48FC179B-E1DC-44DF-B0E4-66A8D350C2BE}" type="slidenum">
              <a:rPr lang="en-US" smtClean="0"/>
              <a:t>2</a:t>
            </a:fld>
            <a:endParaRPr lang="en-US" dirty="0"/>
          </a:p>
        </p:txBody>
      </p:sp>
      <p:sp>
        <p:nvSpPr>
          <p:cNvPr id="8" name="Subtitle 2">
            <a:extLst>
              <a:ext uri="{FF2B5EF4-FFF2-40B4-BE49-F238E27FC236}">
                <a16:creationId xmlns:a16="http://schemas.microsoft.com/office/drawing/2014/main" id="{4B152B19-860D-D292-3F8A-1BA2E3F4049A}"/>
              </a:ext>
            </a:extLst>
          </p:cNvPr>
          <p:cNvSpPr txBox="1">
            <a:spLocks/>
          </p:cNvSpPr>
          <p:nvPr/>
        </p:nvSpPr>
        <p:spPr>
          <a:xfrm>
            <a:off x="418730" y="4611796"/>
            <a:ext cx="11354538" cy="890063"/>
          </a:xfrm>
          <a:prstGeom prst="rect">
            <a:avLst/>
          </a:prstGeom>
          <a:noFill/>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en-US" sz="2400" i="1" dirty="0">
                <a:solidFill>
                  <a:schemeClr val="tx1">
                    <a:lumMod val="65000"/>
                    <a:lumOff val="35000"/>
                  </a:schemeClr>
                </a:solidFill>
              </a:rPr>
              <a:t>1Faculty of Agricultural Sciences, Sabaragamuwa University of Sri Lanka</a:t>
            </a:r>
          </a:p>
        </p:txBody>
      </p:sp>
    </p:spTree>
    <p:extLst>
      <p:ext uri="{BB962C8B-B14F-4D97-AF65-F5344CB8AC3E}">
        <p14:creationId xmlns:p14="http://schemas.microsoft.com/office/powerpoint/2010/main" val="1209625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20</a:t>
            </a:fld>
            <a:endParaRPr lang="en-US"/>
          </a:p>
        </p:txBody>
      </p:sp>
      <p:graphicFrame>
        <p:nvGraphicFramePr>
          <p:cNvPr id="3" name="Table 2">
            <a:extLst>
              <a:ext uri="{FF2B5EF4-FFF2-40B4-BE49-F238E27FC236}">
                <a16:creationId xmlns:a16="http://schemas.microsoft.com/office/drawing/2014/main" id="{46BF579D-4DB5-C738-4F25-10EC0078CFB5}"/>
              </a:ext>
            </a:extLst>
          </p:cNvPr>
          <p:cNvGraphicFramePr>
            <a:graphicFrameLocks noGrp="1"/>
          </p:cNvGraphicFramePr>
          <p:nvPr>
            <p:extLst>
              <p:ext uri="{D42A27DB-BD31-4B8C-83A1-F6EECF244321}">
                <p14:modId xmlns:p14="http://schemas.microsoft.com/office/powerpoint/2010/main" val="3251547773"/>
              </p:ext>
            </p:extLst>
          </p:nvPr>
        </p:nvGraphicFramePr>
        <p:xfrm>
          <a:off x="1881082" y="1964110"/>
          <a:ext cx="8429835" cy="4087023"/>
        </p:xfrm>
        <a:graphic>
          <a:graphicData uri="http://schemas.openxmlformats.org/drawingml/2006/table">
            <a:tbl>
              <a:tblPr firstRow="1" firstCol="1" bandRow="1">
                <a:tableStyleId>{5940675A-B579-460E-94D1-54222C63F5DA}</a:tableStyleId>
              </a:tblPr>
              <a:tblGrid>
                <a:gridCol w="4952904">
                  <a:extLst>
                    <a:ext uri="{9D8B030D-6E8A-4147-A177-3AD203B41FA5}">
                      <a16:colId xmlns:a16="http://schemas.microsoft.com/office/drawing/2014/main" val="2444193374"/>
                    </a:ext>
                  </a:extLst>
                </a:gridCol>
                <a:gridCol w="1880359">
                  <a:extLst>
                    <a:ext uri="{9D8B030D-6E8A-4147-A177-3AD203B41FA5}">
                      <a16:colId xmlns:a16="http://schemas.microsoft.com/office/drawing/2014/main" val="3953413182"/>
                    </a:ext>
                  </a:extLst>
                </a:gridCol>
                <a:gridCol w="1596572">
                  <a:extLst>
                    <a:ext uri="{9D8B030D-6E8A-4147-A177-3AD203B41FA5}">
                      <a16:colId xmlns:a16="http://schemas.microsoft.com/office/drawing/2014/main" val="3680527121"/>
                    </a:ext>
                  </a:extLst>
                </a:gridCol>
              </a:tblGrid>
              <a:tr h="330717">
                <a:tc>
                  <a:txBody>
                    <a:bodyPr/>
                    <a:lstStyle/>
                    <a:p>
                      <a:pPr marL="0" marR="0" algn="ctr">
                        <a:lnSpc>
                          <a:spcPct val="150000"/>
                        </a:lnSpc>
                        <a:spcBef>
                          <a:spcPts val="0"/>
                        </a:spcBef>
                        <a:spcAft>
                          <a:spcPts val="0"/>
                        </a:spcAft>
                      </a:pPr>
                      <a:r>
                        <a:rPr lang="en-US" sz="1800" dirty="0">
                          <a:effectLst/>
                        </a:rPr>
                        <a:t>Item</a:t>
                      </a:r>
                      <a:endParaRPr lang="en-US" sz="18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ctr">
                        <a:lnSpc>
                          <a:spcPct val="150000"/>
                        </a:lnSpc>
                        <a:spcBef>
                          <a:spcPts val="0"/>
                        </a:spcBef>
                        <a:spcAft>
                          <a:spcPts val="0"/>
                        </a:spcAft>
                      </a:pPr>
                      <a:r>
                        <a:rPr lang="en-US" sz="1800">
                          <a:effectLst/>
                        </a:rPr>
                        <a:t>Value per day</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ctr">
                        <a:lnSpc>
                          <a:spcPct val="150000"/>
                        </a:lnSpc>
                        <a:spcBef>
                          <a:spcPts val="0"/>
                        </a:spcBef>
                        <a:spcAft>
                          <a:spcPts val="0"/>
                        </a:spcAft>
                      </a:pPr>
                      <a:r>
                        <a:rPr lang="en-US" sz="1800" dirty="0">
                          <a:effectLst/>
                        </a:rPr>
                        <a:t>Value per Kg</a:t>
                      </a:r>
                      <a:endParaRPr lang="en-US" sz="18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1436031607"/>
                  </a:ext>
                </a:extLst>
              </a:tr>
              <a:tr h="330717">
                <a:tc>
                  <a:txBody>
                    <a:bodyPr/>
                    <a:lstStyle/>
                    <a:p>
                      <a:pPr marL="0" marR="0">
                        <a:lnSpc>
                          <a:spcPct val="150000"/>
                        </a:lnSpc>
                        <a:spcBef>
                          <a:spcPts val="0"/>
                        </a:spcBef>
                        <a:spcAft>
                          <a:spcPts val="0"/>
                        </a:spcAft>
                      </a:pPr>
                      <a:r>
                        <a:rPr lang="en-US" sz="1800">
                          <a:effectLst/>
                        </a:rPr>
                        <a:t>Green banana cost for chips</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50000"/>
                        </a:lnSpc>
                        <a:spcBef>
                          <a:spcPts val="0"/>
                        </a:spcBef>
                        <a:spcAft>
                          <a:spcPts val="0"/>
                        </a:spcAft>
                      </a:pPr>
                      <a:r>
                        <a:rPr lang="en-US" sz="1800">
                          <a:effectLst/>
                        </a:rPr>
                        <a:t>80,000.00</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50000"/>
                        </a:lnSpc>
                        <a:spcBef>
                          <a:spcPts val="0"/>
                        </a:spcBef>
                        <a:spcAft>
                          <a:spcPts val="0"/>
                        </a:spcAft>
                      </a:pPr>
                      <a:r>
                        <a:rPr lang="en-US" sz="1800">
                          <a:effectLst/>
                        </a:rPr>
                        <a:t>500.00</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1771005621"/>
                  </a:ext>
                </a:extLst>
              </a:tr>
              <a:tr h="330717">
                <a:tc>
                  <a:txBody>
                    <a:bodyPr/>
                    <a:lstStyle/>
                    <a:p>
                      <a:pPr marL="0" marR="0">
                        <a:lnSpc>
                          <a:spcPct val="150000"/>
                        </a:lnSpc>
                        <a:spcBef>
                          <a:spcPts val="0"/>
                        </a:spcBef>
                        <a:spcAft>
                          <a:spcPts val="0"/>
                        </a:spcAft>
                      </a:pPr>
                      <a:r>
                        <a:rPr lang="en-US" sz="1800">
                          <a:effectLst/>
                        </a:rPr>
                        <a:t>Cost of oil (15l @ rs.750/=)</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50000"/>
                        </a:lnSpc>
                        <a:spcBef>
                          <a:spcPts val="0"/>
                        </a:spcBef>
                        <a:spcAft>
                          <a:spcPts val="0"/>
                        </a:spcAft>
                      </a:pPr>
                      <a:r>
                        <a:rPr lang="en-US" sz="1800">
                          <a:effectLst/>
                        </a:rPr>
                        <a:t>11,250.00</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50000"/>
                        </a:lnSpc>
                        <a:spcBef>
                          <a:spcPts val="0"/>
                        </a:spcBef>
                        <a:spcAft>
                          <a:spcPts val="0"/>
                        </a:spcAft>
                      </a:pPr>
                      <a:r>
                        <a:rPr lang="en-US" sz="1800">
                          <a:effectLst/>
                        </a:rPr>
                        <a:t>70.31</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4123241583"/>
                  </a:ext>
                </a:extLst>
              </a:tr>
              <a:tr h="330717">
                <a:tc>
                  <a:txBody>
                    <a:bodyPr/>
                    <a:lstStyle/>
                    <a:p>
                      <a:pPr marL="0" marR="0">
                        <a:lnSpc>
                          <a:spcPct val="150000"/>
                        </a:lnSpc>
                        <a:spcBef>
                          <a:spcPts val="0"/>
                        </a:spcBef>
                        <a:spcAft>
                          <a:spcPts val="0"/>
                        </a:spcAft>
                      </a:pPr>
                      <a:r>
                        <a:rPr lang="en-US" sz="1800">
                          <a:effectLst/>
                        </a:rPr>
                        <a:t>Chile/salt/etc.</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50000"/>
                        </a:lnSpc>
                        <a:spcBef>
                          <a:spcPts val="0"/>
                        </a:spcBef>
                        <a:spcAft>
                          <a:spcPts val="0"/>
                        </a:spcAft>
                      </a:pPr>
                      <a:r>
                        <a:rPr lang="en-US" sz="1800">
                          <a:effectLst/>
                        </a:rPr>
                        <a:t>8,000.00</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50000"/>
                        </a:lnSpc>
                        <a:spcBef>
                          <a:spcPts val="0"/>
                        </a:spcBef>
                        <a:spcAft>
                          <a:spcPts val="0"/>
                        </a:spcAft>
                      </a:pPr>
                      <a:r>
                        <a:rPr lang="en-US" sz="1800" dirty="0">
                          <a:effectLst/>
                        </a:rPr>
                        <a:t>50.00</a:t>
                      </a:r>
                      <a:endParaRPr lang="en-US" sz="18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2892363627"/>
                  </a:ext>
                </a:extLst>
              </a:tr>
              <a:tr h="330717">
                <a:tc>
                  <a:txBody>
                    <a:bodyPr/>
                    <a:lstStyle/>
                    <a:p>
                      <a:pPr marL="0" marR="0">
                        <a:lnSpc>
                          <a:spcPct val="150000"/>
                        </a:lnSpc>
                        <a:spcBef>
                          <a:spcPts val="0"/>
                        </a:spcBef>
                        <a:spcAft>
                          <a:spcPts val="0"/>
                        </a:spcAft>
                      </a:pPr>
                      <a:r>
                        <a:rPr lang="en-US" sz="1800" dirty="0">
                          <a:effectLst/>
                        </a:rPr>
                        <a:t>Firewood/gas</a:t>
                      </a:r>
                      <a:endParaRPr lang="en-US" sz="18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50000"/>
                        </a:lnSpc>
                        <a:spcBef>
                          <a:spcPts val="0"/>
                        </a:spcBef>
                        <a:spcAft>
                          <a:spcPts val="0"/>
                        </a:spcAft>
                      </a:pPr>
                      <a:r>
                        <a:rPr lang="en-US" sz="1800">
                          <a:effectLst/>
                        </a:rPr>
                        <a:t>6,000.00</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50000"/>
                        </a:lnSpc>
                        <a:spcBef>
                          <a:spcPts val="0"/>
                        </a:spcBef>
                        <a:spcAft>
                          <a:spcPts val="0"/>
                        </a:spcAft>
                      </a:pPr>
                      <a:r>
                        <a:rPr lang="en-US" sz="1800">
                          <a:effectLst/>
                        </a:rPr>
                        <a:t>37.50</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3234083133"/>
                  </a:ext>
                </a:extLst>
              </a:tr>
              <a:tr h="330717">
                <a:tc>
                  <a:txBody>
                    <a:bodyPr/>
                    <a:lstStyle/>
                    <a:p>
                      <a:pPr marL="0" marR="0">
                        <a:lnSpc>
                          <a:spcPct val="150000"/>
                        </a:lnSpc>
                        <a:spcBef>
                          <a:spcPts val="0"/>
                        </a:spcBef>
                        <a:spcAft>
                          <a:spcPts val="0"/>
                        </a:spcAft>
                      </a:pPr>
                      <a:r>
                        <a:rPr lang="en-US" sz="1800" dirty="0" err="1">
                          <a:effectLst/>
                        </a:rPr>
                        <a:t>Labour</a:t>
                      </a:r>
                      <a:r>
                        <a:rPr lang="en-US" sz="1800" dirty="0">
                          <a:effectLst/>
                        </a:rPr>
                        <a:t> wages (6 units per day @ rs.1500/unit)</a:t>
                      </a:r>
                      <a:endParaRPr lang="en-US" sz="18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50000"/>
                        </a:lnSpc>
                        <a:spcBef>
                          <a:spcPts val="0"/>
                        </a:spcBef>
                        <a:spcAft>
                          <a:spcPts val="0"/>
                        </a:spcAft>
                      </a:pPr>
                      <a:r>
                        <a:rPr lang="en-US" sz="1800">
                          <a:effectLst/>
                        </a:rPr>
                        <a:t>9,000.00</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50000"/>
                        </a:lnSpc>
                        <a:spcBef>
                          <a:spcPts val="0"/>
                        </a:spcBef>
                        <a:spcAft>
                          <a:spcPts val="0"/>
                        </a:spcAft>
                      </a:pPr>
                      <a:r>
                        <a:rPr lang="en-US" sz="1800">
                          <a:effectLst/>
                        </a:rPr>
                        <a:t>56.25</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2430391454"/>
                  </a:ext>
                </a:extLst>
              </a:tr>
              <a:tr h="330717">
                <a:tc>
                  <a:txBody>
                    <a:bodyPr/>
                    <a:lstStyle/>
                    <a:p>
                      <a:pPr marL="0" marR="0">
                        <a:lnSpc>
                          <a:spcPct val="150000"/>
                        </a:lnSpc>
                        <a:spcBef>
                          <a:spcPts val="0"/>
                        </a:spcBef>
                        <a:spcAft>
                          <a:spcPts val="0"/>
                        </a:spcAft>
                      </a:pPr>
                      <a:r>
                        <a:rPr lang="en-US" sz="1800" dirty="0">
                          <a:effectLst/>
                        </a:rPr>
                        <a:t>Depreciation</a:t>
                      </a:r>
                      <a:endParaRPr lang="en-US" sz="18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50000"/>
                        </a:lnSpc>
                        <a:spcBef>
                          <a:spcPts val="0"/>
                        </a:spcBef>
                        <a:spcAft>
                          <a:spcPts val="0"/>
                        </a:spcAft>
                      </a:pPr>
                      <a:r>
                        <a:rPr lang="en-US" sz="1800">
                          <a:effectLst/>
                        </a:rPr>
                        <a:t>583.33</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07000"/>
                        </a:lnSpc>
                        <a:spcBef>
                          <a:spcPts val="0"/>
                        </a:spcBef>
                        <a:spcAft>
                          <a:spcPts val="0"/>
                        </a:spcAft>
                      </a:pPr>
                      <a:r>
                        <a:rPr lang="en-US" sz="1800">
                          <a:effectLst/>
                        </a:rPr>
                        <a:t>3.65</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1362257736"/>
                  </a:ext>
                </a:extLst>
              </a:tr>
              <a:tr h="330717">
                <a:tc>
                  <a:txBody>
                    <a:bodyPr/>
                    <a:lstStyle/>
                    <a:p>
                      <a:pPr marL="0" marR="0">
                        <a:lnSpc>
                          <a:spcPct val="150000"/>
                        </a:lnSpc>
                        <a:spcBef>
                          <a:spcPts val="0"/>
                        </a:spcBef>
                        <a:spcAft>
                          <a:spcPts val="0"/>
                        </a:spcAft>
                      </a:pPr>
                      <a:r>
                        <a:rPr lang="en-US" sz="1800" dirty="0">
                          <a:effectLst/>
                        </a:rPr>
                        <a:t>Production over head</a:t>
                      </a:r>
                      <a:endParaRPr lang="en-US" sz="18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07000"/>
                        </a:lnSpc>
                        <a:spcBef>
                          <a:spcPts val="0"/>
                        </a:spcBef>
                        <a:spcAft>
                          <a:spcPts val="0"/>
                        </a:spcAft>
                      </a:pPr>
                      <a:r>
                        <a:rPr lang="en-US" sz="1800">
                          <a:effectLst/>
                        </a:rPr>
                        <a:t>4,000.00</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07000"/>
                        </a:lnSpc>
                        <a:spcBef>
                          <a:spcPts val="0"/>
                        </a:spcBef>
                        <a:spcAft>
                          <a:spcPts val="0"/>
                        </a:spcAft>
                      </a:pPr>
                      <a:r>
                        <a:rPr lang="en-US" sz="1800">
                          <a:effectLst/>
                        </a:rPr>
                        <a:t>25.00</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3025334759"/>
                  </a:ext>
                </a:extLst>
              </a:tr>
              <a:tr h="330717">
                <a:tc>
                  <a:txBody>
                    <a:bodyPr/>
                    <a:lstStyle/>
                    <a:p>
                      <a:pPr marL="0" marR="0">
                        <a:lnSpc>
                          <a:spcPct val="150000"/>
                        </a:lnSpc>
                        <a:spcBef>
                          <a:spcPts val="0"/>
                        </a:spcBef>
                        <a:spcAft>
                          <a:spcPts val="0"/>
                        </a:spcAft>
                      </a:pPr>
                      <a:r>
                        <a:rPr lang="en-US" sz="1800">
                          <a:effectLst/>
                        </a:rPr>
                        <a:t>Packing cost (rs/kg @ rs.50)</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07000"/>
                        </a:lnSpc>
                        <a:spcBef>
                          <a:spcPts val="0"/>
                        </a:spcBef>
                        <a:spcAft>
                          <a:spcPts val="0"/>
                        </a:spcAft>
                      </a:pPr>
                      <a:r>
                        <a:rPr lang="en-US" sz="1800">
                          <a:effectLst/>
                        </a:rPr>
                        <a:t>8,000.00</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07000"/>
                        </a:lnSpc>
                        <a:spcBef>
                          <a:spcPts val="0"/>
                        </a:spcBef>
                        <a:spcAft>
                          <a:spcPts val="0"/>
                        </a:spcAft>
                      </a:pPr>
                      <a:r>
                        <a:rPr lang="en-US" sz="1800">
                          <a:effectLst/>
                        </a:rPr>
                        <a:t>50.00</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3580387710"/>
                  </a:ext>
                </a:extLst>
              </a:tr>
              <a:tr h="383304">
                <a:tc>
                  <a:txBody>
                    <a:bodyPr/>
                    <a:lstStyle/>
                    <a:p>
                      <a:pPr marL="0" marR="0">
                        <a:lnSpc>
                          <a:spcPct val="107000"/>
                        </a:lnSpc>
                        <a:spcBef>
                          <a:spcPts val="0"/>
                        </a:spcBef>
                        <a:spcAft>
                          <a:spcPts val="0"/>
                        </a:spcAft>
                      </a:pPr>
                      <a:r>
                        <a:rPr lang="en-US" sz="1800">
                          <a:effectLst/>
                        </a:rPr>
                        <a:t>Distribution cost</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07000"/>
                        </a:lnSpc>
                        <a:spcBef>
                          <a:spcPts val="0"/>
                        </a:spcBef>
                        <a:spcAft>
                          <a:spcPts val="0"/>
                        </a:spcAft>
                      </a:pPr>
                      <a:r>
                        <a:rPr lang="en-US" sz="1800">
                          <a:effectLst/>
                        </a:rPr>
                        <a:t>10,000.00</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07000"/>
                        </a:lnSpc>
                        <a:spcBef>
                          <a:spcPts val="0"/>
                        </a:spcBef>
                        <a:spcAft>
                          <a:spcPts val="0"/>
                        </a:spcAft>
                      </a:pPr>
                      <a:r>
                        <a:rPr lang="en-US" sz="1800">
                          <a:effectLst/>
                        </a:rPr>
                        <a:t>62.50</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467175225"/>
                  </a:ext>
                </a:extLst>
              </a:tr>
              <a:tr h="383304">
                <a:tc>
                  <a:txBody>
                    <a:bodyPr/>
                    <a:lstStyle/>
                    <a:p>
                      <a:pPr marL="0" marR="0">
                        <a:lnSpc>
                          <a:spcPct val="107000"/>
                        </a:lnSpc>
                        <a:spcBef>
                          <a:spcPts val="0"/>
                        </a:spcBef>
                        <a:spcAft>
                          <a:spcPts val="0"/>
                        </a:spcAft>
                      </a:pPr>
                      <a:r>
                        <a:rPr lang="en-US" sz="1800" dirty="0">
                          <a:effectLst/>
                        </a:rPr>
                        <a:t>Total cost per day and cost per kg</a:t>
                      </a:r>
                      <a:endParaRPr lang="en-US" sz="18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solidFill>
                      <a:schemeClr val="accent4">
                        <a:lumMod val="40000"/>
                        <a:lumOff val="60000"/>
                      </a:schemeClr>
                    </a:solidFill>
                  </a:tcPr>
                </a:tc>
                <a:tc>
                  <a:txBody>
                    <a:bodyPr/>
                    <a:lstStyle/>
                    <a:p>
                      <a:pPr marL="0" marR="0" algn="r">
                        <a:lnSpc>
                          <a:spcPct val="107000"/>
                        </a:lnSpc>
                        <a:spcBef>
                          <a:spcPts val="0"/>
                        </a:spcBef>
                        <a:spcAft>
                          <a:spcPts val="0"/>
                        </a:spcAft>
                      </a:pPr>
                      <a:r>
                        <a:rPr lang="en-US" sz="1800" dirty="0">
                          <a:effectLst/>
                        </a:rPr>
                        <a:t>136,833.33</a:t>
                      </a:r>
                      <a:endParaRPr lang="en-US" sz="18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solidFill>
                      <a:schemeClr val="accent4">
                        <a:lumMod val="40000"/>
                        <a:lumOff val="60000"/>
                      </a:schemeClr>
                    </a:solidFill>
                  </a:tcPr>
                </a:tc>
                <a:tc>
                  <a:txBody>
                    <a:bodyPr/>
                    <a:lstStyle/>
                    <a:p>
                      <a:pPr marL="0" marR="0" algn="r">
                        <a:lnSpc>
                          <a:spcPct val="107000"/>
                        </a:lnSpc>
                        <a:spcBef>
                          <a:spcPts val="0"/>
                        </a:spcBef>
                        <a:spcAft>
                          <a:spcPts val="0"/>
                        </a:spcAft>
                      </a:pPr>
                      <a:r>
                        <a:rPr lang="en-US" sz="1800" dirty="0">
                          <a:effectLst/>
                        </a:rPr>
                        <a:t>855.21</a:t>
                      </a:r>
                      <a:endParaRPr lang="en-US" sz="18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66360000"/>
                  </a:ext>
                </a:extLst>
              </a:tr>
            </a:tbl>
          </a:graphicData>
        </a:graphic>
      </p:graphicFrame>
      <p:sp>
        <p:nvSpPr>
          <p:cNvPr id="5" name="Rectangle 1">
            <a:extLst>
              <a:ext uri="{FF2B5EF4-FFF2-40B4-BE49-F238E27FC236}">
                <a16:creationId xmlns:a16="http://schemas.microsoft.com/office/drawing/2014/main" id="{DD4E1892-E79E-8B1D-0264-B2050423FE72}"/>
              </a:ext>
            </a:extLst>
          </p:cNvPr>
          <p:cNvSpPr>
            <a:spLocks noChangeArrowheads="1"/>
          </p:cNvSpPr>
          <p:nvPr/>
        </p:nvSpPr>
        <p:spPr bwMode="auto">
          <a:xfrm>
            <a:off x="1327061" y="1472570"/>
            <a:ext cx="34743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400" b="1" dirty="0">
                <a:effectLst/>
                <a:ea typeface="Calibri" panose="020F0502020204030204" pitchFamily="34" charset="0"/>
              </a:rPr>
              <a:t>Costing of Banana Chips </a:t>
            </a:r>
            <a:endParaRPr kumimoji="0" lang="en-US" altLang="en-US" sz="2400" b="1" i="0" u="none" strike="noStrike" cap="none" normalizeH="0" baseline="0" dirty="0">
              <a:ln>
                <a:noFill/>
              </a:ln>
              <a:solidFill>
                <a:schemeClr val="tx1"/>
              </a:solidFill>
              <a:effectLst/>
            </a:endParaRPr>
          </a:p>
        </p:txBody>
      </p:sp>
      <p:sp>
        <p:nvSpPr>
          <p:cNvPr id="8" name="Title 1">
            <a:extLst>
              <a:ext uri="{FF2B5EF4-FFF2-40B4-BE49-F238E27FC236}">
                <a16:creationId xmlns:a16="http://schemas.microsoft.com/office/drawing/2014/main" id="{5846A3EB-D8B3-2194-DA97-D2EA36732431}"/>
              </a:ext>
            </a:extLst>
          </p:cNvPr>
          <p:cNvSpPr>
            <a:spLocks noGrp="1"/>
          </p:cNvSpPr>
          <p:nvPr>
            <p:ph type="title"/>
          </p:nvPr>
        </p:nvSpPr>
        <p:spPr>
          <a:xfrm>
            <a:off x="1925782" y="258658"/>
            <a:ext cx="9906606" cy="1325563"/>
          </a:xfrm>
        </p:spPr>
        <p:txBody>
          <a:bodyPr>
            <a:normAutofit/>
          </a:bodyPr>
          <a:lstStyle/>
          <a:p>
            <a:pPr algn="ctr"/>
            <a:r>
              <a:rPr lang="en-US" sz="4400" u="sng" dirty="0"/>
              <a:t>Results and Discussion -Feasibility and Benefits Analysis</a:t>
            </a:r>
          </a:p>
        </p:txBody>
      </p:sp>
    </p:spTree>
    <p:extLst>
      <p:ext uri="{BB962C8B-B14F-4D97-AF65-F5344CB8AC3E}">
        <p14:creationId xmlns:p14="http://schemas.microsoft.com/office/powerpoint/2010/main" val="1536508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21</a:t>
            </a:fld>
            <a:endParaRPr lang="en-US"/>
          </a:p>
        </p:txBody>
      </p:sp>
      <p:sp>
        <p:nvSpPr>
          <p:cNvPr id="3" name="TextBox 2">
            <a:extLst>
              <a:ext uri="{FF2B5EF4-FFF2-40B4-BE49-F238E27FC236}">
                <a16:creationId xmlns:a16="http://schemas.microsoft.com/office/drawing/2014/main" id="{C3CCC0CB-5AC8-9D2D-C5F6-7BFB99141520}"/>
              </a:ext>
            </a:extLst>
          </p:cNvPr>
          <p:cNvSpPr txBox="1"/>
          <p:nvPr/>
        </p:nvSpPr>
        <p:spPr>
          <a:xfrm>
            <a:off x="556905" y="1586876"/>
            <a:ext cx="11047751" cy="4569649"/>
          </a:xfrm>
          <a:prstGeom prst="rect">
            <a:avLst/>
          </a:prstGeom>
          <a:noFill/>
        </p:spPr>
        <p:txBody>
          <a:bodyPr wrap="square">
            <a:spAutoFit/>
          </a:bodyPr>
          <a:lstStyle/>
          <a:p>
            <a:pPr marL="0" marR="0" algn="just">
              <a:lnSpc>
                <a:spcPct val="150000"/>
              </a:lnSpc>
              <a:spcBef>
                <a:spcPts val="0"/>
              </a:spcBef>
              <a:spcAft>
                <a:spcPts val="800"/>
              </a:spcAft>
            </a:pPr>
            <a:r>
              <a:rPr lang="en-US" sz="2400" dirty="0">
                <a:effectLst/>
                <a:ea typeface="Calibri" panose="020F0502020204030204" pitchFamily="34" charset="0"/>
                <a:cs typeface="Iskoola Pota" panose="020B0502040204020203" pitchFamily="34" charset="0"/>
              </a:rPr>
              <a:t>Assumptions of the cash flow preparation in below;</a:t>
            </a:r>
          </a:p>
          <a:p>
            <a:pPr marL="800100" lvl="1" indent="-342900" algn="just">
              <a:lnSpc>
                <a:spcPct val="150000"/>
              </a:lnSpc>
              <a:buFont typeface="Symbol" panose="05050102010706020507" pitchFamily="18" charset="2"/>
              <a:buChar char=""/>
            </a:pPr>
            <a:r>
              <a:rPr lang="en-US" sz="2400" dirty="0">
                <a:effectLst/>
                <a:ea typeface="Times New Roman" panose="02020603050405020304" pitchFamily="18" charset="0"/>
                <a:cs typeface="Iskoola Pota" panose="020B0502040204020203" pitchFamily="34" charset="0"/>
              </a:rPr>
              <a:t>Cost of Capital @25%.</a:t>
            </a:r>
            <a:endParaRPr lang="en-US" sz="2400" dirty="0">
              <a:effectLst/>
              <a:ea typeface="Calibri" panose="020F0502020204030204" pitchFamily="34" charset="0"/>
              <a:cs typeface="Iskoola Pota" panose="020B0502040204020203" pitchFamily="34" charset="0"/>
            </a:endParaRPr>
          </a:p>
          <a:p>
            <a:pPr marL="800100" lvl="1" indent="-342900" algn="just">
              <a:lnSpc>
                <a:spcPct val="150000"/>
              </a:lnSpc>
              <a:buFont typeface="Symbol" panose="05050102010706020507" pitchFamily="18" charset="2"/>
              <a:buChar char=""/>
            </a:pPr>
            <a:r>
              <a:rPr lang="en-US" sz="2400" dirty="0">
                <a:effectLst/>
                <a:ea typeface="Times New Roman" panose="02020603050405020304" pitchFamily="18" charset="0"/>
                <a:cs typeface="Iskoola Pota" panose="020B0502040204020203" pitchFamily="34" charset="0"/>
              </a:rPr>
              <a:t>Direct cost expenses are inflated by 2% per annum.</a:t>
            </a:r>
            <a:endParaRPr lang="en-US" sz="2400" dirty="0">
              <a:effectLst/>
              <a:ea typeface="Calibri" panose="020F0502020204030204" pitchFamily="34" charset="0"/>
              <a:cs typeface="Iskoola Pota" panose="020B0502040204020203" pitchFamily="34" charset="0"/>
            </a:endParaRPr>
          </a:p>
          <a:p>
            <a:pPr marL="800100" lvl="1" indent="-342900" algn="just">
              <a:lnSpc>
                <a:spcPct val="150000"/>
              </a:lnSpc>
              <a:buFont typeface="Symbol" panose="05050102010706020507" pitchFamily="18" charset="2"/>
              <a:buChar char=""/>
            </a:pPr>
            <a:r>
              <a:rPr lang="en-US" sz="2400" dirty="0">
                <a:effectLst/>
                <a:ea typeface="Times New Roman" panose="02020603050405020304" pitchFamily="18" charset="0"/>
                <a:cs typeface="Iskoola Pota" panose="020B0502040204020203" pitchFamily="34" charset="0"/>
              </a:rPr>
              <a:t>Residual value of Assets after five years (Mn) – zero.</a:t>
            </a:r>
            <a:endParaRPr lang="en-US" sz="2400" dirty="0">
              <a:effectLst/>
              <a:ea typeface="Calibri" panose="020F0502020204030204" pitchFamily="34" charset="0"/>
              <a:cs typeface="Iskoola Pota" panose="020B0502040204020203" pitchFamily="34" charset="0"/>
            </a:endParaRPr>
          </a:p>
          <a:p>
            <a:pPr marL="800100" lvl="1" indent="-342900" algn="just">
              <a:lnSpc>
                <a:spcPct val="150000"/>
              </a:lnSpc>
              <a:buFont typeface="Symbol" panose="05050102010706020507" pitchFamily="18" charset="2"/>
              <a:buChar char=""/>
            </a:pPr>
            <a:r>
              <a:rPr lang="en-US" sz="2400" dirty="0">
                <a:effectLst/>
                <a:ea typeface="Times New Roman" panose="02020603050405020304" pitchFamily="18" charset="0"/>
                <a:cs typeface="Iskoola Pota" panose="020B0502040204020203" pitchFamily="34" charset="0"/>
              </a:rPr>
              <a:t>Working capital recovered after 5 years - 50%.</a:t>
            </a:r>
            <a:endParaRPr lang="en-US" sz="2400" dirty="0">
              <a:effectLst/>
              <a:ea typeface="Calibri" panose="020F0502020204030204" pitchFamily="34" charset="0"/>
              <a:cs typeface="Iskoola Pota" panose="020B0502040204020203" pitchFamily="34" charset="0"/>
            </a:endParaRPr>
          </a:p>
          <a:p>
            <a:pPr marL="800100" lvl="1" indent="-342900" algn="just">
              <a:lnSpc>
                <a:spcPct val="150000"/>
              </a:lnSpc>
              <a:buFont typeface="Symbol" panose="05050102010706020507" pitchFamily="18" charset="2"/>
              <a:buChar char=""/>
            </a:pPr>
            <a:r>
              <a:rPr lang="en-US" sz="2400" dirty="0">
                <a:effectLst/>
                <a:ea typeface="Times New Roman" panose="02020603050405020304" pitchFamily="18" charset="0"/>
                <a:cs typeface="Iskoola Pota" panose="020B0502040204020203" pitchFamily="34" charset="0"/>
              </a:rPr>
              <a:t>Production quantity will be increase by 01Mt per year.</a:t>
            </a:r>
            <a:endParaRPr lang="en-US" sz="2400" dirty="0">
              <a:effectLst/>
              <a:ea typeface="Calibri" panose="020F0502020204030204" pitchFamily="34" charset="0"/>
              <a:cs typeface="Iskoola Pota" panose="020B0502040204020203" pitchFamily="34" charset="0"/>
            </a:endParaRPr>
          </a:p>
          <a:p>
            <a:pPr marL="800100" lvl="1" indent="-342900" algn="just">
              <a:lnSpc>
                <a:spcPct val="150000"/>
              </a:lnSpc>
              <a:spcAft>
                <a:spcPts val="800"/>
              </a:spcAft>
              <a:buFont typeface="Symbol" panose="05050102010706020507" pitchFamily="18" charset="2"/>
              <a:buChar char=""/>
            </a:pPr>
            <a:r>
              <a:rPr lang="en-US" sz="2400" dirty="0">
                <a:effectLst/>
                <a:ea typeface="Times New Roman" panose="02020603050405020304" pitchFamily="18" charset="0"/>
                <a:cs typeface="Iskoola Pota" panose="020B0502040204020203" pitchFamily="34" charset="0"/>
              </a:rPr>
              <a:t>01Kg of banana chips is priced based on customer analysis data. Therefore, Rs.950 /= of price as the 1 kg of banana chips were considered in this study</a:t>
            </a:r>
            <a:r>
              <a:rPr lang="en-US" dirty="0">
                <a:effectLst/>
                <a:ea typeface="Times New Roman" panose="02020603050405020304" pitchFamily="18" charset="0"/>
                <a:cs typeface="Iskoola Pota" panose="020B0502040204020203" pitchFamily="34" charset="0"/>
              </a:rPr>
              <a:t>. </a:t>
            </a:r>
            <a:endParaRPr lang="en-US" dirty="0">
              <a:effectLst/>
              <a:ea typeface="Calibri" panose="020F0502020204030204" pitchFamily="34" charset="0"/>
              <a:cs typeface="Iskoola Pota" panose="020B0502040204020203" pitchFamily="34" charset="0"/>
            </a:endParaRPr>
          </a:p>
        </p:txBody>
      </p:sp>
      <p:sp>
        <p:nvSpPr>
          <p:cNvPr id="7" name="Title 1">
            <a:extLst>
              <a:ext uri="{FF2B5EF4-FFF2-40B4-BE49-F238E27FC236}">
                <a16:creationId xmlns:a16="http://schemas.microsoft.com/office/drawing/2014/main" id="{7961BEE6-DE9F-1B2E-2CA2-BFC4FF7D356B}"/>
              </a:ext>
            </a:extLst>
          </p:cNvPr>
          <p:cNvSpPr>
            <a:spLocks noGrp="1"/>
          </p:cNvSpPr>
          <p:nvPr>
            <p:ph type="title"/>
          </p:nvPr>
        </p:nvSpPr>
        <p:spPr>
          <a:xfrm>
            <a:off x="1925782" y="258658"/>
            <a:ext cx="9906606" cy="1325563"/>
          </a:xfrm>
        </p:spPr>
        <p:txBody>
          <a:bodyPr>
            <a:normAutofit/>
          </a:bodyPr>
          <a:lstStyle/>
          <a:p>
            <a:pPr algn="ctr"/>
            <a:r>
              <a:rPr lang="en-US" sz="4400" u="sng" dirty="0"/>
              <a:t>Results and Discussion -Feasibility and Benefits Analysis</a:t>
            </a:r>
          </a:p>
        </p:txBody>
      </p:sp>
    </p:spTree>
    <p:extLst>
      <p:ext uri="{BB962C8B-B14F-4D97-AF65-F5344CB8AC3E}">
        <p14:creationId xmlns:p14="http://schemas.microsoft.com/office/powerpoint/2010/main" val="4204047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22</a:t>
            </a:fld>
            <a:endParaRPr lang="en-US"/>
          </a:p>
        </p:txBody>
      </p:sp>
      <p:graphicFrame>
        <p:nvGraphicFramePr>
          <p:cNvPr id="3" name="Table 2">
            <a:extLst>
              <a:ext uri="{FF2B5EF4-FFF2-40B4-BE49-F238E27FC236}">
                <a16:creationId xmlns:a16="http://schemas.microsoft.com/office/drawing/2014/main" id="{804C37F7-F975-F464-29F0-E06EA079DEF6}"/>
              </a:ext>
            </a:extLst>
          </p:cNvPr>
          <p:cNvGraphicFramePr>
            <a:graphicFrameLocks noGrp="1"/>
          </p:cNvGraphicFramePr>
          <p:nvPr>
            <p:extLst>
              <p:ext uri="{D42A27DB-BD31-4B8C-83A1-F6EECF244321}">
                <p14:modId xmlns:p14="http://schemas.microsoft.com/office/powerpoint/2010/main" val="2811049380"/>
              </p:ext>
            </p:extLst>
          </p:nvPr>
        </p:nvGraphicFramePr>
        <p:xfrm>
          <a:off x="1198471" y="1852326"/>
          <a:ext cx="9795056" cy="4596110"/>
        </p:xfrm>
        <a:graphic>
          <a:graphicData uri="http://schemas.openxmlformats.org/drawingml/2006/table">
            <a:tbl>
              <a:tblPr firstRow="1" firstCol="1" bandRow="1">
                <a:tableStyleId>{5940675A-B579-460E-94D1-54222C63F5DA}</a:tableStyleId>
              </a:tblPr>
              <a:tblGrid>
                <a:gridCol w="2646136">
                  <a:extLst>
                    <a:ext uri="{9D8B030D-6E8A-4147-A177-3AD203B41FA5}">
                      <a16:colId xmlns:a16="http://schemas.microsoft.com/office/drawing/2014/main" val="1196419843"/>
                    </a:ext>
                  </a:extLst>
                </a:gridCol>
                <a:gridCol w="974605">
                  <a:extLst>
                    <a:ext uri="{9D8B030D-6E8A-4147-A177-3AD203B41FA5}">
                      <a16:colId xmlns:a16="http://schemas.microsoft.com/office/drawing/2014/main" val="3314913088"/>
                    </a:ext>
                  </a:extLst>
                </a:gridCol>
                <a:gridCol w="1176060">
                  <a:extLst>
                    <a:ext uri="{9D8B030D-6E8A-4147-A177-3AD203B41FA5}">
                      <a16:colId xmlns:a16="http://schemas.microsoft.com/office/drawing/2014/main" val="2869181137"/>
                    </a:ext>
                  </a:extLst>
                </a:gridCol>
                <a:gridCol w="1274065">
                  <a:extLst>
                    <a:ext uri="{9D8B030D-6E8A-4147-A177-3AD203B41FA5}">
                      <a16:colId xmlns:a16="http://schemas.microsoft.com/office/drawing/2014/main" val="3085769160"/>
                    </a:ext>
                  </a:extLst>
                </a:gridCol>
                <a:gridCol w="1274065">
                  <a:extLst>
                    <a:ext uri="{9D8B030D-6E8A-4147-A177-3AD203B41FA5}">
                      <a16:colId xmlns:a16="http://schemas.microsoft.com/office/drawing/2014/main" val="289164422"/>
                    </a:ext>
                  </a:extLst>
                </a:gridCol>
                <a:gridCol w="1274065">
                  <a:extLst>
                    <a:ext uri="{9D8B030D-6E8A-4147-A177-3AD203B41FA5}">
                      <a16:colId xmlns:a16="http://schemas.microsoft.com/office/drawing/2014/main" val="999342710"/>
                    </a:ext>
                  </a:extLst>
                </a:gridCol>
                <a:gridCol w="1176060">
                  <a:extLst>
                    <a:ext uri="{9D8B030D-6E8A-4147-A177-3AD203B41FA5}">
                      <a16:colId xmlns:a16="http://schemas.microsoft.com/office/drawing/2014/main" val="3645329229"/>
                    </a:ext>
                  </a:extLst>
                </a:gridCol>
              </a:tblGrid>
              <a:tr h="237022">
                <a:tc>
                  <a:txBody>
                    <a:bodyPr/>
                    <a:lstStyle/>
                    <a:p>
                      <a:endParaRPr lang="en-US" sz="1400">
                        <a:effectLst/>
                        <a:latin typeface="+mn-lt"/>
                        <a:cs typeface="Iskoola Pota" panose="020B0502040204020203" pitchFamily="34" charset="0"/>
                      </a:endParaRPr>
                    </a:p>
                  </a:txBody>
                  <a:tcPr marL="66334" marR="66334" marT="0" marB="0"/>
                </a:tc>
                <a:tc>
                  <a:txBody>
                    <a:bodyPr/>
                    <a:lstStyle/>
                    <a:p>
                      <a:pPr marL="0" marR="0">
                        <a:lnSpc>
                          <a:spcPct val="150000"/>
                        </a:lnSpc>
                        <a:spcBef>
                          <a:spcPts val="0"/>
                        </a:spcBef>
                        <a:spcAft>
                          <a:spcPts val="0"/>
                        </a:spcAft>
                      </a:pPr>
                      <a:r>
                        <a:rPr lang="en-US" sz="1400">
                          <a:effectLst/>
                          <a:latin typeface="+mn-lt"/>
                        </a:rPr>
                        <a:t>Year 0</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nSpc>
                          <a:spcPct val="150000"/>
                        </a:lnSpc>
                        <a:spcBef>
                          <a:spcPts val="0"/>
                        </a:spcBef>
                        <a:spcAft>
                          <a:spcPts val="0"/>
                        </a:spcAft>
                      </a:pPr>
                      <a:r>
                        <a:rPr lang="en-US" sz="1400">
                          <a:effectLst/>
                          <a:latin typeface="+mn-lt"/>
                        </a:rPr>
                        <a:t>Year 1</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nSpc>
                          <a:spcPct val="150000"/>
                        </a:lnSpc>
                        <a:spcBef>
                          <a:spcPts val="0"/>
                        </a:spcBef>
                        <a:spcAft>
                          <a:spcPts val="0"/>
                        </a:spcAft>
                      </a:pPr>
                      <a:r>
                        <a:rPr lang="en-US" sz="1400">
                          <a:effectLst/>
                          <a:latin typeface="+mn-lt"/>
                        </a:rPr>
                        <a:t>Year 2</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nSpc>
                          <a:spcPct val="150000"/>
                        </a:lnSpc>
                        <a:spcBef>
                          <a:spcPts val="0"/>
                        </a:spcBef>
                        <a:spcAft>
                          <a:spcPts val="0"/>
                        </a:spcAft>
                      </a:pPr>
                      <a:r>
                        <a:rPr lang="en-US" sz="1400">
                          <a:effectLst/>
                          <a:latin typeface="+mn-lt"/>
                        </a:rPr>
                        <a:t>Year 3</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nSpc>
                          <a:spcPct val="150000"/>
                        </a:lnSpc>
                        <a:spcBef>
                          <a:spcPts val="0"/>
                        </a:spcBef>
                        <a:spcAft>
                          <a:spcPts val="0"/>
                        </a:spcAft>
                      </a:pPr>
                      <a:r>
                        <a:rPr lang="en-US" sz="1400">
                          <a:effectLst/>
                          <a:latin typeface="+mn-lt"/>
                        </a:rPr>
                        <a:t>Year 4</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nSpc>
                          <a:spcPct val="150000"/>
                        </a:lnSpc>
                        <a:spcBef>
                          <a:spcPts val="0"/>
                        </a:spcBef>
                        <a:spcAft>
                          <a:spcPts val="0"/>
                        </a:spcAft>
                      </a:pPr>
                      <a:r>
                        <a:rPr lang="en-US" sz="1400">
                          <a:effectLst/>
                          <a:latin typeface="+mn-lt"/>
                        </a:rPr>
                        <a:t>Year 5</a:t>
                      </a:r>
                      <a:endParaRPr lang="en-US" sz="1400">
                        <a:effectLst/>
                        <a:latin typeface="+mn-lt"/>
                        <a:ea typeface="Calibri" panose="020F0502020204030204" pitchFamily="34" charset="0"/>
                        <a:cs typeface="Iskoola Pota" panose="020B0502040204020203" pitchFamily="34" charset="0"/>
                      </a:endParaRPr>
                    </a:p>
                  </a:txBody>
                  <a:tcPr marL="66334" marR="66334" marT="0" marB="0"/>
                </a:tc>
                <a:extLst>
                  <a:ext uri="{0D108BD9-81ED-4DB2-BD59-A6C34878D82A}">
                    <a16:rowId xmlns:a16="http://schemas.microsoft.com/office/drawing/2014/main" val="2337164643"/>
                  </a:ext>
                </a:extLst>
              </a:tr>
              <a:tr h="287290">
                <a:tc>
                  <a:txBody>
                    <a:bodyPr/>
                    <a:lstStyle/>
                    <a:p>
                      <a:pPr marL="0" marR="0">
                        <a:lnSpc>
                          <a:spcPct val="150000"/>
                        </a:lnSpc>
                        <a:spcBef>
                          <a:spcPts val="0"/>
                        </a:spcBef>
                        <a:spcAft>
                          <a:spcPts val="0"/>
                        </a:spcAft>
                      </a:pPr>
                      <a:r>
                        <a:rPr lang="en-US" sz="1400" dirty="0">
                          <a:effectLst/>
                          <a:latin typeface="+mn-lt"/>
                        </a:rPr>
                        <a:t>Production/Sales Qty. (Mt)</a:t>
                      </a:r>
                      <a:endParaRPr lang="en-US" sz="1400" dirty="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48</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dirty="0">
                          <a:effectLst/>
                          <a:latin typeface="+mn-lt"/>
                        </a:rPr>
                        <a:t>49</a:t>
                      </a:r>
                      <a:endParaRPr lang="en-US" sz="1400" dirty="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50</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51</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52</a:t>
                      </a:r>
                      <a:endParaRPr lang="en-US" sz="1400">
                        <a:effectLst/>
                        <a:latin typeface="+mn-lt"/>
                        <a:ea typeface="Calibri" panose="020F0502020204030204" pitchFamily="34" charset="0"/>
                        <a:cs typeface="Iskoola Pota" panose="020B0502040204020203" pitchFamily="34" charset="0"/>
                      </a:endParaRPr>
                    </a:p>
                  </a:txBody>
                  <a:tcPr marL="66334" marR="66334" marT="0" marB="0"/>
                </a:tc>
                <a:extLst>
                  <a:ext uri="{0D108BD9-81ED-4DB2-BD59-A6C34878D82A}">
                    <a16:rowId xmlns:a16="http://schemas.microsoft.com/office/drawing/2014/main" val="1910012396"/>
                  </a:ext>
                </a:extLst>
              </a:tr>
              <a:tr h="237022">
                <a:tc>
                  <a:txBody>
                    <a:bodyPr/>
                    <a:lstStyle/>
                    <a:p>
                      <a:pPr marL="0" marR="0">
                        <a:lnSpc>
                          <a:spcPct val="150000"/>
                        </a:lnSpc>
                        <a:spcBef>
                          <a:spcPts val="0"/>
                        </a:spcBef>
                        <a:spcAft>
                          <a:spcPts val="0"/>
                        </a:spcAft>
                      </a:pPr>
                      <a:r>
                        <a:rPr lang="en-US" sz="1400">
                          <a:effectLst/>
                          <a:latin typeface="+mn-lt"/>
                        </a:rPr>
                        <a:t>Turnover</a:t>
                      </a:r>
                      <a:endParaRPr lang="en-US" sz="1400">
                        <a:effectLst/>
                        <a:latin typeface="+mn-lt"/>
                        <a:ea typeface="Calibri" panose="020F0502020204030204" pitchFamily="34" charset="0"/>
                        <a:cs typeface="Iskoola Pota" panose="020B0502040204020203" pitchFamily="34" charset="0"/>
                      </a:endParaRPr>
                    </a:p>
                  </a:txBody>
                  <a:tcPr marL="66334" marR="66334" marT="0" marB="0">
                    <a:solidFill>
                      <a:schemeClr val="accent4">
                        <a:lumMod val="40000"/>
                        <a:lumOff val="60000"/>
                      </a:schemeClr>
                    </a:solidFill>
                  </a:tcPr>
                </a:tc>
                <a:tc>
                  <a:txBody>
                    <a:bodyPr/>
                    <a:lstStyle/>
                    <a:p>
                      <a:pPr marL="0" marR="0" algn="r">
                        <a:lnSpc>
                          <a:spcPct val="150000"/>
                        </a:lnSpc>
                        <a:spcBef>
                          <a:spcPts val="0"/>
                        </a:spcBef>
                        <a:spcAft>
                          <a:spcPts val="0"/>
                        </a:spcAft>
                      </a:pPr>
                      <a:r>
                        <a:rPr lang="en-US" sz="1400">
                          <a:effectLst/>
                          <a:latin typeface="+mn-lt"/>
                        </a:rPr>
                        <a:t>-</a:t>
                      </a:r>
                      <a:endParaRPr lang="en-US" sz="1400">
                        <a:effectLst/>
                        <a:latin typeface="+mn-lt"/>
                        <a:ea typeface="Calibri" panose="020F0502020204030204" pitchFamily="34" charset="0"/>
                        <a:cs typeface="Iskoola Pota" panose="020B0502040204020203" pitchFamily="34" charset="0"/>
                      </a:endParaRPr>
                    </a:p>
                  </a:txBody>
                  <a:tcPr marL="66334" marR="66334" marT="0" marB="0">
                    <a:solidFill>
                      <a:schemeClr val="accent4">
                        <a:lumMod val="40000"/>
                        <a:lumOff val="60000"/>
                      </a:schemeClr>
                    </a:solidFill>
                  </a:tcPr>
                </a:tc>
                <a:tc>
                  <a:txBody>
                    <a:bodyPr/>
                    <a:lstStyle/>
                    <a:p>
                      <a:pPr marL="0" marR="0" algn="r">
                        <a:lnSpc>
                          <a:spcPct val="150000"/>
                        </a:lnSpc>
                        <a:spcBef>
                          <a:spcPts val="0"/>
                        </a:spcBef>
                        <a:spcAft>
                          <a:spcPts val="0"/>
                        </a:spcAft>
                      </a:pPr>
                      <a:r>
                        <a:rPr lang="en-US" sz="1400" dirty="0">
                          <a:effectLst/>
                          <a:latin typeface="+mn-lt"/>
                        </a:rPr>
                        <a:t>45,600</a:t>
                      </a:r>
                      <a:endParaRPr lang="en-US" sz="1400" dirty="0">
                        <a:effectLst/>
                        <a:latin typeface="+mn-lt"/>
                        <a:ea typeface="Calibri" panose="020F0502020204030204" pitchFamily="34" charset="0"/>
                        <a:cs typeface="Iskoola Pota" panose="020B0502040204020203" pitchFamily="34" charset="0"/>
                      </a:endParaRPr>
                    </a:p>
                  </a:txBody>
                  <a:tcPr marL="66334" marR="66334" marT="0" marB="0">
                    <a:solidFill>
                      <a:schemeClr val="accent4">
                        <a:lumMod val="40000"/>
                        <a:lumOff val="60000"/>
                      </a:schemeClr>
                    </a:solidFill>
                  </a:tcPr>
                </a:tc>
                <a:tc>
                  <a:txBody>
                    <a:bodyPr/>
                    <a:lstStyle/>
                    <a:p>
                      <a:pPr marL="0" marR="0" algn="r">
                        <a:lnSpc>
                          <a:spcPct val="150000"/>
                        </a:lnSpc>
                        <a:spcBef>
                          <a:spcPts val="0"/>
                        </a:spcBef>
                        <a:spcAft>
                          <a:spcPts val="0"/>
                        </a:spcAft>
                      </a:pPr>
                      <a:r>
                        <a:rPr lang="en-US" sz="1400">
                          <a:effectLst/>
                          <a:latin typeface="+mn-lt"/>
                        </a:rPr>
                        <a:t>46,512</a:t>
                      </a:r>
                      <a:endParaRPr lang="en-US" sz="1400">
                        <a:effectLst/>
                        <a:latin typeface="+mn-lt"/>
                        <a:ea typeface="Calibri" panose="020F0502020204030204" pitchFamily="34" charset="0"/>
                        <a:cs typeface="Iskoola Pota" panose="020B0502040204020203" pitchFamily="34" charset="0"/>
                      </a:endParaRPr>
                    </a:p>
                  </a:txBody>
                  <a:tcPr marL="66334" marR="66334" marT="0" marB="0">
                    <a:solidFill>
                      <a:schemeClr val="accent4">
                        <a:lumMod val="40000"/>
                        <a:lumOff val="60000"/>
                      </a:schemeClr>
                    </a:solidFill>
                  </a:tcPr>
                </a:tc>
                <a:tc>
                  <a:txBody>
                    <a:bodyPr/>
                    <a:lstStyle/>
                    <a:p>
                      <a:pPr marL="0" marR="0" algn="r">
                        <a:lnSpc>
                          <a:spcPct val="150000"/>
                        </a:lnSpc>
                        <a:spcBef>
                          <a:spcPts val="0"/>
                        </a:spcBef>
                        <a:spcAft>
                          <a:spcPts val="0"/>
                        </a:spcAft>
                      </a:pPr>
                      <a:r>
                        <a:rPr lang="en-US" sz="1400">
                          <a:effectLst/>
                          <a:latin typeface="+mn-lt"/>
                        </a:rPr>
                        <a:t>47,442</a:t>
                      </a:r>
                      <a:endParaRPr lang="en-US" sz="1400">
                        <a:effectLst/>
                        <a:latin typeface="+mn-lt"/>
                        <a:ea typeface="Calibri" panose="020F0502020204030204" pitchFamily="34" charset="0"/>
                        <a:cs typeface="Iskoola Pota" panose="020B0502040204020203" pitchFamily="34" charset="0"/>
                      </a:endParaRPr>
                    </a:p>
                  </a:txBody>
                  <a:tcPr marL="66334" marR="66334" marT="0" marB="0">
                    <a:solidFill>
                      <a:schemeClr val="accent4">
                        <a:lumMod val="40000"/>
                        <a:lumOff val="60000"/>
                      </a:schemeClr>
                    </a:solidFill>
                  </a:tcPr>
                </a:tc>
                <a:tc>
                  <a:txBody>
                    <a:bodyPr/>
                    <a:lstStyle/>
                    <a:p>
                      <a:pPr marL="0" marR="0" algn="r">
                        <a:lnSpc>
                          <a:spcPct val="150000"/>
                        </a:lnSpc>
                        <a:spcBef>
                          <a:spcPts val="0"/>
                        </a:spcBef>
                        <a:spcAft>
                          <a:spcPts val="0"/>
                        </a:spcAft>
                      </a:pPr>
                      <a:r>
                        <a:rPr lang="en-US" sz="1400">
                          <a:effectLst/>
                          <a:latin typeface="+mn-lt"/>
                        </a:rPr>
                        <a:t>48,391</a:t>
                      </a:r>
                      <a:endParaRPr lang="en-US" sz="1400">
                        <a:effectLst/>
                        <a:latin typeface="+mn-lt"/>
                        <a:ea typeface="Calibri" panose="020F0502020204030204" pitchFamily="34" charset="0"/>
                        <a:cs typeface="Iskoola Pota" panose="020B0502040204020203" pitchFamily="34" charset="0"/>
                      </a:endParaRPr>
                    </a:p>
                  </a:txBody>
                  <a:tcPr marL="66334" marR="66334" marT="0" marB="0">
                    <a:solidFill>
                      <a:schemeClr val="accent4">
                        <a:lumMod val="40000"/>
                        <a:lumOff val="60000"/>
                      </a:schemeClr>
                    </a:solidFill>
                  </a:tcPr>
                </a:tc>
                <a:tc>
                  <a:txBody>
                    <a:bodyPr/>
                    <a:lstStyle/>
                    <a:p>
                      <a:pPr marL="0" marR="0" algn="r">
                        <a:lnSpc>
                          <a:spcPct val="150000"/>
                        </a:lnSpc>
                        <a:spcBef>
                          <a:spcPts val="0"/>
                        </a:spcBef>
                        <a:spcAft>
                          <a:spcPts val="0"/>
                        </a:spcAft>
                      </a:pPr>
                      <a:r>
                        <a:rPr lang="en-US" sz="1400" dirty="0">
                          <a:effectLst/>
                          <a:latin typeface="+mn-lt"/>
                        </a:rPr>
                        <a:t>49,359</a:t>
                      </a:r>
                      <a:endParaRPr lang="en-US" sz="1400" dirty="0">
                        <a:effectLst/>
                        <a:latin typeface="+mn-lt"/>
                        <a:ea typeface="Calibri" panose="020F0502020204030204" pitchFamily="34" charset="0"/>
                        <a:cs typeface="Iskoola Pota" panose="020B0502040204020203" pitchFamily="34" charset="0"/>
                      </a:endParaRPr>
                    </a:p>
                  </a:txBody>
                  <a:tcPr marL="66334" marR="66334" marT="0" marB="0">
                    <a:solidFill>
                      <a:schemeClr val="accent4">
                        <a:lumMod val="40000"/>
                        <a:lumOff val="60000"/>
                      </a:schemeClr>
                    </a:solidFill>
                  </a:tcPr>
                </a:tc>
                <a:extLst>
                  <a:ext uri="{0D108BD9-81ED-4DB2-BD59-A6C34878D82A}">
                    <a16:rowId xmlns:a16="http://schemas.microsoft.com/office/drawing/2014/main" val="734764498"/>
                  </a:ext>
                </a:extLst>
              </a:tr>
              <a:tr h="237022">
                <a:tc>
                  <a:txBody>
                    <a:bodyPr/>
                    <a:lstStyle/>
                    <a:p>
                      <a:pPr marL="0" marR="0">
                        <a:lnSpc>
                          <a:spcPct val="150000"/>
                        </a:lnSpc>
                        <a:spcBef>
                          <a:spcPts val="0"/>
                        </a:spcBef>
                        <a:spcAft>
                          <a:spcPts val="0"/>
                        </a:spcAft>
                      </a:pPr>
                      <a:r>
                        <a:rPr lang="en-US" sz="1400">
                          <a:effectLst/>
                          <a:latin typeface="+mn-lt"/>
                        </a:rPr>
                        <a:t>Capital Cost</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(700)</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dirty="0">
                          <a:effectLst/>
                          <a:latin typeface="+mn-lt"/>
                        </a:rPr>
                        <a:t>-</a:t>
                      </a:r>
                      <a:endParaRPr lang="en-US" sz="1400" dirty="0">
                        <a:effectLst/>
                        <a:latin typeface="+mn-lt"/>
                        <a:ea typeface="Calibri" panose="020F0502020204030204" pitchFamily="34" charset="0"/>
                        <a:cs typeface="Iskoola Pota" panose="020B0502040204020203" pitchFamily="34" charset="0"/>
                      </a:endParaRPr>
                    </a:p>
                  </a:txBody>
                  <a:tcPr marL="66334" marR="66334" marT="0" marB="0"/>
                </a:tc>
                <a:extLst>
                  <a:ext uri="{0D108BD9-81ED-4DB2-BD59-A6C34878D82A}">
                    <a16:rowId xmlns:a16="http://schemas.microsoft.com/office/drawing/2014/main" val="1473479209"/>
                  </a:ext>
                </a:extLst>
              </a:tr>
              <a:tr h="237022">
                <a:tc>
                  <a:txBody>
                    <a:bodyPr/>
                    <a:lstStyle/>
                    <a:p>
                      <a:pPr marL="0" marR="0">
                        <a:lnSpc>
                          <a:spcPct val="150000"/>
                        </a:lnSpc>
                        <a:spcBef>
                          <a:spcPts val="0"/>
                        </a:spcBef>
                        <a:spcAft>
                          <a:spcPts val="0"/>
                        </a:spcAft>
                      </a:pPr>
                      <a:r>
                        <a:rPr lang="en-US" sz="1400" dirty="0">
                          <a:effectLst/>
                          <a:latin typeface="+mn-lt"/>
                        </a:rPr>
                        <a:t>Direct Cost</a:t>
                      </a:r>
                      <a:endParaRPr lang="en-US" sz="1400" dirty="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 </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 </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 </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 </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 </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 </a:t>
                      </a:r>
                      <a:endParaRPr lang="en-US" sz="1400">
                        <a:effectLst/>
                        <a:latin typeface="+mn-lt"/>
                        <a:ea typeface="Calibri" panose="020F0502020204030204" pitchFamily="34" charset="0"/>
                        <a:cs typeface="Iskoola Pota" panose="020B0502040204020203" pitchFamily="34" charset="0"/>
                      </a:endParaRPr>
                    </a:p>
                  </a:txBody>
                  <a:tcPr marL="66334" marR="66334" marT="0" marB="0"/>
                </a:tc>
                <a:extLst>
                  <a:ext uri="{0D108BD9-81ED-4DB2-BD59-A6C34878D82A}">
                    <a16:rowId xmlns:a16="http://schemas.microsoft.com/office/drawing/2014/main" val="2008036970"/>
                  </a:ext>
                </a:extLst>
              </a:tr>
              <a:tr h="237022">
                <a:tc>
                  <a:txBody>
                    <a:bodyPr/>
                    <a:lstStyle/>
                    <a:p>
                      <a:pPr marL="0" marR="0">
                        <a:lnSpc>
                          <a:spcPct val="150000"/>
                        </a:lnSpc>
                        <a:spcBef>
                          <a:spcPts val="0"/>
                        </a:spcBef>
                        <a:spcAft>
                          <a:spcPts val="0"/>
                        </a:spcAft>
                      </a:pPr>
                      <a:r>
                        <a:rPr lang="en-US" sz="1400">
                          <a:effectLst/>
                          <a:latin typeface="+mn-lt"/>
                        </a:rPr>
                        <a:t>Banana consumption</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(24,000)</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(24,970)</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(25,968)</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(26,997)</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(28,057)</a:t>
                      </a:r>
                      <a:endParaRPr lang="en-US" sz="1400">
                        <a:effectLst/>
                        <a:latin typeface="+mn-lt"/>
                        <a:ea typeface="Calibri" panose="020F0502020204030204" pitchFamily="34" charset="0"/>
                        <a:cs typeface="Iskoola Pota" panose="020B0502040204020203" pitchFamily="34" charset="0"/>
                      </a:endParaRPr>
                    </a:p>
                  </a:txBody>
                  <a:tcPr marL="66334" marR="66334" marT="0" marB="0"/>
                </a:tc>
                <a:extLst>
                  <a:ext uri="{0D108BD9-81ED-4DB2-BD59-A6C34878D82A}">
                    <a16:rowId xmlns:a16="http://schemas.microsoft.com/office/drawing/2014/main" val="914826291"/>
                  </a:ext>
                </a:extLst>
              </a:tr>
              <a:tr h="237022">
                <a:tc>
                  <a:txBody>
                    <a:bodyPr/>
                    <a:lstStyle/>
                    <a:p>
                      <a:pPr marL="0" marR="0">
                        <a:lnSpc>
                          <a:spcPct val="150000"/>
                        </a:lnSpc>
                        <a:spcBef>
                          <a:spcPts val="0"/>
                        </a:spcBef>
                        <a:spcAft>
                          <a:spcPts val="0"/>
                        </a:spcAft>
                      </a:pPr>
                      <a:r>
                        <a:rPr lang="en-US" sz="1400" dirty="0">
                          <a:effectLst/>
                          <a:latin typeface="+mn-lt"/>
                        </a:rPr>
                        <a:t>Other materials</a:t>
                      </a:r>
                      <a:endParaRPr lang="en-US" sz="1400" dirty="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(7,575)</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(7,881)</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(8,196)</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(8,521)</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(8,855)</a:t>
                      </a:r>
                      <a:endParaRPr lang="en-US" sz="1400">
                        <a:effectLst/>
                        <a:latin typeface="+mn-lt"/>
                        <a:ea typeface="Calibri" panose="020F0502020204030204" pitchFamily="34" charset="0"/>
                        <a:cs typeface="Iskoola Pota" panose="020B0502040204020203" pitchFamily="34" charset="0"/>
                      </a:endParaRPr>
                    </a:p>
                  </a:txBody>
                  <a:tcPr marL="66334" marR="66334" marT="0" marB="0"/>
                </a:tc>
                <a:extLst>
                  <a:ext uri="{0D108BD9-81ED-4DB2-BD59-A6C34878D82A}">
                    <a16:rowId xmlns:a16="http://schemas.microsoft.com/office/drawing/2014/main" val="2329072927"/>
                  </a:ext>
                </a:extLst>
              </a:tr>
              <a:tr h="237022">
                <a:tc>
                  <a:txBody>
                    <a:bodyPr/>
                    <a:lstStyle/>
                    <a:p>
                      <a:pPr marL="0" marR="0">
                        <a:lnSpc>
                          <a:spcPct val="150000"/>
                        </a:lnSpc>
                        <a:spcBef>
                          <a:spcPts val="0"/>
                        </a:spcBef>
                        <a:spcAft>
                          <a:spcPts val="0"/>
                        </a:spcAft>
                      </a:pPr>
                      <a:r>
                        <a:rPr lang="en-US" sz="1400">
                          <a:effectLst/>
                          <a:latin typeface="+mn-lt"/>
                        </a:rPr>
                        <a:t>Labour wages</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(2,700)</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(2,892)</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(3,090)</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(3,295)</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(3,507)</a:t>
                      </a:r>
                      <a:endParaRPr lang="en-US" sz="1400">
                        <a:effectLst/>
                        <a:latin typeface="+mn-lt"/>
                        <a:ea typeface="Calibri" panose="020F0502020204030204" pitchFamily="34" charset="0"/>
                        <a:cs typeface="Iskoola Pota" panose="020B0502040204020203" pitchFamily="34" charset="0"/>
                      </a:endParaRPr>
                    </a:p>
                  </a:txBody>
                  <a:tcPr marL="66334" marR="66334" marT="0" marB="0"/>
                </a:tc>
                <a:extLst>
                  <a:ext uri="{0D108BD9-81ED-4DB2-BD59-A6C34878D82A}">
                    <a16:rowId xmlns:a16="http://schemas.microsoft.com/office/drawing/2014/main" val="706373726"/>
                  </a:ext>
                </a:extLst>
              </a:tr>
              <a:tr h="237022">
                <a:tc>
                  <a:txBody>
                    <a:bodyPr/>
                    <a:lstStyle/>
                    <a:p>
                      <a:pPr marL="0" marR="0">
                        <a:lnSpc>
                          <a:spcPct val="150000"/>
                        </a:lnSpc>
                        <a:spcBef>
                          <a:spcPts val="0"/>
                        </a:spcBef>
                        <a:spcAft>
                          <a:spcPts val="0"/>
                        </a:spcAft>
                      </a:pPr>
                      <a:r>
                        <a:rPr lang="en-US" sz="1400">
                          <a:effectLst/>
                          <a:latin typeface="+mn-lt"/>
                        </a:rPr>
                        <a:t>Packing materials</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(2,400)</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(2,497)</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(2,597)</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(2,700)</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(2,806)</a:t>
                      </a:r>
                      <a:endParaRPr lang="en-US" sz="1400">
                        <a:effectLst/>
                        <a:latin typeface="+mn-lt"/>
                        <a:ea typeface="Calibri" panose="020F0502020204030204" pitchFamily="34" charset="0"/>
                        <a:cs typeface="Iskoola Pota" panose="020B0502040204020203" pitchFamily="34" charset="0"/>
                      </a:endParaRPr>
                    </a:p>
                  </a:txBody>
                  <a:tcPr marL="66334" marR="66334" marT="0" marB="0"/>
                </a:tc>
                <a:extLst>
                  <a:ext uri="{0D108BD9-81ED-4DB2-BD59-A6C34878D82A}">
                    <a16:rowId xmlns:a16="http://schemas.microsoft.com/office/drawing/2014/main" val="3608134287"/>
                  </a:ext>
                </a:extLst>
              </a:tr>
              <a:tr h="237022">
                <a:tc>
                  <a:txBody>
                    <a:bodyPr/>
                    <a:lstStyle/>
                    <a:p>
                      <a:pPr marL="0" marR="0">
                        <a:lnSpc>
                          <a:spcPct val="150000"/>
                        </a:lnSpc>
                        <a:spcBef>
                          <a:spcPts val="0"/>
                        </a:spcBef>
                        <a:spcAft>
                          <a:spcPts val="0"/>
                        </a:spcAft>
                      </a:pPr>
                      <a:r>
                        <a:rPr lang="en-US" sz="1400">
                          <a:effectLst/>
                          <a:latin typeface="+mn-lt"/>
                        </a:rPr>
                        <a:t>Production OH</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(1,200)</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(1,248)</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(1,298)</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(1,350)</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(1,403)</a:t>
                      </a:r>
                      <a:endParaRPr lang="en-US" sz="1400">
                        <a:effectLst/>
                        <a:latin typeface="+mn-lt"/>
                        <a:ea typeface="Calibri" panose="020F0502020204030204" pitchFamily="34" charset="0"/>
                        <a:cs typeface="Iskoola Pota" panose="020B0502040204020203" pitchFamily="34" charset="0"/>
                      </a:endParaRPr>
                    </a:p>
                  </a:txBody>
                  <a:tcPr marL="66334" marR="66334" marT="0" marB="0"/>
                </a:tc>
                <a:extLst>
                  <a:ext uri="{0D108BD9-81ED-4DB2-BD59-A6C34878D82A}">
                    <a16:rowId xmlns:a16="http://schemas.microsoft.com/office/drawing/2014/main" val="348861743"/>
                  </a:ext>
                </a:extLst>
              </a:tr>
              <a:tr h="237022">
                <a:tc>
                  <a:txBody>
                    <a:bodyPr/>
                    <a:lstStyle/>
                    <a:p>
                      <a:pPr marL="0" marR="0">
                        <a:lnSpc>
                          <a:spcPct val="150000"/>
                        </a:lnSpc>
                        <a:spcBef>
                          <a:spcPts val="0"/>
                        </a:spcBef>
                        <a:spcAft>
                          <a:spcPts val="0"/>
                        </a:spcAft>
                      </a:pPr>
                      <a:r>
                        <a:rPr lang="en-US" sz="1400">
                          <a:effectLst/>
                          <a:latin typeface="+mn-lt"/>
                        </a:rPr>
                        <a:t>Distribution cost</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dirty="0">
                          <a:effectLst/>
                          <a:latin typeface="+mn-lt"/>
                        </a:rPr>
                        <a:t>(3,000)</a:t>
                      </a:r>
                      <a:endParaRPr lang="en-US" sz="1400" dirty="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(3,121)</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(3,246)</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(3,375)</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(3,507)</a:t>
                      </a:r>
                      <a:endParaRPr lang="en-US" sz="1400">
                        <a:effectLst/>
                        <a:latin typeface="+mn-lt"/>
                        <a:ea typeface="Calibri" panose="020F0502020204030204" pitchFamily="34" charset="0"/>
                        <a:cs typeface="Iskoola Pota" panose="020B0502040204020203" pitchFamily="34" charset="0"/>
                      </a:endParaRPr>
                    </a:p>
                  </a:txBody>
                  <a:tcPr marL="66334" marR="66334" marT="0" marB="0"/>
                </a:tc>
                <a:extLst>
                  <a:ext uri="{0D108BD9-81ED-4DB2-BD59-A6C34878D82A}">
                    <a16:rowId xmlns:a16="http://schemas.microsoft.com/office/drawing/2014/main" val="1296710118"/>
                  </a:ext>
                </a:extLst>
              </a:tr>
              <a:tr h="237022">
                <a:tc>
                  <a:txBody>
                    <a:bodyPr/>
                    <a:lstStyle/>
                    <a:p>
                      <a:pPr marL="0" marR="0">
                        <a:lnSpc>
                          <a:spcPct val="150000"/>
                        </a:lnSpc>
                        <a:spcBef>
                          <a:spcPts val="0"/>
                        </a:spcBef>
                        <a:spcAft>
                          <a:spcPts val="0"/>
                        </a:spcAft>
                      </a:pPr>
                      <a:r>
                        <a:rPr lang="en-US" sz="1400">
                          <a:effectLst/>
                          <a:latin typeface="+mn-lt"/>
                        </a:rPr>
                        <a:t>Administration cost</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(480)</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(499)</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(519)</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(540)</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(561)</a:t>
                      </a:r>
                      <a:endParaRPr lang="en-US" sz="1400">
                        <a:effectLst/>
                        <a:latin typeface="+mn-lt"/>
                        <a:ea typeface="Calibri" panose="020F0502020204030204" pitchFamily="34" charset="0"/>
                        <a:cs typeface="Iskoola Pota" panose="020B0502040204020203" pitchFamily="34" charset="0"/>
                      </a:endParaRPr>
                    </a:p>
                  </a:txBody>
                  <a:tcPr marL="66334" marR="66334" marT="0" marB="0"/>
                </a:tc>
                <a:extLst>
                  <a:ext uri="{0D108BD9-81ED-4DB2-BD59-A6C34878D82A}">
                    <a16:rowId xmlns:a16="http://schemas.microsoft.com/office/drawing/2014/main" val="2062906232"/>
                  </a:ext>
                </a:extLst>
              </a:tr>
              <a:tr h="502358">
                <a:tc>
                  <a:txBody>
                    <a:bodyPr/>
                    <a:lstStyle/>
                    <a:p>
                      <a:pPr marL="0" marR="0">
                        <a:lnSpc>
                          <a:spcPct val="150000"/>
                        </a:lnSpc>
                        <a:spcBef>
                          <a:spcPts val="0"/>
                        </a:spcBef>
                        <a:spcAft>
                          <a:spcPts val="0"/>
                        </a:spcAft>
                      </a:pPr>
                      <a:r>
                        <a:rPr lang="en-US" sz="1400" dirty="0">
                          <a:effectLst/>
                          <a:latin typeface="+mn-lt"/>
                        </a:rPr>
                        <a:t>WC Adjustment</a:t>
                      </a:r>
                      <a:endParaRPr lang="en-US" sz="1400" dirty="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(5,157)</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(249)</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(261)</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(273)</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(285)</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3,112</a:t>
                      </a:r>
                      <a:endParaRPr lang="en-US" sz="1400">
                        <a:effectLst/>
                        <a:latin typeface="+mn-lt"/>
                        <a:ea typeface="Calibri" panose="020F0502020204030204" pitchFamily="34" charset="0"/>
                        <a:cs typeface="Iskoola Pota" panose="020B0502040204020203" pitchFamily="34" charset="0"/>
                      </a:endParaRPr>
                    </a:p>
                  </a:txBody>
                  <a:tcPr marL="66334" marR="66334" marT="0" marB="0"/>
                </a:tc>
                <a:extLst>
                  <a:ext uri="{0D108BD9-81ED-4DB2-BD59-A6C34878D82A}">
                    <a16:rowId xmlns:a16="http://schemas.microsoft.com/office/drawing/2014/main" val="3783212614"/>
                  </a:ext>
                </a:extLst>
              </a:tr>
              <a:tr h="237022">
                <a:tc>
                  <a:txBody>
                    <a:bodyPr/>
                    <a:lstStyle/>
                    <a:p>
                      <a:pPr marL="0" marR="0">
                        <a:lnSpc>
                          <a:spcPct val="150000"/>
                        </a:lnSpc>
                        <a:spcBef>
                          <a:spcPts val="0"/>
                        </a:spcBef>
                        <a:spcAft>
                          <a:spcPts val="0"/>
                        </a:spcAft>
                      </a:pPr>
                      <a:r>
                        <a:rPr lang="en-US" sz="1400">
                          <a:effectLst/>
                          <a:latin typeface="+mn-lt"/>
                        </a:rPr>
                        <a:t>Taxation</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a:t>
                      </a:r>
                      <a:endParaRPr lang="en-US" sz="1400">
                        <a:effectLst/>
                        <a:latin typeface="+mn-lt"/>
                        <a:ea typeface="Calibri" panose="020F0502020204030204" pitchFamily="34" charset="0"/>
                        <a:cs typeface="Iskoola Pota" panose="020B0502040204020203" pitchFamily="34" charset="0"/>
                      </a:endParaRPr>
                    </a:p>
                  </a:txBody>
                  <a:tcPr marL="66334" marR="66334" marT="0" marB="0"/>
                </a:tc>
                <a:tc>
                  <a:txBody>
                    <a:bodyPr/>
                    <a:lstStyle/>
                    <a:p>
                      <a:pPr marL="0" marR="0" algn="r">
                        <a:lnSpc>
                          <a:spcPct val="150000"/>
                        </a:lnSpc>
                        <a:spcBef>
                          <a:spcPts val="0"/>
                        </a:spcBef>
                        <a:spcAft>
                          <a:spcPts val="0"/>
                        </a:spcAft>
                      </a:pPr>
                      <a:r>
                        <a:rPr lang="en-US" sz="1400">
                          <a:effectLst/>
                          <a:latin typeface="+mn-lt"/>
                        </a:rPr>
                        <a:t>-</a:t>
                      </a:r>
                      <a:endParaRPr lang="en-US" sz="1400">
                        <a:effectLst/>
                        <a:latin typeface="+mn-lt"/>
                        <a:ea typeface="Calibri" panose="020F0502020204030204" pitchFamily="34" charset="0"/>
                        <a:cs typeface="Iskoola Pota" panose="020B0502040204020203" pitchFamily="34" charset="0"/>
                      </a:endParaRPr>
                    </a:p>
                  </a:txBody>
                  <a:tcPr marL="66334" marR="66334" marT="0" marB="0"/>
                </a:tc>
                <a:extLst>
                  <a:ext uri="{0D108BD9-81ED-4DB2-BD59-A6C34878D82A}">
                    <a16:rowId xmlns:a16="http://schemas.microsoft.com/office/drawing/2014/main" val="3802937524"/>
                  </a:ext>
                </a:extLst>
              </a:tr>
              <a:tr h="362978">
                <a:tc>
                  <a:txBody>
                    <a:bodyPr/>
                    <a:lstStyle/>
                    <a:p>
                      <a:pPr marL="0" marR="0">
                        <a:lnSpc>
                          <a:spcPct val="150000"/>
                        </a:lnSpc>
                        <a:spcBef>
                          <a:spcPts val="0"/>
                        </a:spcBef>
                        <a:spcAft>
                          <a:spcPts val="0"/>
                        </a:spcAft>
                      </a:pPr>
                      <a:r>
                        <a:rPr lang="en-US" sz="1400" dirty="0">
                          <a:effectLst/>
                          <a:latin typeface="+mn-lt"/>
                        </a:rPr>
                        <a:t>Net Cash flow</a:t>
                      </a:r>
                      <a:endParaRPr lang="en-US" sz="1400" dirty="0">
                        <a:effectLst/>
                        <a:latin typeface="+mn-lt"/>
                        <a:ea typeface="Calibri" panose="020F0502020204030204" pitchFamily="34" charset="0"/>
                        <a:cs typeface="Iskoola Pota" panose="020B0502040204020203" pitchFamily="34" charset="0"/>
                      </a:endParaRPr>
                    </a:p>
                  </a:txBody>
                  <a:tcPr marL="66334" marR="66334" marT="0" marB="0">
                    <a:solidFill>
                      <a:schemeClr val="accent4">
                        <a:lumMod val="40000"/>
                        <a:lumOff val="60000"/>
                      </a:schemeClr>
                    </a:solidFill>
                  </a:tcPr>
                </a:tc>
                <a:tc>
                  <a:txBody>
                    <a:bodyPr/>
                    <a:lstStyle/>
                    <a:p>
                      <a:pPr marL="0" marR="0" algn="r">
                        <a:lnSpc>
                          <a:spcPct val="150000"/>
                        </a:lnSpc>
                        <a:spcBef>
                          <a:spcPts val="0"/>
                        </a:spcBef>
                        <a:spcAft>
                          <a:spcPts val="0"/>
                        </a:spcAft>
                      </a:pPr>
                      <a:r>
                        <a:rPr lang="en-US" sz="1400" dirty="0">
                          <a:effectLst/>
                          <a:latin typeface="+mn-lt"/>
                        </a:rPr>
                        <a:t>(5,857)</a:t>
                      </a:r>
                      <a:endParaRPr lang="en-US" sz="1400" dirty="0">
                        <a:effectLst/>
                        <a:latin typeface="+mn-lt"/>
                        <a:ea typeface="Calibri" panose="020F0502020204030204" pitchFamily="34" charset="0"/>
                        <a:cs typeface="Iskoola Pota" panose="020B0502040204020203" pitchFamily="34" charset="0"/>
                      </a:endParaRPr>
                    </a:p>
                  </a:txBody>
                  <a:tcPr marL="66334" marR="66334" marT="0" marB="0">
                    <a:solidFill>
                      <a:schemeClr val="accent4">
                        <a:lumMod val="40000"/>
                        <a:lumOff val="60000"/>
                      </a:schemeClr>
                    </a:solidFill>
                  </a:tcPr>
                </a:tc>
                <a:tc>
                  <a:txBody>
                    <a:bodyPr/>
                    <a:lstStyle/>
                    <a:p>
                      <a:pPr marL="0" marR="0" algn="r">
                        <a:lnSpc>
                          <a:spcPct val="150000"/>
                        </a:lnSpc>
                        <a:spcBef>
                          <a:spcPts val="0"/>
                        </a:spcBef>
                        <a:spcAft>
                          <a:spcPts val="0"/>
                        </a:spcAft>
                      </a:pPr>
                      <a:r>
                        <a:rPr lang="en-US" sz="1400" dirty="0">
                          <a:effectLst/>
                          <a:latin typeface="+mn-lt"/>
                        </a:rPr>
                        <a:t>3,996</a:t>
                      </a:r>
                      <a:endParaRPr lang="en-US" sz="1400" dirty="0">
                        <a:effectLst/>
                        <a:latin typeface="+mn-lt"/>
                        <a:ea typeface="Calibri" panose="020F0502020204030204" pitchFamily="34" charset="0"/>
                        <a:cs typeface="Iskoola Pota" panose="020B0502040204020203" pitchFamily="34" charset="0"/>
                      </a:endParaRPr>
                    </a:p>
                  </a:txBody>
                  <a:tcPr marL="66334" marR="66334" marT="0" marB="0">
                    <a:solidFill>
                      <a:schemeClr val="accent4">
                        <a:lumMod val="40000"/>
                        <a:lumOff val="60000"/>
                      </a:schemeClr>
                    </a:solidFill>
                  </a:tcPr>
                </a:tc>
                <a:tc>
                  <a:txBody>
                    <a:bodyPr/>
                    <a:lstStyle/>
                    <a:p>
                      <a:pPr marL="0" marR="0" algn="r">
                        <a:lnSpc>
                          <a:spcPct val="150000"/>
                        </a:lnSpc>
                        <a:spcBef>
                          <a:spcPts val="0"/>
                        </a:spcBef>
                        <a:spcAft>
                          <a:spcPts val="0"/>
                        </a:spcAft>
                      </a:pPr>
                      <a:r>
                        <a:rPr lang="en-US" sz="1400" dirty="0">
                          <a:effectLst/>
                          <a:latin typeface="+mn-lt"/>
                        </a:rPr>
                        <a:t>3,143</a:t>
                      </a:r>
                      <a:endParaRPr lang="en-US" sz="1400" dirty="0">
                        <a:effectLst/>
                        <a:latin typeface="+mn-lt"/>
                        <a:ea typeface="Calibri" panose="020F0502020204030204" pitchFamily="34" charset="0"/>
                        <a:cs typeface="Iskoola Pota" panose="020B0502040204020203" pitchFamily="34" charset="0"/>
                      </a:endParaRPr>
                    </a:p>
                  </a:txBody>
                  <a:tcPr marL="66334" marR="66334" marT="0" marB="0">
                    <a:solidFill>
                      <a:schemeClr val="accent4">
                        <a:lumMod val="40000"/>
                        <a:lumOff val="60000"/>
                      </a:schemeClr>
                    </a:solidFill>
                  </a:tcPr>
                </a:tc>
                <a:tc>
                  <a:txBody>
                    <a:bodyPr/>
                    <a:lstStyle/>
                    <a:p>
                      <a:pPr marL="0" marR="0" algn="r">
                        <a:lnSpc>
                          <a:spcPct val="150000"/>
                        </a:lnSpc>
                        <a:spcBef>
                          <a:spcPts val="0"/>
                        </a:spcBef>
                        <a:spcAft>
                          <a:spcPts val="0"/>
                        </a:spcAft>
                      </a:pPr>
                      <a:r>
                        <a:rPr lang="en-US" sz="1400" dirty="0">
                          <a:effectLst/>
                          <a:latin typeface="+mn-lt"/>
                        </a:rPr>
                        <a:t>2,254</a:t>
                      </a:r>
                      <a:endParaRPr lang="en-US" sz="1400" dirty="0">
                        <a:effectLst/>
                        <a:latin typeface="+mn-lt"/>
                        <a:ea typeface="Calibri" panose="020F0502020204030204" pitchFamily="34" charset="0"/>
                        <a:cs typeface="Iskoola Pota" panose="020B0502040204020203" pitchFamily="34" charset="0"/>
                      </a:endParaRPr>
                    </a:p>
                  </a:txBody>
                  <a:tcPr marL="66334" marR="66334" marT="0" marB="0">
                    <a:solidFill>
                      <a:schemeClr val="accent4">
                        <a:lumMod val="40000"/>
                        <a:lumOff val="60000"/>
                      </a:schemeClr>
                    </a:solidFill>
                  </a:tcPr>
                </a:tc>
                <a:tc>
                  <a:txBody>
                    <a:bodyPr/>
                    <a:lstStyle/>
                    <a:p>
                      <a:pPr marL="0" marR="0" algn="r">
                        <a:lnSpc>
                          <a:spcPct val="150000"/>
                        </a:lnSpc>
                        <a:spcBef>
                          <a:spcPts val="0"/>
                        </a:spcBef>
                        <a:spcAft>
                          <a:spcPts val="0"/>
                        </a:spcAft>
                      </a:pPr>
                      <a:r>
                        <a:rPr lang="en-US" sz="1400" dirty="0">
                          <a:effectLst/>
                          <a:latin typeface="+mn-lt"/>
                        </a:rPr>
                        <a:t>1,329</a:t>
                      </a:r>
                      <a:endParaRPr lang="en-US" sz="1400" dirty="0">
                        <a:effectLst/>
                        <a:latin typeface="+mn-lt"/>
                        <a:ea typeface="Calibri" panose="020F0502020204030204" pitchFamily="34" charset="0"/>
                        <a:cs typeface="Iskoola Pota" panose="020B0502040204020203" pitchFamily="34" charset="0"/>
                      </a:endParaRPr>
                    </a:p>
                  </a:txBody>
                  <a:tcPr marL="66334" marR="66334" marT="0" marB="0">
                    <a:solidFill>
                      <a:schemeClr val="accent4">
                        <a:lumMod val="40000"/>
                        <a:lumOff val="60000"/>
                      </a:schemeClr>
                    </a:solidFill>
                  </a:tcPr>
                </a:tc>
                <a:tc>
                  <a:txBody>
                    <a:bodyPr/>
                    <a:lstStyle/>
                    <a:p>
                      <a:pPr marL="0" marR="0" algn="r">
                        <a:lnSpc>
                          <a:spcPct val="150000"/>
                        </a:lnSpc>
                        <a:spcBef>
                          <a:spcPts val="0"/>
                        </a:spcBef>
                        <a:spcAft>
                          <a:spcPts val="0"/>
                        </a:spcAft>
                      </a:pPr>
                      <a:r>
                        <a:rPr lang="en-US" sz="1400" dirty="0">
                          <a:effectLst/>
                          <a:latin typeface="+mn-lt"/>
                        </a:rPr>
                        <a:t>3,775</a:t>
                      </a:r>
                      <a:endParaRPr lang="en-US" sz="1400" dirty="0">
                        <a:effectLst/>
                        <a:latin typeface="+mn-lt"/>
                        <a:ea typeface="Calibri" panose="020F0502020204030204" pitchFamily="34" charset="0"/>
                        <a:cs typeface="Iskoola Pota" panose="020B0502040204020203" pitchFamily="34" charset="0"/>
                      </a:endParaRPr>
                    </a:p>
                  </a:txBody>
                  <a:tcPr marL="66334" marR="66334" marT="0" marB="0">
                    <a:solidFill>
                      <a:schemeClr val="accent4">
                        <a:lumMod val="40000"/>
                        <a:lumOff val="60000"/>
                      </a:schemeClr>
                    </a:solidFill>
                  </a:tcPr>
                </a:tc>
                <a:extLst>
                  <a:ext uri="{0D108BD9-81ED-4DB2-BD59-A6C34878D82A}">
                    <a16:rowId xmlns:a16="http://schemas.microsoft.com/office/drawing/2014/main" val="1764002378"/>
                  </a:ext>
                </a:extLst>
              </a:tr>
            </a:tbl>
          </a:graphicData>
        </a:graphic>
      </p:graphicFrame>
      <p:sp>
        <p:nvSpPr>
          <p:cNvPr id="5" name="Rectangle 1">
            <a:extLst>
              <a:ext uri="{FF2B5EF4-FFF2-40B4-BE49-F238E27FC236}">
                <a16:creationId xmlns:a16="http://schemas.microsoft.com/office/drawing/2014/main" id="{8FEDDF29-BC41-B5C4-EA80-381C6CC43D6B}"/>
              </a:ext>
            </a:extLst>
          </p:cNvPr>
          <p:cNvSpPr>
            <a:spLocks noChangeArrowheads="1"/>
          </p:cNvSpPr>
          <p:nvPr/>
        </p:nvSpPr>
        <p:spPr bwMode="auto">
          <a:xfrm>
            <a:off x="1054308" y="1297356"/>
            <a:ext cx="425177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Projected Cash Flows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itle 1">
            <a:extLst>
              <a:ext uri="{FF2B5EF4-FFF2-40B4-BE49-F238E27FC236}">
                <a16:creationId xmlns:a16="http://schemas.microsoft.com/office/drawing/2014/main" id="{FDB67F5B-03FF-6F1F-3CDD-C03C52CC7FCE}"/>
              </a:ext>
            </a:extLst>
          </p:cNvPr>
          <p:cNvSpPr>
            <a:spLocks noGrp="1"/>
          </p:cNvSpPr>
          <p:nvPr>
            <p:ph type="title"/>
          </p:nvPr>
        </p:nvSpPr>
        <p:spPr>
          <a:xfrm>
            <a:off x="1925782" y="258658"/>
            <a:ext cx="9906606" cy="1325563"/>
          </a:xfrm>
        </p:spPr>
        <p:txBody>
          <a:bodyPr>
            <a:normAutofit/>
          </a:bodyPr>
          <a:lstStyle/>
          <a:p>
            <a:pPr algn="ctr"/>
            <a:r>
              <a:rPr lang="en-US" sz="4400" u="sng" dirty="0"/>
              <a:t>Results and Discussion -Feasibility and Benefits Analysis</a:t>
            </a:r>
          </a:p>
        </p:txBody>
      </p:sp>
    </p:spTree>
    <p:extLst>
      <p:ext uri="{BB962C8B-B14F-4D97-AF65-F5344CB8AC3E}">
        <p14:creationId xmlns:p14="http://schemas.microsoft.com/office/powerpoint/2010/main" val="4121599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23</a:t>
            </a:fld>
            <a:endParaRPr lang="en-US"/>
          </a:p>
        </p:txBody>
      </p:sp>
      <p:graphicFrame>
        <p:nvGraphicFramePr>
          <p:cNvPr id="3" name="Table 2">
            <a:extLst>
              <a:ext uri="{FF2B5EF4-FFF2-40B4-BE49-F238E27FC236}">
                <a16:creationId xmlns:a16="http://schemas.microsoft.com/office/drawing/2014/main" id="{CE6D48D2-FBA2-216C-0466-5DCA4B29FDFC}"/>
              </a:ext>
            </a:extLst>
          </p:cNvPr>
          <p:cNvGraphicFramePr>
            <a:graphicFrameLocks noGrp="1"/>
          </p:cNvGraphicFramePr>
          <p:nvPr>
            <p:extLst>
              <p:ext uri="{D42A27DB-BD31-4B8C-83A1-F6EECF244321}">
                <p14:modId xmlns:p14="http://schemas.microsoft.com/office/powerpoint/2010/main" val="1632784038"/>
              </p:ext>
            </p:extLst>
          </p:nvPr>
        </p:nvGraphicFramePr>
        <p:xfrm>
          <a:off x="1985431" y="2407336"/>
          <a:ext cx="7687138" cy="2625090"/>
        </p:xfrm>
        <a:graphic>
          <a:graphicData uri="http://schemas.openxmlformats.org/drawingml/2006/table">
            <a:tbl>
              <a:tblPr firstRow="1" firstCol="1" bandRow="1">
                <a:tableStyleId>{5940675A-B579-460E-94D1-54222C63F5DA}</a:tableStyleId>
              </a:tblPr>
              <a:tblGrid>
                <a:gridCol w="2012014">
                  <a:extLst>
                    <a:ext uri="{9D8B030D-6E8A-4147-A177-3AD203B41FA5}">
                      <a16:colId xmlns:a16="http://schemas.microsoft.com/office/drawing/2014/main" val="2611605313"/>
                    </a:ext>
                  </a:extLst>
                </a:gridCol>
                <a:gridCol w="970745">
                  <a:extLst>
                    <a:ext uri="{9D8B030D-6E8A-4147-A177-3AD203B41FA5}">
                      <a16:colId xmlns:a16="http://schemas.microsoft.com/office/drawing/2014/main" val="3515288312"/>
                    </a:ext>
                  </a:extLst>
                </a:gridCol>
                <a:gridCol w="970745">
                  <a:extLst>
                    <a:ext uri="{9D8B030D-6E8A-4147-A177-3AD203B41FA5}">
                      <a16:colId xmlns:a16="http://schemas.microsoft.com/office/drawing/2014/main" val="690295001"/>
                    </a:ext>
                  </a:extLst>
                </a:gridCol>
                <a:gridCol w="970745">
                  <a:extLst>
                    <a:ext uri="{9D8B030D-6E8A-4147-A177-3AD203B41FA5}">
                      <a16:colId xmlns:a16="http://schemas.microsoft.com/office/drawing/2014/main" val="2039795058"/>
                    </a:ext>
                  </a:extLst>
                </a:gridCol>
                <a:gridCol w="970745">
                  <a:extLst>
                    <a:ext uri="{9D8B030D-6E8A-4147-A177-3AD203B41FA5}">
                      <a16:colId xmlns:a16="http://schemas.microsoft.com/office/drawing/2014/main" val="1174815721"/>
                    </a:ext>
                  </a:extLst>
                </a:gridCol>
                <a:gridCol w="896072">
                  <a:extLst>
                    <a:ext uri="{9D8B030D-6E8A-4147-A177-3AD203B41FA5}">
                      <a16:colId xmlns:a16="http://schemas.microsoft.com/office/drawing/2014/main" val="316814725"/>
                    </a:ext>
                  </a:extLst>
                </a:gridCol>
                <a:gridCol w="896072">
                  <a:extLst>
                    <a:ext uri="{9D8B030D-6E8A-4147-A177-3AD203B41FA5}">
                      <a16:colId xmlns:a16="http://schemas.microsoft.com/office/drawing/2014/main" val="436893190"/>
                    </a:ext>
                  </a:extLst>
                </a:gridCol>
              </a:tblGrid>
              <a:tr h="200025">
                <a:tc>
                  <a:txBody>
                    <a:bodyPr/>
                    <a:lstStyle/>
                    <a:p>
                      <a:endParaRPr lang="en-US" sz="1800" dirty="0">
                        <a:effectLst/>
                        <a:latin typeface="+mn-lt"/>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a:effectLst/>
                          <a:latin typeface="+mn-lt"/>
                        </a:rPr>
                        <a:t>Year 0</a:t>
                      </a:r>
                      <a:endParaRPr lang="en-US" sz="1800">
                        <a:effectLst/>
                        <a:latin typeface="+mn-lt"/>
                        <a:ea typeface="Calibri" panose="020F0502020204030204" pitchFamily="34" charset="0"/>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a:effectLst/>
                          <a:latin typeface="+mn-lt"/>
                        </a:rPr>
                        <a:t>Year 1</a:t>
                      </a:r>
                      <a:endParaRPr lang="en-US" sz="1800">
                        <a:effectLst/>
                        <a:latin typeface="+mn-lt"/>
                        <a:ea typeface="Calibri" panose="020F0502020204030204" pitchFamily="34" charset="0"/>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dirty="0">
                          <a:effectLst/>
                          <a:latin typeface="+mn-lt"/>
                        </a:rPr>
                        <a:t>Year 2</a:t>
                      </a:r>
                      <a:endParaRPr lang="en-US" sz="1800" dirty="0">
                        <a:effectLst/>
                        <a:latin typeface="+mn-lt"/>
                        <a:ea typeface="Calibri" panose="020F0502020204030204" pitchFamily="34" charset="0"/>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a:effectLst/>
                          <a:latin typeface="+mn-lt"/>
                        </a:rPr>
                        <a:t>Year 3</a:t>
                      </a:r>
                      <a:endParaRPr lang="en-US" sz="1800">
                        <a:effectLst/>
                        <a:latin typeface="+mn-lt"/>
                        <a:ea typeface="Calibri" panose="020F0502020204030204" pitchFamily="34" charset="0"/>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a:effectLst/>
                          <a:latin typeface="+mn-lt"/>
                        </a:rPr>
                        <a:t>Year 4</a:t>
                      </a:r>
                      <a:endParaRPr lang="en-US" sz="1800">
                        <a:effectLst/>
                        <a:latin typeface="+mn-lt"/>
                        <a:ea typeface="Calibri" panose="020F0502020204030204" pitchFamily="34" charset="0"/>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a:effectLst/>
                        </a:rPr>
                        <a:t>Year 5</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3581956504"/>
                  </a:ext>
                </a:extLst>
              </a:tr>
              <a:tr h="200025">
                <a:tc>
                  <a:txBody>
                    <a:bodyPr/>
                    <a:lstStyle/>
                    <a:p>
                      <a:pPr marL="0" marR="0">
                        <a:lnSpc>
                          <a:spcPct val="150000"/>
                        </a:lnSpc>
                        <a:spcBef>
                          <a:spcPts val="0"/>
                        </a:spcBef>
                        <a:spcAft>
                          <a:spcPts val="0"/>
                        </a:spcAft>
                      </a:pPr>
                      <a:r>
                        <a:rPr lang="en-US" sz="1800">
                          <a:effectLst/>
                          <a:latin typeface="+mn-lt"/>
                        </a:rPr>
                        <a:t>Net Cash flow</a:t>
                      </a:r>
                      <a:endParaRPr lang="en-US" sz="1800">
                        <a:effectLst/>
                        <a:latin typeface="+mn-lt"/>
                        <a:ea typeface="Calibri" panose="020F0502020204030204" pitchFamily="34" charset="0"/>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dirty="0">
                          <a:effectLst/>
                          <a:latin typeface="+mn-lt"/>
                        </a:rPr>
                        <a:t>(5,857)</a:t>
                      </a:r>
                      <a:endParaRPr lang="en-US" sz="1800" dirty="0">
                        <a:effectLst/>
                        <a:latin typeface="+mn-lt"/>
                        <a:ea typeface="Calibri" panose="020F0502020204030204" pitchFamily="34" charset="0"/>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a:effectLst/>
                          <a:latin typeface="+mn-lt"/>
                        </a:rPr>
                        <a:t>3,996</a:t>
                      </a:r>
                      <a:endParaRPr lang="en-US" sz="1800">
                        <a:effectLst/>
                        <a:latin typeface="+mn-lt"/>
                        <a:ea typeface="Calibri" panose="020F0502020204030204" pitchFamily="34" charset="0"/>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a:effectLst/>
                          <a:latin typeface="+mn-lt"/>
                        </a:rPr>
                        <a:t>3,143</a:t>
                      </a:r>
                      <a:endParaRPr lang="en-US" sz="1800">
                        <a:effectLst/>
                        <a:latin typeface="+mn-lt"/>
                        <a:ea typeface="Calibri" panose="020F0502020204030204" pitchFamily="34" charset="0"/>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a:effectLst/>
                          <a:latin typeface="+mn-lt"/>
                        </a:rPr>
                        <a:t>2,254</a:t>
                      </a:r>
                      <a:endParaRPr lang="en-US" sz="1800">
                        <a:effectLst/>
                        <a:latin typeface="+mn-lt"/>
                        <a:ea typeface="Calibri" panose="020F0502020204030204" pitchFamily="34" charset="0"/>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a:effectLst/>
                          <a:latin typeface="+mn-lt"/>
                        </a:rPr>
                        <a:t>1,329</a:t>
                      </a:r>
                      <a:endParaRPr lang="en-US" sz="1800">
                        <a:effectLst/>
                        <a:latin typeface="+mn-lt"/>
                        <a:ea typeface="Calibri" panose="020F0502020204030204" pitchFamily="34" charset="0"/>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a:effectLst/>
                        </a:rPr>
                        <a:t>3,775</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2008029149"/>
                  </a:ext>
                </a:extLst>
              </a:tr>
              <a:tr h="200025">
                <a:tc>
                  <a:txBody>
                    <a:bodyPr/>
                    <a:lstStyle/>
                    <a:p>
                      <a:pPr marL="0" marR="0">
                        <a:lnSpc>
                          <a:spcPct val="150000"/>
                        </a:lnSpc>
                        <a:spcBef>
                          <a:spcPts val="0"/>
                        </a:spcBef>
                        <a:spcAft>
                          <a:spcPts val="0"/>
                        </a:spcAft>
                      </a:pPr>
                      <a:r>
                        <a:rPr lang="en-US" sz="1800">
                          <a:effectLst/>
                          <a:latin typeface="+mn-lt"/>
                        </a:rPr>
                        <a:t>Rate</a:t>
                      </a:r>
                      <a:endParaRPr lang="en-US" sz="1800">
                        <a:effectLst/>
                        <a:latin typeface="+mn-lt"/>
                        <a:ea typeface="Calibri" panose="020F0502020204030204" pitchFamily="34" charset="0"/>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a:effectLst/>
                          <a:latin typeface="+mn-lt"/>
                        </a:rPr>
                        <a:t>1.000</a:t>
                      </a:r>
                      <a:endParaRPr lang="en-US" sz="1800">
                        <a:effectLst/>
                        <a:latin typeface="+mn-lt"/>
                        <a:ea typeface="Calibri" panose="020F0502020204030204" pitchFamily="34" charset="0"/>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a:effectLst/>
                          <a:latin typeface="+mn-lt"/>
                        </a:rPr>
                        <a:t>0.800</a:t>
                      </a:r>
                      <a:endParaRPr lang="en-US" sz="1800">
                        <a:effectLst/>
                        <a:latin typeface="+mn-lt"/>
                        <a:ea typeface="Calibri" panose="020F0502020204030204" pitchFamily="34" charset="0"/>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dirty="0">
                          <a:effectLst/>
                          <a:latin typeface="+mn-lt"/>
                        </a:rPr>
                        <a:t>0.640</a:t>
                      </a:r>
                      <a:endParaRPr lang="en-US" sz="1800" dirty="0">
                        <a:effectLst/>
                        <a:latin typeface="+mn-lt"/>
                        <a:ea typeface="Calibri" panose="020F0502020204030204" pitchFamily="34" charset="0"/>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a:effectLst/>
                          <a:latin typeface="+mn-lt"/>
                        </a:rPr>
                        <a:t>0.512</a:t>
                      </a:r>
                      <a:endParaRPr lang="en-US" sz="1800">
                        <a:effectLst/>
                        <a:latin typeface="+mn-lt"/>
                        <a:ea typeface="Calibri" panose="020F0502020204030204" pitchFamily="34" charset="0"/>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a:effectLst/>
                          <a:latin typeface="+mn-lt"/>
                        </a:rPr>
                        <a:t>0.410</a:t>
                      </a:r>
                      <a:endParaRPr lang="en-US" sz="1800">
                        <a:effectLst/>
                        <a:latin typeface="+mn-lt"/>
                        <a:ea typeface="Calibri" panose="020F0502020204030204" pitchFamily="34" charset="0"/>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a:effectLst/>
                        </a:rPr>
                        <a:t>0.328</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1050876803"/>
                  </a:ext>
                </a:extLst>
              </a:tr>
              <a:tr h="200025">
                <a:tc>
                  <a:txBody>
                    <a:bodyPr/>
                    <a:lstStyle/>
                    <a:p>
                      <a:pPr marL="0" marR="0">
                        <a:lnSpc>
                          <a:spcPct val="150000"/>
                        </a:lnSpc>
                        <a:spcBef>
                          <a:spcPts val="0"/>
                        </a:spcBef>
                        <a:spcAft>
                          <a:spcPts val="0"/>
                        </a:spcAft>
                      </a:pPr>
                      <a:r>
                        <a:rPr lang="en-US" sz="1800">
                          <a:effectLst/>
                          <a:latin typeface="+mn-lt"/>
                        </a:rPr>
                        <a:t>Discounted cash flow</a:t>
                      </a:r>
                      <a:endParaRPr lang="en-US" sz="1800">
                        <a:effectLst/>
                        <a:latin typeface="+mn-lt"/>
                        <a:ea typeface="Calibri" panose="020F0502020204030204" pitchFamily="34" charset="0"/>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a:effectLst/>
                          <a:latin typeface="+mn-lt"/>
                        </a:rPr>
                        <a:t>(5,857)</a:t>
                      </a:r>
                      <a:endParaRPr lang="en-US" sz="1800">
                        <a:effectLst/>
                        <a:latin typeface="+mn-lt"/>
                        <a:ea typeface="Calibri" panose="020F0502020204030204" pitchFamily="34" charset="0"/>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a:effectLst/>
                          <a:latin typeface="+mn-lt"/>
                        </a:rPr>
                        <a:t>3,197</a:t>
                      </a:r>
                      <a:endParaRPr lang="en-US" sz="1800">
                        <a:effectLst/>
                        <a:latin typeface="+mn-lt"/>
                        <a:ea typeface="Calibri" panose="020F0502020204030204" pitchFamily="34" charset="0"/>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dirty="0">
                          <a:effectLst/>
                          <a:latin typeface="+mn-lt"/>
                        </a:rPr>
                        <a:t>2,012</a:t>
                      </a:r>
                      <a:endParaRPr lang="en-US" sz="1800" dirty="0">
                        <a:effectLst/>
                        <a:latin typeface="+mn-lt"/>
                        <a:ea typeface="Calibri" panose="020F0502020204030204" pitchFamily="34" charset="0"/>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dirty="0">
                          <a:effectLst/>
                          <a:latin typeface="+mn-lt"/>
                        </a:rPr>
                        <a:t>1,154</a:t>
                      </a:r>
                      <a:endParaRPr lang="en-US" sz="1800" dirty="0">
                        <a:effectLst/>
                        <a:latin typeface="+mn-lt"/>
                        <a:ea typeface="Calibri" panose="020F0502020204030204" pitchFamily="34" charset="0"/>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a:effectLst/>
                          <a:latin typeface="+mn-lt"/>
                        </a:rPr>
                        <a:t>545</a:t>
                      </a:r>
                      <a:endParaRPr lang="en-US" sz="1800">
                        <a:effectLst/>
                        <a:latin typeface="+mn-lt"/>
                        <a:ea typeface="Calibri" panose="020F0502020204030204" pitchFamily="34" charset="0"/>
                        <a:cs typeface="Iskoola Pota" panose="020B0502040204020203" pitchFamily="34" charset="0"/>
                      </a:endParaRPr>
                    </a:p>
                  </a:txBody>
                  <a:tcPr marL="68580" marR="68580" marT="0" marB="0"/>
                </a:tc>
                <a:tc>
                  <a:txBody>
                    <a:bodyPr/>
                    <a:lstStyle/>
                    <a:p>
                      <a:pPr marL="0" marR="0">
                        <a:lnSpc>
                          <a:spcPct val="150000"/>
                        </a:lnSpc>
                        <a:spcBef>
                          <a:spcPts val="0"/>
                        </a:spcBef>
                        <a:spcAft>
                          <a:spcPts val="0"/>
                        </a:spcAft>
                      </a:pPr>
                      <a:r>
                        <a:rPr lang="en-US" sz="1800" dirty="0">
                          <a:effectLst/>
                        </a:rPr>
                        <a:t>1,238</a:t>
                      </a:r>
                      <a:endParaRPr lang="en-US" sz="18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2340531458"/>
                  </a:ext>
                </a:extLst>
              </a:tr>
              <a:tr h="200025">
                <a:tc>
                  <a:txBody>
                    <a:bodyPr/>
                    <a:lstStyle/>
                    <a:p>
                      <a:pPr marL="0" marR="0">
                        <a:lnSpc>
                          <a:spcPct val="150000"/>
                        </a:lnSpc>
                        <a:spcBef>
                          <a:spcPts val="0"/>
                        </a:spcBef>
                        <a:spcAft>
                          <a:spcPts val="0"/>
                        </a:spcAft>
                      </a:pPr>
                      <a:r>
                        <a:rPr lang="en-US" sz="1800">
                          <a:effectLst/>
                          <a:latin typeface="+mn-lt"/>
                        </a:rPr>
                        <a:t>NPV</a:t>
                      </a:r>
                      <a:endParaRPr lang="en-US" sz="1800">
                        <a:effectLst/>
                        <a:latin typeface="+mn-lt"/>
                        <a:ea typeface="Calibri" panose="020F0502020204030204" pitchFamily="34" charset="0"/>
                        <a:cs typeface="Iskoola Pota" panose="020B0502040204020203" pitchFamily="34" charset="0"/>
                      </a:endParaRPr>
                    </a:p>
                  </a:txBody>
                  <a:tcPr marL="68580" marR="68580" marT="0" marB="0">
                    <a:solidFill>
                      <a:schemeClr val="accent4">
                        <a:lumMod val="40000"/>
                        <a:lumOff val="60000"/>
                      </a:schemeClr>
                    </a:solidFill>
                  </a:tcPr>
                </a:tc>
                <a:tc gridSpan="6">
                  <a:txBody>
                    <a:bodyPr/>
                    <a:lstStyle/>
                    <a:p>
                      <a:pPr marL="0" marR="0">
                        <a:lnSpc>
                          <a:spcPct val="150000"/>
                        </a:lnSpc>
                        <a:spcBef>
                          <a:spcPts val="0"/>
                        </a:spcBef>
                        <a:spcAft>
                          <a:spcPts val="0"/>
                        </a:spcAft>
                      </a:pPr>
                      <a:r>
                        <a:rPr lang="en-US" sz="1800" dirty="0">
                          <a:effectLst/>
                          <a:latin typeface="+mn-lt"/>
                        </a:rPr>
                        <a:t>2,289</a:t>
                      </a:r>
                      <a:endParaRPr lang="en-US" sz="1800" dirty="0">
                        <a:effectLst/>
                        <a:latin typeface="+mn-lt"/>
                        <a:ea typeface="Calibri" panose="020F0502020204030204" pitchFamily="34" charset="0"/>
                        <a:cs typeface="Iskoola Pota" panose="020B0502040204020203" pitchFamily="34" charset="0"/>
                      </a:endParaRPr>
                    </a:p>
                  </a:txBody>
                  <a:tcPr marL="68580" marR="68580" marT="0" marB="0">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0851371"/>
                  </a:ext>
                </a:extLst>
              </a:tr>
              <a:tr h="200025">
                <a:tc>
                  <a:txBody>
                    <a:bodyPr/>
                    <a:lstStyle/>
                    <a:p>
                      <a:pPr marL="0" marR="0">
                        <a:lnSpc>
                          <a:spcPct val="150000"/>
                        </a:lnSpc>
                        <a:spcBef>
                          <a:spcPts val="0"/>
                        </a:spcBef>
                        <a:spcAft>
                          <a:spcPts val="0"/>
                        </a:spcAft>
                      </a:pPr>
                      <a:r>
                        <a:rPr lang="en-US" sz="1800">
                          <a:effectLst/>
                          <a:latin typeface="+mn-lt"/>
                        </a:rPr>
                        <a:t>IRR</a:t>
                      </a:r>
                      <a:endParaRPr lang="en-US" sz="1800">
                        <a:effectLst/>
                        <a:latin typeface="+mn-lt"/>
                        <a:ea typeface="Calibri" panose="020F0502020204030204" pitchFamily="34" charset="0"/>
                        <a:cs typeface="Iskoola Pota" panose="020B0502040204020203" pitchFamily="34" charset="0"/>
                      </a:endParaRPr>
                    </a:p>
                  </a:txBody>
                  <a:tcPr marL="68580" marR="68580" marT="0" marB="0">
                    <a:solidFill>
                      <a:schemeClr val="accent4">
                        <a:lumMod val="40000"/>
                        <a:lumOff val="60000"/>
                      </a:schemeClr>
                    </a:solidFill>
                  </a:tcPr>
                </a:tc>
                <a:tc gridSpan="6">
                  <a:txBody>
                    <a:bodyPr/>
                    <a:lstStyle/>
                    <a:p>
                      <a:pPr marL="0" marR="0">
                        <a:lnSpc>
                          <a:spcPct val="150000"/>
                        </a:lnSpc>
                        <a:spcBef>
                          <a:spcPts val="0"/>
                        </a:spcBef>
                        <a:spcAft>
                          <a:spcPts val="0"/>
                        </a:spcAft>
                      </a:pPr>
                      <a:r>
                        <a:rPr lang="en-US" sz="1800" dirty="0">
                          <a:effectLst/>
                          <a:latin typeface="+mn-lt"/>
                        </a:rPr>
                        <a:t>45%</a:t>
                      </a:r>
                      <a:endParaRPr lang="en-US" sz="1800" dirty="0">
                        <a:effectLst/>
                        <a:latin typeface="+mn-lt"/>
                        <a:ea typeface="Calibri" panose="020F0502020204030204" pitchFamily="34" charset="0"/>
                        <a:cs typeface="Iskoola Pota" panose="020B0502040204020203" pitchFamily="34" charset="0"/>
                      </a:endParaRPr>
                    </a:p>
                  </a:txBody>
                  <a:tcPr marL="68580" marR="68580" marT="0" marB="0">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93573499"/>
                  </a:ext>
                </a:extLst>
              </a:tr>
            </a:tbl>
          </a:graphicData>
        </a:graphic>
      </p:graphicFrame>
      <p:sp>
        <p:nvSpPr>
          <p:cNvPr id="5" name="Rectangle 4">
            <a:extLst>
              <a:ext uri="{FF2B5EF4-FFF2-40B4-BE49-F238E27FC236}">
                <a16:creationId xmlns:a16="http://schemas.microsoft.com/office/drawing/2014/main" id="{4217CE88-3C17-9712-A76F-24B1E85C2EE3}"/>
              </a:ext>
            </a:extLst>
          </p:cNvPr>
          <p:cNvSpPr>
            <a:spLocks noChangeArrowheads="1"/>
          </p:cNvSpPr>
          <p:nvPr/>
        </p:nvSpPr>
        <p:spPr bwMode="auto">
          <a:xfrm rot="10800000" flipV="1">
            <a:off x="1882574" y="5126783"/>
            <a:ext cx="1009591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Project NPV @ 25% of discounting rate.</a:t>
            </a:r>
            <a:endParaRPr kumimoji="0" lang="en-US" altLang="en-US" sz="2000" b="0" i="0" u="none" strike="noStrike" cap="none" normalizeH="0" baseline="0" dirty="0">
              <a:ln>
                <a:noFill/>
              </a:ln>
              <a:solidFill>
                <a:schemeClr val="tx1"/>
              </a:solidFill>
              <a:effectLst/>
            </a:endParaRPr>
          </a:p>
        </p:txBody>
      </p:sp>
      <p:sp>
        <p:nvSpPr>
          <p:cNvPr id="6" name="Rectangle 1">
            <a:extLst>
              <a:ext uri="{FF2B5EF4-FFF2-40B4-BE49-F238E27FC236}">
                <a16:creationId xmlns:a16="http://schemas.microsoft.com/office/drawing/2014/main" id="{0E138737-43F5-0859-1760-7981F279EF99}"/>
              </a:ext>
            </a:extLst>
          </p:cNvPr>
          <p:cNvSpPr>
            <a:spLocks noChangeArrowheads="1"/>
          </p:cNvSpPr>
          <p:nvPr/>
        </p:nvSpPr>
        <p:spPr bwMode="auto">
          <a:xfrm>
            <a:off x="781043" y="1532098"/>
            <a:ext cx="55796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Projected NPV &amp; IRR Calculation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itle 1">
            <a:extLst>
              <a:ext uri="{FF2B5EF4-FFF2-40B4-BE49-F238E27FC236}">
                <a16:creationId xmlns:a16="http://schemas.microsoft.com/office/drawing/2014/main" id="{1A6C5C76-00CD-3584-59A6-9482EFECBF12}"/>
              </a:ext>
            </a:extLst>
          </p:cNvPr>
          <p:cNvSpPr>
            <a:spLocks noGrp="1"/>
          </p:cNvSpPr>
          <p:nvPr>
            <p:ph type="title"/>
          </p:nvPr>
        </p:nvSpPr>
        <p:spPr>
          <a:xfrm>
            <a:off x="1925782" y="258658"/>
            <a:ext cx="9906606" cy="1325563"/>
          </a:xfrm>
        </p:spPr>
        <p:txBody>
          <a:bodyPr>
            <a:normAutofit/>
          </a:bodyPr>
          <a:lstStyle/>
          <a:p>
            <a:pPr algn="ctr"/>
            <a:r>
              <a:rPr lang="en-US" sz="4400" u="sng" dirty="0"/>
              <a:t>Results and Discussion -Feasibility and Benefits Analysis</a:t>
            </a:r>
          </a:p>
        </p:txBody>
      </p:sp>
    </p:spTree>
    <p:extLst>
      <p:ext uri="{BB962C8B-B14F-4D97-AF65-F5344CB8AC3E}">
        <p14:creationId xmlns:p14="http://schemas.microsoft.com/office/powerpoint/2010/main" val="829651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24</a:t>
            </a:fld>
            <a:endParaRPr lang="en-US"/>
          </a:p>
        </p:txBody>
      </p:sp>
      <p:sp>
        <p:nvSpPr>
          <p:cNvPr id="3" name="Rectangle 1">
            <a:extLst>
              <a:ext uri="{FF2B5EF4-FFF2-40B4-BE49-F238E27FC236}">
                <a16:creationId xmlns:a16="http://schemas.microsoft.com/office/drawing/2014/main" id="{BF8C5394-7FDB-E7EA-247F-1AD9E912ECD0}"/>
              </a:ext>
            </a:extLst>
          </p:cNvPr>
          <p:cNvSpPr>
            <a:spLocks noChangeArrowheads="1"/>
          </p:cNvSpPr>
          <p:nvPr/>
        </p:nvSpPr>
        <p:spPr bwMode="auto">
          <a:xfrm>
            <a:off x="1222339" y="1684603"/>
            <a:ext cx="4269742" cy="129266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dirty="0">
                <a:ea typeface="Calibri" panose="020F0502020204030204" pitchFamily="34" charset="0"/>
                <a:cs typeface="Times New Roman" panose="02020603050405020304" pitchFamily="18" charset="0"/>
              </a:rPr>
              <a:t>Cost Benefit Ratio for Value Added Banana Chips Production by Using Refused Bananas</a:t>
            </a:r>
            <a:endPar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DA6D17CE-54B1-F9FC-DDF8-C5B141B65753}"/>
              </a:ext>
            </a:extLst>
          </p:cNvPr>
          <p:cNvSpPr txBox="1"/>
          <p:nvPr/>
        </p:nvSpPr>
        <p:spPr>
          <a:xfrm>
            <a:off x="643039" y="5065521"/>
            <a:ext cx="10794456" cy="1294393"/>
          </a:xfrm>
          <a:prstGeom prst="rect">
            <a:avLst/>
          </a:prstGeom>
          <a:noFill/>
        </p:spPr>
        <p:txBody>
          <a:bodyPr wrap="square">
            <a:spAutoFit/>
          </a:bodyPr>
          <a:lstStyle/>
          <a:p>
            <a:pPr marL="0" marR="0" algn="just">
              <a:lnSpc>
                <a:spcPct val="15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Iskoola Pota" panose="020B0502040204020203" pitchFamily="34" charset="0"/>
              </a:rPr>
              <a:t>Assumption ; Banana chips production is increased from 1Mt per years. Hence, green banana requirement also increased yearly basis. The following table consist with green banana requirement for banana chips production yearly basis. </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p:txBody>
      </p:sp>
      <p:graphicFrame>
        <p:nvGraphicFramePr>
          <p:cNvPr id="6" name="Table 5">
            <a:extLst>
              <a:ext uri="{FF2B5EF4-FFF2-40B4-BE49-F238E27FC236}">
                <a16:creationId xmlns:a16="http://schemas.microsoft.com/office/drawing/2014/main" id="{1F54ABDB-56F2-57B0-8927-CBB5071A79DF}"/>
              </a:ext>
            </a:extLst>
          </p:cNvPr>
          <p:cNvGraphicFramePr>
            <a:graphicFrameLocks noGrp="1"/>
          </p:cNvGraphicFramePr>
          <p:nvPr>
            <p:extLst>
              <p:ext uri="{D42A27DB-BD31-4B8C-83A1-F6EECF244321}">
                <p14:modId xmlns:p14="http://schemas.microsoft.com/office/powerpoint/2010/main" val="3083637461"/>
              </p:ext>
            </p:extLst>
          </p:nvPr>
        </p:nvGraphicFramePr>
        <p:xfrm>
          <a:off x="1222339" y="2837118"/>
          <a:ext cx="4085102" cy="2186935"/>
        </p:xfrm>
        <a:graphic>
          <a:graphicData uri="http://schemas.openxmlformats.org/drawingml/2006/table">
            <a:tbl>
              <a:tblPr firstRow="1" firstCol="1" bandRow="1">
                <a:tableStyleId>{5940675A-B579-460E-94D1-54222C63F5DA}</a:tableStyleId>
              </a:tblPr>
              <a:tblGrid>
                <a:gridCol w="1919293">
                  <a:extLst>
                    <a:ext uri="{9D8B030D-6E8A-4147-A177-3AD203B41FA5}">
                      <a16:colId xmlns:a16="http://schemas.microsoft.com/office/drawing/2014/main" val="4047107163"/>
                    </a:ext>
                  </a:extLst>
                </a:gridCol>
                <a:gridCol w="2165809">
                  <a:extLst>
                    <a:ext uri="{9D8B030D-6E8A-4147-A177-3AD203B41FA5}">
                      <a16:colId xmlns:a16="http://schemas.microsoft.com/office/drawing/2014/main" val="3773576452"/>
                    </a:ext>
                  </a:extLst>
                </a:gridCol>
              </a:tblGrid>
              <a:tr h="437387">
                <a:tc>
                  <a:txBody>
                    <a:bodyPr/>
                    <a:lstStyle/>
                    <a:p>
                      <a:pPr marL="0" marR="0" algn="r">
                        <a:lnSpc>
                          <a:spcPct val="107000"/>
                        </a:lnSpc>
                        <a:spcBef>
                          <a:spcPts val="0"/>
                        </a:spcBef>
                        <a:spcAft>
                          <a:spcPts val="0"/>
                        </a:spcAft>
                      </a:pPr>
                      <a:r>
                        <a:rPr lang="en-US" sz="1800" b="1" dirty="0">
                          <a:effectLst/>
                        </a:rPr>
                        <a:t>Item</a:t>
                      </a:r>
                      <a:endParaRPr lang="en-US" sz="16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07000"/>
                        </a:lnSpc>
                        <a:spcBef>
                          <a:spcPts val="0"/>
                        </a:spcBef>
                        <a:spcAft>
                          <a:spcPts val="0"/>
                        </a:spcAft>
                      </a:pPr>
                      <a:r>
                        <a:rPr lang="en-US" sz="1800">
                          <a:effectLst/>
                        </a:rPr>
                        <a:t>Value</a:t>
                      </a:r>
                      <a:endParaRPr lang="en-US" sz="16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745809315"/>
                  </a:ext>
                </a:extLst>
              </a:tr>
              <a:tr h="437387">
                <a:tc>
                  <a:txBody>
                    <a:bodyPr/>
                    <a:lstStyle/>
                    <a:p>
                      <a:pPr marL="0" marR="0" algn="r">
                        <a:lnSpc>
                          <a:spcPct val="107000"/>
                        </a:lnSpc>
                        <a:spcBef>
                          <a:spcPts val="0"/>
                        </a:spcBef>
                        <a:spcAft>
                          <a:spcPts val="0"/>
                        </a:spcAft>
                      </a:pPr>
                      <a:r>
                        <a:rPr lang="en-US" sz="1800" b="1" dirty="0">
                          <a:effectLst/>
                        </a:rPr>
                        <a:t>Total Return</a:t>
                      </a:r>
                      <a:endParaRPr lang="en-US" sz="16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07000"/>
                        </a:lnSpc>
                        <a:spcBef>
                          <a:spcPts val="0"/>
                        </a:spcBef>
                        <a:spcAft>
                          <a:spcPts val="0"/>
                        </a:spcAft>
                      </a:pPr>
                      <a:r>
                        <a:rPr lang="en-US" sz="1800" dirty="0">
                          <a:effectLst/>
                        </a:rPr>
                        <a:t>238,272,000</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2440407304"/>
                  </a:ext>
                </a:extLst>
              </a:tr>
              <a:tr h="437387">
                <a:tc>
                  <a:txBody>
                    <a:bodyPr/>
                    <a:lstStyle/>
                    <a:p>
                      <a:pPr marL="0" marR="0" algn="r">
                        <a:lnSpc>
                          <a:spcPct val="107000"/>
                        </a:lnSpc>
                        <a:spcBef>
                          <a:spcPts val="0"/>
                        </a:spcBef>
                        <a:spcAft>
                          <a:spcPts val="0"/>
                        </a:spcAft>
                      </a:pPr>
                      <a:r>
                        <a:rPr lang="en-US" sz="1800" b="1" dirty="0">
                          <a:effectLst/>
                        </a:rPr>
                        <a:t>Total Cost</a:t>
                      </a:r>
                      <a:endParaRPr lang="en-US" sz="16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07000"/>
                        </a:lnSpc>
                        <a:spcBef>
                          <a:spcPts val="0"/>
                        </a:spcBef>
                        <a:spcAft>
                          <a:spcPts val="0"/>
                        </a:spcAft>
                      </a:pPr>
                      <a:r>
                        <a:rPr lang="en-US" sz="1800" dirty="0">
                          <a:effectLst/>
                        </a:rPr>
                        <a:t>223,507,000</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3094931366"/>
                  </a:ext>
                </a:extLst>
              </a:tr>
              <a:tr h="437387">
                <a:tc>
                  <a:txBody>
                    <a:bodyPr/>
                    <a:lstStyle/>
                    <a:p>
                      <a:pPr marL="0" marR="0" algn="r">
                        <a:lnSpc>
                          <a:spcPct val="107000"/>
                        </a:lnSpc>
                        <a:spcBef>
                          <a:spcPts val="0"/>
                        </a:spcBef>
                        <a:spcAft>
                          <a:spcPts val="0"/>
                        </a:spcAft>
                      </a:pPr>
                      <a:r>
                        <a:rPr lang="en-US" sz="1800" b="1" dirty="0">
                          <a:effectLst/>
                        </a:rPr>
                        <a:t>Net Return</a:t>
                      </a:r>
                      <a:endParaRPr lang="en-US" sz="16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07000"/>
                        </a:lnSpc>
                        <a:spcBef>
                          <a:spcPts val="0"/>
                        </a:spcBef>
                        <a:spcAft>
                          <a:spcPts val="0"/>
                        </a:spcAft>
                      </a:pPr>
                      <a:r>
                        <a:rPr lang="en-US" sz="1800">
                          <a:effectLst/>
                        </a:rPr>
                        <a:t>14,765,000</a:t>
                      </a:r>
                      <a:endParaRPr lang="en-US" sz="16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3482723514"/>
                  </a:ext>
                </a:extLst>
              </a:tr>
              <a:tr h="437387">
                <a:tc>
                  <a:txBody>
                    <a:bodyPr/>
                    <a:lstStyle/>
                    <a:p>
                      <a:pPr marL="0" marR="0" algn="r">
                        <a:lnSpc>
                          <a:spcPct val="107000"/>
                        </a:lnSpc>
                        <a:spcBef>
                          <a:spcPts val="0"/>
                        </a:spcBef>
                        <a:spcAft>
                          <a:spcPts val="0"/>
                        </a:spcAft>
                      </a:pPr>
                      <a:r>
                        <a:rPr lang="en-US" sz="1800" b="1" dirty="0">
                          <a:effectLst/>
                        </a:rPr>
                        <a:t>B: C Ratio</a:t>
                      </a:r>
                      <a:endParaRPr lang="en-US" sz="16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solidFill>
                      <a:schemeClr val="accent4">
                        <a:lumMod val="40000"/>
                        <a:lumOff val="60000"/>
                      </a:schemeClr>
                    </a:solidFill>
                  </a:tcPr>
                </a:tc>
                <a:tc>
                  <a:txBody>
                    <a:bodyPr/>
                    <a:lstStyle/>
                    <a:p>
                      <a:pPr marL="0" marR="0" algn="r">
                        <a:lnSpc>
                          <a:spcPct val="107000"/>
                        </a:lnSpc>
                        <a:spcBef>
                          <a:spcPts val="0"/>
                        </a:spcBef>
                        <a:spcAft>
                          <a:spcPts val="0"/>
                        </a:spcAft>
                      </a:pPr>
                      <a:r>
                        <a:rPr lang="en-US" sz="1800" dirty="0">
                          <a:effectLst/>
                        </a:rPr>
                        <a:t>1.066060571</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4189298438"/>
                  </a:ext>
                </a:extLst>
              </a:tr>
            </a:tbl>
          </a:graphicData>
        </a:graphic>
      </p:graphicFrame>
      <p:graphicFrame>
        <p:nvGraphicFramePr>
          <p:cNvPr id="7" name="Table 6">
            <a:extLst>
              <a:ext uri="{FF2B5EF4-FFF2-40B4-BE49-F238E27FC236}">
                <a16:creationId xmlns:a16="http://schemas.microsoft.com/office/drawing/2014/main" id="{9D2B93C3-85DE-01F6-1FFB-F25B3F900C87}"/>
              </a:ext>
            </a:extLst>
          </p:cNvPr>
          <p:cNvGraphicFramePr>
            <a:graphicFrameLocks noGrp="1"/>
          </p:cNvGraphicFramePr>
          <p:nvPr>
            <p:extLst>
              <p:ext uri="{D42A27DB-BD31-4B8C-83A1-F6EECF244321}">
                <p14:modId xmlns:p14="http://schemas.microsoft.com/office/powerpoint/2010/main" val="2821353608"/>
              </p:ext>
            </p:extLst>
          </p:nvPr>
        </p:nvGraphicFramePr>
        <p:xfrm>
          <a:off x="6729046" y="2837118"/>
          <a:ext cx="4085102" cy="2186935"/>
        </p:xfrm>
        <a:graphic>
          <a:graphicData uri="http://schemas.openxmlformats.org/drawingml/2006/table">
            <a:tbl>
              <a:tblPr firstRow="1" firstCol="1" bandRow="1">
                <a:tableStyleId>{5940675A-B579-460E-94D1-54222C63F5DA}</a:tableStyleId>
              </a:tblPr>
              <a:tblGrid>
                <a:gridCol w="1919294">
                  <a:extLst>
                    <a:ext uri="{9D8B030D-6E8A-4147-A177-3AD203B41FA5}">
                      <a16:colId xmlns:a16="http://schemas.microsoft.com/office/drawing/2014/main" val="722351452"/>
                    </a:ext>
                  </a:extLst>
                </a:gridCol>
                <a:gridCol w="2165808">
                  <a:extLst>
                    <a:ext uri="{9D8B030D-6E8A-4147-A177-3AD203B41FA5}">
                      <a16:colId xmlns:a16="http://schemas.microsoft.com/office/drawing/2014/main" val="3967798082"/>
                    </a:ext>
                  </a:extLst>
                </a:gridCol>
              </a:tblGrid>
              <a:tr h="437387">
                <a:tc>
                  <a:txBody>
                    <a:bodyPr/>
                    <a:lstStyle/>
                    <a:p>
                      <a:pPr marL="0" marR="0" algn="r">
                        <a:lnSpc>
                          <a:spcPct val="150000"/>
                        </a:lnSpc>
                        <a:spcBef>
                          <a:spcPts val="0"/>
                        </a:spcBef>
                        <a:spcAft>
                          <a:spcPts val="0"/>
                        </a:spcAft>
                      </a:pPr>
                      <a:r>
                        <a:rPr lang="en-US" sz="1800" b="1" dirty="0">
                          <a:effectLst/>
                        </a:rPr>
                        <a:t>Item</a:t>
                      </a:r>
                      <a:endParaRPr lang="en-US" sz="16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50000"/>
                        </a:lnSpc>
                        <a:spcBef>
                          <a:spcPts val="0"/>
                        </a:spcBef>
                        <a:spcAft>
                          <a:spcPts val="0"/>
                        </a:spcAft>
                      </a:pPr>
                      <a:r>
                        <a:rPr lang="en-US" sz="1800">
                          <a:effectLst/>
                        </a:rPr>
                        <a:t>Value</a:t>
                      </a:r>
                      <a:endParaRPr lang="en-US" sz="16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2563720015"/>
                  </a:ext>
                </a:extLst>
              </a:tr>
              <a:tr h="437387">
                <a:tc>
                  <a:txBody>
                    <a:bodyPr/>
                    <a:lstStyle/>
                    <a:p>
                      <a:pPr marL="0" marR="0" algn="r">
                        <a:lnSpc>
                          <a:spcPct val="150000"/>
                        </a:lnSpc>
                        <a:spcBef>
                          <a:spcPts val="0"/>
                        </a:spcBef>
                        <a:spcAft>
                          <a:spcPts val="0"/>
                        </a:spcAft>
                      </a:pPr>
                      <a:r>
                        <a:rPr lang="en-US" sz="1800" b="1" dirty="0">
                          <a:effectLst/>
                        </a:rPr>
                        <a:t>Total Return</a:t>
                      </a:r>
                      <a:endParaRPr lang="en-US" sz="16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50000"/>
                        </a:lnSpc>
                        <a:spcBef>
                          <a:spcPts val="0"/>
                        </a:spcBef>
                        <a:spcAft>
                          <a:spcPts val="0"/>
                        </a:spcAft>
                      </a:pPr>
                      <a:r>
                        <a:rPr lang="en-US" sz="1800" dirty="0">
                          <a:effectLst/>
                        </a:rPr>
                        <a:t>100000000</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2892282989"/>
                  </a:ext>
                </a:extLst>
              </a:tr>
              <a:tr h="437387">
                <a:tc>
                  <a:txBody>
                    <a:bodyPr/>
                    <a:lstStyle/>
                    <a:p>
                      <a:pPr marL="0" marR="0" algn="r">
                        <a:lnSpc>
                          <a:spcPct val="150000"/>
                        </a:lnSpc>
                        <a:spcBef>
                          <a:spcPts val="0"/>
                        </a:spcBef>
                        <a:spcAft>
                          <a:spcPts val="0"/>
                        </a:spcAft>
                      </a:pPr>
                      <a:r>
                        <a:rPr lang="en-US" sz="1800" b="1" dirty="0">
                          <a:effectLst/>
                        </a:rPr>
                        <a:t>Total Cost</a:t>
                      </a:r>
                      <a:endParaRPr lang="en-US" sz="16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50000"/>
                        </a:lnSpc>
                        <a:spcBef>
                          <a:spcPts val="0"/>
                        </a:spcBef>
                        <a:spcAft>
                          <a:spcPts val="0"/>
                        </a:spcAft>
                      </a:pPr>
                      <a:r>
                        <a:rPr lang="en-US" sz="1800">
                          <a:effectLst/>
                        </a:rPr>
                        <a:t>125000000</a:t>
                      </a:r>
                      <a:endParaRPr lang="en-US" sz="16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47617416"/>
                  </a:ext>
                </a:extLst>
              </a:tr>
              <a:tr h="437387">
                <a:tc>
                  <a:txBody>
                    <a:bodyPr/>
                    <a:lstStyle/>
                    <a:p>
                      <a:pPr marL="0" marR="0" algn="r">
                        <a:lnSpc>
                          <a:spcPct val="150000"/>
                        </a:lnSpc>
                        <a:spcBef>
                          <a:spcPts val="0"/>
                        </a:spcBef>
                        <a:spcAft>
                          <a:spcPts val="0"/>
                        </a:spcAft>
                      </a:pPr>
                      <a:r>
                        <a:rPr lang="en-US" sz="1800" b="1" dirty="0">
                          <a:effectLst/>
                        </a:rPr>
                        <a:t>Net Return</a:t>
                      </a:r>
                      <a:endParaRPr lang="en-US" sz="16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r">
                        <a:lnSpc>
                          <a:spcPct val="150000"/>
                        </a:lnSpc>
                        <a:spcBef>
                          <a:spcPts val="0"/>
                        </a:spcBef>
                        <a:spcAft>
                          <a:spcPts val="0"/>
                        </a:spcAft>
                      </a:pPr>
                      <a:r>
                        <a:rPr lang="en-US" sz="1800">
                          <a:effectLst/>
                        </a:rPr>
                        <a:t>-25,000,000</a:t>
                      </a:r>
                      <a:endParaRPr lang="en-US" sz="16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1082313980"/>
                  </a:ext>
                </a:extLst>
              </a:tr>
              <a:tr h="437387">
                <a:tc>
                  <a:txBody>
                    <a:bodyPr/>
                    <a:lstStyle/>
                    <a:p>
                      <a:pPr marL="0" marR="0" algn="r">
                        <a:lnSpc>
                          <a:spcPct val="150000"/>
                        </a:lnSpc>
                        <a:spcBef>
                          <a:spcPts val="0"/>
                        </a:spcBef>
                        <a:spcAft>
                          <a:spcPts val="0"/>
                        </a:spcAft>
                      </a:pPr>
                      <a:r>
                        <a:rPr lang="en-US" sz="1800" b="1" dirty="0">
                          <a:effectLst/>
                        </a:rPr>
                        <a:t>B: C Ratio</a:t>
                      </a:r>
                      <a:endParaRPr lang="en-US" sz="16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solidFill>
                      <a:schemeClr val="accent4">
                        <a:lumMod val="40000"/>
                        <a:lumOff val="60000"/>
                      </a:schemeClr>
                    </a:solidFill>
                  </a:tcPr>
                </a:tc>
                <a:tc>
                  <a:txBody>
                    <a:bodyPr/>
                    <a:lstStyle/>
                    <a:p>
                      <a:pPr marL="0" marR="0" algn="r">
                        <a:lnSpc>
                          <a:spcPct val="150000"/>
                        </a:lnSpc>
                        <a:spcBef>
                          <a:spcPts val="0"/>
                        </a:spcBef>
                        <a:spcAft>
                          <a:spcPts val="0"/>
                        </a:spcAft>
                      </a:pPr>
                      <a:r>
                        <a:rPr lang="en-US" sz="1800" dirty="0">
                          <a:effectLst/>
                        </a:rPr>
                        <a:t>0.8</a:t>
                      </a:r>
                      <a:endParaRPr lang="en-US" sz="16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4224431002"/>
                  </a:ext>
                </a:extLst>
              </a:tr>
            </a:tbl>
          </a:graphicData>
        </a:graphic>
      </p:graphicFrame>
      <p:sp>
        <p:nvSpPr>
          <p:cNvPr id="8" name="Rectangle 1">
            <a:extLst>
              <a:ext uri="{FF2B5EF4-FFF2-40B4-BE49-F238E27FC236}">
                <a16:creationId xmlns:a16="http://schemas.microsoft.com/office/drawing/2014/main" id="{8F383312-2D4F-0BD0-688B-D0904243EBD1}"/>
              </a:ext>
            </a:extLst>
          </p:cNvPr>
          <p:cNvSpPr>
            <a:spLocks noChangeArrowheads="1"/>
          </p:cNvSpPr>
          <p:nvPr/>
        </p:nvSpPr>
        <p:spPr bwMode="auto">
          <a:xfrm>
            <a:off x="6406061" y="1684603"/>
            <a:ext cx="4563600" cy="138499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dirty="0">
                <a:ea typeface="Calibri" panose="020F0502020204030204" pitchFamily="34" charset="0"/>
                <a:cs typeface="Times New Roman" panose="02020603050405020304" pitchFamily="18" charset="0"/>
              </a:rPr>
              <a:t>Cost Benefit Ratio for Costs and Benefit Ratio Calculation for Selling Raw Refused Green Banana </a:t>
            </a:r>
            <a:endPar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1434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algn="ctr"/>
            <a:r>
              <a:rPr lang="en-US" sz="4400" u="sng" dirty="0"/>
              <a:t>Conclusion</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25</a:t>
            </a:fld>
            <a:endParaRPr lang="en-US"/>
          </a:p>
        </p:txBody>
      </p:sp>
      <p:sp>
        <p:nvSpPr>
          <p:cNvPr id="7" name="TextBox 6">
            <a:extLst>
              <a:ext uri="{FF2B5EF4-FFF2-40B4-BE49-F238E27FC236}">
                <a16:creationId xmlns:a16="http://schemas.microsoft.com/office/drawing/2014/main" id="{EB541DE3-20A3-0259-E542-150D76A411D0}"/>
              </a:ext>
            </a:extLst>
          </p:cNvPr>
          <p:cNvSpPr txBox="1"/>
          <p:nvPr/>
        </p:nvSpPr>
        <p:spPr>
          <a:xfrm>
            <a:off x="562707" y="1791126"/>
            <a:ext cx="11066585" cy="4462760"/>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t>The study was done to identify the recover value of cosmetically damaged bananas by developing value-added banana chips. </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There are three types of banana chips were prepared to select the best sample in order to offer to the market.</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Sensory analysis concludes that, Treatment 02 (Spicy banana chips sample) can be selected for ideal sample for mass production.</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Result of the microbial study conclude that product is under safe limit within 30 days of ambient storage.</a:t>
            </a:r>
          </a:p>
          <a:p>
            <a:pPr algn="just"/>
            <a:endParaRPr lang="en-US" sz="2000" dirty="0"/>
          </a:p>
        </p:txBody>
      </p:sp>
    </p:spTree>
    <p:extLst>
      <p:ext uri="{BB962C8B-B14F-4D97-AF65-F5344CB8AC3E}">
        <p14:creationId xmlns:p14="http://schemas.microsoft.com/office/powerpoint/2010/main" val="4003356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algn="ctr"/>
            <a:r>
              <a:rPr lang="en-US" sz="4400" u="sng" dirty="0"/>
              <a:t>Conclusion</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26</a:t>
            </a:fld>
            <a:endParaRPr lang="en-US"/>
          </a:p>
        </p:txBody>
      </p:sp>
      <p:sp>
        <p:nvSpPr>
          <p:cNvPr id="3" name="TextBox 2">
            <a:extLst>
              <a:ext uri="{FF2B5EF4-FFF2-40B4-BE49-F238E27FC236}">
                <a16:creationId xmlns:a16="http://schemas.microsoft.com/office/drawing/2014/main" id="{E23727D1-F9BC-DD9C-CC05-79333E72316F}"/>
              </a:ext>
            </a:extLst>
          </p:cNvPr>
          <p:cNvSpPr txBox="1"/>
          <p:nvPr/>
        </p:nvSpPr>
        <p:spPr>
          <a:xfrm>
            <a:off x="562707" y="1227792"/>
            <a:ext cx="11066585" cy="5447645"/>
          </a:xfrm>
          <a:prstGeom prst="rect">
            <a:avLst/>
          </a:prstGeom>
          <a:noFill/>
        </p:spPr>
        <p:txBody>
          <a:bodyPr wrap="square" rtlCol="0">
            <a:spAutoFit/>
          </a:bodyPr>
          <a:lstStyle/>
          <a:p>
            <a:pPr algn="just"/>
            <a:endParaRPr lang="en-US" sz="2400" dirty="0"/>
          </a:p>
          <a:p>
            <a:pPr marL="342900" indent="-342900" algn="just">
              <a:buFont typeface="Arial" panose="020B0604020202020204" pitchFamily="34" charset="0"/>
              <a:buChar char="•"/>
            </a:pPr>
            <a:r>
              <a:rPr lang="en-US" sz="2400" dirty="0">
                <a:effectLst/>
                <a:ea typeface="Calibri" panose="020F0502020204030204" pitchFamily="34" charset="0"/>
              </a:rPr>
              <a:t>The consumer analysis results conclude that most people in the sample area (</a:t>
            </a:r>
            <a:r>
              <a:rPr lang="en-US" sz="2400" dirty="0" err="1">
                <a:effectLst/>
                <a:ea typeface="Calibri" panose="020F0502020204030204" pitchFamily="34" charset="0"/>
              </a:rPr>
              <a:t>Higurakgoda</a:t>
            </a:r>
            <a:r>
              <a:rPr lang="en-US" sz="2400" dirty="0">
                <a:effectLst/>
                <a:ea typeface="Calibri" panose="020F0502020204030204" pitchFamily="34" charset="0"/>
              </a:rPr>
              <a:t>, </a:t>
            </a:r>
            <a:r>
              <a:rPr lang="en-US" sz="2400" dirty="0" err="1">
                <a:effectLst/>
                <a:ea typeface="Calibri" panose="020F0502020204030204" pitchFamily="34" charset="0"/>
              </a:rPr>
              <a:t>Madirigiriya</a:t>
            </a:r>
            <a:r>
              <a:rPr lang="en-US" sz="2400" dirty="0">
                <a:effectLst/>
                <a:ea typeface="Calibri" panose="020F0502020204030204" pitchFamily="34" charset="0"/>
              </a:rPr>
              <a:t> and </a:t>
            </a:r>
            <a:r>
              <a:rPr lang="en-US" sz="2400" dirty="0" err="1">
                <a:effectLst/>
                <a:ea typeface="Calibri" panose="020F0502020204030204" pitchFamily="34" charset="0"/>
              </a:rPr>
              <a:t>Lankapura</a:t>
            </a:r>
            <a:r>
              <a:rPr lang="en-US" sz="2400" dirty="0">
                <a:effectLst/>
                <a:ea typeface="Calibri" panose="020F0502020204030204" pitchFamily="34" charset="0"/>
              </a:rPr>
              <a:t>) have not consumed banana chips before.</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Customer analysis results revealed that most of the participants liked the texture to be perfectly crispy, the color to be light golden, and the taste to be mostly spicy.</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The results of the advertising exposure revealed the product display board, retailer recommendations, print media and social media are the most influential sources of information about the new product in this area.</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 Identification feasibility and benefit analysis concluded developing banana chips are more profitable than selling the raw refused green banana.</a:t>
            </a:r>
          </a:p>
          <a:p>
            <a:pPr algn="just"/>
            <a:endParaRPr lang="en-US" dirty="0"/>
          </a:p>
          <a:p>
            <a:pPr algn="just"/>
            <a:endParaRPr lang="en-US" dirty="0"/>
          </a:p>
        </p:txBody>
      </p:sp>
    </p:spTree>
    <p:extLst>
      <p:ext uri="{BB962C8B-B14F-4D97-AF65-F5344CB8AC3E}">
        <p14:creationId xmlns:p14="http://schemas.microsoft.com/office/powerpoint/2010/main" val="808722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32613"/>
            <a:ext cx="10515600" cy="1325563"/>
          </a:xfrm>
        </p:spPr>
        <p:txBody>
          <a:bodyPr>
            <a:normAutofit/>
          </a:bodyPr>
          <a:lstStyle/>
          <a:p>
            <a:pPr algn="ctr"/>
            <a:r>
              <a:rPr lang="en-US" sz="4400" u="sng" dirty="0"/>
              <a:t>Recommendations</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27</a:t>
            </a:fld>
            <a:endParaRPr lang="en-US"/>
          </a:p>
        </p:txBody>
      </p:sp>
      <p:sp>
        <p:nvSpPr>
          <p:cNvPr id="5" name="Content Placeholder 2">
            <a:extLst>
              <a:ext uri="{FF2B5EF4-FFF2-40B4-BE49-F238E27FC236}">
                <a16:creationId xmlns:a16="http://schemas.microsoft.com/office/drawing/2014/main" id="{8471E595-2DF1-3348-303E-C96A19BE07AF}"/>
              </a:ext>
            </a:extLst>
          </p:cNvPr>
          <p:cNvSpPr txBox="1">
            <a:spLocks/>
          </p:cNvSpPr>
          <p:nvPr/>
        </p:nvSpPr>
        <p:spPr>
          <a:xfrm>
            <a:off x="838200" y="1470455"/>
            <a:ext cx="10478124" cy="5022420"/>
          </a:xfrm>
          <a:prstGeom prst="rect">
            <a:avLst/>
          </a:prstGeom>
        </p:spPr>
        <p:txBody>
          <a:bodyPr vert="horz" lIns="77153" tIns="38576" rIns="77153" bIns="38576"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07000"/>
              </a:lnSpc>
              <a:spcBef>
                <a:spcPts val="0"/>
              </a:spcBef>
              <a:spcAft>
                <a:spcPts val="675"/>
              </a:spcAft>
              <a:buFont typeface="Arial" panose="020B0604020202020204" pitchFamily="34" charset="0"/>
              <a:buChar char="•"/>
            </a:pPr>
            <a:r>
              <a:rPr lang="en-US" sz="2800" dirty="0"/>
              <a:t>Banana chips production by using refused banana was the easy method for recover the cost of refused banana . </a:t>
            </a:r>
          </a:p>
          <a:p>
            <a:pPr algn="just">
              <a:lnSpc>
                <a:spcPct val="107000"/>
              </a:lnSpc>
              <a:spcBef>
                <a:spcPts val="0"/>
              </a:spcBef>
              <a:spcAft>
                <a:spcPts val="675"/>
              </a:spcAft>
            </a:pPr>
            <a:endParaRPr lang="en-US" sz="2800" dirty="0"/>
          </a:p>
          <a:p>
            <a:pPr marL="342900" indent="-342900" algn="just">
              <a:lnSpc>
                <a:spcPct val="107000"/>
              </a:lnSpc>
              <a:spcBef>
                <a:spcPts val="0"/>
              </a:spcBef>
              <a:spcAft>
                <a:spcPts val="675"/>
              </a:spcAft>
              <a:buFont typeface="Arial" panose="020B0604020202020204" pitchFamily="34" charset="0"/>
              <a:buChar char="•"/>
            </a:pPr>
            <a:r>
              <a:rPr lang="en-US" sz="2800" dirty="0"/>
              <a:t>However, entrepreneur or farmer need to consider doing feasibility analysis to the location before start the production of banana chips for cost mitigating method.</a:t>
            </a:r>
          </a:p>
          <a:p>
            <a:pPr algn="just">
              <a:lnSpc>
                <a:spcPct val="107000"/>
              </a:lnSpc>
              <a:spcBef>
                <a:spcPts val="0"/>
              </a:spcBef>
              <a:spcAft>
                <a:spcPts val="675"/>
              </a:spcAft>
            </a:pPr>
            <a:endParaRPr lang="en-US" sz="2800" dirty="0"/>
          </a:p>
          <a:p>
            <a:pPr marL="342900" indent="-342900" algn="just">
              <a:lnSpc>
                <a:spcPct val="107000"/>
              </a:lnSpc>
              <a:spcBef>
                <a:spcPts val="0"/>
              </a:spcBef>
              <a:spcAft>
                <a:spcPts val="675"/>
              </a:spcAft>
              <a:buFont typeface="Arial" panose="020B0604020202020204" pitchFamily="34" charset="0"/>
              <a:buChar char="•"/>
            </a:pPr>
            <a:r>
              <a:rPr lang="en-US" sz="2800" dirty="0"/>
              <a:t>Thickness of banana slices, pretreatments, temperature and packaging are the major parameter for quality banana chips. Hence, giving significant attention for the parameters are more important to generate high quality banana chips output.</a:t>
            </a:r>
          </a:p>
          <a:p>
            <a:pPr marL="342900" indent="-342900" algn="just">
              <a:lnSpc>
                <a:spcPct val="107000"/>
              </a:lnSpc>
              <a:spcBef>
                <a:spcPts val="0"/>
              </a:spcBef>
              <a:spcAft>
                <a:spcPts val="675"/>
              </a:spcAft>
              <a:buFont typeface="Arial" panose="020B0604020202020204" pitchFamily="34" charset="0"/>
              <a:buChar char="•"/>
            </a:pPr>
            <a:endParaRPr lang="en-US" dirty="0"/>
          </a:p>
        </p:txBody>
      </p:sp>
    </p:spTree>
    <p:extLst>
      <p:ext uri="{BB962C8B-B14F-4D97-AF65-F5344CB8AC3E}">
        <p14:creationId xmlns:p14="http://schemas.microsoft.com/office/powerpoint/2010/main" val="3123025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46466"/>
            <a:ext cx="10515600" cy="1325563"/>
          </a:xfrm>
        </p:spPr>
        <p:txBody>
          <a:bodyPr>
            <a:normAutofit/>
          </a:bodyPr>
          <a:lstStyle/>
          <a:p>
            <a:pPr algn="ctr"/>
            <a:r>
              <a:rPr lang="en-US" sz="4400" u="sng" dirty="0"/>
              <a:t>References</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28</a:t>
            </a:fld>
            <a:endParaRPr lang="en-US"/>
          </a:p>
        </p:txBody>
      </p:sp>
      <p:sp>
        <p:nvSpPr>
          <p:cNvPr id="7" name="Content Placeholder 2">
            <a:extLst>
              <a:ext uri="{FF2B5EF4-FFF2-40B4-BE49-F238E27FC236}">
                <a16:creationId xmlns:a16="http://schemas.microsoft.com/office/drawing/2014/main" id="{174ABFCC-93BD-76E5-42E5-2DFD527A1533}"/>
              </a:ext>
            </a:extLst>
          </p:cNvPr>
          <p:cNvSpPr txBox="1">
            <a:spLocks/>
          </p:cNvSpPr>
          <p:nvPr/>
        </p:nvSpPr>
        <p:spPr>
          <a:xfrm>
            <a:off x="838200" y="1276402"/>
            <a:ext cx="10091931" cy="539903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algn="just">
              <a:lnSpc>
                <a:spcPct val="107000"/>
              </a:lnSpc>
              <a:spcBef>
                <a:spcPts val="0"/>
              </a:spcBef>
              <a:spcAft>
                <a:spcPts val="675"/>
              </a:spcAft>
            </a:pPr>
            <a:r>
              <a:rPr lang="en-US" sz="1100" dirty="0" err="1">
                <a:ea typeface="Calibri" panose="020F0502020204030204" pitchFamily="34" charset="0"/>
                <a:cs typeface="Iskoola Pota" panose="020B0502040204020203" pitchFamily="34" charset="0"/>
              </a:rPr>
              <a:t>Anyasi</a:t>
            </a:r>
            <a:r>
              <a:rPr lang="en-US" sz="1100" dirty="0">
                <a:ea typeface="Calibri" panose="020F0502020204030204" pitchFamily="34" charset="0"/>
                <a:cs typeface="Iskoola Pota" panose="020B0502040204020203" pitchFamily="34" charset="0"/>
              </a:rPr>
              <a:t>, T. A., </a:t>
            </a:r>
            <a:r>
              <a:rPr lang="en-US" sz="1100" dirty="0" err="1">
                <a:ea typeface="Calibri" panose="020F0502020204030204" pitchFamily="34" charset="0"/>
                <a:cs typeface="Iskoola Pota" panose="020B0502040204020203" pitchFamily="34" charset="0"/>
              </a:rPr>
              <a:t>Jideani</a:t>
            </a:r>
            <a:r>
              <a:rPr lang="en-US" sz="1100" dirty="0">
                <a:ea typeface="Calibri" panose="020F0502020204030204" pitchFamily="34" charset="0"/>
                <a:cs typeface="Iskoola Pota" panose="020B0502040204020203" pitchFamily="34" charset="0"/>
              </a:rPr>
              <a:t>, A. I., &amp; </a:t>
            </a:r>
            <a:r>
              <a:rPr lang="en-US" sz="1100" dirty="0" err="1">
                <a:ea typeface="Calibri" panose="020F0502020204030204" pitchFamily="34" charset="0"/>
                <a:cs typeface="Iskoola Pota" panose="020B0502040204020203" pitchFamily="34" charset="0"/>
              </a:rPr>
              <a:t>Mchau</a:t>
            </a:r>
            <a:r>
              <a:rPr lang="en-US" sz="1100" dirty="0">
                <a:ea typeface="Calibri" panose="020F0502020204030204" pitchFamily="34" charset="0"/>
                <a:cs typeface="Iskoola Pota" panose="020B0502040204020203" pitchFamily="34" charset="0"/>
              </a:rPr>
              <a:t>, G. R. (2013). Functional properties and postharvest utilization of commercial and noncommercial banana cultivars. Comprehensive Reviews in Food Science and Food Safety, 12(5), 509-522.</a:t>
            </a:r>
          </a:p>
          <a:p>
            <a:pPr marL="0" algn="just">
              <a:lnSpc>
                <a:spcPct val="107000"/>
              </a:lnSpc>
              <a:spcBef>
                <a:spcPts val="0"/>
              </a:spcBef>
              <a:spcAft>
                <a:spcPts val="675"/>
              </a:spcAft>
            </a:pPr>
            <a:r>
              <a:rPr lang="en-US" sz="1100" dirty="0" err="1">
                <a:ea typeface="Calibri" panose="020F0502020204030204" pitchFamily="34" charset="0"/>
                <a:cs typeface="Iskoola Pota" panose="020B0502040204020203" pitchFamily="34" charset="0"/>
              </a:rPr>
              <a:t>Anuar</a:t>
            </a:r>
            <a:r>
              <a:rPr lang="en-US" sz="1100" dirty="0">
                <a:ea typeface="Calibri" panose="020F0502020204030204" pitchFamily="34" charset="0"/>
                <a:cs typeface="Iskoola Pota" panose="020B0502040204020203" pitchFamily="34" charset="0"/>
              </a:rPr>
              <a:t>, M. S., &amp; Nor, M. Z. M. (2018). Drying, </a:t>
            </a:r>
            <a:r>
              <a:rPr lang="en-US" sz="1100" dirty="0" err="1">
                <a:ea typeface="Calibri" panose="020F0502020204030204" pitchFamily="34" charset="0"/>
                <a:cs typeface="Iskoola Pota" panose="020B0502040204020203" pitchFamily="34" charset="0"/>
              </a:rPr>
              <a:t>colour</a:t>
            </a:r>
            <a:r>
              <a:rPr lang="en-US" sz="1100" dirty="0">
                <a:ea typeface="Calibri" panose="020F0502020204030204" pitchFamily="34" charset="0"/>
                <a:cs typeface="Iskoola Pota" panose="020B0502040204020203" pitchFamily="34" charset="0"/>
              </a:rPr>
              <a:t> and sensory characteristics of ‘</a:t>
            </a:r>
            <a:r>
              <a:rPr lang="en-US" sz="1100" dirty="0" err="1">
                <a:ea typeface="Calibri" panose="020F0502020204030204" pitchFamily="34" charset="0"/>
                <a:cs typeface="Iskoola Pota" panose="020B0502040204020203" pitchFamily="34" charset="0"/>
              </a:rPr>
              <a:t>Berangan’banana</a:t>
            </a:r>
            <a:r>
              <a:rPr lang="en-US" sz="1100" dirty="0">
                <a:ea typeface="Calibri" panose="020F0502020204030204" pitchFamily="34" charset="0"/>
                <a:cs typeface="Iskoola Pota" panose="020B0502040204020203" pitchFamily="34" charset="0"/>
              </a:rPr>
              <a:t> (Musa </a:t>
            </a:r>
            <a:r>
              <a:rPr lang="en-US" sz="1100" dirty="0" err="1">
                <a:ea typeface="Calibri" panose="020F0502020204030204" pitchFamily="34" charset="0"/>
                <a:cs typeface="Iskoola Pota" panose="020B0502040204020203" pitchFamily="34" charset="0"/>
              </a:rPr>
              <a:t>Accuminata</a:t>
            </a:r>
            <a:r>
              <a:rPr lang="en-US" sz="1100" dirty="0">
                <a:ea typeface="Calibri" panose="020F0502020204030204" pitchFamily="34" charset="0"/>
                <a:cs typeface="Iskoola Pota" panose="020B0502040204020203" pitchFamily="34" charset="0"/>
              </a:rPr>
              <a:t>) flesh dried using a microwave oven. Malaysian Journal of Halal Research Journal (MJHR), 1(1), 10-14.</a:t>
            </a:r>
          </a:p>
          <a:p>
            <a:pPr marL="0" algn="just">
              <a:lnSpc>
                <a:spcPct val="107000"/>
              </a:lnSpc>
              <a:spcBef>
                <a:spcPts val="0"/>
              </a:spcBef>
              <a:spcAft>
                <a:spcPts val="675"/>
              </a:spcAft>
            </a:pPr>
            <a:r>
              <a:rPr lang="en-US" sz="1100" dirty="0" err="1">
                <a:cs typeface="Times New Roman" panose="02020603050405020304" pitchFamily="18" charset="0"/>
              </a:rPr>
              <a:t>Athukorala</a:t>
            </a:r>
            <a:r>
              <a:rPr lang="en-US" sz="1100" dirty="0">
                <a:cs typeface="Times New Roman" panose="02020603050405020304" pitchFamily="18" charset="0"/>
              </a:rPr>
              <a:t>, W., &amp; </a:t>
            </a:r>
            <a:r>
              <a:rPr lang="en-US" sz="1100" dirty="0" err="1">
                <a:cs typeface="Times New Roman" panose="02020603050405020304" pitchFamily="18" charset="0"/>
              </a:rPr>
              <a:t>Karunarathna</a:t>
            </a:r>
            <a:r>
              <a:rPr lang="en-US" sz="1100" dirty="0">
                <a:cs typeface="Times New Roman" panose="02020603050405020304" pitchFamily="18" charset="0"/>
              </a:rPr>
              <a:t>, M.  (2016) Farmer preferences for Banana diversity and Genetically Modified Banana in Sri Lanka: Application of Choice Experiment Method.</a:t>
            </a:r>
            <a:endParaRPr lang="en-US" sz="1100" dirty="0">
              <a:ea typeface="Calibri" panose="020F0502020204030204" pitchFamily="34" charset="0"/>
              <a:cs typeface="Times New Roman" panose="02020603050405020304" pitchFamily="18" charset="0"/>
            </a:endParaRPr>
          </a:p>
          <a:p>
            <a:pPr marL="0" algn="just">
              <a:lnSpc>
                <a:spcPct val="107000"/>
              </a:lnSpc>
              <a:spcBef>
                <a:spcPts val="0"/>
              </a:spcBef>
              <a:spcAft>
                <a:spcPts val="675"/>
              </a:spcAft>
            </a:pPr>
            <a:r>
              <a:rPr lang="en-US" sz="1100" dirty="0">
                <a:ea typeface="Calibri" panose="020F0502020204030204" pitchFamily="34" charset="0"/>
                <a:cs typeface="Iskoola Pota" panose="020B0502040204020203" pitchFamily="34" charset="0"/>
              </a:rPr>
              <a:t>Borah, P. P., &amp; Nayak, P. K. (2013). Quality characteristics of dried </a:t>
            </a:r>
            <a:r>
              <a:rPr lang="en-US" sz="1100" dirty="0" err="1">
                <a:ea typeface="Calibri" panose="020F0502020204030204" pitchFamily="34" charset="0"/>
                <a:cs typeface="Iskoola Pota" panose="020B0502040204020203" pitchFamily="34" charset="0"/>
              </a:rPr>
              <a:t>jahaji</a:t>
            </a:r>
            <a:r>
              <a:rPr lang="en-US" sz="1100" dirty="0">
                <a:ea typeface="Calibri" panose="020F0502020204030204" pitchFamily="34" charset="0"/>
                <a:cs typeface="Iskoola Pota" panose="020B0502040204020203" pitchFamily="34" charset="0"/>
              </a:rPr>
              <a:t> banana chips after deep fat frying. Int J Agric Food Sci Technol, 4(9), 901-908.</a:t>
            </a:r>
          </a:p>
          <a:p>
            <a:pPr marL="0" algn="just">
              <a:lnSpc>
                <a:spcPct val="107000"/>
              </a:lnSpc>
              <a:spcBef>
                <a:spcPts val="0"/>
              </a:spcBef>
              <a:spcAft>
                <a:spcPts val="675"/>
              </a:spcAft>
            </a:pPr>
            <a:r>
              <a:rPr lang="en-US" sz="1100" dirty="0" err="1">
                <a:ea typeface="Calibri" panose="020F0502020204030204" pitchFamily="34" charset="0"/>
                <a:cs typeface="Iskoola Pota" panose="020B0502040204020203" pitchFamily="34" charset="0"/>
              </a:rPr>
              <a:t>Dhake</a:t>
            </a:r>
            <a:r>
              <a:rPr lang="en-US" sz="1100" dirty="0">
                <a:ea typeface="Calibri" panose="020F0502020204030204" pitchFamily="34" charset="0"/>
                <a:cs typeface="Iskoola Pota" panose="020B0502040204020203" pitchFamily="34" charset="0"/>
              </a:rPr>
              <a:t>, K., Jain, S. K., &amp; </a:t>
            </a:r>
            <a:r>
              <a:rPr lang="en-US" sz="1100" dirty="0" err="1">
                <a:ea typeface="Calibri" panose="020F0502020204030204" pitchFamily="34" charset="0"/>
                <a:cs typeface="Iskoola Pota" panose="020B0502040204020203" pitchFamily="34" charset="0"/>
              </a:rPr>
              <a:t>Lakhawat</a:t>
            </a:r>
            <a:r>
              <a:rPr lang="en-US" sz="1100" dirty="0">
                <a:ea typeface="Calibri" panose="020F0502020204030204" pitchFamily="34" charset="0"/>
                <a:cs typeface="Iskoola Pota" panose="020B0502040204020203" pitchFamily="34" charset="0"/>
              </a:rPr>
              <a:t>, S. S. (2019). Value addition in green banana for rural employment generation. Food Engineering, 59(1), 1-11.</a:t>
            </a:r>
          </a:p>
          <a:p>
            <a:pPr marL="0" algn="just">
              <a:lnSpc>
                <a:spcPct val="107000"/>
              </a:lnSpc>
              <a:spcBef>
                <a:spcPts val="0"/>
              </a:spcBef>
              <a:spcAft>
                <a:spcPts val="675"/>
              </a:spcAft>
            </a:pPr>
            <a:r>
              <a:rPr lang="en-US" sz="1100" dirty="0">
                <a:ea typeface="Calibri" panose="020F0502020204030204" pitchFamily="34" charset="0"/>
                <a:cs typeface="Iskoola Pota" panose="020B0502040204020203" pitchFamily="34" charset="0"/>
              </a:rPr>
              <a:t>Kamran, M., Saleem, N., Jamil, K., Rauf, M., Umar, Z. N., &amp; </a:t>
            </a:r>
            <a:r>
              <a:rPr lang="en-US" sz="1100" dirty="0" err="1">
                <a:ea typeface="Calibri" panose="020F0502020204030204" pitchFamily="34" charset="0"/>
                <a:cs typeface="Iskoola Pota" panose="020B0502040204020203" pitchFamily="34" charset="0"/>
              </a:rPr>
              <a:t>Tarar</a:t>
            </a:r>
            <a:r>
              <a:rPr lang="en-US" sz="1100" dirty="0">
                <a:ea typeface="Calibri" panose="020F0502020204030204" pitchFamily="34" charset="0"/>
                <a:cs typeface="Iskoola Pota" panose="020B0502040204020203" pitchFamily="34" charset="0"/>
              </a:rPr>
              <a:t>, O. M. (2008). Studies on the preparation and evaluation of sweet banana chips. Pak J Food Sci, 18(1-4), 44-49.</a:t>
            </a:r>
          </a:p>
          <a:p>
            <a:pPr marL="0" algn="just">
              <a:lnSpc>
                <a:spcPct val="107000"/>
              </a:lnSpc>
              <a:spcBef>
                <a:spcPts val="0"/>
              </a:spcBef>
              <a:spcAft>
                <a:spcPts val="675"/>
              </a:spcAft>
            </a:pPr>
            <a:r>
              <a:rPr lang="en-US" sz="1100" dirty="0">
                <a:ea typeface="Calibri" panose="020F0502020204030204" pitchFamily="34" charset="0"/>
                <a:cs typeface="Iskoola Pota" panose="020B0502040204020203" pitchFamily="34" charset="0"/>
              </a:rPr>
              <a:t>Lages, L. F. (2016). VCW—Value Creation Wheel: Innovation, technology, business, and society. </a:t>
            </a:r>
            <a:r>
              <a:rPr lang="en-US" sz="1100" i="1" dirty="0">
                <a:ea typeface="Calibri" panose="020F0502020204030204" pitchFamily="34" charset="0"/>
                <a:cs typeface="Iskoola Pota" panose="020B0502040204020203" pitchFamily="34" charset="0"/>
              </a:rPr>
              <a:t>Journal of Business Research</a:t>
            </a:r>
            <a:r>
              <a:rPr lang="en-US" sz="1100" dirty="0">
                <a:ea typeface="Calibri" panose="020F0502020204030204" pitchFamily="34" charset="0"/>
                <a:cs typeface="Iskoola Pota" panose="020B0502040204020203" pitchFamily="34" charset="0"/>
              </a:rPr>
              <a:t>, </a:t>
            </a:r>
            <a:r>
              <a:rPr lang="en-US" sz="1100" i="1" dirty="0">
                <a:ea typeface="Calibri" panose="020F0502020204030204" pitchFamily="34" charset="0"/>
                <a:cs typeface="Iskoola Pota" panose="020B0502040204020203" pitchFamily="34" charset="0"/>
              </a:rPr>
              <a:t>69</a:t>
            </a:r>
            <a:r>
              <a:rPr lang="en-US" sz="1100" dirty="0">
                <a:ea typeface="Calibri" panose="020F0502020204030204" pitchFamily="34" charset="0"/>
                <a:cs typeface="Iskoola Pota" panose="020B0502040204020203" pitchFamily="34" charset="0"/>
              </a:rPr>
              <a:t>(11), 4849-4855.</a:t>
            </a:r>
          </a:p>
          <a:p>
            <a:pPr marL="0" algn="just">
              <a:lnSpc>
                <a:spcPct val="107000"/>
              </a:lnSpc>
              <a:spcBef>
                <a:spcPts val="0"/>
              </a:spcBef>
              <a:spcAft>
                <a:spcPts val="675"/>
              </a:spcAft>
            </a:pPr>
            <a:r>
              <a:rPr lang="en-US" sz="1100" dirty="0">
                <a:ea typeface="Calibri" panose="020F0502020204030204" pitchFamily="34" charset="0"/>
                <a:cs typeface="Iskoola Pota" panose="020B0502040204020203" pitchFamily="34" charset="0"/>
              </a:rPr>
              <a:t>Mahendran, T., &amp; </a:t>
            </a:r>
            <a:r>
              <a:rPr lang="en-US" sz="1100" dirty="0" err="1">
                <a:ea typeface="Calibri" panose="020F0502020204030204" pitchFamily="34" charset="0"/>
                <a:cs typeface="Iskoola Pota" panose="020B0502040204020203" pitchFamily="34" charset="0"/>
              </a:rPr>
              <a:t>Prasannath</a:t>
            </a:r>
            <a:r>
              <a:rPr lang="en-US" sz="1100" dirty="0">
                <a:ea typeface="Calibri" panose="020F0502020204030204" pitchFamily="34" charset="0"/>
                <a:cs typeface="Iskoola Pota" panose="020B0502040204020203" pitchFamily="34" charset="0"/>
              </a:rPr>
              <a:t>, K. INFLUENCE OF DIFFERENT PROCESSING METHODS ON THE QUALITY OF DRIED BANANA.</a:t>
            </a:r>
          </a:p>
          <a:p>
            <a:pPr marL="0" algn="just">
              <a:lnSpc>
                <a:spcPct val="107000"/>
              </a:lnSpc>
              <a:spcBef>
                <a:spcPts val="0"/>
              </a:spcBef>
              <a:spcAft>
                <a:spcPts val="675"/>
              </a:spcAft>
            </a:pPr>
            <a:r>
              <a:rPr lang="en-US" sz="1100" dirty="0" err="1">
                <a:ea typeface="Calibri" panose="020F0502020204030204" pitchFamily="34" charset="0"/>
                <a:cs typeface="Iskoola Pota" panose="020B0502040204020203" pitchFamily="34" charset="0"/>
              </a:rPr>
              <a:t>Molla</a:t>
            </a:r>
            <a:r>
              <a:rPr lang="en-US" sz="1100" dirty="0">
                <a:ea typeface="Calibri" panose="020F0502020204030204" pitchFamily="34" charset="0"/>
                <a:cs typeface="Iskoola Pota" panose="020B0502040204020203" pitchFamily="34" charset="0"/>
              </a:rPr>
              <a:t>, M. M., Nasrin, T. A. A., &amp; Islam, M. N. (2009). Study on the suitability of banana varieties in relation to preparation of chips. Journal of Agriculture &amp; Rural Development, 81-86.</a:t>
            </a:r>
          </a:p>
          <a:p>
            <a:pPr marL="0" algn="just">
              <a:lnSpc>
                <a:spcPct val="107000"/>
              </a:lnSpc>
              <a:spcBef>
                <a:spcPts val="0"/>
              </a:spcBef>
              <a:spcAft>
                <a:spcPts val="675"/>
              </a:spcAft>
            </a:pPr>
            <a:r>
              <a:rPr lang="en-US" sz="1100" dirty="0">
                <a:ea typeface="Calibri" panose="020F0502020204030204" pitchFamily="34" charset="0"/>
                <a:cs typeface="Iskoola Pota" panose="020B0502040204020203" pitchFamily="34" charset="0"/>
              </a:rPr>
              <a:t>Pandya, R., &amp; Yadav, K. C. (2014). Study on effect of pretreatments and microwave drying on banana chips. IOSR Journal of Agriculture and Veterinary Science IOSR-JAVS, 77, 04-10.</a:t>
            </a:r>
          </a:p>
          <a:p>
            <a:pPr marL="0" algn="just">
              <a:lnSpc>
                <a:spcPct val="107000"/>
              </a:lnSpc>
              <a:spcBef>
                <a:spcPts val="0"/>
              </a:spcBef>
              <a:spcAft>
                <a:spcPts val="675"/>
              </a:spcAft>
            </a:pPr>
            <a:r>
              <a:rPr lang="en-US" sz="1100" dirty="0">
                <a:ea typeface="Calibri" panose="020F0502020204030204" pitchFamily="34" charset="0"/>
                <a:cs typeface="Iskoola Pota" panose="020B0502040204020203" pitchFamily="34" charset="0"/>
              </a:rPr>
              <a:t>Stanley, R. (2017). Commercial feasibility of banana waste </a:t>
            </a:r>
            <a:r>
              <a:rPr lang="en-US" sz="1100" dirty="0" err="1">
                <a:ea typeface="Calibri" panose="020F0502020204030204" pitchFamily="34" charset="0"/>
                <a:cs typeface="Iskoola Pota" panose="020B0502040204020203" pitchFamily="34" charset="0"/>
              </a:rPr>
              <a:t>utilisation</a:t>
            </a:r>
            <a:r>
              <a:rPr lang="en-US" sz="1100" dirty="0">
                <a:ea typeface="Calibri" panose="020F0502020204030204" pitchFamily="34" charset="0"/>
                <a:cs typeface="Iskoola Pota" panose="020B0502040204020203" pitchFamily="34" charset="0"/>
              </a:rPr>
              <a:t> in the processed food industry. </a:t>
            </a:r>
            <a:r>
              <a:rPr lang="en-US" sz="1100" dirty="0" err="1">
                <a:ea typeface="Calibri" panose="020F0502020204030204" pitchFamily="34" charset="0"/>
                <a:cs typeface="Iskoola Pota" panose="020B0502040204020203" pitchFamily="34" charset="0"/>
              </a:rPr>
              <a:t>Hort</a:t>
            </a:r>
            <a:r>
              <a:rPr lang="en-US" sz="1100" dirty="0">
                <a:ea typeface="Calibri" panose="020F0502020204030204" pitchFamily="34" charset="0"/>
                <a:cs typeface="Iskoola Pota" panose="020B0502040204020203" pitchFamily="34" charset="0"/>
              </a:rPr>
              <a:t> Innovation: Sydney, Australia.</a:t>
            </a:r>
          </a:p>
          <a:p>
            <a:pPr marL="0" algn="just">
              <a:lnSpc>
                <a:spcPct val="107000"/>
              </a:lnSpc>
              <a:spcBef>
                <a:spcPts val="0"/>
              </a:spcBef>
              <a:spcAft>
                <a:spcPts val="675"/>
              </a:spcAft>
            </a:pPr>
            <a:r>
              <a:rPr lang="en-US" sz="1100" dirty="0" err="1">
                <a:ea typeface="Calibri" panose="020F0502020204030204" pitchFamily="34" charset="0"/>
                <a:cs typeface="Iskoola Pota" panose="020B0502040204020203" pitchFamily="34" charset="0"/>
              </a:rPr>
              <a:t>Subbaiah</a:t>
            </a:r>
            <a:r>
              <a:rPr lang="en-US" sz="1100" dirty="0">
                <a:ea typeface="Calibri" panose="020F0502020204030204" pitchFamily="34" charset="0"/>
                <a:cs typeface="Iskoola Pota" panose="020B0502040204020203" pitchFamily="34" charset="0"/>
              </a:rPr>
              <a:t>, K. V., Jagadeesh, S. L., Manjula, R., &amp; Rani, N. S. (2018). Value Added Studies in Banana as a Commercial Enterprise. Journal homepage: http://www. </a:t>
            </a:r>
            <a:r>
              <a:rPr lang="en-US" sz="1100" dirty="0" err="1">
                <a:ea typeface="Calibri" panose="020F0502020204030204" pitchFamily="34" charset="0"/>
                <a:cs typeface="Iskoola Pota" panose="020B0502040204020203" pitchFamily="34" charset="0"/>
              </a:rPr>
              <a:t>ijcmas</a:t>
            </a:r>
            <a:r>
              <a:rPr lang="en-US" sz="1100" dirty="0">
                <a:ea typeface="Calibri" panose="020F0502020204030204" pitchFamily="34" charset="0"/>
                <a:cs typeface="Iskoola Pota" panose="020B0502040204020203" pitchFamily="34" charset="0"/>
              </a:rPr>
              <a:t>. com, 7(03), 2018.</a:t>
            </a:r>
          </a:p>
          <a:p>
            <a:pPr marL="0" algn="just">
              <a:lnSpc>
                <a:spcPct val="107000"/>
              </a:lnSpc>
              <a:spcBef>
                <a:spcPts val="0"/>
              </a:spcBef>
              <a:spcAft>
                <a:spcPts val="675"/>
              </a:spcAft>
            </a:pPr>
            <a:r>
              <a:rPr lang="en-US" sz="1100" dirty="0" err="1">
                <a:ea typeface="Calibri" panose="020F0502020204030204" pitchFamily="34" charset="0"/>
                <a:cs typeface="Iskoola Pota" panose="020B0502040204020203" pitchFamily="34" charset="0"/>
              </a:rPr>
              <a:t>Wasala</a:t>
            </a:r>
            <a:r>
              <a:rPr lang="en-US" sz="1100" dirty="0">
                <a:ea typeface="Calibri" panose="020F0502020204030204" pitchFamily="34" charset="0"/>
                <a:cs typeface="Iskoola Pota" panose="020B0502040204020203" pitchFamily="34" charset="0"/>
              </a:rPr>
              <a:t>, W. M. C. B., Dissanayake, C. A. K., Dharmasena, D. A. N., </a:t>
            </a:r>
            <a:r>
              <a:rPr lang="en-US" sz="1100" dirty="0" err="1">
                <a:ea typeface="Calibri" panose="020F0502020204030204" pitchFamily="34" charset="0"/>
                <a:cs typeface="Iskoola Pota" panose="020B0502040204020203" pitchFamily="34" charset="0"/>
              </a:rPr>
              <a:t>Gunawardane</a:t>
            </a:r>
            <a:r>
              <a:rPr lang="en-US" sz="1100" dirty="0">
                <a:ea typeface="Calibri" panose="020F0502020204030204" pitchFamily="34" charset="0"/>
                <a:cs typeface="Iskoola Pota" panose="020B0502040204020203" pitchFamily="34" charset="0"/>
              </a:rPr>
              <a:t>, C. R., &amp; Dissanayake, T. M. R. (2014). Postharvest losses, current issues and demand for postharvest technologies for loss management in the main banana supply chains in Sri Lanka. Journal of Postharvest Technology, 2(1), 80-87.</a:t>
            </a:r>
          </a:p>
          <a:p>
            <a:pPr marL="0" algn="just">
              <a:lnSpc>
                <a:spcPct val="107000"/>
              </a:lnSpc>
              <a:spcBef>
                <a:spcPts val="0"/>
              </a:spcBef>
              <a:spcAft>
                <a:spcPts val="675"/>
              </a:spcAft>
            </a:pPr>
            <a:r>
              <a:rPr lang="en-US" sz="1100" dirty="0" err="1">
                <a:latin typeface="Times New Roman" panose="02020603050405020304" pitchFamily="18" charset="0"/>
                <a:ea typeface="Calibri" panose="020F0502020204030204" pitchFamily="34" charset="0"/>
                <a:cs typeface="Iskoola Pota" panose="020B0502040204020203" pitchFamily="34" charset="0"/>
              </a:rPr>
              <a:t>Vidanapathirana</a:t>
            </a:r>
            <a:r>
              <a:rPr lang="en-US" sz="1100" dirty="0">
                <a:latin typeface="Times New Roman" panose="02020603050405020304" pitchFamily="18" charset="0"/>
                <a:ea typeface="Calibri" panose="020F0502020204030204" pitchFamily="34" charset="0"/>
                <a:cs typeface="Iskoola Pota" panose="020B0502040204020203" pitchFamily="34" charset="0"/>
              </a:rPr>
              <a:t>, R., </a:t>
            </a:r>
            <a:r>
              <a:rPr lang="en-US" sz="1100" dirty="0" err="1">
                <a:latin typeface="Times New Roman" panose="02020603050405020304" pitchFamily="18" charset="0"/>
                <a:ea typeface="Calibri" panose="020F0502020204030204" pitchFamily="34" charset="0"/>
                <a:cs typeface="Iskoola Pota" panose="020B0502040204020203" pitchFamily="34" charset="0"/>
              </a:rPr>
              <a:t>Hathurusinghe</a:t>
            </a:r>
            <a:r>
              <a:rPr lang="en-US" sz="1100" dirty="0">
                <a:latin typeface="Times New Roman" panose="02020603050405020304" pitchFamily="18" charset="0"/>
                <a:ea typeface="Calibri" panose="020F0502020204030204" pitchFamily="34" charset="0"/>
                <a:cs typeface="Iskoola Pota" panose="020B0502040204020203" pitchFamily="34" charset="0"/>
              </a:rPr>
              <a:t>, C. P., </a:t>
            </a:r>
            <a:r>
              <a:rPr lang="en-US" sz="1100" dirty="0" err="1">
                <a:latin typeface="Times New Roman" panose="02020603050405020304" pitchFamily="18" charset="0"/>
                <a:ea typeface="Calibri" panose="020F0502020204030204" pitchFamily="34" charset="0"/>
                <a:cs typeface="Iskoola Pota" panose="020B0502040204020203" pitchFamily="34" charset="0"/>
              </a:rPr>
              <a:t>Rambukwella</a:t>
            </a:r>
            <a:r>
              <a:rPr lang="en-US" sz="1100" dirty="0">
                <a:latin typeface="Times New Roman" panose="02020603050405020304" pitchFamily="18" charset="0"/>
                <a:ea typeface="Calibri" panose="020F0502020204030204" pitchFamily="34" charset="0"/>
                <a:cs typeface="Iskoola Pota" panose="020B0502040204020203" pitchFamily="34" charset="0"/>
              </a:rPr>
              <a:t>, R. O. S. H. I. N. I., &amp; </a:t>
            </a:r>
            <a:r>
              <a:rPr lang="en-US" sz="1100" dirty="0" err="1">
                <a:latin typeface="Times New Roman" panose="02020603050405020304" pitchFamily="18" charset="0"/>
                <a:ea typeface="Calibri" panose="020F0502020204030204" pitchFamily="34" charset="0"/>
                <a:cs typeface="Iskoola Pota" panose="020B0502040204020203" pitchFamily="34" charset="0"/>
              </a:rPr>
              <a:t>Somarathne</a:t>
            </a:r>
            <a:r>
              <a:rPr lang="en-US" sz="1100" dirty="0">
                <a:latin typeface="Times New Roman" panose="02020603050405020304" pitchFamily="18" charset="0"/>
                <a:ea typeface="Calibri" panose="020F0502020204030204" pitchFamily="34" charset="0"/>
                <a:cs typeface="Iskoola Pota" panose="020B0502040204020203" pitchFamily="34" charset="0"/>
              </a:rPr>
              <a:t>, T. G. (2012). A Study on value chain of Pineapple and Banana in Sri Lanka.</a:t>
            </a:r>
          </a:p>
          <a:p>
            <a:pPr marL="0" algn="just">
              <a:lnSpc>
                <a:spcPct val="107000"/>
              </a:lnSpc>
              <a:spcBef>
                <a:spcPts val="0"/>
              </a:spcBef>
              <a:spcAft>
                <a:spcPts val="675"/>
              </a:spcAft>
            </a:pPr>
            <a:endParaRPr lang="en-US" sz="1100" dirty="0">
              <a:latin typeface="Calibri" panose="020F0502020204030204" pitchFamily="34" charset="0"/>
              <a:ea typeface="Calibri" panose="020F0502020204030204" pitchFamily="34" charset="0"/>
              <a:cs typeface="Iskoola Pota" panose="020B0502040204020203" pitchFamily="34" charset="0"/>
            </a:endParaRPr>
          </a:p>
          <a:p>
            <a:pPr marL="0" algn="just">
              <a:lnSpc>
                <a:spcPct val="107000"/>
              </a:lnSpc>
              <a:spcBef>
                <a:spcPts val="0"/>
              </a:spcBef>
              <a:spcAft>
                <a:spcPts val="675"/>
              </a:spcAft>
            </a:pPr>
            <a:endParaRPr lang="en-US" sz="1100" dirty="0">
              <a:latin typeface="Calibri" panose="020F0502020204030204" pitchFamily="34" charset="0"/>
              <a:ea typeface="Calibri" panose="020F0502020204030204" pitchFamily="34" charset="0"/>
              <a:cs typeface="Iskoola Pota" panose="020B0502040204020203" pitchFamily="34" charset="0"/>
            </a:endParaRPr>
          </a:p>
          <a:p>
            <a:pPr marL="0" algn="just">
              <a:lnSpc>
                <a:spcPct val="107000"/>
              </a:lnSpc>
              <a:spcBef>
                <a:spcPts val="0"/>
              </a:spcBef>
              <a:spcAft>
                <a:spcPts val="675"/>
              </a:spcAft>
            </a:pPr>
            <a:endParaRPr lang="en-US" sz="1100" dirty="0">
              <a:latin typeface="Calibri" panose="020F0502020204030204" pitchFamily="34" charset="0"/>
              <a:ea typeface="Calibri" panose="020F0502020204030204" pitchFamily="34" charset="0"/>
              <a:cs typeface="Iskoola Pota" panose="020B0502040204020203" pitchFamily="34" charset="0"/>
            </a:endParaRPr>
          </a:p>
          <a:p>
            <a:pPr marL="0" algn="just">
              <a:lnSpc>
                <a:spcPct val="107000"/>
              </a:lnSpc>
              <a:spcBef>
                <a:spcPts val="0"/>
              </a:spcBef>
              <a:spcAft>
                <a:spcPts val="675"/>
              </a:spcAft>
            </a:pPr>
            <a:endParaRPr lang="en-US" sz="1100" dirty="0">
              <a:latin typeface="Calibri" panose="020F0502020204030204" pitchFamily="34" charset="0"/>
              <a:ea typeface="Calibri" panose="020F0502020204030204" pitchFamily="34" charset="0"/>
              <a:cs typeface="Iskoola Pota" panose="020B0502040204020203" pitchFamily="34" charset="0"/>
            </a:endParaRPr>
          </a:p>
          <a:p>
            <a:pPr marL="0" algn="just">
              <a:lnSpc>
                <a:spcPct val="107000"/>
              </a:lnSpc>
              <a:spcBef>
                <a:spcPts val="0"/>
              </a:spcBef>
              <a:spcAft>
                <a:spcPts val="675"/>
              </a:spcAft>
            </a:pPr>
            <a:endParaRPr lang="en-US" sz="1100" dirty="0">
              <a:latin typeface="Calibri" panose="020F0502020204030204" pitchFamily="34" charset="0"/>
              <a:ea typeface="Calibri" panose="020F0502020204030204" pitchFamily="34" charset="0"/>
              <a:cs typeface="Iskoola Pota" panose="020B0502040204020203" pitchFamily="34" charset="0"/>
            </a:endParaRPr>
          </a:p>
          <a:p>
            <a:pPr marL="0" algn="just">
              <a:lnSpc>
                <a:spcPct val="107000"/>
              </a:lnSpc>
              <a:spcBef>
                <a:spcPts val="0"/>
              </a:spcBef>
              <a:spcAft>
                <a:spcPts val="675"/>
              </a:spcAft>
            </a:pPr>
            <a:endParaRPr lang="en-US" sz="1100" dirty="0">
              <a:latin typeface="Calibri" panose="020F0502020204030204" pitchFamily="34" charset="0"/>
              <a:ea typeface="Calibri" panose="020F0502020204030204" pitchFamily="34" charset="0"/>
              <a:cs typeface="Iskoola Pota" panose="020B0502040204020203" pitchFamily="34" charset="0"/>
            </a:endParaRPr>
          </a:p>
          <a:p>
            <a:pPr marL="0" algn="just">
              <a:lnSpc>
                <a:spcPct val="107000"/>
              </a:lnSpc>
              <a:spcBef>
                <a:spcPts val="0"/>
              </a:spcBef>
              <a:spcAft>
                <a:spcPts val="675"/>
              </a:spcAft>
            </a:pPr>
            <a:endParaRPr lang="en-US" sz="1100" dirty="0">
              <a:latin typeface="Calibri" panose="020F0502020204030204" pitchFamily="34" charset="0"/>
              <a:ea typeface="Calibri" panose="020F0502020204030204" pitchFamily="34" charset="0"/>
              <a:cs typeface="Iskoola Pota" panose="020B0502040204020203" pitchFamily="34" charset="0"/>
            </a:endParaRPr>
          </a:p>
          <a:p>
            <a:pPr marL="0" algn="just">
              <a:lnSpc>
                <a:spcPct val="107000"/>
              </a:lnSpc>
              <a:spcBef>
                <a:spcPts val="0"/>
              </a:spcBef>
              <a:spcAft>
                <a:spcPts val="675"/>
              </a:spcAft>
            </a:pPr>
            <a:endParaRPr lang="en-US" sz="1100" dirty="0">
              <a:latin typeface="Calibri" panose="020F0502020204030204" pitchFamily="34" charset="0"/>
              <a:ea typeface="Calibri" panose="020F0502020204030204" pitchFamily="34" charset="0"/>
              <a:cs typeface="Iskoola Pota" panose="020B0502040204020203" pitchFamily="34" charset="0"/>
            </a:endParaRPr>
          </a:p>
          <a:p>
            <a:pPr marL="0" algn="just">
              <a:lnSpc>
                <a:spcPct val="107000"/>
              </a:lnSpc>
              <a:spcBef>
                <a:spcPts val="0"/>
              </a:spcBef>
              <a:spcAft>
                <a:spcPts val="675"/>
              </a:spcAft>
            </a:pPr>
            <a:endParaRPr lang="en-US" sz="1100" dirty="0">
              <a:latin typeface="Calibri" panose="020F0502020204030204" pitchFamily="34" charset="0"/>
              <a:ea typeface="Calibri" panose="020F0502020204030204" pitchFamily="34" charset="0"/>
              <a:cs typeface="Iskoola Pota" panose="020B0502040204020203" pitchFamily="34" charset="0"/>
            </a:endParaRPr>
          </a:p>
          <a:p>
            <a:pPr marL="0" algn="just">
              <a:lnSpc>
                <a:spcPct val="107000"/>
              </a:lnSpc>
              <a:spcBef>
                <a:spcPts val="0"/>
              </a:spcBef>
              <a:spcAft>
                <a:spcPts val="675"/>
              </a:spcAft>
            </a:pPr>
            <a:endParaRPr lang="en-US" sz="1100" dirty="0">
              <a:latin typeface="Calibri" panose="020F0502020204030204" pitchFamily="34" charset="0"/>
              <a:ea typeface="Calibri" panose="020F0502020204030204" pitchFamily="34" charset="0"/>
              <a:cs typeface="Iskoola Pota" panose="020B0502040204020203" pitchFamily="34" charset="0"/>
            </a:endParaRPr>
          </a:p>
          <a:p>
            <a:pPr marL="0" algn="just">
              <a:lnSpc>
                <a:spcPct val="107000"/>
              </a:lnSpc>
              <a:spcBef>
                <a:spcPts val="0"/>
              </a:spcBef>
              <a:spcAft>
                <a:spcPts val="675"/>
              </a:spcAft>
            </a:pPr>
            <a:endParaRPr lang="en-US" sz="1100" dirty="0">
              <a:latin typeface="Calibri" panose="020F0502020204030204" pitchFamily="34" charset="0"/>
              <a:ea typeface="Calibri" panose="020F0502020204030204" pitchFamily="34" charset="0"/>
              <a:cs typeface="Iskoola Pota" panose="020B0502040204020203" pitchFamily="34" charset="0"/>
            </a:endParaRPr>
          </a:p>
          <a:p>
            <a:pPr marL="0" algn="just">
              <a:lnSpc>
                <a:spcPct val="107000"/>
              </a:lnSpc>
              <a:spcBef>
                <a:spcPts val="0"/>
              </a:spcBef>
              <a:spcAft>
                <a:spcPts val="675"/>
              </a:spcAft>
            </a:pPr>
            <a:endParaRPr lang="en-US" sz="1100" dirty="0">
              <a:latin typeface="Calibri" panose="020F0502020204030204" pitchFamily="34" charset="0"/>
              <a:ea typeface="Calibri" panose="020F0502020204030204" pitchFamily="34" charset="0"/>
              <a:cs typeface="Iskoola Pota" panose="020B0502040204020203" pitchFamily="34" charset="0"/>
            </a:endParaRPr>
          </a:p>
          <a:p>
            <a:pPr marL="0" algn="just">
              <a:lnSpc>
                <a:spcPct val="107000"/>
              </a:lnSpc>
              <a:spcBef>
                <a:spcPts val="0"/>
              </a:spcBef>
              <a:spcAft>
                <a:spcPts val="675"/>
              </a:spcAft>
            </a:pPr>
            <a:endParaRPr lang="en-US" sz="1100" dirty="0">
              <a:latin typeface="Calibri" panose="020F0502020204030204" pitchFamily="34" charset="0"/>
              <a:ea typeface="Calibri" panose="020F0502020204030204" pitchFamily="34" charset="0"/>
              <a:cs typeface="Iskoola Pota" panose="020B0502040204020203" pitchFamily="34" charset="0"/>
            </a:endParaRPr>
          </a:p>
          <a:p>
            <a:pPr marL="0" algn="just">
              <a:lnSpc>
                <a:spcPct val="107000"/>
              </a:lnSpc>
              <a:spcBef>
                <a:spcPts val="0"/>
              </a:spcBef>
              <a:spcAft>
                <a:spcPts val="675"/>
              </a:spcAft>
            </a:pPr>
            <a:endParaRPr lang="en-US" sz="1100" dirty="0">
              <a:latin typeface="Calibri" panose="020F0502020204030204" pitchFamily="34" charset="0"/>
              <a:ea typeface="Calibri" panose="020F0502020204030204" pitchFamily="34" charset="0"/>
              <a:cs typeface="Iskoola Pota" panose="020B0502040204020203" pitchFamily="34" charset="0"/>
            </a:endParaRPr>
          </a:p>
          <a:p>
            <a:pPr marL="0" algn="just">
              <a:lnSpc>
                <a:spcPct val="107000"/>
              </a:lnSpc>
              <a:spcBef>
                <a:spcPts val="0"/>
              </a:spcBef>
              <a:spcAft>
                <a:spcPts val="675"/>
              </a:spcAft>
            </a:pPr>
            <a:endParaRPr lang="en-US" sz="1100" dirty="0">
              <a:latin typeface="Calibri" panose="020F0502020204030204" pitchFamily="34" charset="0"/>
              <a:ea typeface="Calibri" panose="020F0502020204030204" pitchFamily="34" charset="0"/>
              <a:cs typeface="Iskoola Pota" panose="020B0502040204020203" pitchFamily="34" charset="0"/>
            </a:endParaRPr>
          </a:p>
          <a:p>
            <a:pPr marL="0" algn="just">
              <a:lnSpc>
                <a:spcPct val="107000"/>
              </a:lnSpc>
              <a:spcBef>
                <a:spcPts val="0"/>
              </a:spcBef>
              <a:spcAft>
                <a:spcPts val="675"/>
              </a:spcAft>
            </a:pPr>
            <a:endParaRPr lang="en-US" sz="1100" dirty="0">
              <a:latin typeface="Calibri" panose="020F0502020204030204" pitchFamily="34" charset="0"/>
              <a:ea typeface="Calibri" panose="020F0502020204030204" pitchFamily="34" charset="0"/>
              <a:cs typeface="Iskoola Pota" panose="020B0502040204020203" pitchFamily="34" charset="0"/>
            </a:endParaRPr>
          </a:p>
          <a:p>
            <a:pPr marL="0" algn="just">
              <a:lnSpc>
                <a:spcPct val="107000"/>
              </a:lnSpc>
              <a:spcBef>
                <a:spcPts val="0"/>
              </a:spcBef>
              <a:spcAft>
                <a:spcPts val="675"/>
              </a:spcAft>
            </a:pPr>
            <a:endParaRPr lang="en-US" sz="1100" dirty="0">
              <a:latin typeface="Calibri" panose="020F0502020204030204" pitchFamily="34" charset="0"/>
              <a:ea typeface="Calibri" panose="020F0502020204030204" pitchFamily="34" charset="0"/>
              <a:cs typeface="Iskoola Pota" panose="020B0502040204020203" pitchFamily="34" charset="0"/>
            </a:endParaRPr>
          </a:p>
          <a:p>
            <a:pPr marL="0" algn="just">
              <a:lnSpc>
                <a:spcPct val="107000"/>
              </a:lnSpc>
              <a:spcBef>
                <a:spcPts val="0"/>
              </a:spcBef>
              <a:spcAft>
                <a:spcPts val="675"/>
              </a:spcAft>
            </a:pPr>
            <a:endParaRPr lang="en-US" sz="1100" dirty="0">
              <a:latin typeface="Calibri" panose="020F0502020204030204" pitchFamily="34" charset="0"/>
              <a:ea typeface="Calibri" panose="020F0502020204030204" pitchFamily="34" charset="0"/>
              <a:cs typeface="Iskoola Pota" panose="020B0502040204020203" pitchFamily="34" charset="0"/>
            </a:endParaRPr>
          </a:p>
          <a:p>
            <a:pPr marL="0" algn="just">
              <a:lnSpc>
                <a:spcPct val="107000"/>
              </a:lnSpc>
              <a:spcBef>
                <a:spcPts val="0"/>
              </a:spcBef>
              <a:spcAft>
                <a:spcPts val="675"/>
              </a:spcAft>
            </a:pPr>
            <a:endParaRPr lang="en-US" sz="1100" dirty="0">
              <a:latin typeface="Calibri" panose="020F0502020204030204" pitchFamily="34" charset="0"/>
              <a:ea typeface="Calibri" panose="020F0502020204030204" pitchFamily="34" charset="0"/>
              <a:cs typeface="Iskoola Pota" panose="020B0502040204020203" pitchFamily="34" charset="0"/>
            </a:endParaRPr>
          </a:p>
          <a:p>
            <a:pPr marL="0" indent="0">
              <a:buNone/>
            </a:pPr>
            <a:endParaRPr lang="en-US" sz="1100" dirty="0"/>
          </a:p>
        </p:txBody>
      </p:sp>
    </p:spTree>
    <p:extLst>
      <p:ext uri="{BB962C8B-B14F-4D97-AF65-F5344CB8AC3E}">
        <p14:creationId xmlns:p14="http://schemas.microsoft.com/office/powerpoint/2010/main" val="3150070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F9E5-0E49-850E-F5C9-8747106A61A6}"/>
              </a:ext>
            </a:extLst>
          </p:cNvPr>
          <p:cNvSpPr>
            <a:spLocks noGrp="1"/>
          </p:cNvSpPr>
          <p:nvPr>
            <p:ph type="title"/>
          </p:nvPr>
        </p:nvSpPr>
        <p:spPr>
          <a:xfrm>
            <a:off x="838200" y="2766218"/>
            <a:ext cx="10515600" cy="1325563"/>
          </a:xfrm>
        </p:spPr>
        <p:txBody>
          <a:bodyPr>
            <a:normAutofit/>
          </a:bodyPr>
          <a:lstStyle/>
          <a:p>
            <a:pPr algn="ctr"/>
            <a:r>
              <a:rPr lang="en-US" sz="5400" b="1" dirty="0"/>
              <a:t>Thank You</a:t>
            </a:r>
          </a:p>
        </p:txBody>
      </p:sp>
      <p:sp>
        <p:nvSpPr>
          <p:cNvPr id="3" name="Slide Number Placeholder 2">
            <a:extLst>
              <a:ext uri="{FF2B5EF4-FFF2-40B4-BE49-F238E27FC236}">
                <a16:creationId xmlns:a16="http://schemas.microsoft.com/office/drawing/2014/main" id="{EECBED9C-61C2-F5E2-374E-E4D467FF994A}"/>
              </a:ext>
            </a:extLst>
          </p:cNvPr>
          <p:cNvSpPr>
            <a:spLocks noGrp="1"/>
          </p:cNvSpPr>
          <p:nvPr>
            <p:ph type="sldNum" sz="quarter" idx="12"/>
          </p:nvPr>
        </p:nvSpPr>
        <p:spPr/>
        <p:txBody>
          <a:bodyPr/>
          <a:lstStyle/>
          <a:p>
            <a:fld id="{48FC179B-E1DC-44DF-B0E4-66A8D350C2BE}" type="slidenum">
              <a:rPr lang="en-US" smtClean="0"/>
              <a:t>29</a:t>
            </a:fld>
            <a:endParaRPr lang="en-US"/>
          </a:p>
        </p:txBody>
      </p:sp>
    </p:spTree>
    <p:extLst>
      <p:ext uri="{BB962C8B-B14F-4D97-AF65-F5344CB8AC3E}">
        <p14:creationId xmlns:p14="http://schemas.microsoft.com/office/powerpoint/2010/main" val="279207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F6B58-BEB4-7EC1-F5FE-DF097D6D6D9E}"/>
              </a:ext>
            </a:extLst>
          </p:cNvPr>
          <p:cNvSpPr>
            <a:spLocks noGrp="1"/>
          </p:cNvSpPr>
          <p:nvPr>
            <p:ph type="title"/>
          </p:nvPr>
        </p:nvSpPr>
        <p:spPr>
          <a:xfrm>
            <a:off x="838200" y="365125"/>
            <a:ext cx="10515600" cy="1325563"/>
          </a:xfrm>
        </p:spPr>
        <p:txBody>
          <a:bodyPr>
            <a:normAutofit/>
          </a:bodyPr>
          <a:lstStyle/>
          <a:p>
            <a:pPr algn="ctr"/>
            <a:r>
              <a:rPr lang="en-US" sz="4400" u="sng" dirty="0"/>
              <a:t>Content for  the presentation</a:t>
            </a:r>
          </a:p>
        </p:txBody>
      </p:sp>
      <p:sp>
        <p:nvSpPr>
          <p:cNvPr id="3" name="Content Placeholder 2">
            <a:extLst>
              <a:ext uri="{FF2B5EF4-FFF2-40B4-BE49-F238E27FC236}">
                <a16:creationId xmlns:a16="http://schemas.microsoft.com/office/drawing/2014/main" id="{2A54ADEF-2197-9A5F-5429-3CD03E1AB326}"/>
              </a:ext>
            </a:extLst>
          </p:cNvPr>
          <p:cNvSpPr>
            <a:spLocks noGrp="1"/>
          </p:cNvSpPr>
          <p:nvPr>
            <p:ph idx="1"/>
          </p:nvPr>
        </p:nvSpPr>
        <p:spPr/>
        <p:txBody>
          <a:bodyPr>
            <a:normAutofit lnSpcReduction="10000"/>
          </a:bodyPr>
          <a:lstStyle/>
          <a:p>
            <a:pPr marL="0" marR="0">
              <a:lnSpc>
                <a:spcPct val="150000"/>
              </a:lnSpc>
              <a:spcBef>
                <a:spcPts val="0"/>
              </a:spcBef>
              <a:spcAft>
                <a:spcPts val="800"/>
              </a:spcAft>
            </a:pPr>
            <a:r>
              <a:rPr lang="en-US" dirty="0">
                <a:ea typeface="Calibri" panose="020F0502020204030204" pitchFamily="34" charset="0"/>
                <a:cs typeface="Iskoola Pota" panose="02010503010101010104" pitchFamily="2" charset="0"/>
              </a:rPr>
              <a:t>Introduction</a:t>
            </a:r>
          </a:p>
          <a:p>
            <a:pPr marL="0" marR="0">
              <a:lnSpc>
                <a:spcPct val="150000"/>
              </a:lnSpc>
              <a:spcBef>
                <a:spcPts val="0"/>
              </a:spcBef>
              <a:spcAft>
                <a:spcPts val="800"/>
              </a:spcAft>
            </a:pPr>
            <a:r>
              <a:rPr lang="en-US" dirty="0">
                <a:ea typeface="Calibri" panose="020F0502020204030204" pitchFamily="34" charset="0"/>
                <a:cs typeface="Iskoola Pota" panose="02010503010101010104" pitchFamily="2" charset="0"/>
              </a:rPr>
              <a:t>Objectives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Material and Methods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Results and Discussion</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Conclusion and Recommendations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References</a:t>
            </a:r>
          </a:p>
        </p:txBody>
      </p:sp>
      <p:sp>
        <p:nvSpPr>
          <p:cNvPr id="4" name="Slide Number Placeholder 3">
            <a:extLst>
              <a:ext uri="{FF2B5EF4-FFF2-40B4-BE49-F238E27FC236}">
                <a16:creationId xmlns:a16="http://schemas.microsoft.com/office/drawing/2014/main" id="{6BF8F961-52E7-EAC8-9412-12E4E3384CBB}"/>
              </a:ext>
            </a:extLst>
          </p:cNvPr>
          <p:cNvSpPr>
            <a:spLocks noGrp="1"/>
          </p:cNvSpPr>
          <p:nvPr>
            <p:ph type="sldNum" sz="quarter" idx="12"/>
          </p:nvPr>
        </p:nvSpPr>
        <p:spPr>
          <a:xfrm>
            <a:off x="9329692" y="6492875"/>
            <a:ext cx="2743200" cy="365125"/>
          </a:xfrm>
        </p:spPr>
        <p:txBody>
          <a:bodyPr/>
          <a:lstStyle/>
          <a:p>
            <a:fld id="{48FC179B-E1DC-44DF-B0E4-66A8D350C2BE}" type="slidenum">
              <a:rPr lang="en-US" smtClean="0"/>
              <a:t>3</a:t>
            </a:fld>
            <a:endParaRPr lang="en-US"/>
          </a:p>
        </p:txBody>
      </p:sp>
      <p:pic>
        <p:nvPicPr>
          <p:cNvPr id="5" name="Picture 4">
            <a:extLst>
              <a:ext uri="{FF2B5EF4-FFF2-40B4-BE49-F238E27FC236}">
                <a16:creationId xmlns:a16="http://schemas.microsoft.com/office/drawing/2014/main" id="{191CEA0E-6E19-C73C-4688-9300BBD87A9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66000"/>
                    </a14:imgEffect>
                  </a14:imgLayer>
                </a14:imgProps>
              </a:ext>
            </a:extLst>
          </a:blip>
          <a:srcRect t="12733" r="15412"/>
          <a:stretch/>
        </p:blipFill>
        <p:spPr>
          <a:xfrm>
            <a:off x="8900012" y="1524001"/>
            <a:ext cx="2453787" cy="2125058"/>
          </a:xfrm>
          <a:prstGeom prst="rect">
            <a:avLst/>
          </a:prstGeom>
        </p:spPr>
      </p:pic>
      <p:pic>
        <p:nvPicPr>
          <p:cNvPr id="6" name="Picture 5">
            <a:extLst>
              <a:ext uri="{FF2B5EF4-FFF2-40B4-BE49-F238E27FC236}">
                <a16:creationId xmlns:a16="http://schemas.microsoft.com/office/drawing/2014/main" id="{87EAC317-3A5E-E985-367C-270E9FBD2ED2}"/>
              </a:ext>
            </a:extLst>
          </p:cNvPr>
          <p:cNvPicPr>
            <a:picLocks noChangeAspect="1"/>
          </p:cNvPicPr>
          <p:nvPr/>
        </p:nvPicPr>
        <p:blipFill rotWithShape="1">
          <a:blip r:embed="rId4">
            <a:extLst>
              <a:ext uri="{28A0092B-C50C-407E-A947-70E740481C1C}">
                <a14:useLocalDpi xmlns:a14="http://schemas.microsoft.com/office/drawing/2010/main" val="0"/>
              </a:ext>
            </a:extLst>
          </a:blip>
          <a:srcRect t="11837" b="11054"/>
          <a:stretch/>
        </p:blipFill>
        <p:spPr>
          <a:xfrm>
            <a:off x="8900013" y="4054516"/>
            <a:ext cx="2453787" cy="2280403"/>
          </a:xfrm>
          <a:prstGeom prst="rect">
            <a:avLst/>
          </a:prstGeom>
        </p:spPr>
      </p:pic>
      <p:sp>
        <p:nvSpPr>
          <p:cNvPr id="9" name="Arrow: Curved Right 8">
            <a:extLst>
              <a:ext uri="{FF2B5EF4-FFF2-40B4-BE49-F238E27FC236}">
                <a16:creationId xmlns:a16="http://schemas.microsoft.com/office/drawing/2014/main" id="{679BB1E6-EB1B-74B6-CB2A-9F583F46A634}"/>
              </a:ext>
            </a:extLst>
          </p:cNvPr>
          <p:cNvSpPr/>
          <p:nvPr/>
        </p:nvSpPr>
        <p:spPr>
          <a:xfrm>
            <a:off x="7772399" y="2721467"/>
            <a:ext cx="1127612" cy="2747469"/>
          </a:xfrm>
          <a:prstGeom prst="curv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68445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algn="ctr"/>
            <a:r>
              <a:rPr lang="en-US" sz="4400" u="sng" dirty="0"/>
              <a:t>Introduction</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838200" y="1690688"/>
            <a:ext cx="10515600" cy="4351338"/>
          </a:xfrm>
        </p:spPr>
        <p:txBody>
          <a:bodyPr>
            <a:normAutofit fontScale="92500" lnSpcReduction="10000"/>
          </a:bodyPr>
          <a:lstStyle/>
          <a:p>
            <a:pPr marL="0" indent="0" algn="just">
              <a:buNone/>
            </a:pPr>
            <a:r>
              <a:rPr lang="en-US" dirty="0"/>
              <a:t>Sri Lanka as an agricultural economic country where banana is one of the most important fruit crops cultivated. There are nearly 60,000 ha of land is under banana cultivation in Sri Lanka. It covers about 54 per cent of the total fruit lands (Athukorala,2016).</a:t>
            </a:r>
          </a:p>
          <a:p>
            <a:pPr marL="0" indent="0" algn="just">
              <a:buNone/>
            </a:pPr>
            <a:endParaRPr lang="en-US" dirty="0"/>
          </a:p>
          <a:p>
            <a:pPr marL="0" indent="0" algn="just">
              <a:buNone/>
            </a:pPr>
            <a:r>
              <a:rPr lang="en-US" dirty="0"/>
              <a:t>Cavendish, </a:t>
            </a:r>
            <a:r>
              <a:rPr lang="en-US" dirty="0" err="1"/>
              <a:t>Ambul</a:t>
            </a:r>
            <a:r>
              <a:rPr lang="en-US" dirty="0"/>
              <a:t>, </a:t>
            </a:r>
            <a:r>
              <a:rPr lang="en-US" dirty="0" err="1"/>
              <a:t>Kolikuttu</a:t>
            </a:r>
            <a:r>
              <a:rPr lang="en-US" dirty="0"/>
              <a:t>, </a:t>
            </a:r>
            <a:r>
              <a:rPr lang="en-US" dirty="0" err="1"/>
              <a:t>Seeni</a:t>
            </a:r>
            <a:r>
              <a:rPr lang="en-US" dirty="0"/>
              <a:t>, </a:t>
            </a:r>
            <a:r>
              <a:rPr lang="en-US" dirty="0" err="1"/>
              <a:t>Rathambala</a:t>
            </a:r>
            <a:r>
              <a:rPr lang="en-US" dirty="0"/>
              <a:t> and </a:t>
            </a:r>
            <a:r>
              <a:rPr lang="en-US" dirty="0" err="1"/>
              <a:t>Ambun</a:t>
            </a:r>
            <a:r>
              <a:rPr lang="en-US" dirty="0"/>
              <a:t> are the most popular varieties grown in the country and can be grown all over the island (Vidanapathirana,2012).</a:t>
            </a:r>
          </a:p>
          <a:p>
            <a:pPr marL="0" indent="0" algn="just">
              <a:buNone/>
            </a:pPr>
            <a:endParaRPr lang="en-US" dirty="0"/>
          </a:p>
          <a:p>
            <a:pPr marL="0" indent="0" algn="just">
              <a:buNone/>
            </a:pPr>
            <a:r>
              <a:rPr lang="en-US" dirty="0"/>
              <a:t>Cavendish (Musa </a:t>
            </a:r>
            <a:r>
              <a:rPr lang="en-US" dirty="0" err="1"/>
              <a:t>cavendishii</a:t>
            </a:r>
            <a:r>
              <a:rPr lang="en-US" dirty="0"/>
              <a:t>) is the worldwide cultivated commercial banana subgroup which mainly focuses on the export market.</a:t>
            </a:r>
          </a:p>
          <a:p>
            <a:pPr marL="0" indent="0">
              <a:buNone/>
            </a:pPr>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4</a:t>
            </a:fld>
            <a:endParaRPr lang="en-US"/>
          </a:p>
        </p:txBody>
      </p:sp>
    </p:spTree>
    <p:extLst>
      <p:ext uri="{BB962C8B-B14F-4D97-AF65-F5344CB8AC3E}">
        <p14:creationId xmlns:p14="http://schemas.microsoft.com/office/powerpoint/2010/main" val="2176651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algn="ctr"/>
            <a:r>
              <a:rPr lang="en-US" sz="4400" u="sng" dirty="0"/>
              <a:t>Introduction</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838200" y="1690688"/>
            <a:ext cx="10515600" cy="4351338"/>
          </a:xfrm>
        </p:spPr>
        <p:txBody>
          <a:bodyPr>
            <a:normAutofit fontScale="92500"/>
          </a:bodyPr>
          <a:lstStyle/>
          <a:p>
            <a:pPr marL="0" indent="0" algn="just">
              <a:buNone/>
            </a:pPr>
            <a:r>
              <a:rPr lang="en-US" dirty="0"/>
              <a:t>It has been estimated that between 15-50% of the total banana production, which reaches the packing house in commercial farms, does not meet retailer specifications and those are rejected (Stanley,2017).  </a:t>
            </a:r>
          </a:p>
          <a:p>
            <a:pPr marL="0" indent="0" algn="just">
              <a:buNone/>
            </a:pPr>
            <a:endParaRPr lang="en-US" dirty="0"/>
          </a:p>
          <a:p>
            <a:pPr marL="0" indent="0" algn="just">
              <a:buNone/>
            </a:pPr>
            <a:r>
              <a:rPr lang="en-US" dirty="0"/>
              <a:t>The reasons are fresh damage, handling damage, transport damage, pest damage, storage damage and not fulfilling the standard sizes or over sized banana fingers.</a:t>
            </a:r>
          </a:p>
          <a:p>
            <a:pPr marL="0" indent="0" algn="just">
              <a:buNone/>
            </a:pPr>
            <a:endParaRPr lang="en-US" dirty="0"/>
          </a:p>
          <a:p>
            <a:pPr marL="0" indent="0" algn="just">
              <a:buNone/>
            </a:pPr>
            <a:r>
              <a:rPr lang="en-US" dirty="0"/>
              <a:t>Physiological damages of fruits undermine the quality and market price of the product (Robinson 1996).</a:t>
            </a:r>
          </a:p>
          <a:p>
            <a:pPr marL="0" indent="0">
              <a:buNone/>
            </a:pPr>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5</a:t>
            </a:fld>
            <a:endParaRPr lang="en-US"/>
          </a:p>
        </p:txBody>
      </p:sp>
    </p:spTree>
    <p:extLst>
      <p:ext uri="{BB962C8B-B14F-4D97-AF65-F5344CB8AC3E}">
        <p14:creationId xmlns:p14="http://schemas.microsoft.com/office/powerpoint/2010/main" val="4224451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marL="0" marR="0" algn="ctr">
              <a:lnSpc>
                <a:spcPct val="150000"/>
              </a:lnSpc>
              <a:spcBef>
                <a:spcPts val="0"/>
              </a:spcBef>
              <a:spcAft>
                <a:spcPts val="800"/>
              </a:spcAft>
            </a:pPr>
            <a:r>
              <a:rPr lang="en-US" u="sng" dirty="0">
                <a:ea typeface="Calibri" panose="020F0502020204030204" pitchFamily="34" charset="0"/>
                <a:cs typeface="Iskoola Pota" panose="02010503010101010104" pitchFamily="2" charset="0"/>
              </a:rPr>
              <a:t>Objectives</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6</a:t>
            </a:fld>
            <a:endParaRPr lang="en-US"/>
          </a:p>
        </p:txBody>
      </p:sp>
      <p:sp>
        <p:nvSpPr>
          <p:cNvPr id="7" name="Content Placeholder 2">
            <a:extLst>
              <a:ext uri="{FF2B5EF4-FFF2-40B4-BE49-F238E27FC236}">
                <a16:creationId xmlns:a16="http://schemas.microsoft.com/office/drawing/2014/main" id="{03BBC6F9-F2A5-1C85-56C7-722DC1496913}"/>
              </a:ext>
            </a:extLst>
          </p:cNvPr>
          <p:cNvSpPr txBox="1">
            <a:spLocks/>
          </p:cNvSpPr>
          <p:nvPr/>
        </p:nvSpPr>
        <p:spPr>
          <a:xfrm>
            <a:off x="1317921" y="1385745"/>
            <a:ext cx="9556157" cy="5223449"/>
          </a:xfrm>
          <a:prstGeom prst="rect">
            <a:avLst/>
          </a:prstGeom>
        </p:spPr>
        <p:txBody>
          <a:bodyPr>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sz="8100" b="1" dirty="0">
              <a:solidFill>
                <a:schemeClr val="tx1"/>
              </a:solidFill>
            </a:endParaRPr>
          </a:p>
          <a:p>
            <a:pPr marL="0" indent="0">
              <a:buNone/>
            </a:pPr>
            <a:r>
              <a:rPr lang="en-US" sz="11200" b="1" dirty="0">
                <a:solidFill>
                  <a:schemeClr val="accent2">
                    <a:lumMod val="75000"/>
                  </a:schemeClr>
                </a:solidFill>
              </a:rPr>
              <a:t>Main Objective</a:t>
            </a:r>
            <a:endParaRPr lang="en-US" sz="11200" dirty="0">
              <a:solidFill>
                <a:schemeClr val="accent2">
                  <a:lumMod val="75000"/>
                </a:schemeClr>
              </a:solidFill>
            </a:endParaRPr>
          </a:p>
          <a:p>
            <a:pPr marL="0" indent="0" algn="just">
              <a:lnSpc>
                <a:spcPct val="120000"/>
              </a:lnSpc>
              <a:buNone/>
            </a:pPr>
            <a:r>
              <a:rPr lang="en-US" sz="11200" dirty="0">
                <a:solidFill>
                  <a:schemeClr val="tx1"/>
                </a:solidFill>
              </a:rPr>
              <a:t>Development of value-added banana chips by utilizing refuse banana in order to gain profit to the commercial farm.</a:t>
            </a:r>
          </a:p>
          <a:p>
            <a:pPr marL="0" indent="0">
              <a:buNone/>
            </a:pPr>
            <a:r>
              <a:rPr lang="en-US" sz="11200" b="1" dirty="0">
                <a:solidFill>
                  <a:schemeClr val="accent2">
                    <a:lumMod val="75000"/>
                  </a:schemeClr>
                </a:solidFill>
              </a:rPr>
              <a:t>Sub Objectives</a:t>
            </a:r>
            <a:endParaRPr lang="en-US" sz="11200" dirty="0">
              <a:solidFill>
                <a:schemeClr val="accent2">
                  <a:lumMod val="75000"/>
                </a:schemeClr>
              </a:solidFill>
            </a:endParaRPr>
          </a:p>
          <a:p>
            <a:pPr lvl="2" algn="just">
              <a:buClr>
                <a:schemeClr val="accent2"/>
              </a:buClr>
              <a:buFont typeface="Arial" panose="020B0604020202020204" pitchFamily="34" charset="0"/>
              <a:buChar char="•"/>
            </a:pPr>
            <a:r>
              <a:rPr lang="en-US" sz="10600" dirty="0">
                <a:solidFill>
                  <a:schemeClr val="tx1"/>
                </a:solidFill>
              </a:rPr>
              <a:t>To develop the banana chips by using refused banana.</a:t>
            </a:r>
          </a:p>
          <a:p>
            <a:pPr lvl="2" algn="just">
              <a:buClr>
                <a:schemeClr val="accent2"/>
              </a:buClr>
              <a:buFont typeface="Arial" panose="020B0604020202020204" pitchFamily="34" charset="0"/>
              <a:buChar char="•"/>
            </a:pPr>
            <a:r>
              <a:rPr lang="en-US" sz="10600" dirty="0">
                <a:solidFill>
                  <a:schemeClr val="tx1"/>
                </a:solidFill>
              </a:rPr>
              <a:t>To analyze the sensory properties of the product.</a:t>
            </a:r>
          </a:p>
          <a:p>
            <a:pPr lvl="2" algn="just">
              <a:buClr>
                <a:schemeClr val="accent2"/>
              </a:buClr>
              <a:buFont typeface="Arial" panose="020B0604020202020204" pitchFamily="34" charset="0"/>
              <a:buChar char="•"/>
            </a:pPr>
            <a:r>
              <a:rPr lang="en-US" sz="10600" dirty="0">
                <a:solidFill>
                  <a:schemeClr val="tx1"/>
                </a:solidFill>
              </a:rPr>
              <a:t>To determine the microbiological properties of the product.</a:t>
            </a:r>
          </a:p>
          <a:p>
            <a:pPr lvl="2" algn="just">
              <a:buClr>
                <a:schemeClr val="accent2"/>
              </a:buClr>
              <a:buFont typeface="Arial" panose="020B0604020202020204" pitchFamily="34" charset="0"/>
              <a:buChar char="•"/>
            </a:pPr>
            <a:r>
              <a:rPr lang="en-US" sz="10600" dirty="0">
                <a:solidFill>
                  <a:schemeClr val="tx1"/>
                </a:solidFill>
              </a:rPr>
              <a:t>To function a market analysis for the product.</a:t>
            </a:r>
          </a:p>
          <a:p>
            <a:pPr lvl="2" algn="just">
              <a:buClr>
                <a:schemeClr val="accent2"/>
              </a:buClr>
              <a:buFont typeface="Arial" panose="020B0604020202020204" pitchFamily="34" charset="0"/>
              <a:buChar char="•"/>
            </a:pPr>
            <a:r>
              <a:rPr lang="en-US" sz="10600" dirty="0">
                <a:solidFill>
                  <a:schemeClr val="tx1"/>
                </a:solidFill>
              </a:rPr>
              <a:t>To identify the feasibility and benefits of the research project for the commercial banana farm.</a:t>
            </a:r>
          </a:p>
          <a:p>
            <a:pPr marL="0" indent="0">
              <a:buNone/>
            </a:pPr>
            <a:endParaRPr lang="en-US" sz="1688" dirty="0"/>
          </a:p>
        </p:txBody>
      </p:sp>
    </p:spTree>
    <p:extLst>
      <p:ext uri="{BB962C8B-B14F-4D97-AF65-F5344CB8AC3E}">
        <p14:creationId xmlns:p14="http://schemas.microsoft.com/office/powerpoint/2010/main" val="1034341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algn="ctr"/>
            <a:r>
              <a:rPr lang="en-US" sz="4400" u="sng" dirty="0"/>
              <a:t>Material and Methods</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7</a:t>
            </a:fld>
            <a:endParaRPr lang="en-US"/>
          </a:p>
        </p:txBody>
      </p:sp>
      <p:sp>
        <p:nvSpPr>
          <p:cNvPr id="7" name="TextBox 6">
            <a:extLst>
              <a:ext uri="{FF2B5EF4-FFF2-40B4-BE49-F238E27FC236}">
                <a16:creationId xmlns:a16="http://schemas.microsoft.com/office/drawing/2014/main" id="{D597A4EB-4090-362D-E946-B62934CC3967}"/>
              </a:ext>
            </a:extLst>
          </p:cNvPr>
          <p:cNvSpPr txBox="1"/>
          <p:nvPr/>
        </p:nvSpPr>
        <p:spPr>
          <a:xfrm>
            <a:off x="1035574" y="1391042"/>
            <a:ext cx="10823916" cy="5401479"/>
          </a:xfrm>
          <a:prstGeom prst="rect">
            <a:avLst/>
          </a:prstGeom>
          <a:noFill/>
        </p:spPr>
        <p:txBody>
          <a:bodyPr wrap="square" rtlCol="0">
            <a:spAutoFit/>
          </a:bodyPr>
          <a:lstStyle/>
          <a:p>
            <a:pPr marL="457200" marR="0" lvl="0" indent="-457200" algn="just" defTabSz="457200" eaLnBrk="1" fontAlgn="auto" latinLnBrk="0" hangingPunct="1">
              <a:lnSpc>
                <a:spcPct val="150000"/>
              </a:lnSpc>
              <a:spcBef>
                <a:spcPts val="0"/>
              </a:spcBef>
              <a:spcAft>
                <a:spcPts val="0"/>
              </a:spcAft>
              <a:buClrTx/>
              <a:buSzTx/>
              <a:buFont typeface="+mj-lt"/>
              <a:buAutoNum type="arabicPeriod"/>
              <a:tabLst/>
              <a:defRPr/>
            </a:pPr>
            <a:r>
              <a:rPr kumimoji="0" lang="en-US" sz="2200" b="1" i="0" u="none" strike="noStrike" kern="0" cap="none" spc="0" normalizeH="0" baseline="0" noProof="0" dirty="0">
                <a:ln>
                  <a:noFill/>
                </a:ln>
                <a:solidFill>
                  <a:prstClr val="black"/>
                </a:solidFill>
                <a:effectLst/>
                <a:uLnTx/>
                <a:uFillTx/>
              </a:rPr>
              <a:t>Study Location </a:t>
            </a:r>
            <a:r>
              <a:rPr kumimoji="0" lang="en-US" sz="2200" b="0" i="0" u="none" strike="noStrike" kern="0" cap="none" spc="0" normalizeH="0" baseline="0" noProof="0" dirty="0">
                <a:ln>
                  <a:noFill/>
                </a:ln>
                <a:solidFill>
                  <a:prstClr val="black"/>
                </a:solidFill>
                <a:effectLst/>
                <a:uLnTx/>
                <a:uFillTx/>
              </a:rPr>
              <a:t>– CIC Quality Banana Project, </a:t>
            </a:r>
            <a:r>
              <a:rPr kumimoji="0" lang="en-US" sz="2200" b="0" i="0" u="none" strike="noStrike" kern="0" cap="none" spc="0" normalizeH="0" baseline="0" noProof="0" dirty="0" err="1">
                <a:ln>
                  <a:noFill/>
                </a:ln>
                <a:solidFill>
                  <a:prstClr val="black"/>
                </a:solidFill>
                <a:effectLst/>
                <a:uLnTx/>
                <a:uFillTx/>
              </a:rPr>
              <a:t>Hingurakgoda</a:t>
            </a:r>
            <a:r>
              <a:rPr kumimoji="0" lang="en-US" sz="2200" b="0" i="0" u="none" strike="noStrike" kern="0" cap="none" spc="0" normalizeH="0" baseline="0" noProof="0" dirty="0">
                <a:ln>
                  <a:noFill/>
                </a:ln>
                <a:solidFill>
                  <a:prstClr val="black"/>
                </a:solidFill>
                <a:effectLst/>
                <a:uLnTx/>
                <a:uFillTx/>
              </a:rPr>
              <a:t>.</a:t>
            </a:r>
          </a:p>
          <a:p>
            <a:pPr marL="457200" marR="0" lvl="0" indent="-457200" algn="just" defTabSz="457200" eaLnBrk="1" fontAlgn="auto" latinLnBrk="0" hangingPunct="1">
              <a:lnSpc>
                <a:spcPct val="150000"/>
              </a:lnSpc>
              <a:spcBef>
                <a:spcPts val="0"/>
              </a:spcBef>
              <a:spcAft>
                <a:spcPts val="0"/>
              </a:spcAft>
              <a:buClrTx/>
              <a:buSzTx/>
              <a:buFont typeface="+mj-lt"/>
              <a:buAutoNum type="arabicPeriod"/>
              <a:tabLst/>
              <a:defRPr/>
            </a:pPr>
            <a:r>
              <a:rPr kumimoji="0" lang="en-US" sz="2200" b="1" i="0" u="none" strike="noStrike" kern="0" cap="none" spc="0" normalizeH="0" baseline="0" noProof="0" dirty="0">
                <a:ln>
                  <a:noFill/>
                </a:ln>
                <a:solidFill>
                  <a:prstClr val="black"/>
                </a:solidFill>
                <a:effectLst/>
                <a:uLnTx/>
                <a:uFillTx/>
              </a:rPr>
              <a:t>Laboratory Tests </a:t>
            </a:r>
            <a:r>
              <a:rPr kumimoji="0" lang="en-US" sz="2200" b="0" i="0" u="none" strike="noStrike" kern="0" cap="none" spc="0" normalizeH="0" baseline="0" noProof="0" dirty="0">
                <a:ln>
                  <a:noFill/>
                </a:ln>
                <a:solidFill>
                  <a:prstClr val="black"/>
                </a:solidFill>
                <a:effectLst/>
                <a:uLnTx/>
                <a:uFillTx/>
              </a:rPr>
              <a:t>– CIC Food and Nutrition Laboratory, </a:t>
            </a:r>
            <a:r>
              <a:rPr kumimoji="0" lang="en-US" sz="2200" b="0" i="0" u="none" strike="noStrike" kern="0" cap="none" spc="0" normalizeH="0" baseline="0" noProof="0" dirty="0" err="1">
                <a:ln>
                  <a:noFill/>
                </a:ln>
                <a:solidFill>
                  <a:prstClr val="black"/>
                </a:solidFill>
                <a:effectLst/>
                <a:uLnTx/>
                <a:uFillTx/>
              </a:rPr>
              <a:t>Palwehera</a:t>
            </a:r>
            <a:r>
              <a:rPr kumimoji="0" lang="en-US" sz="2200" b="0" i="0" u="none" strike="noStrike" kern="0" cap="none" spc="0" normalizeH="0" baseline="0" noProof="0" dirty="0">
                <a:ln>
                  <a:noFill/>
                </a:ln>
                <a:solidFill>
                  <a:prstClr val="black"/>
                </a:solidFill>
                <a:effectLst/>
                <a:uLnTx/>
                <a:uFillTx/>
              </a:rPr>
              <a:t>.</a:t>
            </a:r>
          </a:p>
          <a:p>
            <a:pPr marL="457200" marR="0" lvl="0" indent="-457200" algn="just" defTabSz="457200" eaLnBrk="1" fontAlgn="auto" latinLnBrk="0" hangingPunct="1">
              <a:lnSpc>
                <a:spcPct val="150000"/>
              </a:lnSpc>
              <a:spcBef>
                <a:spcPts val="0"/>
              </a:spcBef>
              <a:spcAft>
                <a:spcPts val="0"/>
              </a:spcAft>
              <a:buClrTx/>
              <a:buSzTx/>
              <a:buFont typeface="+mj-lt"/>
              <a:buAutoNum type="arabicPeriod"/>
              <a:tabLst/>
              <a:defRPr/>
            </a:pPr>
            <a:r>
              <a:rPr kumimoji="0" lang="en-US" sz="2200" b="1" i="0" u="none" strike="noStrike" kern="0" cap="none" spc="0" normalizeH="0" baseline="0" noProof="0" dirty="0">
                <a:ln>
                  <a:noFill/>
                </a:ln>
                <a:solidFill>
                  <a:prstClr val="black"/>
                </a:solidFill>
                <a:effectLst/>
                <a:uLnTx/>
                <a:uFillTx/>
              </a:rPr>
              <a:t>Sensory Analysis </a:t>
            </a:r>
            <a:r>
              <a:rPr kumimoji="0" lang="en-US" sz="2200" b="0" i="0" u="none" strike="noStrike" kern="0" cap="none" spc="0" normalizeH="0" baseline="0" noProof="0" dirty="0">
                <a:ln>
                  <a:noFill/>
                </a:ln>
                <a:solidFill>
                  <a:prstClr val="black"/>
                </a:solidFill>
                <a:effectLst/>
                <a:uLnTx/>
                <a:uFillTx/>
              </a:rPr>
              <a:t>- A panel of 20 members work in CIC Agri Business, </a:t>
            </a:r>
            <a:r>
              <a:rPr kumimoji="0" lang="en-US" sz="2200" b="0" i="0" u="none" strike="noStrike" kern="0" cap="none" spc="0" normalizeH="0" baseline="0" noProof="0" dirty="0" err="1">
                <a:ln>
                  <a:noFill/>
                </a:ln>
                <a:solidFill>
                  <a:prstClr val="black"/>
                </a:solidFill>
                <a:effectLst/>
                <a:uLnTx/>
                <a:uFillTx/>
              </a:rPr>
              <a:t>Hingurakgoda</a:t>
            </a:r>
            <a:r>
              <a:rPr kumimoji="0" lang="en-US" sz="2200" b="0" i="0" u="none" strike="noStrike" kern="0" cap="none" spc="0" normalizeH="0" baseline="0" noProof="0" dirty="0">
                <a:ln>
                  <a:noFill/>
                </a:ln>
                <a:solidFill>
                  <a:prstClr val="black"/>
                </a:solidFill>
                <a:effectLst/>
                <a:uLnTx/>
                <a:uFillTx/>
              </a:rPr>
              <a:t>.</a:t>
            </a:r>
          </a:p>
          <a:p>
            <a:pPr marL="457200" marR="0" lvl="0" indent="-457200" algn="just" defTabSz="457200" eaLnBrk="1" fontAlgn="auto" latinLnBrk="0" hangingPunct="1">
              <a:lnSpc>
                <a:spcPct val="150000"/>
              </a:lnSpc>
              <a:spcBef>
                <a:spcPts val="0"/>
              </a:spcBef>
              <a:spcAft>
                <a:spcPts val="0"/>
              </a:spcAft>
              <a:buClrTx/>
              <a:buSzTx/>
              <a:buFont typeface="+mj-lt"/>
              <a:buAutoNum type="arabicPeriod"/>
              <a:tabLst/>
              <a:defRPr/>
            </a:pPr>
            <a:r>
              <a:rPr kumimoji="0" lang="en-US" sz="2200" b="1" i="0" u="none" strike="noStrike" kern="0" cap="none" spc="0" normalizeH="0" baseline="0" noProof="0" dirty="0">
                <a:ln>
                  <a:noFill/>
                </a:ln>
                <a:solidFill>
                  <a:prstClr val="black"/>
                </a:solidFill>
                <a:effectLst/>
                <a:uLnTx/>
                <a:uFillTx/>
              </a:rPr>
              <a:t>Customer Analysis </a:t>
            </a:r>
            <a:r>
              <a:rPr kumimoji="0" lang="en-US" sz="2200" b="0" i="0" u="none" strike="noStrike" kern="0" cap="none" spc="0" normalizeH="0" baseline="0" noProof="0" dirty="0">
                <a:ln>
                  <a:noFill/>
                </a:ln>
                <a:solidFill>
                  <a:prstClr val="black"/>
                </a:solidFill>
                <a:effectLst/>
                <a:uLnTx/>
                <a:uFillTx/>
              </a:rPr>
              <a:t>– Randomly selected 60 individuals in </a:t>
            </a:r>
            <a:r>
              <a:rPr kumimoji="0" lang="en-US" sz="2200" b="0" i="0" u="none" strike="noStrike" kern="0" cap="none" spc="0" normalizeH="0" baseline="0" noProof="0" dirty="0" err="1">
                <a:ln>
                  <a:noFill/>
                </a:ln>
                <a:solidFill>
                  <a:prstClr val="black"/>
                </a:solidFill>
                <a:effectLst/>
                <a:uLnTx/>
                <a:uFillTx/>
              </a:rPr>
              <a:t>Hingurakgoda</a:t>
            </a:r>
            <a:r>
              <a:rPr kumimoji="0" lang="en-US" sz="2200" b="0" i="0" u="none" strike="noStrike" kern="0" cap="none" spc="0" normalizeH="0" baseline="0" noProof="0" dirty="0">
                <a:ln>
                  <a:noFill/>
                </a:ln>
                <a:solidFill>
                  <a:prstClr val="black"/>
                </a:solidFill>
                <a:effectLst/>
                <a:uLnTx/>
                <a:uFillTx/>
              </a:rPr>
              <a:t>, </a:t>
            </a:r>
            <a:r>
              <a:rPr kumimoji="0" lang="en-US" sz="2200" b="0" i="0" u="none" strike="noStrike" kern="0" cap="none" spc="0" normalizeH="0" baseline="0" noProof="0" dirty="0" err="1">
                <a:ln>
                  <a:noFill/>
                </a:ln>
                <a:solidFill>
                  <a:prstClr val="black"/>
                </a:solidFill>
                <a:effectLst/>
                <a:uLnTx/>
                <a:uFillTx/>
              </a:rPr>
              <a:t>Lankapura</a:t>
            </a:r>
            <a:r>
              <a:rPr kumimoji="0" lang="en-US" sz="2200" b="0" i="0" u="none" strike="noStrike" kern="0" cap="none" spc="0" normalizeH="0" baseline="0" noProof="0" dirty="0">
                <a:ln>
                  <a:noFill/>
                </a:ln>
                <a:solidFill>
                  <a:prstClr val="black"/>
                </a:solidFill>
                <a:effectLst/>
                <a:uLnTx/>
                <a:uFillTx/>
              </a:rPr>
              <a:t> and </a:t>
            </a:r>
            <a:r>
              <a:rPr kumimoji="0" lang="en-US" sz="2200" b="0" i="0" u="none" strike="noStrike" kern="0" cap="none" spc="0" normalizeH="0" baseline="0" noProof="0" dirty="0" err="1">
                <a:ln>
                  <a:noFill/>
                </a:ln>
                <a:solidFill>
                  <a:prstClr val="black"/>
                </a:solidFill>
                <a:effectLst/>
                <a:uLnTx/>
                <a:uFillTx/>
              </a:rPr>
              <a:t>Medirigiriya</a:t>
            </a:r>
            <a:r>
              <a:rPr kumimoji="0" lang="en-US" sz="2200" b="0" i="0" u="none" strike="noStrike" kern="0" cap="none" spc="0" normalizeH="0" baseline="0" noProof="0" dirty="0">
                <a:ln>
                  <a:noFill/>
                </a:ln>
                <a:solidFill>
                  <a:prstClr val="black"/>
                </a:solidFill>
                <a:effectLst/>
                <a:uLnTx/>
                <a:uFillTx/>
              </a:rPr>
              <a:t> Divisional Secretariats.</a:t>
            </a:r>
          </a:p>
          <a:p>
            <a:pPr marL="457200" marR="0" lvl="0" indent="-457200" algn="just" defTabSz="457200" eaLnBrk="1" fontAlgn="auto" latinLnBrk="0" hangingPunct="1">
              <a:lnSpc>
                <a:spcPct val="150000"/>
              </a:lnSpc>
              <a:spcBef>
                <a:spcPts val="0"/>
              </a:spcBef>
              <a:spcAft>
                <a:spcPts val="0"/>
              </a:spcAft>
              <a:buClrTx/>
              <a:buSzTx/>
              <a:buFont typeface="+mj-lt"/>
              <a:buAutoNum type="arabicPeriod"/>
              <a:tabLst/>
              <a:defRPr/>
            </a:pPr>
            <a:r>
              <a:rPr kumimoji="0" lang="en-US" sz="2200" b="1" i="0" u="none" strike="noStrike" kern="0" cap="none" spc="0" normalizeH="0" baseline="0" noProof="0" dirty="0">
                <a:ln>
                  <a:noFill/>
                </a:ln>
                <a:solidFill>
                  <a:prstClr val="black"/>
                </a:solidFill>
                <a:effectLst/>
                <a:uLnTx/>
                <a:uFillTx/>
              </a:rPr>
              <a:t>Feasibility Analysis </a:t>
            </a:r>
            <a:r>
              <a:rPr kumimoji="0" lang="en-US" sz="2200" b="0" i="0" u="none" strike="noStrike" kern="0" cap="none" spc="0" normalizeH="0" baseline="0" noProof="0" dirty="0">
                <a:ln>
                  <a:noFill/>
                </a:ln>
                <a:solidFill>
                  <a:prstClr val="black"/>
                </a:solidFill>
                <a:effectLst/>
                <a:uLnTx/>
                <a:uFillTx/>
              </a:rPr>
              <a:t>- Cash Flows, Net Present Value, Internal Rate of Return of the project and Cost Beneficial Analysis.</a:t>
            </a:r>
          </a:p>
          <a:p>
            <a:pPr marL="457200" marR="0" lvl="0" indent="-457200" algn="just" defTabSz="457200" eaLnBrk="1" fontAlgn="auto" latinLnBrk="0" hangingPunct="1">
              <a:lnSpc>
                <a:spcPct val="150000"/>
              </a:lnSpc>
              <a:spcBef>
                <a:spcPts val="0"/>
              </a:spcBef>
              <a:spcAft>
                <a:spcPts val="0"/>
              </a:spcAft>
              <a:buClrTx/>
              <a:buSzTx/>
              <a:buFont typeface="+mj-lt"/>
              <a:buAutoNum type="arabicPeriod"/>
              <a:tabLst/>
              <a:defRPr/>
            </a:pPr>
            <a:r>
              <a:rPr kumimoji="0" lang="en-US" sz="2200" b="1" i="0" u="none" strike="noStrike" kern="0" cap="none" spc="0" normalizeH="0" baseline="0" noProof="0" dirty="0">
                <a:ln>
                  <a:noFill/>
                </a:ln>
                <a:solidFill>
                  <a:prstClr val="black"/>
                </a:solidFill>
                <a:effectLst/>
                <a:uLnTx/>
                <a:uFillTx/>
              </a:rPr>
              <a:t>Data Collection Methods </a:t>
            </a:r>
            <a:r>
              <a:rPr kumimoji="0" lang="en-US" sz="2200" b="0" i="0" u="none" strike="noStrike" kern="0" cap="none" spc="0" normalizeH="0" baseline="0" noProof="0" dirty="0">
                <a:ln>
                  <a:noFill/>
                </a:ln>
                <a:solidFill>
                  <a:prstClr val="black"/>
                </a:solidFill>
                <a:effectLst/>
                <a:uLnTx/>
                <a:uFillTx/>
              </a:rPr>
              <a:t>– Questionnaire Survey, depth interview, field observations, published reports and E-books. </a:t>
            </a:r>
          </a:p>
          <a:p>
            <a:pPr marL="457200" marR="0" lvl="0" indent="-457200" algn="just" defTabSz="457200" eaLnBrk="1" fontAlgn="auto" latinLnBrk="0" hangingPunct="1">
              <a:lnSpc>
                <a:spcPct val="150000"/>
              </a:lnSpc>
              <a:spcBef>
                <a:spcPts val="0"/>
              </a:spcBef>
              <a:spcAft>
                <a:spcPts val="0"/>
              </a:spcAft>
              <a:buClrTx/>
              <a:buSzTx/>
              <a:buFont typeface="+mj-lt"/>
              <a:buAutoNum type="arabicPeriod"/>
              <a:tabLst/>
              <a:defRPr/>
            </a:pPr>
            <a:r>
              <a:rPr kumimoji="0" lang="en-US" sz="2200" b="1" i="0" u="none" strike="noStrike" kern="0" cap="none" spc="0" normalizeH="0" baseline="0" noProof="0" dirty="0">
                <a:ln>
                  <a:noFill/>
                </a:ln>
                <a:solidFill>
                  <a:prstClr val="black"/>
                </a:solidFill>
                <a:effectLst/>
                <a:uLnTx/>
                <a:uFillTx/>
              </a:rPr>
              <a:t>Statistical Analysis Tools </a:t>
            </a:r>
            <a:r>
              <a:rPr kumimoji="0" lang="en-US" sz="2200" b="0" i="0" u="none" strike="noStrike" kern="0" cap="none" spc="0" normalizeH="0" baseline="0" noProof="0" dirty="0">
                <a:ln>
                  <a:noFill/>
                </a:ln>
                <a:solidFill>
                  <a:prstClr val="black"/>
                </a:solidFill>
                <a:effectLst/>
                <a:uLnTx/>
                <a:uFillTx/>
              </a:rPr>
              <a:t>– IBM SPSS Software 21, Microsoft Excel.</a:t>
            </a: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754585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algn="ctr"/>
            <a:r>
              <a:rPr lang="en-US" sz="4400" u="sng" dirty="0"/>
              <a:t>Material and Methods</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8</a:t>
            </a:fld>
            <a:endParaRPr lang="en-US"/>
          </a:p>
        </p:txBody>
      </p:sp>
      <p:sp>
        <p:nvSpPr>
          <p:cNvPr id="3" name="TextBox 2">
            <a:extLst>
              <a:ext uri="{FF2B5EF4-FFF2-40B4-BE49-F238E27FC236}">
                <a16:creationId xmlns:a16="http://schemas.microsoft.com/office/drawing/2014/main" id="{DBA83181-EC6F-5953-64C6-6D900C4AD032}"/>
              </a:ext>
            </a:extLst>
          </p:cNvPr>
          <p:cNvSpPr txBox="1"/>
          <p:nvPr/>
        </p:nvSpPr>
        <p:spPr>
          <a:xfrm>
            <a:off x="396992" y="1376126"/>
            <a:ext cx="6091311" cy="461665"/>
          </a:xfrm>
          <a:prstGeom prst="rect">
            <a:avLst/>
          </a:prstGeom>
          <a:noFill/>
        </p:spPr>
        <p:txBody>
          <a:bodyPr wrap="square" rtlCol="0">
            <a:spAutoFit/>
          </a:bodyPr>
          <a:lstStyle/>
          <a:p>
            <a:r>
              <a:rPr lang="en-US" sz="2400" b="1" dirty="0"/>
              <a:t>Banana Chips Preparation Process</a:t>
            </a:r>
          </a:p>
        </p:txBody>
      </p:sp>
      <p:sp>
        <p:nvSpPr>
          <p:cNvPr id="5" name="TextBox 4">
            <a:extLst>
              <a:ext uri="{FF2B5EF4-FFF2-40B4-BE49-F238E27FC236}">
                <a16:creationId xmlns:a16="http://schemas.microsoft.com/office/drawing/2014/main" id="{71258338-5088-9B78-7440-22E46910FEB6}"/>
              </a:ext>
            </a:extLst>
          </p:cNvPr>
          <p:cNvSpPr txBox="1"/>
          <p:nvPr/>
        </p:nvSpPr>
        <p:spPr>
          <a:xfrm>
            <a:off x="1868229" y="1885647"/>
            <a:ext cx="8568977" cy="2923877"/>
          </a:xfrm>
          <a:prstGeom prst="rect">
            <a:avLst/>
          </a:prstGeom>
          <a:solidFill>
            <a:schemeClr val="accent4">
              <a:lumMod val="20000"/>
              <a:lumOff val="80000"/>
            </a:schemeClr>
          </a:solidFill>
          <a:ln>
            <a:solidFill>
              <a:schemeClr val="tx1"/>
            </a:solidFill>
          </a:ln>
        </p:spPr>
        <p:txBody>
          <a:bodyPr wrap="square" rtlCol="0">
            <a:spAutoFit/>
          </a:bodyPr>
          <a:lstStyle/>
          <a:p>
            <a:pPr marL="457200" indent="-457200">
              <a:buFont typeface="+mj-lt"/>
              <a:buAutoNum type="arabicPeriod"/>
            </a:pPr>
            <a:r>
              <a:rPr kumimoji="0" lang="en-US" altLang="en-US" sz="20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Peeling (as quickly as possible to avoid browning)</a:t>
            </a:r>
          </a:p>
          <a:p>
            <a:pPr marL="457200" indent="-457200">
              <a:buFont typeface="+mj-lt"/>
              <a:buAutoNum type="arabicPeriod"/>
            </a:pPr>
            <a:r>
              <a:rPr kumimoji="0" lang="en-US" altLang="en-US" sz="2000" b="0" i="0" u="none" strike="noStrike" cap="none" normalizeH="0" baseline="0" dirty="0">
                <a:ln>
                  <a:noFill/>
                </a:ln>
                <a:solidFill>
                  <a:schemeClr val="tx1"/>
                </a:solidFill>
                <a:effectLst/>
              </a:rPr>
              <a:t>Soaking in Citric Acid Solution</a:t>
            </a:r>
          </a:p>
          <a:p>
            <a:pPr marL="457200" indent="-457200">
              <a:buFont typeface="+mj-lt"/>
              <a:buAutoNum type="arabicPeriod"/>
            </a:pPr>
            <a:r>
              <a:rPr kumimoji="0" lang="en-US" altLang="en-US" sz="20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Slicing into 1.5mm thick slices</a:t>
            </a:r>
          </a:p>
          <a:p>
            <a:pPr marL="457200" indent="-457200">
              <a:buFont typeface="+mj-lt"/>
              <a:buAutoNum type="arabicPeriod"/>
            </a:pPr>
            <a:r>
              <a:rPr kumimoji="0" lang="en-US" altLang="en-US" sz="2000" b="0" i="0" u="none" strike="noStrike" cap="none" normalizeH="0" baseline="0" dirty="0">
                <a:ln>
                  <a:noFill/>
                </a:ln>
                <a:solidFill>
                  <a:schemeClr val="tx1"/>
                </a:solidFill>
                <a:effectLst/>
              </a:rPr>
              <a:t>Blanching (@ 90°C with 0.1% KMS,10-15 minutes) KMS,10-15 minutes)</a:t>
            </a:r>
          </a:p>
          <a:p>
            <a:pPr marL="457200" indent="-457200">
              <a:buFont typeface="+mj-lt"/>
              <a:buAutoNum type="arabicPeriod"/>
            </a:pPr>
            <a:r>
              <a:rPr kumimoji="0" lang="en-US" altLang="en-US" sz="20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Sieving</a:t>
            </a:r>
          </a:p>
          <a:p>
            <a:pPr marL="457200" indent="-457200">
              <a:buFont typeface="+mj-lt"/>
              <a:buAutoNum type="arabicPeriod"/>
            </a:pPr>
            <a:r>
              <a:rPr kumimoji="0" lang="en-US" altLang="en-US" sz="20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Drying</a:t>
            </a:r>
            <a:endParaRPr kumimoji="0" lang="en-US" altLang="en-US" sz="2000" b="0" i="0" u="none" strike="noStrike" cap="none" normalizeH="0" baseline="0" dirty="0">
              <a:ln>
                <a:noFill/>
              </a:ln>
              <a:solidFill>
                <a:schemeClr val="tx1"/>
              </a:solidFill>
              <a:effectLst/>
            </a:endParaRPr>
          </a:p>
          <a:p>
            <a:pPr marL="457200" indent="-457200">
              <a:buFont typeface="+mj-lt"/>
              <a:buAutoNum type="arabicPeriod"/>
            </a:pPr>
            <a:r>
              <a:rPr kumimoji="0" lang="en-US" altLang="en-US" sz="20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Frying</a:t>
            </a:r>
          </a:p>
          <a:p>
            <a:pPr marL="457200" indent="-457200">
              <a:buFont typeface="+mj-lt"/>
              <a:buAutoNum type="arabicPeriod"/>
            </a:pPr>
            <a:r>
              <a:rPr kumimoji="0" lang="en-US" altLang="en-US" sz="20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Banana chips tasting by using salt or spices + salt or sugar.</a:t>
            </a:r>
          </a:p>
          <a:p>
            <a:pPr marL="457200" indent="-457200">
              <a:buFont typeface="+mj-lt"/>
              <a:buAutoNum type="arabicPeriod"/>
            </a:pPr>
            <a:r>
              <a:rPr kumimoji="0" lang="en-US" altLang="en-US" sz="20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Packaging and Store</a:t>
            </a:r>
            <a:r>
              <a:rPr kumimoji="0" lang="en-US" altLang="en-US" sz="24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a:t>
            </a:r>
            <a:endParaRPr lang="en-US" sz="2000" dirty="0"/>
          </a:p>
        </p:txBody>
      </p:sp>
      <p:grpSp>
        <p:nvGrpSpPr>
          <p:cNvPr id="6" name="Group 5">
            <a:extLst>
              <a:ext uri="{FF2B5EF4-FFF2-40B4-BE49-F238E27FC236}">
                <a16:creationId xmlns:a16="http://schemas.microsoft.com/office/drawing/2014/main" id="{D1132D05-0CCB-6462-A661-488EC840714A}"/>
              </a:ext>
            </a:extLst>
          </p:cNvPr>
          <p:cNvGrpSpPr/>
          <p:nvPr/>
        </p:nvGrpSpPr>
        <p:grpSpPr>
          <a:xfrm>
            <a:off x="735053" y="4978128"/>
            <a:ext cx="10638764" cy="1514747"/>
            <a:chOff x="126218" y="4259973"/>
            <a:chExt cx="11939564" cy="2020738"/>
          </a:xfrm>
        </p:grpSpPr>
        <p:pic>
          <p:nvPicPr>
            <p:cNvPr id="8" name="Picture 7">
              <a:extLst>
                <a:ext uri="{FF2B5EF4-FFF2-40B4-BE49-F238E27FC236}">
                  <a16:creationId xmlns:a16="http://schemas.microsoft.com/office/drawing/2014/main" id="{74AF7BA3-0036-878E-8B9E-105A72B9009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156343" y="4330226"/>
              <a:ext cx="1994646" cy="1854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858356B6-B019-8DBB-CC3F-FB2739F419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166698" y="4381628"/>
              <a:ext cx="2005747" cy="17924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2622A571-D4D7-D61D-5885-B46701FF7F9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242" y="4286035"/>
              <a:ext cx="1817964" cy="1979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3A5F269E-F153-8B5C-0639-EF9CEE3A738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285" t="11139" r="14897" b="7137"/>
            <a:stretch/>
          </p:blipFill>
          <p:spPr bwMode="auto">
            <a:xfrm rot="5400000">
              <a:off x="4096107" y="4355456"/>
              <a:ext cx="1994646" cy="1803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57F08B7B-3B75-A28D-B7C1-C6798C55AB6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099489" y="4331243"/>
              <a:ext cx="1994645" cy="1874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6152F8CA-1BA5-3733-3EA9-A0471DB41CB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6892"/>
            <a:stretch/>
          </p:blipFill>
          <p:spPr bwMode="auto">
            <a:xfrm rot="5400000">
              <a:off x="76032" y="4321265"/>
              <a:ext cx="1994644" cy="1894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90091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1100109" y="655816"/>
            <a:ext cx="10515600" cy="1325563"/>
          </a:xfrm>
        </p:spPr>
        <p:txBody>
          <a:bodyPr>
            <a:normAutofit/>
          </a:bodyPr>
          <a:lstStyle/>
          <a:p>
            <a:pPr algn="ctr"/>
            <a:r>
              <a:rPr lang="en-US" sz="4400" u="sng" dirty="0"/>
              <a:t>Results and Discussion - Sensory Evaluation</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9</a:t>
            </a:fld>
            <a:endParaRPr lang="en-US"/>
          </a:p>
        </p:txBody>
      </p:sp>
      <p:sp>
        <p:nvSpPr>
          <p:cNvPr id="11" name="Text Box 95">
            <a:extLst>
              <a:ext uri="{FF2B5EF4-FFF2-40B4-BE49-F238E27FC236}">
                <a16:creationId xmlns:a16="http://schemas.microsoft.com/office/drawing/2014/main" id="{7A122C4D-AEA2-09E1-6E66-DD1BD5A1A257}"/>
              </a:ext>
            </a:extLst>
          </p:cNvPr>
          <p:cNvSpPr txBox="1"/>
          <p:nvPr/>
        </p:nvSpPr>
        <p:spPr>
          <a:xfrm>
            <a:off x="576289" y="1719420"/>
            <a:ext cx="8052581" cy="45661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400" b="1" dirty="0">
                <a:effectLst/>
                <a:ea typeface="Calibri" panose="020F0502020204030204" pitchFamily="34" charset="0"/>
              </a:rPr>
              <a:t>Significant Value of Sensory Characteristics</a:t>
            </a:r>
            <a:r>
              <a:rPr lang="en-US" sz="2400" b="1" dirty="0">
                <a:effectLst/>
                <a:ea typeface="Calibri" panose="020F0502020204030204" pitchFamily="34" charset="0"/>
                <a:cs typeface="Iskoola Pota" panose="020B0502040204020203" pitchFamily="34" charset="0"/>
              </a:rPr>
              <a:t> </a:t>
            </a:r>
          </a:p>
        </p:txBody>
      </p:sp>
      <p:graphicFrame>
        <p:nvGraphicFramePr>
          <p:cNvPr id="12" name="Table 11">
            <a:extLst>
              <a:ext uri="{FF2B5EF4-FFF2-40B4-BE49-F238E27FC236}">
                <a16:creationId xmlns:a16="http://schemas.microsoft.com/office/drawing/2014/main" id="{E5562CD5-8BD7-5B2F-129F-64A13DFE5F13}"/>
              </a:ext>
            </a:extLst>
          </p:cNvPr>
          <p:cNvGraphicFramePr>
            <a:graphicFrameLocks noGrp="1"/>
          </p:cNvGraphicFramePr>
          <p:nvPr>
            <p:extLst>
              <p:ext uri="{D42A27DB-BD31-4B8C-83A1-F6EECF244321}">
                <p14:modId xmlns:p14="http://schemas.microsoft.com/office/powerpoint/2010/main" val="3369927020"/>
              </p:ext>
            </p:extLst>
          </p:nvPr>
        </p:nvGraphicFramePr>
        <p:xfrm>
          <a:off x="659416" y="2410694"/>
          <a:ext cx="8052581" cy="3929216"/>
        </p:xfrm>
        <a:graphic>
          <a:graphicData uri="http://schemas.openxmlformats.org/drawingml/2006/table">
            <a:tbl>
              <a:tblPr firstRow="1" firstCol="1" bandRow="1">
                <a:tableStyleId>{5940675A-B579-460E-94D1-54222C63F5DA}</a:tableStyleId>
              </a:tblPr>
              <a:tblGrid>
                <a:gridCol w="4404539">
                  <a:extLst>
                    <a:ext uri="{9D8B030D-6E8A-4147-A177-3AD203B41FA5}">
                      <a16:colId xmlns:a16="http://schemas.microsoft.com/office/drawing/2014/main" val="2717435952"/>
                    </a:ext>
                  </a:extLst>
                </a:gridCol>
                <a:gridCol w="3648042">
                  <a:extLst>
                    <a:ext uri="{9D8B030D-6E8A-4147-A177-3AD203B41FA5}">
                      <a16:colId xmlns:a16="http://schemas.microsoft.com/office/drawing/2014/main" val="2313125535"/>
                    </a:ext>
                  </a:extLst>
                </a:gridCol>
              </a:tblGrid>
              <a:tr h="632721">
                <a:tc>
                  <a:txBody>
                    <a:bodyPr/>
                    <a:lstStyle/>
                    <a:p>
                      <a:pPr marL="0" marR="0" algn="ctr">
                        <a:lnSpc>
                          <a:spcPct val="107000"/>
                        </a:lnSpc>
                        <a:spcBef>
                          <a:spcPts val="0"/>
                        </a:spcBef>
                        <a:spcAft>
                          <a:spcPts val="0"/>
                        </a:spcAft>
                      </a:pPr>
                      <a:r>
                        <a:rPr lang="en-US" sz="1800" cap="all" dirty="0">
                          <a:effectLst/>
                        </a:rPr>
                        <a:t>Sensory characteristics</a:t>
                      </a:r>
                      <a:endParaRPr lang="en-US" sz="18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US" sz="1800" cap="all">
                          <a:effectLst/>
                        </a:rPr>
                        <a:t>Significant value (p value)</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2507479333"/>
                  </a:ext>
                </a:extLst>
              </a:tr>
              <a:tr h="419138">
                <a:tc>
                  <a:txBody>
                    <a:bodyPr/>
                    <a:lstStyle/>
                    <a:p>
                      <a:pPr marL="0" marR="0">
                        <a:lnSpc>
                          <a:spcPct val="107000"/>
                        </a:lnSpc>
                        <a:spcBef>
                          <a:spcPts val="0"/>
                        </a:spcBef>
                        <a:spcAft>
                          <a:spcPts val="0"/>
                        </a:spcAft>
                      </a:pPr>
                      <a:r>
                        <a:rPr lang="en-US" sz="1800" dirty="0">
                          <a:effectLst/>
                        </a:rPr>
                        <a:t>Appearance</a:t>
                      </a:r>
                      <a:endParaRPr lang="en-US" sz="18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US" sz="1800" dirty="0">
                          <a:effectLst/>
                        </a:rPr>
                        <a:t>0.000</a:t>
                      </a:r>
                      <a:r>
                        <a:rPr lang="en-US" sz="1800" baseline="30000" dirty="0">
                          <a:effectLst/>
                        </a:rPr>
                        <a:t>*</a:t>
                      </a:r>
                      <a:endParaRPr lang="en-US" sz="18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777900669"/>
                  </a:ext>
                </a:extLst>
              </a:tr>
              <a:tr h="419138">
                <a:tc>
                  <a:txBody>
                    <a:bodyPr/>
                    <a:lstStyle/>
                    <a:p>
                      <a:pPr marL="0" marR="0">
                        <a:lnSpc>
                          <a:spcPct val="107000"/>
                        </a:lnSpc>
                        <a:spcBef>
                          <a:spcPts val="0"/>
                        </a:spcBef>
                        <a:spcAft>
                          <a:spcPts val="0"/>
                        </a:spcAft>
                      </a:pPr>
                      <a:r>
                        <a:rPr lang="en-US" sz="1800">
                          <a:effectLst/>
                        </a:rPr>
                        <a:t>Aroma</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US" sz="1800" dirty="0">
                          <a:effectLst/>
                        </a:rPr>
                        <a:t>0.055</a:t>
                      </a:r>
                      <a:endParaRPr lang="en-US" sz="18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947277244"/>
                  </a:ext>
                </a:extLst>
              </a:tr>
              <a:tr h="419138">
                <a:tc>
                  <a:txBody>
                    <a:bodyPr/>
                    <a:lstStyle/>
                    <a:p>
                      <a:pPr marL="0" marR="0">
                        <a:lnSpc>
                          <a:spcPct val="107000"/>
                        </a:lnSpc>
                        <a:spcBef>
                          <a:spcPts val="0"/>
                        </a:spcBef>
                        <a:spcAft>
                          <a:spcPts val="0"/>
                        </a:spcAft>
                      </a:pPr>
                      <a:r>
                        <a:rPr lang="en-US" sz="1800" dirty="0" err="1">
                          <a:effectLst/>
                        </a:rPr>
                        <a:t>Colour</a:t>
                      </a:r>
                      <a:endParaRPr lang="en-US" sz="18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US" sz="1800" dirty="0">
                          <a:effectLst/>
                        </a:rPr>
                        <a:t>0.246</a:t>
                      </a:r>
                      <a:endParaRPr lang="en-US" sz="18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1213357421"/>
                  </a:ext>
                </a:extLst>
              </a:tr>
              <a:tr h="362529">
                <a:tc>
                  <a:txBody>
                    <a:bodyPr/>
                    <a:lstStyle/>
                    <a:p>
                      <a:pPr marL="0" marR="0">
                        <a:lnSpc>
                          <a:spcPct val="107000"/>
                        </a:lnSpc>
                        <a:spcBef>
                          <a:spcPts val="0"/>
                        </a:spcBef>
                        <a:spcAft>
                          <a:spcPts val="0"/>
                        </a:spcAft>
                      </a:pPr>
                      <a:r>
                        <a:rPr lang="en-US" sz="1800" dirty="0">
                          <a:effectLst/>
                        </a:rPr>
                        <a:t>Prominent in banana taste</a:t>
                      </a:r>
                      <a:endParaRPr lang="en-US" sz="18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US" sz="1800" dirty="0">
                          <a:effectLst/>
                        </a:rPr>
                        <a:t>0.607</a:t>
                      </a:r>
                      <a:endParaRPr lang="en-US" sz="18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534091598"/>
                  </a:ext>
                </a:extLst>
              </a:tr>
              <a:tr h="419138">
                <a:tc>
                  <a:txBody>
                    <a:bodyPr/>
                    <a:lstStyle/>
                    <a:p>
                      <a:pPr marL="0" marR="0">
                        <a:lnSpc>
                          <a:spcPct val="107000"/>
                        </a:lnSpc>
                        <a:spcBef>
                          <a:spcPts val="0"/>
                        </a:spcBef>
                        <a:spcAft>
                          <a:spcPts val="0"/>
                        </a:spcAft>
                      </a:pPr>
                      <a:r>
                        <a:rPr lang="en-US" sz="1800">
                          <a:effectLst/>
                        </a:rPr>
                        <a:t>Texture (crispiness)</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US" sz="1800" dirty="0">
                          <a:effectLst/>
                        </a:rPr>
                        <a:t>0.261</a:t>
                      </a:r>
                      <a:endParaRPr lang="en-US" sz="18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extLst>
                  <a:ext uri="{0D108BD9-81ED-4DB2-BD59-A6C34878D82A}">
                    <a16:rowId xmlns:a16="http://schemas.microsoft.com/office/drawing/2014/main" val="3599176647"/>
                  </a:ext>
                </a:extLst>
              </a:tr>
              <a:tr h="419138">
                <a:tc>
                  <a:txBody>
                    <a:bodyPr/>
                    <a:lstStyle/>
                    <a:p>
                      <a:pPr marL="0" marR="0">
                        <a:lnSpc>
                          <a:spcPct val="107000"/>
                        </a:lnSpc>
                        <a:spcBef>
                          <a:spcPts val="0"/>
                        </a:spcBef>
                        <a:spcAft>
                          <a:spcPts val="0"/>
                        </a:spcAft>
                      </a:pPr>
                      <a:r>
                        <a:rPr lang="en-US" sz="1800">
                          <a:effectLst/>
                        </a:rPr>
                        <a:t>Taste</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US" sz="1800" dirty="0">
                          <a:effectLst/>
                        </a:rPr>
                        <a:t>0.004</a:t>
                      </a:r>
                      <a:r>
                        <a:rPr lang="en-US" sz="1800" baseline="30000" dirty="0">
                          <a:effectLst/>
                        </a:rPr>
                        <a:t>*</a:t>
                      </a:r>
                      <a:endParaRPr lang="en-US" sz="18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785165031"/>
                  </a:ext>
                </a:extLst>
              </a:tr>
              <a:tr h="419138">
                <a:tc>
                  <a:txBody>
                    <a:bodyPr/>
                    <a:lstStyle/>
                    <a:p>
                      <a:pPr marL="0" marR="0">
                        <a:lnSpc>
                          <a:spcPct val="107000"/>
                        </a:lnSpc>
                        <a:spcBef>
                          <a:spcPts val="0"/>
                        </a:spcBef>
                        <a:spcAft>
                          <a:spcPts val="0"/>
                        </a:spcAft>
                      </a:pPr>
                      <a:r>
                        <a:rPr lang="en-US" sz="1800">
                          <a:effectLst/>
                        </a:rPr>
                        <a:t>Overall acceptability</a:t>
                      </a:r>
                      <a:endParaRPr lang="en-US" sz="180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US" sz="1800" dirty="0">
                          <a:effectLst/>
                        </a:rPr>
                        <a:t>0.003</a:t>
                      </a:r>
                      <a:r>
                        <a:rPr lang="en-US" sz="1800" baseline="30000" dirty="0">
                          <a:effectLst/>
                        </a:rPr>
                        <a:t>*</a:t>
                      </a:r>
                      <a:endParaRPr lang="en-US" sz="18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75555836"/>
                  </a:ext>
                </a:extLst>
              </a:tr>
              <a:tr h="419138">
                <a:tc gridSpan="2">
                  <a:txBody>
                    <a:bodyPr/>
                    <a:lstStyle/>
                    <a:p>
                      <a:pPr marL="0" marR="0" algn="just">
                        <a:lnSpc>
                          <a:spcPct val="107000"/>
                        </a:lnSpc>
                        <a:spcBef>
                          <a:spcPts val="0"/>
                        </a:spcBef>
                        <a:spcAft>
                          <a:spcPts val="0"/>
                        </a:spcAft>
                      </a:pPr>
                      <a:r>
                        <a:rPr lang="en-US" sz="1800" cap="all" dirty="0">
                          <a:effectLst/>
                        </a:rPr>
                        <a:t>Note: *P &lt; 0.05</a:t>
                      </a:r>
                      <a:endParaRPr lang="en-US" sz="18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819524879"/>
                  </a:ext>
                </a:extLst>
              </a:tr>
            </a:tbl>
          </a:graphicData>
        </a:graphic>
      </p:graphicFrame>
      <p:grpSp>
        <p:nvGrpSpPr>
          <p:cNvPr id="13" name="Group 12">
            <a:extLst>
              <a:ext uri="{FF2B5EF4-FFF2-40B4-BE49-F238E27FC236}">
                <a16:creationId xmlns:a16="http://schemas.microsoft.com/office/drawing/2014/main" id="{03387506-2034-A12F-77C4-29CCE473B091}"/>
              </a:ext>
            </a:extLst>
          </p:cNvPr>
          <p:cNvGrpSpPr/>
          <p:nvPr/>
        </p:nvGrpSpPr>
        <p:grpSpPr>
          <a:xfrm>
            <a:off x="9113810" y="1804076"/>
            <a:ext cx="2501901" cy="4563545"/>
            <a:chOff x="9141520" y="1737412"/>
            <a:chExt cx="2501901" cy="4563545"/>
          </a:xfrm>
        </p:grpSpPr>
        <p:pic>
          <p:nvPicPr>
            <p:cNvPr id="14" name="Picture 13">
              <a:extLst>
                <a:ext uri="{FF2B5EF4-FFF2-40B4-BE49-F238E27FC236}">
                  <a16:creationId xmlns:a16="http://schemas.microsoft.com/office/drawing/2014/main" id="{AD63ABDD-D364-FA88-26D8-D1C28E8EE9D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1520" y="1737412"/>
              <a:ext cx="2501901" cy="2112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5C8ED3BC-827D-DAEA-5B97-6FC83B1C9BB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1520" y="4002257"/>
              <a:ext cx="2501899" cy="2298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3593525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2616</Words>
  <Application>Microsoft Office PowerPoint</Application>
  <PresentationFormat>Widescreen</PresentationFormat>
  <Paragraphs>612</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Symbol</vt:lpstr>
      <vt:lpstr>Times New Roman</vt:lpstr>
      <vt:lpstr>Wingdings</vt:lpstr>
      <vt:lpstr>Office Theme</vt:lpstr>
      <vt:lpstr>PowerPoint Presentation</vt:lpstr>
      <vt:lpstr>Opportunity Analysis for Value-Added Banana Chips Production Using Substandard Bananas in Commercial Farms</vt:lpstr>
      <vt:lpstr>Content for  the presentation</vt:lpstr>
      <vt:lpstr>Introduction</vt:lpstr>
      <vt:lpstr>Introduction</vt:lpstr>
      <vt:lpstr>Objectives</vt:lpstr>
      <vt:lpstr>Material and Methods</vt:lpstr>
      <vt:lpstr>Material and Methods</vt:lpstr>
      <vt:lpstr>Results and Discussion - Sensory Evaluation</vt:lpstr>
      <vt:lpstr>PowerPoint Presentation</vt:lpstr>
      <vt:lpstr>Results and Discussion - Sensory Evaluation</vt:lpstr>
      <vt:lpstr>Results and Discussion - Microbiological Analysis </vt:lpstr>
      <vt:lpstr>Results and Discussion - Customer Analysis</vt:lpstr>
      <vt:lpstr>Results and Discussion - Customer Analysis</vt:lpstr>
      <vt:lpstr>Results and Discussion - Customer Analysis</vt:lpstr>
      <vt:lpstr>Results and Discussion - Customer Analysis</vt:lpstr>
      <vt:lpstr>Results and Discussion - Customer Analysis</vt:lpstr>
      <vt:lpstr>Results and Discussion -Feasibility and Benefits Analysis</vt:lpstr>
      <vt:lpstr>Results and Discussion -Feasibility and Benefits Analysis</vt:lpstr>
      <vt:lpstr>Results and Discussion -Feasibility and Benefits Analysis</vt:lpstr>
      <vt:lpstr>Results and Discussion -Feasibility and Benefits Analysis</vt:lpstr>
      <vt:lpstr>Results and Discussion -Feasibility and Benefits Analysis</vt:lpstr>
      <vt:lpstr>Results and Discussion -Feasibility and Benefits Analysis</vt:lpstr>
      <vt:lpstr>PowerPoint Presentation</vt:lpstr>
      <vt:lpstr>Conclusion</vt:lpstr>
      <vt:lpstr>Conclusion</vt:lpstr>
      <vt:lpstr>Recommendations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Anuradha</dc:creator>
  <cp:lastModifiedBy>Yoshani Dissanayake</cp:lastModifiedBy>
  <cp:revision>27</cp:revision>
  <dcterms:created xsi:type="dcterms:W3CDTF">2023-02-09T03:28:20Z</dcterms:created>
  <dcterms:modified xsi:type="dcterms:W3CDTF">2023-03-29T19:06:59Z</dcterms:modified>
</cp:coreProperties>
</file>