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58" r:id="rId4"/>
    <p:sldId id="260" r:id="rId5"/>
    <p:sldId id="261" r:id="rId6"/>
    <p:sldId id="266" r:id="rId7"/>
    <p:sldId id="267" r:id="rId8"/>
    <p:sldId id="268" r:id="rId9"/>
    <p:sldId id="269" r:id="rId10"/>
    <p:sldId id="270" r:id="rId11"/>
    <p:sldId id="271" r:id="rId12"/>
    <p:sldId id="262" r:id="rId13"/>
    <p:sldId id="272" r:id="rId14"/>
    <p:sldId id="273" r:id="rId15"/>
    <p:sldId id="274" r:id="rId16"/>
    <p:sldId id="276" r:id="rId17"/>
    <p:sldId id="277" r:id="rId18"/>
    <p:sldId id="278" r:id="rId19"/>
    <p:sldId id="279" r:id="rId20"/>
    <p:sldId id="280" r:id="rId21"/>
    <p:sldId id="281" r:id="rId22"/>
    <p:sldId id="282" r:id="rId23"/>
    <p:sldId id="283" r:id="rId24"/>
    <p:sldId id="284" r:id="rId25"/>
    <p:sldId id="285" r:id="rId26"/>
    <p:sldId id="263" r:id="rId27"/>
    <p:sldId id="286" r:id="rId28"/>
    <p:sldId id="264" r:id="rId29"/>
    <p:sldId id="26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0" d="100"/>
          <a:sy n="70" d="100"/>
        </p:scale>
        <p:origin x="-744"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1" Type="http://schemas.openxmlformats.org/officeDocument/2006/relationships/oleObject" Target="../embeddings/oleObject3.bin"/></Relationships>
</file>

<file path=ppt/charts/_rels/chart7.xml.rels><?xml version="1.0" encoding="UTF-8" standalone="yes"?>
<Relationships xmlns="http://schemas.openxmlformats.org/package/2006/relationships"><Relationship Id="rId1" Type="http://schemas.openxmlformats.org/officeDocument/2006/relationships/oleObject" Target="../embeddings/oleObject4.bin"/></Relationships>
</file>

<file path=ppt/charts/_rels/chart8.xml.rels><?xml version="1.0" encoding="UTF-8" standalone="yes"?>
<Relationships xmlns="http://schemas.openxmlformats.org/package/2006/relationships"><Relationship Id="rId1" Type="http://schemas.openxmlformats.org/officeDocument/2006/relationships/oleObject" Target="../embeddings/oleObject5.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sz="2400"/>
            </a:pPr>
            <a:r>
              <a:rPr lang="en-GB" sz="2400" dirty="0" smtClean="0"/>
              <a:t>Wood Apple dry powder without seeds</a:t>
            </a:r>
            <a:endParaRPr lang="en-GB" sz="2400" dirty="0"/>
          </a:p>
        </c:rich>
      </c:tx>
      <c:layout/>
      <c:overlay val="0"/>
      <c:spPr>
        <a:noFill/>
        <a:ln>
          <a:noFill/>
        </a:ln>
        <a:effectLst/>
      </c:spPr>
    </c:title>
    <c:autoTitleDeleted val="0"/>
    <c:plotArea>
      <c:layout/>
      <c:barChart>
        <c:barDir val="col"/>
        <c:grouping val="clustered"/>
        <c:varyColors val="0"/>
        <c:ser>
          <c:idx val="0"/>
          <c:order val="0"/>
          <c:tx>
            <c:v>ACC-17</c:v>
          </c:tx>
          <c:spPr>
            <a:solidFill>
              <a:schemeClr val="accent1"/>
            </a:solidFill>
            <a:ln>
              <a:noFill/>
            </a:ln>
            <a:effectLst/>
          </c:spPr>
          <c:invertIfNegative val="0"/>
          <c:dLbls>
            <c:dLbl>
              <c:idx val="0"/>
              <c:layout/>
              <c:tx>
                <c:rich>
                  <a:bodyPr/>
                  <a:lstStyle/>
                  <a:p>
                    <a:r>
                      <a:rPr lang="en-US" sz="1100" dirty="0" smtClean="0"/>
                      <a:t>c</a:t>
                    </a:r>
                    <a:endParaRPr lang="en-US" dirty="0"/>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0-D0E4-4E7D-900A-540A4C153DCB}"/>
                </c:ext>
              </c:extLst>
            </c:dLbl>
            <c:dLbl>
              <c:idx val="1"/>
              <c:layout/>
              <c:tx>
                <c:rich>
                  <a:bodyPr/>
                  <a:lstStyle/>
                  <a:p>
                    <a:r>
                      <a:rPr lang="en-US" sz="1100"/>
                      <a:t>b</a:t>
                    </a:r>
                    <a:endParaRPr lang="en-US"/>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1-D0E4-4E7D-900A-540A4C153DCB}"/>
                </c:ext>
              </c:extLst>
            </c:dLbl>
            <c:dLbl>
              <c:idx val="2"/>
              <c:layout/>
              <c:tx>
                <c:rich>
                  <a:bodyPr/>
                  <a:lstStyle/>
                  <a:p>
                    <a:r>
                      <a:rPr lang="en-US" sz="1100"/>
                      <a:t>a</a:t>
                    </a:r>
                    <a:endParaRPr lang="en-US"/>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2-D0E4-4E7D-900A-540A4C153DCB}"/>
                </c:ext>
              </c:extLst>
            </c:dLbl>
            <c:spPr>
              <a:noFill/>
              <a:ln>
                <a:noFill/>
              </a:ln>
              <a:effectLst/>
            </c:spPr>
            <c:txPr>
              <a:bodyPr rot="0" vert="horz"/>
              <a:lstStyle/>
              <a:p>
                <a:pPr>
                  <a:defRPr sz="1100"/>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Sheet1!$V$15:$V$17</c:f>
                <c:numCache>
                  <c:formatCode>General</c:formatCode>
                  <c:ptCount val="3"/>
                  <c:pt idx="0">
                    <c:v>4.2851316033421245</c:v>
                  </c:pt>
                  <c:pt idx="1">
                    <c:v>5.7092802210518618</c:v>
                  </c:pt>
                  <c:pt idx="2">
                    <c:v>0.37748585093766912</c:v>
                  </c:pt>
                </c:numCache>
              </c:numRef>
            </c:plus>
            <c:minus>
              <c:numRef>
                <c:f>Sheet1!$V$15:$V$17</c:f>
                <c:numCache>
                  <c:formatCode>General</c:formatCode>
                  <c:ptCount val="3"/>
                  <c:pt idx="0">
                    <c:v>4.2851316033421245</c:v>
                  </c:pt>
                  <c:pt idx="1">
                    <c:v>5.7092802210518618</c:v>
                  </c:pt>
                  <c:pt idx="2">
                    <c:v>0.37748585093766912</c:v>
                  </c:pt>
                </c:numCache>
              </c:numRef>
            </c:minus>
            <c:spPr>
              <a:noFill/>
              <a:ln w="9525" cap="flat" cmpd="sng" algn="ctr">
                <a:solidFill>
                  <a:schemeClr val="tx1">
                    <a:lumMod val="65000"/>
                    <a:lumOff val="35000"/>
                  </a:schemeClr>
                </a:solidFill>
                <a:round/>
              </a:ln>
              <a:effectLst/>
            </c:spPr>
          </c:errBars>
          <c:cat>
            <c:strRef>
              <c:f>(Sheet1!$U$4,Sheet1!$W$4,Sheet1!$Y$4)</c:f>
              <c:strCache>
                <c:ptCount val="3"/>
                <c:pt idx="0">
                  <c:v>50 ppm</c:v>
                </c:pt>
                <c:pt idx="1">
                  <c:v>100ppm</c:v>
                </c:pt>
                <c:pt idx="2">
                  <c:v>200ppm</c:v>
                </c:pt>
              </c:strCache>
            </c:strRef>
          </c:cat>
          <c:val>
            <c:numRef>
              <c:f>(Sheet1!$U$5,Sheet1!$W$5,Sheet1!$Y$5)</c:f>
              <c:numCache>
                <c:formatCode>General</c:formatCode>
                <c:ptCount val="3"/>
                <c:pt idx="0">
                  <c:v>35.566445614999999</c:v>
                </c:pt>
                <c:pt idx="1">
                  <c:v>53.272870760000004</c:v>
                </c:pt>
                <c:pt idx="2">
                  <c:v>80.968677194999998</c:v>
                </c:pt>
              </c:numCache>
            </c:numRef>
          </c:val>
          <c:extLst xmlns:c16r2="http://schemas.microsoft.com/office/drawing/2015/06/chart">
            <c:ext xmlns:c16="http://schemas.microsoft.com/office/drawing/2014/chart" uri="{C3380CC4-5D6E-409C-BE32-E72D297353CC}">
              <c16:uniqueId val="{00000003-D0E4-4E7D-900A-540A4C153DCB}"/>
            </c:ext>
          </c:extLst>
        </c:ser>
        <c:ser>
          <c:idx val="1"/>
          <c:order val="1"/>
          <c:tx>
            <c:v>ANK WA 2</c:v>
          </c:tx>
          <c:spPr>
            <a:solidFill>
              <a:schemeClr val="accent2"/>
            </a:solidFill>
            <a:ln>
              <a:noFill/>
            </a:ln>
            <a:effectLst/>
          </c:spPr>
          <c:invertIfNegative val="0"/>
          <c:dLbls>
            <c:dLbl>
              <c:idx val="0"/>
              <c:layout/>
              <c:tx>
                <c:rich>
                  <a:bodyPr/>
                  <a:lstStyle/>
                  <a:p>
                    <a:r>
                      <a:rPr lang="en-US" sz="1100" dirty="0" smtClean="0"/>
                      <a:t>a</a:t>
                    </a:r>
                    <a:endParaRPr lang="en-US" dirty="0"/>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4-D0E4-4E7D-900A-540A4C153DCB}"/>
                </c:ext>
              </c:extLst>
            </c:dLbl>
            <c:dLbl>
              <c:idx val="1"/>
              <c:layout/>
              <c:tx>
                <c:rich>
                  <a:bodyPr/>
                  <a:lstStyle/>
                  <a:p>
                    <a:r>
                      <a:rPr lang="en-US" sz="1100"/>
                      <a:t>b</a:t>
                    </a:r>
                    <a:endParaRPr lang="en-US"/>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5-D0E4-4E7D-900A-540A4C153DCB}"/>
                </c:ext>
              </c:extLst>
            </c:dLbl>
            <c:dLbl>
              <c:idx val="2"/>
              <c:layout/>
              <c:tx>
                <c:rich>
                  <a:bodyPr/>
                  <a:lstStyle/>
                  <a:p>
                    <a:r>
                      <a:rPr lang="en-US" sz="1100"/>
                      <a:t>b</a:t>
                    </a:r>
                    <a:endParaRPr lang="en-US"/>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6-D0E4-4E7D-900A-540A4C153DCB}"/>
                </c:ext>
              </c:extLst>
            </c:dLbl>
            <c:spPr>
              <a:noFill/>
              <a:ln>
                <a:noFill/>
              </a:ln>
              <a:effectLst/>
            </c:spPr>
            <c:txPr>
              <a:bodyPr rot="0" vert="horz"/>
              <a:lstStyle/>
              <a:p>
                <a:pPr>
                  <a:defRPr sz="1100"/>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Sheet1!$W$15:$W$17</c:f>
                <c:numCache>
                  <c:formatCode>General</c:formatCode>
                  <c:ptCount val="3"/>
                  <c:pt idx="0">
                    <c:v>1.2811244908157793</c:v>
                  </c:pt>
                  <c:pt idx="1">
                    <c:v>5.5823690283046812</c:v>
                  </c:pt>
                  <c:pt idx="2">
                    <c:v>5.9077168344931081</c:v>
                  </c:pt>
                </c:numCache>
              </c:numRef>
            </c:plus>
            <c:minus>
              <c:numRef>
                <c:f>Sheet1!$W$15:$W$17</c:f>
                <c:numCache>
                  <c:formatCode>General</c:formatCode>
                  <c:ptCount val="3"/>
                  <c:pt idx="0">
                    <c:v>1.2811244908157793</c:v>
                  </c:pt>
                  <c:pt idx="1">
                    <c:v>5.5823690283046812</c:v>
                  </c:pt>
                  <c:pt idx="2">
                    <c:v>5.9077168344931081</c:v>
                  </c:pt>
                </c:numCache>
              </c:numRef>
            </c:minus>
            <c:spPr>
              <a:noFill/>
              <a:ln w="9525" cap="flat" cmpd="sng" algn="ctr">
                <a:solidFill>
                  <a:schemeClr val="tx1">
                    <a:lumMod val="65000"/>
                    <a:lumOff val="35000"/>
                  </a:schemeClr>
                </a:solidFill>
                <a:round/>
              </a:ln>
              <a:effectLst/>
            </c:spPr>
          </c:errBars>
          <c:cat>
            <c:strRef>
              <c:f>(Sheet1!$U$4,Sheet1!$W$4,Sheet1!$Y$4)</c:f>
              <c:strCache>
                <c:ptCount val="3"/>
                <c:pt idx="0">
                  <c:v>50 ppm</c:v>
                </c:pt>
                <c:pt idx="1">
                  <c:v>100ppm</c:v>
                </c:pt>
                <c:pt idx="2">
                  <c:v>200ppm</c:v>
                </c:pt>
              </c:strCache>
            </c:strRef>
          </c:cat>
          <c:val>
            <c:numRef>
              <c:f>(Sheet1!$U$6,Sheet1!$W$6,Sheet1!$Y$6)</c:f>
              <c:numCache>
                <c:formatCode>General</c:formatCode>
                <c:ptCount val="3"/>
                <c:pt idx="0">
                  <c:v>51.140891815000003</c:v>
                </c:pt>
                <c:pt idx="1">
                  <c:v>63.304130994999994</c:v>
                </c:pt>
                <c:pt idx="2">
                  <c:v>65.413256634999996</c:v>
                </c:pt>
              </c:numCache>
            </c:numRef>
          </c:val>
          <c:extLst xmlns:c16r2="http://schemas.microsoft.com/office/drawing/2015/06/chart">
            <c:ext xmlns:c16="http://schemas.microsoft.com/office/drawing/2014/chart" uri="{C3380CC4-5D6E-409C-BE32-E72D297353CC}">
              <c16:uniqueId val="{00000007-D0E4-4E7D-900A-540A4C153DCB}"/>
            </c:ext>
          </c:extLst>
        </c:ser>
        <c:ser>
          <c:idx val="2"/>
          <c:order val="2"/>
          <c:tx>
            <c:v>ANK WA 1</c:v>
          </c:tx>
          <c:spPr>
            <a:solidFill>
              <a:schemeClr val="accent3"/>
            </a:solidFill>
            <a:ln>
              <a:noFill/>
            </a:ln>
            <a:effectLst/>
          </c:spPr>
          <c:invertIfNegative val="0"/>
          <c:dLbls>
            <c:dLbl>
              <c:idx val="0"/>
              <c:layout/>
              <c:tx>
                <c:rich>
                  <a:bodyPr/>
                  <a:lstStyle/>
                  <a:p>
                    <a:r>
                      <a:rPr lang="en-US" sz="1100"/>
                      <a:t>b</a:t>
                    </a:r>
                    <a:endParaRPr lang="en-US"/>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8-D0E4-4E7D-900A-540A4C153DCB}"/>
                </c:ext>
              </c:extLst>
            </c:dLbl>
            <c:dLbl>
              <c:idx val="1"/>
              <c:layout/>
              <c:tx>
                <c:rich>
                  <a:bodyPr/>
                  <a:lstStyle/>
                  <a:p>
                    <a:r>
                      <a:rPr lang="en-US" sz="1100"/>
                      <a:t>a</a:t>
                    </a:r>
                    <a:endParaRPr lang="en-US"/>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9-D0E4-4E7D-900A-540A4C153DCB}"/>
                </c:ext>
              </c:extLst>
            </c:dLbl>
            <c:dLbl>
              <c:idx val="2"/>
              <c:layout/>
              <c:tx>
                <c:rich>
                  <a:bodyPr/>
                  <a:lstStyle/>
                  <a:p>
                    <a:r>
                      <a:rPr lang="en-US" sz="1100"/>
                      <a:t>a</a:t>
                    </a:r>
                    <a:endParaRPr lang="en-US"/>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A-D0E4-4E7D-900A-540A4C153DCB}"/>
                </c:ext>
              </c:extLst>
            </c:dLbl>
            <c:spPr>
              <a:noFill/>
              <a:ln>
                <a:noFill/>
              </a:ln>
              <a:effectLst/>
            </c:spPr>
            <c:txPr>
              <a:bodyPr rot="0" vert="horz"/>
              <a:lstStyle/>
              <a:p>
                <a:pPr>
                  <a:defRPr sz="1100"/>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Sheet1!$X$15:$X$17</c:f>
                <c:numCache>
                  <c:formatCode>General</c:formatCode>
                  <c:ptCount val="3"/>
                  <c:pt idx="0">
                    <c:v>9.4130797173673272E-2</c:v>
                  </c:pt>
                  <c:pt idx="1">
                    <c:v>1.2460825909793392</c:v>
                  </c:pt>
                  <c:pt idx="2">
                    <c:v>3.7364707428862465</c:v>
                  </c:pt>
                </c:numCache>
              </c:numRef>
            </c:plus>
            <c:minus>
              <c:numRef>
                <c:f>Sheet1!$X$15:$X$17</c:f>
                <c:numCache>
                  <c:formatCode>General</c:formatCode>
                  <c:ptCount val="3"/>
                  <c:pt idx="0">
                    <c:v>9.4130797173673272E-2</c:v>
                  </c:pt>
                  <c:pt idx="1">
                    <c:v>1.2460825909793392</c:v>
                  </c:pt>
                  <c:pt idx="2">
                    <c:v>3.7364707428862465</c:v>
                  </c:pt>
                </c:numCache>
              </c:numRef>
            </c:minus>
            <c:spPr>
              <a:noFill/>
              <a:ln w="9525" cap="flat" cmpd="sng" algn="ctr">
                <a:solidFill>
                  <a:schemeClr val="tx1">
                    <a:lumMod val="65000"/>
                    <a:lumOff val="35000"/>
                  </a:schemeClr>
                </a:solidFill>
                <a:round/>
              </a:ln>
              <a:effectLst/>
            </c:spPr>
          </c:errBars>
          <c:cat>
            <c:strRef>
              <c:f>(Sheet1!$U$4,Sheet1!$W$4,Sheet1!$Y$4)</c:f>
              <c:strCache>
                <c:ptCount val="3"/>
                <c:pt idx="0">
                  <c:v>50 ppm</c:v>
                </c:pt>
                <c:pt idx="1">
                  <c:v>100ppm</c:v>
                </c:pt>
                <c:pt idx="2">
                  <c:v>200ppm</c:v>
                </c:pt>
              </c:strCache>
            </c:strRef>
          </c:cat>
          <c:val>
            <c:numRef>
              <c:f>(Sheet1!$U$7,Sheet1!$W$7,Sheet1!$Y$7)</c:f>
              <c:numCache>
                <c:formatCode>General</c:formatCode>
                <c:ptCount val="3"/>
                <c:pt idx="0">
                  <c:v>47.301860525000002</c:v>
                </c:pt>
                <c:pt idx="1">
                  <c:v>79.243686550000007</c:v>
                </c:pt>
                <c:pt idx="2">
                  <c:v>83.90762380000001</c:v>
                </c:pt>
              </c:numCache>
            </c:numRef>
          </c:val>
          <c:extLst xmlns:c16r2="http://schemas.microsoft.com/office/drawing/2015/06/chart">
            <c:ext xmlns:c16="http://schemas.microsoft.com/office/drawing/2014/chart" uri="{C3380CC4-5D6E-409C-BE32-E72D297353CC}">
              <c16:uniqueId val="{0000000B-D0E4-4E7D-900A-540A4C153DCB}"/>
            </c:ext>
          </c:extLst>
        </c:ser>
        <c:dLbls>
          <c:dLblPos val="outEnd"/>
          <c:showLegendKey val="0"/>
          <c:showVal val="1"/>
          <c:showCatName val="0"/>
          <c:showSerName val="0"/>
          <c:showPercent val="0"/>
          <c:showBubbleSize val="0"/>
        </c:dLbls>
        <c:gapWidth val="219"/>
        <c:overlap val="-27"/>
        <c:axId val="171403904"/>
        <c:axId val="171418368"/>
      </c:barChart>
      <c:catAx>
        <c:axId val="171403904"/>
        <c:scaling>
          <c:orientation val="minMax"/>
        </c:scaling>
        <c:delete val="0"/>
        <c:axPos val="b"/>
        <c:title>
          <c:tx>
            <c:rich>
              <a:bodyPr rot="0" vert="horz"/>
              <a:lstStyle/>
              <a:p>
                <a:pPr>
                  <a:defRPr sz="1400"/>
                </a:pPr>
                <a:r>
                  <a:rPr lang="en-GB" sz="1400"/>
                  <a:t>Concentration</a:t>
                </a:r>
              </a:p>
            </c:rich>
          </c:tx>
          <c:layout/>
          <c:overlay val="0"/>
          <c:spPr>
            <a:noFill/>
            <a:ln>
              <a:noFill/>
            </a:ln>
            <a:effectLst/>
          </c:spPr>
        </c:title>
        <c:numFmt formatCode="General" sourceLinked="1"/>
        <c:majorTickMark val="none"/>
        <c:minorTickMark val="none"/>
        <c:tickLblPos val="nextTo"/>
        <c:spPr>
          <a:noFill/>
          <a:ln w="12700" cap="flat" cmpd="sng" algn="ctr">
            <a:solidFill>
              <a:schemeClr val="tx1"/>
            </a:solidFill>
            <a:round/>
          </a:ln>
          <a:effectLst/>
        </c:spPr>
        <c:txPr>
          <a:bodyPr rot="-60000000" vert="horz"/>
          <a:lstStyle/>
          <a:p>
            <a:pPr>
              <a:defRPr sz="1100"/>
            </a:pPr>
            <a:endParaRPr lang="en-US"/>
          </a:p>
        </c:txPr>
        <c:crossAx val="171418368"/>
        <c:crosses val="autoZero"/>
        <c:auto val="1"/>
        <c:lblAlgn val="ctr"/>
        <c:lblOffset val="100"/>
        <c:noMultiLvlLbl val="0"/>
      </c:catAx>
      <c:valAx>
        <c:axId val="171418368"/>
        <c:scaling>
          <c:orientation val="minMax"/>
        </c:scaling>
        <c:delete val="0"/>
        <c:axPos val="l"/>
        <c:title>
          <c:tx>
            <c:rich>
              <a:bodyPr rot="-5400000" vert="horz"/>
              <a:lstStyle/>
              <a:p>
                <a:pPr>
                  <a:defRPr sz="1400"/>
                </a:pPr>
                <a:r>
                  <a:rPr lang="en-US" sz="1400" dirty="0" smtClean="0"/>
                  <a:t>Antioxidant capacity </a:t>
                </a:r>
                <a:r>
                  <a:rPr lang="en-US" sz="1400" dirty="0"/>
                  <a:t>(DPPH %) </a:t>
                </a:r>
              </a:p>
            </c:rich>
          </c:tx>
          <c:layout/>
          <c:overlay val="0"/>
          <c:spPr>
            <a:noFill/>
            <a:ln>
              <a:noFill/>
            </a:ln>
            <a:effectLst/>
          </c:spPr>
        </c:title>
        <c:numFmt formatCode="General" sourceLinked="1"/>
        <c:majorTickMark val="none"/>
        <c:minorTickMark val="none"/>
        <c:tickLblPos val="nextTo"/>
        <c:spPr>
          <a:noFill/>
          <a:ln w="12700">
            <a:solidFill>
              <a:schemeClr val="tx1"/>
            </a:solidFill>
          </a:ln>
          <a:effectLst/>
        </c:spPr>
        <c:txPr>
          <a:bodyPr rot="-60000000" vert="horz"/>
          <a:lstStyle/>
          <a:p>
            <a:pPr>
              <a:defRPr/>
            </a:pPr>
            <a:endParaRPr lang="en-US"/>
          </a:p>
        </c:txPr>
        <c:crossAx val="171403904"/>
        <c:crosses val="autoZero"/>
        <c:crossBetween val="between"/>
      </c:valAx>
      <c:spPr>
        <a:noFill/>
        <a:ln>
          <a:noFill/>
        </a:ln>
        <a:effectLst/>
      </c:spPr>
    </c:plotArea>
    <c:legend>
      <c:legendPos val="b"/>
      <c:layout/>
      <c:overlay val="0"/>
      <c:spPr>
        <a:noFill/>
        <a:ln>
          <a:noFill/>
        </a:ln>
        <a:effectLst/>
      </c:spPr>
      <c:txPr>
        <a:bodyPr rot="0" vert="horz"/>
        <a:lstStyle/>
        <a:p>
          <a:pPr>
            <a:defRPr sz="1600"/>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19050" cap="flat" cmpd="sng" algn="ctr">
      <a:solidFill>
        <a:schemeClr val="tx1"/>
      </a:solidFill>
      <a:round/>
    </a:ln>
    <a:effectLst/>
  </c:spPr>
  <c:txPr>
    <a:bodyPr/>
    <a:lstStyle/>
    <a:p>
      <a:pPr>
        <a:defRPr b="1"/>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sz="2400"/>
            </a:pPr>
            <a:r>
              <a:rPr lang="en-GB" sz="2400" dirty="0" smtClean="0"/>
              <a:t>Wood Apple dry powder with seeds</a:t>
            </a:r>
            <a:endParaRPr lang="en-GB" sz="2400" dirty="0"/>
          </a:p>
        </c:rich>
      </c:tx>
      <c:layout/>
      <c:overlay val="0"/>
      <c:spPr>
        <a:noFill/>
        <a:ln>
          <a:noFill/>
        </a:ln>
        <a:effectLst/>
      </c:spPr>
    </c:title>
    <c:autoTitleDeleted val="0"/>
    <c:plotArea>
      <c:layout/>
      <c:barChart>
        <c:barDir val="col"/>
        <c:grouping val="clustered"/>
        <c:varyColors val="0"/>
        <c:ser>
          <c:idx val="0"/>
          <c:order val="0"/>
          <c:tx>
            <c:v>ACC-17</c:v>
          </c:tx>
          <c:spPr>
            <a:solidFill>
              <a:schemeClr val="accent1"/>
            </a:solidFill>
            <a:ln>
              <a:noFill/>
            </a:ln>
            <a:effectLst/>
          </c:spPr>
          <c:invertIfNegative val="0"/>
          <c:dLbls>
            <c:dLbl>
              <c:idx val="0"/>
              <c:layout/>
              <c:tx>
                <c:rich>
                  <a:bodyPr/>
                  <a:lstStyle/>
                  <a:p>
                    <a:r>
                      <a:rPr lang="en-US" sz="1100" dirty="0" smtClean="0"/>
                      <a:t>c</a:t>
                    </a:r>
                    <a:endParaRPr lang="en-US" dirty="0"/>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0-B083-4C49-8C6E-FF311A338310}"/>
                </c:ext>
              </c:extLst>
            </c:dLbl>
            <c:dLbl>
              <c:idx val="1"/>
              <c:layout/>
              <c:tx>
                <c:rich>
                  <a:bodyPr/>
                  <a:lstStyle/>
                  <a:p>
                    <a:r>
                      <a:rPr lang="en-US" sz="1100"/>
                      <a:t>b</a:t>
                    </a:r>
                    <a:endParaRPr lang="en-US"/>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1-B083-4C49-8C6E-FF311A338310}"/>
                </c:ext>
              </c:extLst>
            </c:dLbl>
            <c:dLbl>
              <c:idx val="2"/>
              <c:layout/>
              <c:tx>
                <c:rich>
                  <a:bodyPr/>
                  <a:lstStyle/>
                  <a:p>
                    <a:r>
                      <a:rPr lang="en-US" sz="1100"/>
                      <a:t>b</a:t>
                    </a:r>
                    <a:endParaRPr lang="en-US"/>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2-B083-4C49-8C6E-FF311A338310}"/>
                </c:ext>
              </c:extLst>
            </c:dLbl>
            <c:spPr>
              <a:noFill/>
              <a:ln>
                <a:noFill/>
              </a:ln>
              <a:effectLst/>
            </c:spPr>
            <c:txPr>
              <a:bodyPr rot="0" vert="horz"/>
              <a:lstStyle/>
              <a:p>
                <a:pPr>
                  <a:defRPr sz="1100"/>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Sheet1!$AA$15:$AA$17</c:f>
                <c:numCache>
                  <c:formatCode>General</c:formatCode>
                  <c:ptCount val="3"/>
                  <c:pt idx="0">
                    <c:v>6.1552297273921299</c:v>
                  </c:pt>
                  <c:pt idx="1">
                    <c:v>1.0445340005940997</c:v>
                  </c:pt>
                  <c:pt idx="2">
                    <c:v>0.33039874770818933</c:v>
                  </c:pt>
                </c:numCache>
              </c:numRef>
            </c:plus>
            <c:minus>
              <c:numRef>
                <c:f>Sheet1!$AA$15:$AA$17</c:f>
                <c:numCache>
                  <c:formatCode>General</c:formatCode>
                  <c:ptCount val="3"/>
                  <c:pt idx="0">
                    <c:v>6.1552297273921299</c:v>
                  </c:pt>
                  <c:pt idx="1">
                    <c:v>1.0445340005940997</c:v>
                  </c:pt>
                  <c:pt idx="2">
                    <c:v>0.33039874770818933</c:v>
                  </c:pt>
                </c:numCache>
              </c:numRef>
            </c:minus>
            <c:spPr>
              <a:noFill/>
              <a:ln w="9525" cap="flat" cmpd="sng" algn="ctr">
                <a:solidFill>
                  <a:schemeClr val="tx1">
                    <a:lumMod val="65000"/>
                    <a:lumOff val="35000"/>
                  </a:schemeClr>
                </a:solidFill>
                <a:round/>
              </a:ln>
              <a:effectLst/>
            </c:spPr>
          </c:errBars>
          <c:cat>
            <c:strRef>
              <c:f>(Sheet1!$U$9,Sheet1!$W$9,Sheet1!$Y$9)</c:f>
              <c:strCache>
                <c:ptCount val="3"/>
                <c:pt idx="0">
                  <c:v>50 ppm</c:v>
                </c:pt>
                <c:pt idx="1">
                  <c:v>100ppm</c:v>
                </c:pt>
                <c:pt idx="2">
                  <c:v>200ppm</c:v>
                </c:pt>
              </c:strCache>
            </c:strRef>
          </c:cat>
          <c:val>
            <c:numRef>
              <c:f>(Sheet1!$U$10,Sheet1!$W$10,Sheet1!$Y$10)</c:f>
              <c:numCache>
                <c:formatCode>General</c:formatCode>
                <c:ptCount val="3"/>
                <c:pt idx="0">
                  <c:v>44.478004679999998</c:v>
                </c:pt>
                <c:pt idx="1">
                  <c:v>74.992397075</c:v>
                </c:pt>
                <c:pt idx="2">
                  <c:v>80.468127194999994</c:v>
                </c:pt>
              </c:numCache>
            </c:numRef>
          </c:val>
          <c:extLst xmlns:c16r2="http://schemas.microsoft.com/office/drawing/2015/06/chart">
            <c:ext xmlns:c16="http://schemas.microsoft.com/office/drawing/2014/chart" uri="{C3380CC4-5D6E-409C-BE32-E72D297353CC}">
              <c16:uniqueId val="{00000003-B083-4C49-8C6E-FF311A338310}"/>
            </c:ext>
          </c:extLst>
        </c:ser>
        <c:ser>
          <c:idx val="1"/>
          <c:order val="1"/>
          <c:tx>
            <c:v>ANK WA 2</c:v>
          </c:tx>
          <c:spPr>
            <a:solidFill>
              <a:schemeClr val="accent2"/>
            </a:solidFill>
            <a:ln>
              <a:noFill/>
            </a:ln>
            <a:effectLst/>
          </c:spPr>
          <c:invertIfNegative val="0"/>
          <c:dLbls>
            <c:dLbl>
              <c:idx val="0"/>
              <c:layout/>
              <c:tx>
                <c:rich>
                  <a:bodyPr/>
                  <a:lstStyle/>
                  <a:p>
                    <a:r>
                      <a:rPr lang="en-US" sz="1100"/>
                      <a:t>a</a:t>
                    </a:r>
                    <a:endParaRPr lang="en-US"/>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4-B083-4C49-8C6E-FF311A338310}"/>
                </c:ext>
              </c:extLst>
            </c:dLbl>
            <c:dLbl>
              <c:idx val="1"/>
              <c:layout/>
              <c:tx>
                <c:rich>
                  <a:bodyPr/>
                  <a:lstStyle/>
                  <a:p>
                    <a:r>
                      <a:rPr lang="en-US" sz="1100"/>
                      <a:t>a</a:t>
                    </a:r>
                    <a:endParaRPr lang="en-US"/>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5-B083-4C49-8C6E-FF311A338310}"/>
                </c:ext>
              </c:extLst>
            </c:dLbl>
            <c:dLbl>
              <c:idx val="2"/>
              <c:layout/>
              <c:tx>
                <c:rich>
                  <a:bodyPr/>
                  <a:lstStyle/>
                  <a:p>
                    <a:r>
                      <a:rPr lang="en-US" sz="1100"/>
                      <a:t>a</a:t>
                    </a:r>
                    <a:endParaRPr lang="en-US"/>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6-B083-4C49-8C6E-FF311A338310}"/>
                </c:ext>
              </c:extLst>
            </c:dLbl>
            <c:spPr>
              <a:noFill/>
              <a:ln>
                <a:noFill/>
              </a:ln>
              <a:effectLst/>
            </c:spPr>
            <c:txPr>
              <a:bodyPr rot="0" vert="horz"/>
              <a:lstStyle/>
              <a:p>
                <a:pPr>
                  <a:defRPr sz="1100"/>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Sheet1!$AB$15:$AB$17</c:f>
                <c:numCache>
                  <c:formatCode>General</c:formatCode>
                  <c:ptCount val="3"/>
                  <c:pt idx="0">
                    <c:v>3.4115790771402259</c:v>
                  </c:pt>
                  <c:pt idx="1">
                    <c:v>1.3530136755223658</c:v>
                  </c:pt>
                  <c:pt idx="2">
                    <c:v>0.21510725684848336</c:v>
                  </c:pt>
                </c:numCache>
              </c:numRef>
            </c:plus>
            <c:minus>
              <c:numRef>
                <c:f>Sheet1!$AB$15:$AB$17</c:f>
                <c:numCache>
                  <c:formatCode>General</c:formatCode>
                  <c:ptCount val="3"/>
                  <c:pt idx="0">
                    <c:v>3.4115790771402259</c:v>
                  </c:pt>
                  <c:pt idx="1">
                    <c:v>1.3530136755223658</c:v>
                  </c:pt>
                  <c:pt idx="2">
                    <c:v>0.21510725684848336</c:v>
                  </c:pt>
                </c:numCache>
              </c:numRef>
            </c:minus>
            <c:spPr>
              <a:noFill/>
              <a:ln w="9525" cap="flat" cmpd="sng" algn="ctr">
                <a:solidFill>
                  <a:schemeClr val="tx1">
                    <a:lumMod val="65000"/>
                    <a:lumOff val="35000"/>
                  </a:schemeClr>
                </a:solidFill>
                <a:round/>
              </a:ln>
              <a:effectLst/>
            </c:spPr>
          </c:errBars>
          <c:cat>
            <c:strRef>
              <c:f>(Sheet1!$U$9,Sheet1!$W$9,Sheet1!$Y$9)</c:f>
              <c:strCache>
                <c:ptCount val="3"/>
                <c:pt idx="0">
                  <c:v>50 ppm</c:v>
                </c:pt>
                <c:pt idx="1">
                  <c:v>100ppm</c:v>
                </c:pt>
                <c:pt idx="2">
                  <c:v>200ppm</c:v>
                </c:pt>
              </c:strCache>
            </c:strRef>
          </c:cat>
          <c:val>
            <c:numRef>
              <c:f>(Sheet1!$U$11,Sheet1!$W$11,Sheet1!$Y$11)</c:f>
              <c:numCache>
                <c:formatCode>General</c:formatCode>
                <c:ptCount val="3"/>
                <c:pt idx="0">
                  <c:v>72.587789299999997</c:v>
                </c:pt>
                <c:pt idx="1">
                  <c:v>82.24327485500001</c:v>
                </c:pt>
                <c:pt idx="2">
                  <c:v>86.397603800000013</c:v>
                </c:pt>
              </c:numCache>
            </c:numRef>
          </c:val>
          <c:extLst xmlns:c16r2="http://schemas.microsoft.com/office/drawing/2015/06/chart">
            <c:ext xmlns:c16="http://schemas.microsoft.com/office/drawing/2014/chart" uri="{C3380CC4-5D6E-409C-BE32-E72D297353CC}">
              <c16:uniqueId val="{00000007-B083-4C49-8C6E-FF311A338310}"/>
            </c:ext>
          </c:extLst>
        </c:ser>
        <c:ser>
          <c:idx val="2"/>
          <c:order val="2"/>
          <c:tx>
            <c:v>ANK WA 1</c:v>
          </c:tx>
          <c:spPr>
            <a:solidFill>
              <a:schemeClr val="accent3"/>
            </a:solidFill>
            <a:ln>
              <a:noFill/>
            </a:ln>
            <a:effectLst/>
          </c:spPr>
          <c:invertIfNegative val="0"/>
          <c:dLbls>
            <c:dLbl>
              <c:idx val="0"/>
              <c:layout/>
              <c:tx>
                <c:rich>
                  <a:bodyPr/>
                  <a:lstStyle/>
                  <a:p>
                    <a:r>
                      <a:rPr lang="en-US" sz="1100"/>
                      <a:t>b</a:t>
                    </a:r>
                    <a:endParaRPr lang="en-US"/>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8-B083-4C49-8C6E-FF311A338310}"/>
                </c:ext>
              </c:extLst>
            </c:dLbl>
            <c:dLbl>
              <c:idx val="1"/>
              <c:layout/>
              <c:tx>
                <c:rich>
                  <a:bodyPr/>
                  <a:lstStyle/>
                  <a:p>
                    <a:r>
                      <a:rPr lang="en-US" sz="1100"/>
                      <a:t>c</a:t>
                    </a:r>
                    <a:endParaRPr lang="en-US"/>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9-B083-4C49-8C6E-FF311A338310}"/>
                </c:ext>
              </c:extLst>
            </c:dLbl>
            <c:dLbl>
              <c:idx val="2"/>
              <c:layout/>
              <c:tx>
                <c:rich>
                  <a:bodyPr/>
                  <a:lstStyle/>
                  <a:p>
                    <a:r>
                      <a:rPr lang="en-US" sz="1100"/>
                      <a:t>b</a:t>
                    </a:r>
                    <a:endParaRPr lang="en-US"/>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A-B083-4C49-8C6E-FF311A338310}"/>
                </c:ext>
              </c:extLst>
            </c:dLbl>
            <c:spPr>
              <a:noFill/>
              <a:ln>
                <a:noFill/>
              </a:ln>
              <a:effectLst/>
            </c:spPr>
            <c:txPr>
              <a:bodyPr rot="0" vert="horz"/>
              <a:lstStyle/>
              <a:p>
                <a:pPr>
                  <a:defRPr sz="1100"/>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Sheet1!$AC$15:$AC$17</c:f>
                <c:numCache>
                  <c:formatCode>General</c:formatCode>
                  <c:ptCount val="3"/>
                  <c:pt idx="0">
                    <c:v>1.2535142408232121</c:v>
                  </c:pt>
                  <c:pt idx="1">
                    <c:v>2.5961322092252681</c:v>
                  </c:pt>
                  <c:pt idx="2">
                    <c:v>1.1578356646872627</c:v>
                  </c:pt>
                </c:numCache>
              </c:numRef>
            </c:plus>
            <c:minus>
              <c:numRef>
                <c:f>Sheet1!$AC$15:$AC$17</c:f>
                <c:numCache>
                  <c:formatCode>General</c:formatCode>
                  <c:ptCount val="3"/>
                  <c:pt idx="0">
                    <c:v>1.2535142408232121</c:v>
                  </c:pt>
                  <c:pt idx="1">
                    <c:v>2.5961322092252681</c:v>
                  </c:pt>
                  <c:pt idx="2">
                    <c:v>1.1578356646872627</c:v>
                  </c:pt>
                </c:numCache>
              </c:numRef>
            </c:minus>
            <c:spPr>
              <a:noFill/>
              <a:ln w="9525" cap="flat" cmpd="sng" algn="ctr">
                <a:solidFill>
                  <a:schemeClr val="tx1">
                    <a:lumMod val="65000"/>
                    <a:lumOff val="35000"/>
                  </a:schemeClr>
                </a:solidFill>
                <a:round/>
              </a:ln>
              <a:effectLst/>
            </c:spPr>
          </c:errBars>
          <c:cat>
            <c:strRef>
              <c:f>(Sheet1!$U$9,Sheet1!$W$9,Sheet1!$Y$9)</c:f>
              <c:strCache>
                <c:ptCount val="3"/>
                <c:pt idx="0">
                  <c:v>50 ppm</c:v>
                </c:pt>
                <c:pt idx="1">
                  <c:v>100ppm</c:v>
                </c:pt>
                <c:pt idx="2">
                  <c:v>200ppm</c:v>
                </c:pt>
              </c:strCache>
            </c:strRef>
          </c:cat>
          <c:val>
            <c:numRef>
              <c:f>(Sheet1!$U$12,Sheet1!$W$12,Sheet1!$Y$12)</c:f>
              <c:numCache>
                <c:formatCode>General</c:formatCode>
                <c:ptCount val="3"/>
                <c:pt idx="0">
                  <c:v>57.008368419999996</c:v>
                </c:pt>
                <c:pt idx="1">
                  <c:v>62.491742689999995</c:v>
                </c:pt>
                <c:pt idx="2">
                  <c:v>79.18128655000001</c:v>
                </c:pt>
              </c:numCache>
            </c:numRef>
          </c:val>
          <c:extLst xmlns:c16r2="http://schemas.microsoft.com/office/drawing/2015/06/chart">
            <c:ext xmlns:c16="http://schemas.microsoft.com/office/drawing/2014/chart" uri="{C3380CC4-5D6E-409C-BE32-E72D297353CC}">
              <c16:uniqueId val="{0000000B-B083-4C49-8C6E-FF311A338310}"/>
            </c:ext>
          </c:extLst>
        </c:ser>
        <c:dLbls>
          <c:dLblPos val="outEnd"/>
          <c:showLegendKey val="0"/>
          <c:showVal val="1"/>
          <c:showCatName val="0"/>
          <c:showSerName val="0"/>
          <c:showPercent val="0"/>
          <c:showBubbleSize val="0"/>
        </c:dLbls>
        <c:gapWidth val="219"/>
        <c:overlap val="-27"/>
        <c:axId val="216304256"/>
        <c:axId val="216331008"/>
      </c:barChart>
      <c:catAx>
        <c:axId val="216304256"/>
        <c:scaling>
          <c:orientation val="minMax"/>
        </c:scaling>
        <c:delete val="0"/>
        <c:axPos val="b"/>
        <c:title>
          <c:tx>
            <c:rich>
              <a:bodyPr rot="0" vert="horz"/>
              <a:lstStyle/>
              <a:p>
                <a:pPr>
                  <a:defRPr sz="1600"/>
                </a:pPr>
                <a:r>
                  <a:rPr lang="en-GB" sz="1600"/>
                  <a:t>Concentration</a:t>
                </a:r>
              </a:p>
            </c:rich>
          </c:tx>
          <c:layout/>
          <c:overlay val="0"/>
          <c:spPr>
            <a:noFill/>
            <a:ln>
              <a:noFill/>
            </a:ln>
            <a:effectLst/>
          </c:spPr>
        </c:title>
        <c:numFmt formatCode="General" sourceLinked="1"/>
        <c:majorTickMark val="none"/>
        <c:minorTickMark val="none"/>
        <c:tickLblPos val="nextTo"/>
        <c:spPr>
          <a:noFill/>
          <a:ln w="12700" cap="flat" cmpd="sng" algn="ctr">
            <a:solidFill>
              <a:schemeClr val="tx1"/>
            </a:solidFill>
            <a:round/>
          </a:ln>
          <a:effectLst/>
        </c:spPr>
        <c:txPr>
          <a:bodyPr rot="-60000000" vert="horz"/>
          <a:lstStyle/>
          <a:p>
            <a:pPr>
              <a:defRPr sz="1100"/>
            </a:pPr>
            <a:endParaRPr lang="en-US"/>
          </a:p>
        </c:txPr>
        <c:crossAx val="216331008"/>
        <c:crosses val="autoZero"/>
        <c:auto val="1"/>
        <c:lblAlgn val="ctr"/>
        <c:lblOffset val="100"/>
        <c:noMultiLvlLbl val="0"/>
      </c:catAx>
      <c:valAx>
        <c:axId val="216331008"/>
        <c:scaling>
          <c:orientation val="minMax"/>
        </c:scaling>
        <c:delete val="0"/>
        <c:axPos val="l"/>
        <c:title>
          <c:tx>
            <c:rich>
              <a:bodyPr rot="-5400000" vert="horz"/>
              <a:lstStyle/>
              <a:p>
                <a:pPr>
                  <a:defRPr sz="1400" b="1"/>
                </a:pPr>
                <a:r>
                  <a:rPr lang="en-GB" sz="1400" b="1" dirty="0" err="1" smtClean="0"/>
                  <a:t>Antioxident</a:t>
                </a:r>
                <a:r>
                  <a:rPr lang="en-GB" sz="1400" b="1" dirty="0" smtClean="0"/>
                  <a:t> capacity </a:t>
                </a:r>
                <a:r>
                  <a:rPr lang="en-GB" sz="1400" b="1" dirty="0"/>
                  <a:t>(DPPH %)</a:t>
                </a:r>
              </a:p>
            </c:rich>
          </c:tx>
          <c:layout>
            <c:manualLayout>
              <c:xMode val="edge"/>
              <c:yMode val="edge"/>
              <c:x val="2.7576193710818372E-2"/>
              <c:y val="0.28458967678167152"/>
            </c:manualLayout>
          </c:layout>
          <c:overlay val="0"/>
          <c:spPr>
            <a:noFill/>
            <a:ln>
              <a:noFill/>
            </a:ln>
            <a:effectLst/>
          </c:spPr>
        </c:title>
        <c:numFmt formatCode="General" sourceLinked="1"/>
        <c:majorTickMark val="none"/>
        <c:minorTickMark val="none"/>
        <c:tickLblPos val="nextTo"/>
        <c:spPr>
          <a:noFill/>
          <a:ln w="12700">
            <a:solidFill>
              <a:schemeClr val="tx1"/>
            </a:solidFill>
          </a:ln>
          <a:effectLst/>
        </c:spPr>
        <c:txPr>
          <a:bodyPr rot="-60000000" vert="horz"/>
          <a:lstStyle/>
          <a:p>
            <a:pPr>
              <a:defRPr/>
            </a:pPr>
            <a:endParaRPr lang="en-US"/>
          </a:p>
        </c:txPr>
        <c:crossAx val="216304256"/>
        <c:crosses val="autoZero"/>
        <c:crossBetween val="between"/>
      </c:valAx>
      <c:spPr>
        <a:noFill/>
        <a:ln>
          <a:noFill/>
        </a:ln>
        <a:effectLst/>
      </c:spPr>
    </c:plotArea>
    <c:legend>
      <c:legendPos val="b"/>
      <c:layout/>
      <c:overlay val="0"/>
      <c:spPr>
        <a:noFill/>
        <a:ln>
          <a:noFill/>
        </a:ln>
        <a:effectLst/>
      </c:spPr>
      <c:txPr>
        <a:bodyPr rot="0" vert="horz"/>
        <a:lstStyle/>
        <a:p>
          <a:pPr>
            <a:defRPr sz="1400"/>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solidFill>
      <a:round/>
    </a:ln>
    <a:effectLst/>
  </c:spPr>
  <c:txPr>
    <a:bodyPr/>
    <a:lstStyle/>
    <a:p>
      <a:pPr>
        <a:defRPr b="1"/>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pPr>
            <a:r>
              <a:rPr lang="en-US" sz="1600" dirty="0" smtClean="0"/>
              <a:t>Sensory </a:t>
            </a:r>
            <a:r>
              <a:rPr lang="en-US" sz="1600" dirty="0"/>
              <a:t>profile of hedonic test I (Dry powder without seeds) </a:t>
            </a:r>
          </a:p>
        </c:rich>
      </c:tx>
      <c:layout>
        <c:manualLayout>
          <c:xMode val="edge"/>
          <c:yMode val="edge"/>
          <c:x val="0.16245335501540567"/>
          <c:y val="1.2355979541018912E-2"/>
        </c:manualLayout>
      </c:layout>
      <c:overlay val="0"/>
    </c:title>
    <c:autoTitleDeleted val="0"/>
    <c:plotArea>
      <c:layout>
        <c:manualLayout>
          <c:layoutTarget val="inner"/>
          <c:xMode val="edge"/>
          <c:yMode val="edge"/>
          <c:x val="0.11388672623787195"/>
          <c:y val="9.9473334955050605E-2"/>
          <c:w val="0.67185083606122264"/>
          <c:h val="0.86659004401269657"/>
        </c:manualLayout>
      </c:layout>
      <c:radarChart>
        <c:radarStyle val="marker"/>
        <c:varyColors val="0"/>
        <c:ser>
          <c:idx val="0"/>
          <c:order val="0"/>
          <c:tx>
            <c:strRef>
              <c:f>Sheet2!$B$1</c:f>
              <c:strCache>
                <c:ptCount val="1"/>
                <c:pt idx="0">
                  <c:v>Color</c:v>
                </c:pt>
              </c:strCache>
            </c:strRef>
          </c:tx>
          <c:cat>
            <c:strRef>
              <c:f>Sheet2!$A$2:$A$10</c:f>
              <c:strCache>
                <c:ptCount val="9"/>
                <c:pt idx="0">
                  <c:v>T1</c:v>
                </c:pt>
                <c:pt idx="1">
                  <c:v>T2</c:v>
                </c:pt>
                <c:pt idx="2">
                  <c:v>T3</c:v>
                </c:pt>
                <c:pt idx="3">
                  <c:v>T4</c:v>
                </c:pt>
                <c:pt idx="4">
                  <c:v>T5</c:v>
                </c:pt>
                <c:pt idx="5">
                  <c:v>T6</c:v>
                </c:pt>
                <c:pt idx="6">
                  <c:v>T7</c:v>
                </c:pt>
                <c:pt idx="7">
                  <c:v>T8</c:v>
                </c:pt>
                <c:pt idx="8">
                  <c:v>T9</c:v>
                </c:pt>
              </c:strCache>
            </c:strRef>
          </c:cat>
          <c:val>
            <c:numRef>
              <c:f>Sheet2!$B$2:$B$10</c:f>
              <c:numCache>
                <c:formatCode>General</c:formatCode>
                <c:ptCount val="9"/>
                <c:pt idx="0">
                  <c:v>3.56</c:v>
                </c:pt>
                <c:pt idx="1">
                  <c:v>5.0599999999999996</c:v>
                </c:pt>
                <c:pt idx="2">
                  <c:v>5.89</c:v>
                </c:pt>
                <c:pt idx="3">
                  <c:v>3.33</c:v>
                </c:pt>
                <c:pt idx="4">
                  <c:v>6.39</c:v>
                </c:pt>
                <c:pt idx="5">
                  <c:v>6.28</c:v>
                </c:pt>
                <c:pt idx="6">
                  <c:v>3.94</c:v>
                </c:pt>
                <c:pt idx="7">
                  <c:v>4.9400000000000004</c:v>
                </c:pt>
                <c:pt idx="8">
                  <c:v>5.61</c:v>
                </c:pt>
              </c:numCache>
            </c:numRef>
          </c:val>
          <c:extLst xmlns:c16r2="http://schemas.microsoft.com/office/drawing/2015/06/chart">
            <c:ext xmlns:c16="http://schemas.microsoft.com/office/drawing/2014/chart" uri="{C3380CC4-5D6E-409C-BE32-E72D297353CC}">
              <c16:uniqueId val="{00000000-9C12-4DC1-89E9-E74E62FBE9F8}"/>
            </c:ext>
          </c:extLst>
        </c:ser>
        <c:ser>
          <c:idx val="1"/>
          <c:order val="1"/>
          <c:tx>
            <c:strRef>
              <c:f>Sheet2!$C$1</c:f>
              <c:strCache>
                <c:ptCount val="1"/>
                <c:pt idx="0">
                  <c:v>taste</c:v>
                </c:pt>
              </c:strCache>
            </c:strRef>
          </c:tx>
          <c:cat>
            <c:strRef>
              <c:f>Sheet2!$A$2:$A$10</c:f>
              <c:strCache>
                <c:ptCount val="9"/>
                <c:pt idx="0">
                  <c:v>T1</c:v>
                </c:pt>
                <c:pt idx="1">
                  <c:v>T2</c:v>
                </c:pt>
                <c:pt idx="2">
                  <c:v>T3</c:v>
                </c:pt>
                <c:pt idx="3">
                  <c:v>T4</c:v>
                </c:pt>
                <c:pt idx="4">
                  <c:v>T5</c:v>
                </c:pt>
                <c:pt idx="5">
                  <c:v>T6</c:v>
                </c:pt>
                <c:pt idx="6">
                  <c:v>T7</c:v>
                </c:pt>
                <c:pt idx="7">
                  <c:v>T8</c:v>
                </c:pt>
                <c:pt idx="8">
                  <c:v>T9</c:v>
                </c:pt>
              </c:strCache>
            </c:strRef>
          </c:cat>
          <c:val>
            <c:numRef>
              <c:f>Sheet2!$C$2:$C$10</c:f>
              <c:numCache>
                <c:formatCode>General</c:formatCode>
                <c:ptCount val="9"/>
                <c:pt idx="0">
                  <c:v>1.89</c:v>
                </c:pt>
                <c:pt idx="1">
                  <c:v>3.33</c:v>
                </c:pt>
                <c:pt idx="2">
                  <c:v>3.78</c:v>
                </c:pt>
                <c:pt idx="3">
                  <c:v>6.33</c:v>
                </c:pt>
                <c:pt idx="4">
                  <c:v>5.72</c:v>
                </c:pt>
                <c:pt idx="5">
                  <c:v>5.5</c:v>
                </c:pt>
                <c:pt idx="6">
                  <c:v>6.39</c:v>
                </c:pt>
                <c:pt idx="7">
                  <c:v>7.22</c:v>
                </c:pt>
                <c:pt idx="8">
                  <c:v>4.83</c:v>
                </c:pt>
              </c:numCache>
            </c:numRef>
          </c:val>
          <c:extLst xmlns:c16r2="http://schemas.microsoft.com/office/drawing/2015/06/chart">
            <c:ext xmlns:c16="http://schemas.microsoft.com/office/drawing/2014/chart" uri="{C3380CC4-5D6E-409C-BE32-E72D297353CC}">
              <c16:uniqueId val="{00000001-9C12-4DC1-89E9-E74E62FBE9F8}"/>
            </c:ext>
          </c:extLst>
        </c:ser>
        <c:ser>
          <c:idx val="2"/>
          <c:order val="2"/>
          <c:tx>
            <c:strRef>
              <c:f>Sheet2!$D$1</c:f>
              <c:strCache>
                <c:ptCount val="1"/>
                <c:pt idx="0">
                  <c:v>aroma</c:v>
                </c:pt>
              </c:strCache>
            </c:strRef>
          </c:tx>
          <c:cat>
            <c:strRef>
              <c:f>Sheet2!$A$2:$A$10</c:f>
              <c:strCache>
                <c:ptCount val="9"/>
                <c:pt idx="0">
                  <c:v>T1</c:v>
                </c:pt>
                <c:pt idx="1">
                  <c:v>T2</c:v>
                </c:pt>
                <c:pt idx="2">
                  <c:v>T3</c:v>
                </c:pt>
                <c:pt idx="3">
                  <c:v>T4</c:v>
                </c:pt>
                <c:pt idx="4">
                  <c:v>T5</c:v>
                </c:pt>
                <c:pt idx="5">
                  <c:v>T6</c:v>
                </c:pt>
                <c:pt idx="6">
                  <c:v>T7</c:v>
                </c:pt>
                <c:pt idx="7">
                  <c:v>T8</c:v>
                </c:pt>
                <c:pt idx="8">
                  <c:v>T9</c:v>
                </c:pt>
              </c:strCache>
            </c:strRef>
          </c:cat>
          <c:val>
            <c:numRef>
              <c:f>Sheet2!$D$2:$D$10</c:f>
              <c:numCache>
                <c:formatCode>General</c:formatCode>
                <c:ptCount val="9"/>
                <c:pt idx="0">
                  <c:v>2.11</c:v>
                </c:pt>
                <c:pt idx="1">
                  <c:v>4.5</c:v>
                </c:pt>
                <c:pt idx="2">
                  <c:v>5.5</c:v>
                </c:pt>
                <c:pt idx="3">
                  <c:v>4.8899999999999997</c:v>
                </c:pt>
                <c:pt idx="4">
                  <c:v>5.67</c:v>
                </c:pt>
                <c:pt idx="5">
                  <c:v>5.67</c:v>
                </c:pt>
                <c:pt idx="6">
                  <c:v>4.9400000000000004</c:v>
                </c:pt>
                <c:pt idx="7">
                  <c:v>6</c:v>
                </c:pt>
                <c:pt idx="8">
                  <c:v>5.72</c:v>
                </c:pt>
              </c:numCache>
            </c:numRef>
          </c:val>
          <c:extLst xmlns:c16r2="http://schemas.microsoft.com/office/drawing/2015/06/chart">
            <c:ext xmlns:c16="http://schemas.microsoft.com/office/drawing/2014/chart" uri="{C3380CC4-5D6E-409C-BE32-E72D297353CC}">
              <c16:uniqueId val="{00000002-9C12-4DC1-89E9-E74E62FBE9F8}"/>
            </c:ext>
          </c:extLst>
        </c:ser>
        <c:ser>
          <c:idx val="3"/>
          <c:order val="3"/>
          <c:tx>
            <c:strRef>
              <c:f>Sheet2!$E$1</c:f>
              <c:strCache>
                <c:ptCount val="1"/>
                <c:pt idx="0">
                  <c:v>texture</c:v>
                </c:pt>
              </c:strCache>
            </c:strRef>
          </c:tx>
          <c:spPr>
            <a:ln>
              <a:solidFill>
                <a:schemeClr val="tx1"/>
              </a:solidFill>
            </a:ln>
          </c:spPr>
          <c:cat>
            <c:strRef>
              <c:f>Sheet2!$A$2:$A$10</c:f>
              <c:strCache>
                <c:ptCount val="9"/>
                <c:pt idx="0">
                  <c:v>T1</c:v>
                </c:pt>
                <c:pt idx="1">
                  <c:v>T2</c:v>
                </c:pt>
                <c:pt idx="2">
                  <c:v>T3</c:v>
                </c:pt>
                <c:pt idx="3">
                  <c:v>T4</c:v>
                </c:pt>
                <c:pt idx="4">
                  <c:v>T5</c:v>
                </c:pt>
                <c:pt idx="5">
                  <c:v>T6</c:v>
                </c:pt>
                <c:pt idx="6">
                  <c:v>T7</c:v>
                </c:pt>
                <c:pt idx="7">
                  <c:v>T8</c:v>
                </c:pt>
                <c:pt idx="8">
                  <c:v>T9</c:v>
                </c:pt>
              </c:strCache>
            </c:strRef>
          </c:cat>
          <c:val>
            <c:numRef>
              <c:f>Sheet2!$E$2:$E$10</c:f>
              <c:numCache>
                <c:formatCode>General</c:formatCode>
                <c:ptCount val="9"/>
                <c:pt idx="0">
                  <c:v>2.17</c:v>
                </c:pt>
                <c:pt idx="1">
                  <c:v>5.22</c:v>
                </c:pt>
                <c:pt idx="2">
                  <c:v>4.9400000000000004</c:v>
                </c:pt>
                <c:pt idx="3">
                  <c:v>4.22</c:v>
                </c:pt>
                <c:pt idx="4">
                  <c:v>6.44</c:v>
                </c:pt>
                <c:pt idx="5">
                  <c:v>5.67</c:v>
                </c:pt>
                <c:pt idx="6">
                  <c:v>4.72</c:v>
                </c:pt>
                <c:pt idx="7">
                  <c:v>6.39</c:v>
                </c:pt>
                <c:pt idx="8">
                  <c:v>5.22</c:v>
                </c:pt>
              </c:numCache>
            </c:numRef>
          </c:val>
          <c:extLst xmlns:c16r2="http://schemas.microsoft.com/office/drawing/2015/06/chart">
            <c:ext xmlns:c16="http://schemas.microsoft.com/office/drawing/2014/chart" uri="{C3380CC4-5D6E-409C-BE32-E72D297353CC}">
              <c16:uniqueId val="{00000003-9C12-4DC1-89E9-E74E62FBE9F8}"/>
            </c:ext>
          </c:extLst>
        </c:ser>
        <c:ser>
          <c:idx val="4"/>
          <c:order val="4"/>
          <c:tx>
            <c:strRef>
              <c:f>Sheet2!$F$1</c:f>
              <c:strCache>
                <c:ptCount val="1"/>
                <c:pt idx="0">
                  <c:v>overall</c:v>
                </c:pt>
              </c:strCache>
            </c:strRef>
          </c:tx>
          <c:spPr>
            <a:ln>
              <a:solidFill>
                <a:srgbClr val="FF0000"/>
              </a:solidFill>
            </a:ln>
          </c:spPr>
          <c:cat>
            <c:strRef>
              <c:f>Sheet2!$A$2:$A$10</c:f>
              <c:strCache>
                <c:ptCount val="9"/>
                <c:pt idx="0">
                  <c:v>T1</c:v>
                </c:pt>
                <c:pt idx="1">
                  <c:v>T2</c:v>
                </c:pt>
                <c:pt idx="2">
                  <c:v>T3</c:v>
                </c:pt>
                <c:pt idx="3">
                  <c:v>T4</c:v>
                </c:pt>
                <c:pt idx="4">
                  <c:v>T5</c:v>
                </c:pt>
                <c:pt idx="5">
                  <c:v>T6</c:v>
                </c:pt>
                <c:pt idx="6">
                  <c:v>T7</c:v>
                </c:pt>
                <c:pt idx="7">
                  <c:v>T8</c:v>
                </c:pt>
                <c:pt idx="8">
                  <c:v>T9</c:v>
                </c:pt>
              </c:strCache>
            </c:strRef>
          </c:cat>
          <c:val>
            <c:numRef>
              <c:f>Sheet2!$F$2:$F$10</c:f>
              <c:numCache>
                <c:formatCode>General</c:formatCode>
                <c:ptCount val="9"/>
                <c:pt idx="0">
                  <c:v>2.73</c:v>
                </c:pt>
                <c:pt idx="1">
                  <c:v>4.91</c:v>
                </c:pt>
                <c:pt idx="2">
                  <c:v>4.7300000000000004</c:v>
                </c:pt>
                <c:pt idx="3">
                  <c:v>5.05</c:v>
                </c:pt>
                <c:pt idx="4">
                  <c:v>6.73</c:v>
                </c:pt>
                <c:pt idx="5">
                  <c:v>5.59</c:v>
                </c:pt>
                <c:pt idx="6">
                  <c:v>4.59</c:v>
                </c:pt>
                <c:pt idx="7">
                  <c:v>6.18</c:v>
                </c:pt>
                <c:pt idx="8">
                  <c:v>4.5</c:v>
                </c:pt>
              </c:numCache>
            </c:numRef>
          </c:val>
          <c:extLst xmlns:c16r2="http://schemas.microsoft.com/office/drawing/2015/06/chart">
            <c:ext xmlns:c16="http://schemas.microsoft.com/office/drawing/2014/chart" uri="{C3380CC4-5D6E-409C-BE32-E72D297353CC}">
              <c16:uniqueId val="{00000004-9C12-4DC1-89E9-E74E62FBE9F8}"/>
            </c:ext>
          </c:extLst>
        </c:ser>
        <c:dLbls>
          <c:showLegendKey val="0"/>
          <c:showVal val="0"/>
          <c:showCatName val="0"/>
          <c:showSerName val="0"/>
          <c:showPercent val="0"/>
          <c:showBubbleSize val="0"/>
        </c:dLbls>
        <c:axId val="216438272"/>
        <c:axId val="216439808"/>
      </c:radarChart>
      <c:catAx>
        <c:axId val="216438272"/>
        <c:scaling>
          <c:orientation val="minMax"/>
        </c:scaling>
        <c:delete val="0"/>
        <c:axPos val="b"/>
        <c:majorGridlines/>
        <c:numFmt formatCode="General" sourceLinked="0"/>
        <c:majorTickMark val="none"/>
        <c:minorTickMark val="none"/>
        <c:tickLblPos val="nextTo"/>
        <c:spPr>
          <a:ln w="9525">
            <a:noFill/>
          </a:ln>
        </c:spPr>
        <c:txPr>
          <a:bodyPr/>
          <a:lstStyle/>
          <a:p>
            <a:pPr>
              <a:defRPr sz="1200" b="1"/>
            </a:pPr>
            <a:endParaRPr lang="en-US"/>
          </a:p>
        </c:txPr>
        <c:crossAx val="216439808"/>
        <c:crosses val="autoZero"/>
        <c:auto val="1"/>
        <c:lblAlgn val="ctr"/>
        <c:lblOffset val="100"/>
        <c:noMultiLvlLbl val="0"/>
      </c:catAx>
      <c:valAx>
        <c:axId val="216439808"/>
        <c:scaling>
          <c:orientation val="minMax"/>
        </c:scaling>
        <c:delete val="0"/>
        <c:axPos val="l"/>
        <c:majorGridlines/>
        <c:numFmt formatCode="General" sourceLinked="1"/>
        <c:majorTickMark val="none"/>
        <c:minorTickMark val="none"/>
        <c:tickLblPos val="nextTo"/>
        <c:txPr>
          <a:bodyPr/>
          <a:lstStyle/>
          <a:p>
            <a:pPr>
              <a:defRPr sz="1200" b="1"/>
            </a:pPr>
            <a:endParaRPr lang="en-US"/>
          </a:p>
        </c:txPr>
        <c:crossAx val="216438272"/>
        <c:crosses val="autoZero"/>
        <c:crossBetween val="between"/>
      </c:valAx>
    </c:plotArea>
    <c:legend>
      <c:legendPos val="r"/>
      <c:layout>
        <c:manualLayout>
          <c:xMode val="edge"/>
          <c:yMode val="edge"/>
          <c:x val="0.81622912192794084"/>
          <c:y val="0.39656361128799617"/>
          <c:w val="0.17067764256740633"/>
          <c:h val="0.44282684773099013"/>
        </c:manualLayout>
      </c:layout>
      <c:overlay val="0"/>
      <c:txPr>
        <a:bodyPr/>
        <a:lstStyle/>
        <a:p>
          <a:pPr>
            <a:defRPr sz="1800" b="1"/>
          </a:pPr>
          <a:endParaRPr lang="en-US"/>
        </a:p>
      </c:txPr>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a:pPr>
            <a:r>
              <a:rPr lang="en-US" sz="1800" dirty="0" smtClean="0"/>
              <a:t>Sensory </a:t>
            </a:r>
            <a:r>
              <a:rPr lang="en-US" sz="1800" dirty="0"/>
              <a:t>profile of hedonic test II (Dry powder with seeds </a:t>
            </a:r>
          </a:p>
        </c:rich>
      </c:tx>
      <c:layout/>
      <c:overlay val="0"/>
    </c:title>
    <c:autoTitleDeleted val="0"/>
    <c:plotArea>
      <c:layout>
        <c:manualLayout>
          <c:layoutTarget val="inner"/>
          <c:xMode val="edge"/>
          <c:yMode val="edge"/>
          <c:x val="0.13128231976322108"/>
          <c:y val="0.1090236220472441"/>
          <c:w val="0.64336606726176881"/>
          <c:h val="0.85031548556430447"/>
        </c:manualLayout>
      </c:layout>
      <c:radarChart>
        <c:radarStyle val="marker"/>
        <c:varyColors val="0"/>
        <c:ser>
          <c:idx val="0"/>
          <c:order val="0"/>
          <c:tx>
            <c:strRef>
              <c:f>Sheet2!$B$18</c:f>
              <c:strCache>
                <c:ptCount val="1"/>
                <c:pt idx="0">
                  <c:v>Color</c:v>
                </c:pt>
              </c:strCache>
            </c:strRef>
          </c:tx>
          <c:spPr>
            <a:ln>
              <a:solidFill>
                <a:schemeClr val="tx1"/>
              </a:solidFill>
            </a:ln>
          </c:spPr>
          <c:marker>
            <c:symbol val="none"/>
          </c:marker>
          <c:cat>
            <c:strRef>
              <c:f>Sheet2!$A$19:$A$27</c:f>
              <c:strCache>
                <c:ptCount val="9"/>
                <c:pt idx="0">
                  <c:v>T1</c:v>
                </c:pt>
                <c:pt idx="1">
                  <c:v>T2</c:v>
                </c:pt>
                <c:pt idx="2">
                  <c:v>T3</c:v>
                </c:pt>
                <c:pt idx="3">
                  <c:v>T4</c:v>
                </c:pt>
                <c:pt idx="4">
                  <c:v>T5</c:v>
                </c:pt>
                <c:pt idx="5">
                  <c:v>T6</c:v>
                </c:pt>
                <c:pt idx="6">
                  <c:v>T7</c:v>
                </c:pt>
                <c:pt idx="7">
                  <c:v>T8</c:v>
                </c:pt>
                <c:pt idx="8">
                  <c:v>T9</c:v>
                </c:pt>
              </c:strCache>
            </c:strRef>
          </c:cat>
          <c:val>
            <c:numRef>
              <c:f>Sheet2!$B$19:$B$27</c:f>
              <c:numCache>
                <c:formatCode>General</c:formatCode>
                <c:ptCount val="9"/>
                <c:pt idx="0">
                  <c:v>5.82</c:v>
                </c:pt>
                <c:pt idx="1">
                  <c:v>4</c:v>
                </c:pt>
                <c:pt idx="2">
                  <c:v>5.36</c:v>
                </c:pt>
                <c:pt idx="3">
                  <c:v>5.45</c:v>
                </c:pt>
                <c:pt idx="4">
                  <c:v>4.68</c:v>
                </c:pt>
                <c:pt idx="5">
                  <c:v>5.27</c:v>
                </c:pt>
                <c:pt idx="6">
                  <c:v>5.27</c:v>
                </c:pt>
                <c:pt idx="7">
                  <c:v>4.45</c:v>
                </c:pt>
                <c:pt idx="8">
                  <c:v>4.68</c:v>
                </c:pt>
              </c:numCache>
            </c:numRef>
          </c:val>
          <c:extLst xmlns:c16r2="http://schemas.microsoft.com/office/drawing/2015/06/chart">
            <c:ext xmlns:c16="http://schemas.microsoft.com/office/drawing/2014/chart" uri="{C3380CC4-5D6E-409C-BE32-E72D297353CC}">
              <c16:uniqueId val="{00000000-4021-4EFF-BFEC-07868FE6FE44}"/>
            </c:ext>
          </c:extLst>
        </c:ser>
        <c:ser>
          <c:idx val="1"/>
          <c:order val="1"/>
          <c:tx>
            <c:strRef>
              <c:f>Sheet2!$C$18</c:f>
              <c:strCache>
                <c:ptCount val="1"/>
                <c:pt idx="0">
                  <c:v>taste</c:v>
                </c:pt>
              </c:strCache>
            </c:strRef>
          </c:tx>
          <c:marker>
            <c:symbol val="none"/>
          </c:marker>
          <c:cat>
            <c:strRef>
              <c:f>Sheet2!$A$19:$A$27</c:f>
              <c:strCache>
                <c:ptCount val="9"/>
                <c:pt idx="0">
                  <c:v>T1</c:v>
                </c:pt>
                <c:pt idx="1">
                  <c:v>T2</c:v>
                </c:pt>
                <c:pt idx="2">
                  <c:v>T3</c:v>
                </c:pt>
                <c:pt idx="3">
                  <c:v>T4</c:v>
                </c:pt>
                <c:pt idx="4">
                  <c:v>T5</c:v>
                </c:pt>
                <c:pt idx="5">
                  <c:v>T6</c:v>
                </c:pt>
                <c:pt idx="6">
                  <c:v>T7</c:v>
                </c:pt>
                <c:pt idx="7">
                  <c:v>T8</c:v>
                </c:pt>
                <c:pt idx="8">
                  <c:v>T9</c:v>
                </c:pt>
              </c:strCache>
            </c:strRef>
          </c:cat>
          <c:val>
            <c:numRef>
              <c:f>Sheet2!$C$19:$C$27</c:f>
              <c:numCache>
                <c:formatCode>General</c:formatCode>
                <c:ptCount val="9"/>
                <c:pt idx="0">
                  <c:v>3.68</c:v>
                </c:pt>
                <c:pt idx="1">
                  <c:v>3.73</c:v>
                </c:pt>
                <c:pt idx="2">
                  <c:v>3.18</c:v>
                </c:pt>
                <c:pt idx="3">
                  <c:v>5.86</c:v>
                </c:pt>
                <c:pt idx="4">
                  <c:v>6.86</c:v>
                </c:pt>
                <c:pt idx="5">
                  <c:v>5.05</c:v>
                </c:pt>
                <c:pt idx="6">
                  <c:v>6.73</c:v>
                </c:pt>
                <c:pt idx="7">
                  <c:v>6.18</c:v>
                </c:pt>
                <c:pt idx="8">
                  <c:v>3.73</c:v>
                </c:pt>
              </c:numCache>
            </c:numRef>
          </c:val>
          <c:extLst xmlns:c16r2="http://schemas.microsoft.com/office/drawing/2015/06/chart">
            <c:ext xmlns:c16="http://schemas.microsoft.com/office/drawing/2014/chart" uri="{C3380CC4-5D6E-409C-BE32-E72D297353CC}">
              <c16:uniqueId val="{00000001-4021-4EFF-BFEC-07868FE6FE44}"/>
            </c:ext>
          </c:extLst>
        </c:ser>
        <c:ser>
          <c:idx val="2"/>
          <c:order val="2"/>
          <c:tx>
            <c:strRef>
              <c:f>Sheet2!$D$18</c:f>
              <c:strCache>
                <c:ptCount val="1"/>
                <c:pt idx="0">
                  <c:v>aroma</c:v>
                </c:pt>
              </c:strCache>
            </c:strRef>
          </c:tx>
          <c:marker>
            <c:symbol val="none"/>
          </c:marker>
          <c:cat>
            <c:strRef>
              <c:f>Sheet2!$A$19:$A$27</c:f>
              <c:strCache>
                <c:ptCount val="9"/>
                <c:pt idx="0">
                  <c:v>T1</c:v>
                </c:pt>
                <c:pt idx="1">
                  <c:v>T2</c:v>
                </c:pt>
                <c:pt idx="2">
                  <c:v>T3</c:v>
                </c:pt>
                <c:pt idx="3">
                  <c:v>T4</c:v>
                </c:pt>
                <c:pt idx="4">
                  <c:v>T5</c:v>
                </c:pt>
                <c:pt idx="5">
                  <c:v>T6</c:v>
                </c:pt>
                <c:pt idx="6">
                  <c:v>T7</c:v>
                </c:pt>
                <c:pt idx="7">
                  <c:v>T8</c:v>
                </c:pt>
                <c:pt idx="8">
                  <c:v>T9</c:v>
                </c:pt>
              </c:strCache>
            </c:strRef>
          </c:cat>
          <c:val>
            <c:numRef>
              <c:f>Sheet2!$D$19:$D$27</c:f>
              <c:numCache>
                <c:formatCode>General</c:formatCode>
                <c:ptCount val="9"/>
                <c:pt idx="0">
                  <c:v>5.59</c:v>
                </c:pt>
                <c:pt idx="1">
                  <c:v>4.3600000000000003</c:v>
                </c:pt>
                <c:pt idx="2">
                  <c:v>4.45</c:v>
                </c:pt>
                <c:pt idx="3">
                  <c:v>5.36</c:v>
                </c:pt>
                <c:pt idx="4">
                  <c:v>5.09</c:v>
                </c:pt>
                <c:pt idx="5">
                  <c:v>5.86</c:v>
                </c:pt>
                <c:pt idx="6">
                  <c:v>4.45</c:v>
                </c:pt>
                <c:pt idx="7">
                  <c:v>5.5</c:v>
                </c:pt>
                <c:pt idx="8">
                  <c:v>4.32</c:v>
                </c:pt>
              </c:numCache>
            </c:numRef>
          </c:val>
          <c:extLst xmlns:c16r2="http://schemas.microsoft.com/office/drawing/2015/06/chart">
            <c:ext xmlns:c16="http://schemas.microsoft.com/office/drawing/2014/chart" uri="{C3380CC4-5D6E-409C-BE32-E72D297353CC}">
              <c16:uniqueId val="{00000002-4021-4EFF-BFEC-07868FE6FE44}"/>
            </c:ext>
          </c:extLst>
        </c:ser>
        <c:ser>
          <c:idx val="3"/>
          <c:order val="3"/>
          <c:tx>
            <c:strRef>
              <c:f>Sheet2!$E$18</c:f>
              <c:strCache>
                <c:ptCount val="1"/>
                <c:pt idx="0">
                  <c:v>texture</c:v>
                </c:pt>
              </c:strCache>
            </c:strRef>
          </c:tx>
          <c:marker>
            <c:symbol val="none"/>
          </c:marker>
          <c:cat>
            <c:strRef>
              <c:f>Sheet2!$A$19:$A$27</c:f>
              <c:strCache>
                <c:ptCount val="9"/>
                <c:pt idx="0">
                  <c:v>T1</c:v>
                </c:pt>
                <c:pt idx="1">
                  <c:v>T2</c:v>
                </c:pt>
                <c:pt idx="2">
                  <c:v>T3</c:v>
                </c:pt>
                <c:pt idx="3">
                  <c:v>T4</c:v>
                </c:pt>
                <c:pt idx="4">
                  <c:v>T5</c:v>
                </c:pt>
                <c:pt idx="5">
                  <c:v>T6</c:v>
                </c:pt>
                <c:pt idx="6">
                  <c:v>T7</c:v>
                </c:pt>
                <c:pt idx="7">
                  <c:v>T8</c:v>
                </c:pt>
                <c:pt idx="8">
                  <c:v>T9</c:v>
                </c:pt>
              </c:strCache>
            </c:strRef>
          </c:cat>
          <c:val>
            <c:numRef>
              <c:f>Sheet2!$E$19:$E$27</c:f>
              <c:numCache>
                <c:formatCode>General</c:formatCode>
                <c:ptCount val="9"/>
                <c:pt idx="0">
                  <c:v>3.41</c:v>
                </c:pt>
                <c:pt idx="1">
                  <c:v>5</c:v>
                </c:pt>
                <c:pt idx="2">
                  <c:v>6.09</c:v>
                </c:pt>
                <c:pt idx="3">
                  <c:v>3.64</c:v>
                </c:pt>
                <c:pt idx="4">
                  <c:v>6.05</c:v>
                </c:pt>
                <c:pt idx="5">
                  <c:v>6.32</c:v>
                </c:pt>
                <c:pt idx="6">
                  <c:v>4.41</c:v>
                </c:pt>
                <c:pt idx="7">
                  <c:v>5</c:v>
                </c:pt>
                <c:pt idx="8">
                  <c:v>5.09</c:v>
                </c:pt>
              </c:numCache>
            </c:numRef>
          </c:val>
          <c:extLst xmlns:c16r2="http://schemas.microsoft.com/office/drawing/2015/06/chart">
            <c:ext xmlns:c16="http://schemas.microsoft.com/office/drawing/2014/chart" uri="{C3380CC4-5D6E-409C-BE32-E72D297353CC}">
              <c16:uniqueId val="{00000003-4021-4EFF-BFEC-07868FE6FE44}"/>
            </c:ext>
          </c:extLst>
        </c:ser>
        <c:ser>
          <c:idx val="4"/>
          <c:order val="4"/>
          <c:tx>
            <c:strRef>
              <c:f>Sheet2!$F$18</c:f>
              <c:strCache>
                <c:ptCount val="1"/>
                <c:pt idx="0">
                  <c:v>overall</c:v>
                </c:pt>
              </c:strCache>
            </c:strRef>
          </c:tx>
          <c:spPr>
            <a:ln>
              <a:solidFill>
                <a:srgbClr val="FF0000"/>
              </a:solidFill>
            </a:ln>
          </c:spPr>
          <c:marker>
            <c:symbol val="none"/>
          </c:marker>
          <c:cat>
            <c:strRef>
              <c:f>Sheet2!$A$19:$A$27</c:f>
              <c:strCache>
                <c:ptCount val="9"/>
                <c:pt idx="0">
                  <c:v>T1</c:v>
                </c:pt>
                <c:pt idx="1">
                  <c:v>T2</c:v>
                </c:pt>
                <c:pt idx="2">
                  <c:v>T3</c:v>
                </c:pt>
                <c:pt idx="3">
                  <c:v>T4</c:v>
                </c:pt>
                <c:pt idx="4">
                  <c:v>T5</c:v>
                </c:pt>
                <c:pt idx="5">
                  <c:v>T6</c:v>
                </c:pt>
                <c:pt idx="6">
                  <c:v>T7</c:v>
                </c:pt>
                <c:pt idx="7">
                  <c:v>T8</c:v>
                </c:pt>
                <c:pt idx="8">
                  <c:v>T9</c:v>
                </c:pt>
              </c:strCache>
            </c:strRef>
          </c:cat>
          <c:val>
            <c:numRef>
              <c:f>Sheet2!$F$19:$F$27</c:f>
              <c:numCache>
                <c:formatCode>General</c:formatCode>
                <c:ptCount val="9"/>
                <c:pt idx="0">
                  <c:v>3.64</c:v>
                </c:pt>
                <c:pt idx="1">
                  <c:v>4.91</c:v>
                </c:pt>
                <c:pt idx="2">
                  <c:v>5.5</c:v>
                </c:pt>
                <c:pt idx="3">
                  <c:v>5.41</c:v>
                </c:pt>
                <c:pt idx="4">
                  <c:v>6.18</c:v>
                </c:pt>
                <c:pt idx="5">
                  <c:v>5.77</c:v>
                </c:pt>
                <c:pt idx="6">
                  <c:v>4.91</c:v>
                </c:pt>
                <c:pt idx="7">
                  <c:v>6.14</c:v>
                </c:pt>
                <c:pt idx="8">
                  <c:v>2.5499999999999998</c:v>
                </c:pt>
              </c:numCache>
            </c:numRef>
          </c:val>
          <c:extLst xmlns:c16r2="http://schemas.microsoft.com/office/drawing/2015/06/chart">
            <c:ext xmlns:c16="http://schemas.microsoft.com/office/drawing/2014/chart" uri="{C3380CC4-5D6E-409C-BE32-E72D297353CC}">
              <c16:uniqueId val="{00000004-4021-4EFF-BFEC-07868FE6FE44}"/>
            </c:ext>
          </c:extLst>
        </c:ser>
        <c:dLbls>
          <c:showLegendKey val="0"/>
          <c:showVal val="0"/>
          <c:showCatName val="0"/>
          <c:showSerName val="0"/>
          <c:showPercent val="0"/>
          <c:showBubbleSize val="0"/>
        </c:dLbls>
        <c:axId val="216617344"/>
        <c:axId val="216618880"/>
      </c:radarChart>
      <c:catAx>
        <c:axId val="216617344"/>
        <c:scaling>
          <c:orientation val="minMax"/>
        </c:scaling>
        <c:delete val="0"/>
        <c:axPos val="b"/>
        <c:majorGridlines/>
        <c:numFmt formatCode="General" sourceLinked="0"/>
        <c:majorTickMark val="none"/>
        <c:minorTickMark val="none"/>
        <c:tickLblPos val="nextTo"/>
        <c:spPr>
          <a:ln w="9525">
            <a:noFill/>
          </a:ln>
        </c:spPr>
        <c:txPr>
          <a:bodyPr/>
          <a:lstStyle/>
          <a:p>
            <a:pPr>
              <a:defRPr sz="1200" b="1"/>
            </a:pPr>
            <a:endParaRPr lang="en-US"/>
          </a:p>
        </c:txPr>
        <c:crossAx val="216618880"/>
        <c:crosses val="autoZero"/>
        <c:auto val="1"/>
        <c:lblAlgn val="ctr"/>
        <c:lblOffset val="100"/>
        <c:noMultiLvlLbl val="0"/>
      </c:catAx>
      <c:valAx>
        <c:axId val="216618880"/>
        <c:scaling>
          <c:orientation val="minMax"/>
        </c:scaling>
        <c:delete val="0"/>
        <c:axPos val="l"/>
        <c:majorGridlines/>
        <c:numFmt formatCode="General" sourceLinked="1"/>
        <c:majorTickMark val="none"/>
        <c:minorTickMark val="none"/>
        <c:tickLblPos val="nextTo"/>
        <c:txPr>
          <a:bodyPr/>
          <a:lstStyle/>
          <a:p>
            <a:pPr>
              <a:defRPr sz="1200" b="1"/>
            </a:pPr>
            <a:endParaRPr lang="en-US"/>
          </a:p>
        </c:txPr>
        <c:crossAx val="216617344"/>
        <c:crosses val="autoZero"/>
        <c:crossBetween val="between"/>
      </c:valAx>
    </c:plotArea>
    <c:legend>
      <c:legendPos val="r"/>
      <c:layout>
        <c:manualLayout>
          <c:xMode val="edge"/>
          <c:yMode val="edge"/>
          <c:x val="0.81653126456109948"/>
          <c:y val="0.40054206985895768"/>
          <c:w val="0.1702567539123076"/>
          <c:h val="0.37618772424089192"/>
        </c:manualLayout>
      </c:layout>
      <c:overlay val="0"/>
      <c:txPr>
        <a:bodyPr/>
        <a:lstStyle/>
        <a:p>
          <a:pPr>
            <a:defRPr sz="1800" b="1"/>
          </a:pPr>
          <a:endParaRPr lang="en-US"/>
        </a:p>
      </c:txPr>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title>
      <c:tx>
        <c:rich>
          <a:bodyPr/>
          <a:lstStyle/>
          <a:p>
            <a:pPr>
              <a:defRPr sz="2000"/>
            </a:pPr>
            <a:r>
              <a:rPr lang="en-US" sz="2000"/>
              <a:t>Paired Preference Test</a:t>
            </a:r>
          </a:p>
        </c:rich>
      </c:tx>
      <c:layout/>
      <c:overlay val="0"/>
    </c:title>
    <c:autoTitleDeleted val="0"/>
    <c:view3D>
      <c:rotX val="75"/>
      <c:rotY val="0"/>
      <c:rAngAx val="0"/>
      <c:perspective val="30"/>
    </c:view3D>
    <c:floor>
      <c:thickness val="0"/>
    </c:floor>
    <c:sideWall>
      <c:thickness val="0"/>
    </c:sideWall>
    <c:backWall>
      <c:thickness val="0"/>
    </c:backWall>
    <c:plotArea>
      <c:layout>
        <c:manualLayout>
          <c:layoutTarget val="inner"/>
          <c:xMode val="edge"/>
          <c:yMode val="edge"/>
          <c:x val="3.4715387139107784E-4"/>
          <c:y val="0.29683690580344124"/>
          <c:w val="0.96840284612860894"/>
          <c:h val="0.66585374744823567"/>
        </c:manualLayout>
      </c:layout>
      <c:pie3DChart>
        <c:varyColors val="1"/>
        <c:ser>
          <c:idx val="0"/>
          <c:order val="0"/>
          <c:dPt>
            <c:idx val="1"/>
            <c:bubble3D val="0"/>
            <c:spPr>
              <a:solidFill>
                <a:schemeClr val="accent6">
                  <a:lumMod val="75000"/>
                </a:schemeClr>
              </a:solidFill>
            </c:spPr>
            <c:extLst xmlns:c16r2="http://schemas.microsoft.com/office/drawing/2015/06/chart">
              <c:ext xmlns:c16="http://schemas.microsoft.com/office/drawing/2014/chart" uri="{C3380CC4-5D6E-409C-BE32-E72D297353CC}">
                <c16:uniqueId val="{00000001-BD1D-4D27-B460-AB543A028129}"/>
              </c:ext>
            </c:extLst>
          </c:dPt>
          <c:dLbls>
            <c:spPr>
              <a:noFill/>
              <a:ln>
                <a:noFill/>
              </a:ln>
              <a:effectLst/>
            </c:spPr>
            <c:txPr>
              <a:bodyPr/>
              <a:lstStyle/>
              <a:p>
                <a:pPr>
                  <a:defRPr sz="1600" b="1"/>
                </a:pPr>
                <a:endParaRPr lang="en-US"/>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Sheet2!$I$25:$J$25</c:f>
              <c:strCache>
                <c:ptCount val="2"/>
                <c:pt idx="0">
                  <c:v>T5 - Dry powder without seeds </c:v>
                </c:pt>
                <c:pt idx="1">
                  <c:v>T5 - Dry powder with seeds</c:v>
                </c:pt>
              </c:strCache>
            </c:strRef>
          </c:cat>
          <c:val>
            <c:numRef>
              <c:f>Sheet2!$I$26:$J$26</c:f>
              <c:numCache>
                <c:formatCode>General</c:formatCode>
                <c:ptCount val="2"/>
                <c:pt idx="0">
                  <c:v>28</c:v>
                </c:pt>
                <c:pt idx="1">
                  <c:v>32</c:v>
                </c:pt>
              </c:numCache>
            </c:numRef>
          </c:val>
          <c:extLst xmlns:c16r2="http://schemas.microsoft.com/office/drawing/2015/06/chart">
            <c:ext xmlns:c16="http://schemas.microsoft.com/office/drawing/2014/chart" uri="{C3380CC4-5D6E-409C-BE32-E72D297353CC}">
              <c16:uniqueId val="{00000002-BD1D-4D27-B460-AB543A028129}"/>
            </c:ext>
          </c:extLst>
        </c:ser>
        <c:dLbls>
          <c:showLegendKey val="0"/>
          <c:showVal val="0"/>
          <c:showCatName val="0"/>
          <c:showSerName val="0"/>
          <c:showPercent val="1"/>
          <c:showBubbleSize val="0"/>
          <c:showLeaderLines val="1"/>
        </c:dLbls>
      </c:pie3DChart>
    </c:plotArea>
    <c:legend>
      <c:legendPos val="t"/>
      <c:layout/>
      <c:overlay val="0"/>
      <c:txPr>
        <a:bodyPr/>
        <a:lstStyle/>
        <a:p>
          <a:pPr>
            <a:defRPr sz="1200" b="1"/>
          </a:pPr>
          <a:endParaRPr lang="en-US"/>
        </a:p>
      </c:txPr>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vert="horz"/>
          <a:lstStyle/>
          <a:p>
            <a:pPr>
              <a:defRPr/>
            </a:pPr>
            <a:r>
              <a:rPr lang="en-US"/>
              <a:t>Water Activity</a:t>
            </a:r>
          </a:p>
        </c:rich>
      </c:tx>
      <c:layout/>
      <c:overlay val="0"/>
    </c:title>
    <c:autoTitleDeleted val="0"/>
    <c:plotArea>
      <c:layout>
        <c:manualLayout>
          <c:layoutTarget val="inner"/>
          <c:xMode val="edge"/>
          <c:yMode val="edge"/>
          <c:x val="0.11483644242456269"/>
          <c:y val="0.20921739130434786"/>
          <c:w val="0.84414938904449022"/>
          <c:h val="0.65050279584617143"/>
        </c:manualLayout>
      </c:layout>
      <c:barChart>
        <c:barDir val="col"/>
        <c:grouping val="clustered"/>
        <c:varyColors val="0"/>
        <c:ser>
          <c:idx val="0"/>
          <c:order val="0"/>
          <c:invertIfNegative val="0"/>
          <c:dLbls>
            <c:dLbl>
              <c:idx val="0"/>
              <c:layout/>
              <c:tx>
                <c:rich>
                  <a:bodyPr/>
                  <a:lstStyle/>
                  <a:p>
                    <a:r>
                      <a:rPr lang="en-US"/>
                      <a:t>a</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0-83D7-4FD8-BB41-2B2C6A3E3960}"/>
                </c:ext>
              </c:extLst>
            </c:dLbl>
            <c:dLbl>
              <c:idx val="1"/>
              <c:layout>
                <c:manualLayout>
                  <c:x val="4.1014168530947054E-2"/>
                  <c:y val="-6.3680931187949333E-2"/>
                </c:manualLayout>
              </c:layout>
              <c:tx>
                <c:rich>
                  <a:bodyPr/>
                  <a:lstStyle/>
                  <a:p>
                    <a:r>
                      <a:rPr lang="en-US"/>
                      <a:t>b</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1-83D7-4FD8-BB41-2B2C6A3E3960}"/>
                </c:ext>
              </c:extLst>
            </c:dLbl>
            <c:dLbl>
              <c:idx val="2"/>
              <c:layout>
                <c:manualLayout>
                  <c:x val="4.1014168530947054E-2"/>
                  <c:y val="-1.0627896549303646E-16"/>
                </c:manualLayout>
              </c:layout>
              <c:tx>
                <c:rich>
                  <a:bodyPr/>
                  <a:lstStyle/>
                  <a:p>
                    <a:r>
                      <a:rPr lang="en-US"/>
                      <a:t>c</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2-83D7-4FD8-BB41-2B2C6A3E3960}"/>
                </c:ext>
              </c:extLst>
            </c:dLbl>
            <c:txPr>
              <a:bodyPr rot="0" vert="horz"/>
              <a:lstStyle/>
              <a:p>
                <a:pPr>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errBars>
            <c:errBarType val="both"/>
            <c:errValType val="cust"/>
            <c:noEndCap val="0"/>
            <c:plus>
              <c:numRef>
                <c:f>Sheet2!$C$21:$E$21</c:f>
                <c:numCache>
                  <c:formatCode>General</c:formatCode>
                  <c:ptCount val="3"/>
                  <c:pt idx="0">
                    <c:v>0</c:v>
                  </c:pt>
                  <c:pt idx="1">
                    <c:v>5.7735026918962623E-3</c:v>
                  </c:pt>
                  <c:pt idx="2">
                    <c:v>5.7735026918962623E-3</c:v>
                  </c:pt>
                </c:numCache>
              </c:numRef>
            </c:plus>
            <c:minus>
              <c:numRef>
                <c:f>Sheet2!$C$21:$E$21</c:f>
                <c:numCache>
                  <c:formatCode>General</c:formatCode>
                  <c:ptCount val="3"/>
                  <c:pt idx="0">
                    <c:v>0</c:v>
                  </c:pt>
                  <c:pt idx="1">
                    <c:v>5.7735026918962623E-3</c:v>
                  </c:pt>
                  <c:pt idx="2">
                    <c:v>5.7735026918962623E-3</c:v>
                  </c:pt>
                </c:numCache>
              </c:numRef>
            </c:minus>
          </c:errBars>
          <c:cat>
            <c:strRef>
              <c:f>Sheet2!$C$19:$E$19</c:f>
              <c:strCache>
                <c:ptCount val="3"/>
                <c:pt idx="0">
                  <c:v>Kraft</c:v>
                </c:pt>
                <c:pt idx="1">
                  <c:v>Tarnsparent</c:v>
                </c:pt>
                <c:pt idx="2">
                  <c:v>Silver</c:v>
                </c:pt>
              </c:strCache>
            </c:strRef>
          </c:cat>
          <c:val>
            <c:numRef>
              <c:f>Sheet2!$C$20:$E$20</c:f>
              <c:numCache>
                <c:formatCode>General</c:formatCode>
                <c:ptCount val="3"/>
                <c:pt idx="0">
                  <c:v>0.54</c:v>
                </c:pt>
                <c:pt idx="1">
                  <c:v>0.51666666666666672</c:v>
                </c:pt>
                <c:pt idx="2">
                  <c:v>0.50666666666666671</c:v>
                </c:pt>
              </c:numCache>
            </c:numRef>
          </c:val>
          <c:extLst xmlns:c16r2="http://schemas.microsoft.com/office/drawing/2015/06/chart">
            <c:ext xmlns:c16="http://schemas.microsoft.com/office/drawing/2014/chart" uri="{C3380CC4-5D6E-409C-BE32-E72D297353CC}">
              <c16:uniqueId val="{00000003-83D7-4FD8-BB41-2B2C6A3E3960}"/>
            </c:ext>
          </c:extLst>
        </c:ser>
        <c:dLbls>
          <c:dLblPos val="outEnd"/>
          <c:showLegendKey val="0"/>
          <c:showVal val="1"/>
          <c:showCatName val="0"/>
          <c:showSerName val="0"/>
          <c:showPercent val="0"/>
          <c:showBubbleSize val="0"/>
        </c:dLbls>
        <c:gapWidth val="219"/>
        <c:overlap val="-27"/>
        <c:axId val="217094016"/>
        <c:axId val="217095552"/>
      </c:barChart>
      <c:catAx>
        <c:axId val="217094016"/>
        <c:scaling>
          <c:orientation val="minMax"/>
        </c:scaling>
        <c:delete val="0"/>
        <c:axPos val="b"/>
        <c:numFmt formatCode="General" sourceLinked="1"/>
        <c:majorTickMark val="none"/>
        <c:minorTickMark val="none"/>
        <c:tickLblPos val="nextTo"/>
        <c:txPr>
          <a:bodyPr rot="-60000000" vert="horz"/>
          <a:lstStyle/>
          <a:p>
            <a:pPr>
              <a:defRPr/>
            </a:pPr>
            <a:endParaRPr lang="en-US"/>
          </a:p>
        </c:txPr>
        <c:crossAx val="217095552"/>
        <c:crosses val="autoZero"/>
        <c:auto val="1"/>
        <c:lblAlgn val="ctr"/>
        <c:lblOffset val="100"/>
        <c:noMultiLvlLbl val="0"/>
      </c:catAx>
      <c:valAx>
        <c:axId val="217095552"/>
        <c:scaling>
          <c:orientation val="minMax"/>
        </c:scaling>
        <c:delete val="0"/>
        <c:axPos val="l"/>
        <c:numFmt formatCode="General" sourceLinked="1"/>
        <c:majorTickMark val="none"/>
        <c:minorTickMark val="none"/>
        <c:tickLblPos val="nextTo"/>
        <c:txPr>
          <a:bodyPr rot="-60000000" vert="horz"/>
          <a:lstStyle/>
          <a:p>
            <a:pPr>
              <a:defRPr/>
            </a:pPr>
            <a:endParaRPr lang="en-US"/>
          </a:p>
        </c:txPr>
        <c:crossAx val="217094016"/>
        <c:crosses val="autoZero"/>
        <c:crossBetween val="between"/>
      </c:valAx>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vert="horz"/>
          <a:lstStyle/>
          <a:p>
            <a:pPr>
              <a:defRPr/>
            </a:pPr>
            <a:r>
              <a:rPr lang="en-US"/>
              <a:t>pH</a:t>
            </a:r>
          </a:p>
        </c:rich>
      </c:tx>
      <c:layout/>
      <c:overlay val="0"/>
    </c:title>
    <c:autoTitleDeleted val="0"/>
    <c:plotArea>
      <c:layout>
        <c:manualLayout>
          <c:layoutTarget val="inner"/>
          <c:xMode val="edge"/>
          <c:yMode val="edge"/>
          <c:x val="0.12588910901928568"/>
          <c:y val="0.20150746783630086"/>
          <c:w val="0.84400429379987285"/>
          <c:h val="0.58884578055458336"/>
        </c:manualLayout>
      </c:layout>
      <c:barChart>
        <c:barDir val="col"/>
        <c:grouping val="clustered"/>
        <c:varyColors val="0"/>
        <c:ser>
          <c:idx val="0"/>
          <c:order val="0"/>
          <c:invertIfNegative val="0"/>
          <c:dLbls>
            <c:dLbl>
              <c:idx val="0"/>
              <c:layout>
                <c:manualLayout>
                  <c:x val="9.8039215686274508E-3"/>
                  <c:y val="-4.5584045584045586E-2"/>
                </c:manualLayout>
              </c:layout>
              <c:tx>
                <c:rich>
                  <a:bodyPr/>
                  <a:lstStyle/>
                  <a:p>
                    <a:r>
                      <a:rPr lang="en-US"/>
                      <a:t>a</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0-AB3B-4ADC-8BF0-77B8BFC84CBC}"/>
                </c:ext>
              </c:extLst>
            </c:dLbl>
            <c:dLbl>
              <c:idx val="1"/>
              <c:layout>
                <c:manualLayout>
                  <c:x val="1.3071895424836541E-2"/>
                  <c:y val="-7.407407407407407E-2"/>
                </c:manualLayout>
              </c:layout>
              <c:tx>
                <c:rich>
                  <a:bodyPr/>
                  <a:lstStyle/>
                  <a:p>
                    <a:r>
                      <a:rPr lang="en-US"/>
                      <a:t>b</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1-AB3B-4ADC-8BF0-77B8BFC84CBC}"/>
                </c:ext>
              </c:extLst>
            </c:dLbl>
            <c:dLbl>
              <c:idx val="2"/>
              <c:layout>
                <c:manualLayout>
                  <c:x val="0"/>
                  <c:y val="-4.5584045584045635E-2"/>
                </c:manualLayout>
              </c:layout>
              <c:tx>
                <c:rich>
                  <a:bodyPr/>
                  <a:lstStyle/>
                  <a:p>
                    <a:r>
                      <a:rPr lang="en-US"/>
                      <a:t>b</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2-AB3B-4ADC-8BF0-77B8BFC84CBC}"/>
                </c:ext>
              </c:extLst>
            </c:dLbl>
            <c:txPr>
              <a:bodyPr rot="0" vert="horz"/>
              <a:lstStyle/>
              <a:p>
                <a:pPr>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errBars>
            <c:errBarType val="both"/>
            <c:errValType val="cust"/>
            <c:noEndCap val="0"/>
            <c:plus>
              <c:numRef>
                <c:f>Sheet2!$H$21:$J$21</c:f>
                <c:numCache>
                  <c:formatCode>General</c:formatCode>
                  <c:ptCount val="3"/>
                  <c:pt idx="0">
                    <c:v>3.4641016151377574E-2</c:v>
                  </c:pt>
                  <c:pt idx="1">
                    <c:v>6.1101009266077921E-2</c:v>
                  </c:pt>
                  <c:pt idx="2">
                    <c:v>2.6457513110646015E-2</c:v>
                  </c:pt>
                </c:numCache>
              </c:numRef>
            </c:plus>
            <c:minus>
              <c:numRef>
                <c:f>Sheet2!$H$21:$J$21</c:f>
                <c:numCache>
                  <c:formatCode>General</c:formatCode>
                  <c:ptCount val="3"/>
                  <c:pt idx="0">
                    <c:v>3.4641016151377574E-2</c:v>
                  </c:pt>
                  <c:pt idx="1">
                    <c:v>6.1101009266077921E-2</c:v>
                  </c:pt>
                  <c:pt idx="2">
                    <c:v>2.6457513110646015E-2</c:v>
                  </c:pt>
                </c:numCache>
              </c:numRef>
            </c:minus>
          </c:errBars>
          <c:cat>
            <c:strRef>
              <c:f>Sheet2!$H$19:$J$19</c:f>
              <c:strCache>
                <c:ptCount val="3"/>
                <c:pt idx="0">
                  <c:v>Kraft</c:v>
                </c:pt>
                <c:pt idx="1">
                  <c:v>Tarnsparent</c:v>
                </c:pt>
                <c:pt idx="2">
                  <c:v>Silver</c:v>
                </c:pt>
              </c:strCache>
            </c:strRef>
          </c:cat>
          <c:val>
            <c:numRef>
              <c:f>Sheet2!$H$20:$J$20</c:f>
              <c:numCache>
                <c:formatCode>General</c:formatCode>
                <c:ptCount val="3"/>
                <c:pt idx="0">
                  <c:v>2.78</c:v>
                </c:pt>
                <c:pt idx="1">
                  <c:v>2.6533333333333338</c:v>
                </c:pt>
                <c:pt idx="2">
                  <c:v>2.64</c:v>
                </c:pt>
              </c:numCache>
            </c:numRef>
          </c:val>
          <c:extLst xmlns:c16r2="http://schemas.microsoft.com/office/drawing/2015/06/chart">
            <c:ext xmlns:c16="http://schemas.microsoft.com/office/drawing/2014/chart" uri="{C3380CC4-5D6E-409C-BE32-E72D297353CC}">
              <c16:uniqueId val="{00000003-AB3B-4ADC-8BF0-77B8BFC84CBC}"/>
            </c:ext>
          </c:extLst>
        </c:ser>
        <c:dLbls>
          <c:dLblPos val="outEnd"/>
          <c:showLegendKey val="0"/>
          <c:showVal val="1"/>
          <c:showCatName val="0"/>
          <c:showSerName val="0"/>
          <c:showPercent val="0"/>
          <c:showBubbleSize val="0"/>
        </c:dLbls>
        <c:gapWidth val="219"/>
        <c:overlap val="-27"/>
        <c:axId val="216819968"/>
        <c:axId val="216821760"/>
      </c:barChart>
      <c:catAx>
        <c:axId val="216819968"/>
        <c:scaling>
          <c:orientation val="minMax"/>
        </c:scaling>
        <c:delete val="0"/>
        <c:axPos val="b"/>
        <c:numFmt formatCode="General" sourceLinked="1"/>
        <c:majorTickMark val="none"/>
        <c:minorTickMark val="none"/>
        <c:tickLblPos val="nextTo"/>
        <c:txPr>
          <a:bodyPr rot="-60000000" vert="horz"/>
          <a:lstStyle/>
          <a:p>
            <a:pPr>
              <a:defRPr/>
            </a:pPr>
            <a:endParaRPr lang="en-US"/>
          </a:p>
        </c:txPr>
        <c:crossAx val="216821760"/>
        <c:crosses val="autoZero"/>
        <c:auto val="1"/>
        <c:lblAlgn val="ctr"/>
        <c:lblOffset val="100"/>
        <c:noMultiLvlLbl val="0"/>
      </c:catAx>
      <c:valAx>
        <c:axId val="216821760"/>
        <c:scaling>
          <c:orientation val="minMax"/>
        </c:scaling>
        <c:delete val="0"/>
        <c:axPos val="l"/>
        <c:numFmt formatCode="General" sourceLinked="1"/>
        <c:majorTickMark val="none"/>
        <c:minorTickMark val="none"/>
        <c:tickLblPos val="nextTo"/>
        <c:txPr>
          <a:bodyPr rot="-60000000" vert="horz"/>
          <a:lstStyle/>
          <a:p>
            <a:pPr>
              <a:defRPr/>
            </a:pPr>
            <a:endParaRPr lang="en-US"/>
          </a:p>
        </c:txPr>
        <c:crossAx val="216819968"/>
        <c:crosses val="autoZero"/>
        <c:crossBetween val="between"/>
      </c:valAx>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vert="horz"/>
          <a:lstStyle/>
          <a:p>
            <a:pPr>
              <a:defRPr/>
            </a:pPr>
            <a:r>
              <a:rPr lang="en-GB"/>
              <a:t>Brix</a:t>
            </a:r>
          </a:p>
        </c:rich>
      </c:tx>
      <c:layout/>
      <c:overlay val="0"/>
    </c:title>
    <c:autoTitleDeleted val="0"/>
    <c:plotArea>
      <c:layout>
        <c:manualLayout>
          <c:layoutTarget val="inner"/>
          <c:xMode val="edge"/>
          <c:yMode val="edge"/>
          <c:x val="0.10175273181187267"/>
          <c:y val="6.3603751752501742E-2"/>
          <c:w val="0.87124469492214385"/>
          <c:h val="0.73094060590137988"/>
        </c:manualLayout>
      </c:layout>
      <c:barChart>
        <c:barDir val="col"/>
        <c:grouping val="clustered"/>
        <c:varyColors val="0"/>
        <c:ser>
          <c:idx val="0"/>
          <c:order val="0"/>
          <c:invertIfNegative val="0"/>
          <c:dLbls>
            <c:dLbl>
              <c:idx val="0"/>
              <c:layout/>
              <c:tx>
                <c:rich>
                  <a:bodyPr/>
                  <a:lstStyle/>
                  <a:p>
                    <a:r>
                      <a:rPr lang="en-US"/>
                      <a:t>a</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0-7147-4BDF-A327-8FD7AD809D23}"/>
                </c:ext>
              </c:extLst>
            </c:dLbl>
            <c:dLbl>
              <c:idx val="1"/>
              <c:layout/>
              <c:tx>
                <c:rich>
                  <a:bodyPr/>
                  <a:lstStyle/>
                  <a:p>
                    <a:r>
                      <a:rPr lang="en-US"/>
                      <a:t>b</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1-7147-4BDF-A327-8FD7AD809D23}"/>
                </c:ext>
              </c:extLst>
            </c:dLbl>
            <c:dLbl>
              <c:idx val="2"/>
              <c:layout>
                <c:manualLayout>
                  <c:x val="1.3888888888888788E-2"/>
                  <c:y val="-4.1666666666666623E-2"/>
                </c:manualLayout>
              </c:layout>
              <c:tx>
                <c:rich>
                  <a:bodyPr/>
                  <a:lstStyle/>
                  <a:p>
                    <a:r>
                      <a:rPr lang="en-US"/>
                      <a:t>c</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2-7147-4BDF-A327-8FD7AD809D23}"/>
                </c:ext>
              </c:extLst>
            </c:dLbl>
            <c:txPr>
              <a:bodyPr rot="0" vert="horz"/>
              <a:lstStyle/>
              <a:p>
                <a:pPr>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errBars>
            <c:errBarType val="both"/>
            <c:errValType val="cust"/>
            <c:noEndCap val="0"/>
            <c:plus>
              <c:numRef>
                <c:f>Sheet2!$L$21:$N$21</c:f>
                <c:numCache>
                  <c:formatCode>General</c:formatCode>
                  <c:ptCount val="3"/>
                  <c:pt idx="0">
                    <c:v>0</c:v>
                  </c:pt>
                  <c:pt idx="1">
                    <c:v>0.28867513459481287</c:v>
                  </c:pt>
                  <c:pt idx="2">
                    <c:v>0.5</c:v>
                  </c:pt>
                </c:numCache>
              </c:numRef>
            </c:plus>
            <c:minus>
              <c:numRef>
                <c:f>Sheet2!$L$21:$N$21</c:f>
                <c:numCache>
                  <c:formatCode>General</c:formatCode>
                  <c:ptCount val="3"/>
                  <c:pt idx="0">
                    <c:v>0</c:v>
                  </c:pt>
                  <c:pt idx="1">
                    <c:v>0.28867513459481287</c:v>
                  </c:pt>
                  <c:pt idx="2">
                    <c:v>0.5</c:v>
                  </c:pt>
                </c:numCache>
              </c:numRef>
            </c:minus>
          </c:errBars>
          <c:cat>
            <c:strRef>
              <c:f>Sheet2!$L$19:$N$19</c:f>
              <c:strCache>
                <c:ptCount val="3"/>
                <c:pt idx="0">
                  <c:v>Kraft</c:v>
                </c:pt>
                <c:pt idx="1">
                  <c:v>Tarnsparent</c:v>
                </c:pt>
                <c:pt idx="2">
                  <c:v>Silver</c:v>
                </c:pt>
              </c:strCache>
            </c:strRef>
          </c:cat>
          <c:val>
            <c:numRef>
              <c:f>Sheet2!$L$20:$N$20</c:f>
              <c:numCache>
                <c:formatCode>General</c:formatCode>
                <c:ptCount val="3"/>
                <c:pt idx="0">
                  <c:v>11</c:v>
                </c:pt>
                <c:pt idx="1">
                  <c:v>7.666666666666667</c:v>
                </c:pt>
                <c:pt idx="2">
                  <c:v>6.5</c:v>
                </c:pt>
              </c:numCache>
            </c:numRef>
          </c:val>
          <c:extLst xmlns:c16r2="http://schemas.microsoft.com/office/drawing/2015/06/chart">
            <c:ext xmlns:c16="http://schemas.microsoft.com/office/drawing/2014/chart" uri="{C3380CC4-5D6E-409C-BE32-E72D297353CC}">
              <c16:uniqueId val="{00000003-7147-4BDF-A327-8FD7AD809D23}"/>
            </c:ext>
          </c:extLst>
        </c:ser>
        <c:dLbls>
          <c:dLblPos val="outEnd"/>
          <c:showLegendKey val="0"/>
          <c:showVal val="1"/>
          <c:showCatName val="0"/>
          <c:showSerName val="0"/>
          <c:showPercent val="0"/>
          <c:showBubbleSize val="0"/>
        </c:dLbls>
        <c:gapWidth val="219"/>
        <c:overlap val="-27"/>
        <c:axId val="216853120"/>
        <c:axId val="216854912"/>
      </c:barChart>
      <c:catAx>
        <c:axId val="216853120"/>
        <c:scaling>
          <c:orientation val="minMax"/>
        </c:scaling>
        <c:delete val="0"/>
        <c:axPos val="b"/>
        <c:numFmt formatCode="General" sourceLinked="1"/>
        <c:majorTickMark val="none"/>
        <c:minorTickMark val="none"/>
        <c:tickLblPos val="nextTo"/>
        <c:txPr>
          <a:bodyPr rot="-60000000" vert="horz"/>
          <a:lstStyle/>
          <a:p>
            <a:pPr>
              <a:defRPr/>
            </a:pPr>
            <a:endParaRPr lang="en-US"/>
          </a:p>
        </c:txPr>
        <c:crossAx val="216854912"/>
        <c:crosses val="autoZero"/>
        <c:auto val="1"/>
        <c:lblAlgn val="ctr"/>
        <c:lblOffset val="100"/>
        <c:noMultiLvlLbl val="0"/>
      </c:catAx>
      <c:valAx>
        <c:axId val="216854912"/>
        <c:scaling>
          <c:orientation val="minMax"/>
        </c:scaling>
        <c:delete val="0"/>
        <c:axPos val="l"/>
        <c:numFmt formatCode="General" sourceLinked="1"/>
        <c:majorTickMark val="none"/>
        <c:minorTickMark val="none"/>
        <c:tickLblPos val="nextTo"/>
        <c:txPr>
          <a:bodyPr rot="-60000000" vert="horz"/>
          <a:lstStyle/>
          <a:p>
            <a:pPr>
              <a:defRPr/>
            </a:pPr>
            <a:endParaRPr lang="en-US"/>
          </a:p>
        </c:txPr>
        <c:crossAx val="216853120"/>
        <c:crosses val="autoZero"/>
        <c:crossBetween val="between"/>
      </c:valAx>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0B25C6-A7A6-4277-A1B1-F2B58A9BC09F}" type="doc">
      <dgm:prSet loTypeId="urn:microsoft.com/office/officeart/2005/8/layout/StepDownProcess" loCatId="process" qsTypeId="urn:microsoft.com/office/officeart/2005/8/quickstyle/simple3" qsCatId="simple" csTypeId="urn:microsoft.com/office/officeart/2005/8/colors/accent0_3" csCatId="mainScheme" phldr="1"/>
      <dgm:spPr/>
      <dgm:t>
        <a:bodyPr/>
        <a:lstStyle/>
        <a:p>
          <a:endParaRPr lang="en-US"/>
        </a:p>
      </dgm:t>
    </dgm:pt>
    <dgm:pt modelId="{C5C239DA-66F9-4291-A926-1DC3E60C9ADD}">
      <dgm:prSet phldrT="[Text]" custT="1"/>
      <dgm:spPr>
        <a:xfrm>
          <a:off x="1672164" y="3840518"/>
          <a:ext cx="8406402" cy="2083980"/>
        </a:xfrm>
        <a:prstGeom prst="roundRect">
          <a:avLst>
            <a:gd name="adj" fmla="val 16670"/>
          </a:avLst>
        </a:prstGeom>
        <a:gradFill rotWithShape="0">
          <a:gsLst>
            <a:gs pos="0">
              <a:srgbClr val="1F497D">
                <a:hueOff val="0"/>
                <a:satOff val="0"/>
                <a:lumOff val="0"/>
                <a:alphaOff val="0"/>
                <a:tint val="50000"/>
                <a:satMod val="300000"/>
              </a:srgbClr>
            </a:gs>
            <a:gs pos="35000">
              <a:srgbClr val="1F497D">
                <a:hueOff val="0"/>
                <a:satOff val="0"/>
                <a:lumOff val="0"/>
                <a:alphaOff val="0"/>
                <a:tint val="37000"/>
                <a:satMod val="300000"/>
              </a:srgbClr>
            </a:gs>
            <a:gs pos="100000">
              <a:srgbClr val="1F497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sz="2400" b="1" u="sng" dirty="0" smtClean="0">
              <a:solidFill>
                <a:srgbClr val="002060"/>
              </a:solidFill>
              <a:latin typeface="Calibri"/>
              <a:ea typeface="+mn-ea"/>
              <a:cs typeface="+mn-cs"/>
            </a:rPr>
            <a:t>Experiment 2 </a:t>
          </a:r>
          <a:r>
            <a:rPr lang="en-US" sz="2400" b="1" u="none" dirty="0" smtClean="0">
              <a:solidFill>
                <a:srgbClr val="002060"/>
              </a:solidFill>
              <a:latin typeface="Calibri"/>
              <a:ea typeface="+mn-ea"/>
              <a:cs typeface="+mn-cs"/>
            </a:rPr>
            <a:t>- </a:t>
          </a:r>
          <a:r>
            <a:rPr lang="en-US" sz="2400" b="0" dirty="0" smtClean="0">
              <a:solidFill>
                <a:sysClr val="windowText" lastClr="000000"/>
              </a:solidFill>
              <a:latin typeface="Calibri"/>
              <a:ea typeface="+mn-ea"/>
              <a:cs typeface="+mn-cs"/>
            </a:rPr>
            <a:t>Developed  the wood apple powder-based instant beverage mix</a:t>
          </a:r>
          <a:endParaRPr lang="en-US" sz="2400" b="0" dirty="0">
            <a:solidFill>
              <a:sysClr val="windowText" lastClr="000000"/>
            </a:solidFill>
            <a:latin typeface="Calibri"/>
            <a:ea typeface="+mn-ea"/>
            <a:cs typeface="+mn-cs"/>
          </a:endParaRPr>
        </a:p>
      </dgm:t>
    </dgm:pt>
    <dgm:pt modelId="{90588A5C-4FF5-4D09-9C08-9A157968B17B}" type="parTrans" cxnId="{7A404042-FCC7-4802-84F9-4D6F2FEA35E5}">
      <dgm:prSet/>
      <dgm:spPr/>
      <dgm:t>
        <a:bodyPr/>
        <a:lstStyle/>
        <a:p>
          <a:endParaRPr lang="en-US" sz="1400" b="1">
            <a:solidFill>
              <a:schemeClr val="tx1"/>
            </a:solidFill>
            <a:latin typeface="Garamond" pitchFamily="18" charset="0"/>
          </a:endParaRPr>
        </a:p>
      </dgm:t>
    </dgm:pt>
    <dgm:pt modelId="{8425CBCB-A99C-4B4B-B648-AC2925ADFA8A}" type="sibTrans" cxnId="{7A404042-FCC7-4802-84F9-4D6F2FEA35E5}">
      <dgm:prSet/>
      <dgm:spPr/>
      <dgm:t>
        <a:bodyPr/>
        <a:lstStyle/>
        <a:p>
          <a:endParaRPr lang="en-US" sz="1400" b="1">
            <a:solidFill>
              <a:schemeClr val="tx1"/>
            </a:solidFill>
            <a:latin typeface="Garamond" pitchFamily="18" charset="0"/>
          </a:endParaRPr>
        </a:p>
      </dgm:t>
    </dgm:pt>
    <dgm:pt modelId="{1D6A86BF-9DF8-47DA-A9C1-8714FEEEDD24}">
      <dgm:prSet phldrT="[Text]" custT="1"/>
      <dgm:spPr>
        <a:xfrm>
          <a:off x="0" y="173458"/>
          <a:ext cx="7244603" cy="1883941"/>
        </a:xfrm>
        <a:prstGeom prst="roundRect">
          <a:avLst>
            <a:gd name="adj" fmla="val 16670"/>
          </a:avLst>
        </a:prstGeom>
        <a:gradFill rotWithShape="0">
          <a:gsLst>
            <a:gs pos="0">
              <a:srgbClr val="1F497D">
                <a:hueOff val="0"/>
                <a:satOff val="0"/>
                <a:lumOff val="0"/>
                <a:alphaOff val="0"/>
                <a:tint val="50000"/>
                <a:satMod val="300000"/>
              </a:srgbClr>
            </a:gs>
            <a:gs pos="35000">
              <a:srgbClr val="1F497D">
                <a:hueOff val="0"/>
                <a:satOff val="0"/>
                <a:lumOff val="0"/>
                <a:alphaOff val="0"/>
                <a:tint val="37000"/>
                <a:satMod val="300000"/>
              </a:srgbClr>
            </a:gs>
            <a:gs pos="100000">
              <a:srgbClr val="1F497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r>
            <a:rPr lang="en-US" sz="2400" b="1" u="sng" dirty="0" smtClean="0">
              <a:solidFill>
                <a:srgbClr val="002060"/>
              </a:solidFill>
              <a:latin typeface="Calibri"/>
              <a:ea typeface="+mn-ea"/>
              <a:cs typeface="+mn-cs"/>
            </a:rPr>
            <a:t>Experiment 1 </a:t>
          </a:r>
          <a:r>
            <a:rPr lang="en-US" sz="2400" b="1" u="none" dirty="0" smtClean="0">
              <a:solidFill>
                <a:srgbClr val="002060"/>
              </a:solidFill>
              <a:latin typeface="Calibri"/>
              <a:ea typeface="+mn-ea"/>
              <a:cs typeface="+mn-cs"/>
            </a:rPr>
            <a:t>-</a:t>
          </a:r>
          <a:r>
            <a:rPr lang="en-US" sz="2800" b="1" u="none" dirty="0" smtClean="0">
              <a:solidFill>
                <a:srgbClr val="002060"/>
              </a:solidFill>
              <a:latin typeface="Calibri"/>
              <a:ea typeface="+mn-ea"/>
              <a:cs typeface="+mn-cs"/>
            </a:rPr>
            <a:t>                                  </a:t>
          </a:r>
          <a:r>
            <a:rPr lang="en-US" sz="2800" b="0" dirty="0" smtClean="0">
              <a:solidFill>
                <a:sysClr val="windowText" lastClr="000000"/>
              </a:solidFill>
              <a:latin typeface="Calibri"/>
              <a:ea typeface="+mn-ea"/>
              <a:cs typeface="+mn-cs"/>
            </a:rPr>
            <a:t>Selected the best variety for dry powder preparation   </a:t>
          </a:r>
          <a:endParaRPr lang="en-US" sz="2800" b="0" dirty="0">
            <a:solidFill>
              <a:sysClr val="windowText" lastClr="000000"/>
            </a:solidFill>
            <a:latin typeface="Calibri"/>
            <a:ea typeface="+mn-ea"/>
            <a:cs typeface="+mn-cs"/>
          </a:endParaRPr>
        </a:p>
      </dgm:t>
    </dgm:pt>
    <dgm:pt modelId="{F9DA32BB-2AF4-48E6-B08F-DF6D18936820}" type="parTrans" cxnId="{A4001EB3-F246-4B4D-B262-7694FB67ED02}">
      <dgm:prSet/>
      <dgm:spPr/>
      <dgm:t>
        <a:bodyPr/>
        <a:lstStyle/>
        <a:p>
          <a:endParaRPr lang="en-US" sz="1400"/>
        </a:p>
      </dgm:t>
    </dgm:pt>
    <dgm:pt modelId="{838488CD-53C0-4DDF-A871-9383043C7B00}" type="sibTrans" cxnId="{A4001EB3-F246-4B4D-B262-7694FB67ED02}">
      <dgm:prSet/>
      <dgm:spPr/>
      <dgm:t>
        <a:bodyPr/>
        <a:lstStyle/>
        <a:p>
          <a:endParaRPr lang="en-US" sz="1400"/>
        </a:p>
      </dgm:t>
    </dgm:pt>
    <dgm:pt modelId="{90E9CEB2-1610-4FFE-9887-CE879EF422D9}" type="pres">
      <dgm:prSet presAssocID="{6A0B25C6-A7A6-4277-A1B1-F2B58A9BC09F}" presName="rootnode" presStyleCnt="0">
        <dgm:presLayoutVars>
          <dgm:chMax/>
          <dgm:chPref/>
          <dgm:dir/>
          <dgm:animLvl val="lvl"/>
        </dgm:presLayoutVars>
      </dgm:prSet>
      <dgm:spPr/>
      <dgm:t>
        <a:bodyPr/>
        <a:lstStyle/>
        <a:p>
          <a:endParaRPr lang="en-US"/>
        </a:p>
      </dgm:t>
    </dgm:pt>
    <dgm:pt modelId="{39B68D63-91D6-4DEC-B46E-34536F334A65}" type="pres">
      <dgm:prSet presAssocID="{1D6A86BF-9DF8-47DA-A9C1-8714FEEEDD24}" presName="composite" presStyleCnt="0"/>
      <dgm:spPr/>
    </dgm:pt>
    <dgm:pt modelId="{99686E09-4821-499F-B498-A9A90B3C3E35}" type="pres">
      <dgm:prSet presAssocID="{1D6A86BF-9DF8-47DA-A9C1-8714FEEEDD24}" presName="bentUpArrow1" presStyleLbl="alignImgPlace1" presStyleIdx="0" presStyleCnt="1" custScaleX="213847" custScaleY="1164184" custLinFactX="-451276" custLinFactY="200000" custLinFactNeighborX="-500000" custLinFactNeighborY="270527"/>
      <dgm:spPr>
        <a:xfrm rot="5400000">
          <a:off x="-458747" y="3320905"/>
          <a:ext cx="2906775" cy="607872"/>
        </a:xfrm>
        <a:prstGeom prst="bentUpArrow">
          <a:avLst>
            <a:gd name="adj1" fmla="val 32840"/>
            <a:gd name="adj2" fmla="val 25000"/>
            <a:gd name="adj3" fmla="val 35780"/>
          </a:avLst>
        </a:prstGeom>
        <a:solidFill>
          <a:srgbClr val="EEECE1">
            <a:lumMod val="50000"/>
          </a:srgbClr>
        </a:solidFill>
        <a:ln w="9525" cap="flat" cmpd="sng" algn="ctr">
          <a:solidFill>
            <a:srgbClr val="1F497D">
              <a:shade val="80000"/>
              <a:hueOff val="0"/>
              <a:satOff val="0"/>
              <a:lumOff val="0"/>
              <a:alphaOff val="0"/>
            </a:srgbClr>
          </a:solidFill>
          <a:prstDash val="solid"/>
        </a:ln>
        <a:effectLst>
          <a:outerShdw blurRad="40000" dist="20000" dir="5400000" rotWithShape="0">
            <a:srgbClr val="000000">
              <a:alpha val="38000"/>
            </a:srgbClr>
          </a:outerShdw>
        </a:effectLst>
      </dgm:spPr>
      <dgm:t>
        <a:bodyPr/>
        <a:lstStyle/>
        <a:p>
          <a:endParaRPr lang="en-US"/>
        </a:p>
      </dgm:t>
    </dgm:pt>
    <dgm:pt modelId="{2D4663D7-6C7B-4255-8818-03BC92632F95}" type="pres">
      <dgm:prSet presAssocID="{1D6A86BF-9DF8-47DA-A9C1-8714FEEEDD24}" presName="ParentText" presStyleLbl="node1" presStyleIdx="0" presStyleCnt="2" custScaleX="2000000" custScaleY="640338" custLinFactY="-157413" custLinFactNeighborX="-1559" custLinFactNeighborY="-200000">
        <dgm:presLayoutVars>
          <dgm:chMax val="1"/>
          <dgm:chPref val="1"/>
          <dgm:bulletEnabled val="1"/>
        </dgm:presLayoutVars>
      </dgm:prSet>
      <dgm:spPr/>
      <dgm:t>
        <a:bodyPr/>
        <a:lstStyle/>
        <a:p>
          <a:endParaRPr lang="en-US"/>
        </a:p>
      </dgm:t>
    </dgm:pt>
    <dgm:pt modelId="{A5224B3A-AFFE-42B9-864D-160A136F9F61}" type="pres">
      <dgm:prSet presAssocID="{1D6A86BF-9DF8-47DA-A9C1-8714FEEEDD24}" presName="ChildText" presStyleLbl="revTx" presStyleIdx="0" presStyleCnt="1">
        <dgm:presLayoutVars>
          <dgm:chMax val="0"/>
          <dgm:chPref val="0"/>
          <dgm:bulletEnabled val="1"/>
        </dgm:presLayoutVars>
      </dgm:prSet>
      <dgm:spPr>
        <a:xfrm>
          <a:off x="3834155" y="1683688"/>
          <a:ext cx="305700" cy="237793"/>
        </a:xfrm>
        <a:prstGeom prst="rect">
          <a:avLst/>
        </a:prstGeom>
        <a:noFill/>
        <a:ln>
          <a:noFill/>
        </a:ln>
        <a:effectLst/>
      </dgm:spPr>
      <dgm:t>
        <a:bodyPr/>
        <a:lstStyle/>
        <a:p>
          <a:endParaRPr lang="en-US"/>
        </a:p>
      </dgm:t>
    </dgm:pt>
    <dgm:pt modelId="{D91C98DD-E06A-4027-9EBC-A847DD8D8950}" type="pres">
      <dgm:prSet presAssocID="{838488CD-53C0-4DDF-A871-9383043C7B00}" presName="sibTrans" presStyleCnt="0"/>
      <dgm:spPr/>
    </dgm:pt>
    <dgm:pt modelId="{BAC38A18-C02E-40CE-930D-DEB1FE4F56EE}" type="pres">
      <dgm:prSet presAssocID="{C5C239DA-66F9-4291-A926-1DC3E60C9ADD}" presName="composite" presStyleCnt="0"/>
      <dgm:spPr/>
      <dgm:t>
        <a:bodyPr/>
        <a:lstStyle/>
        <a:p>
          <a:endParaRPr lang="en-US"/>
        </a:p>
      </dgm:t>
    </dgm:pt>
    <dgm:pt modelId="{7ED34070-6846-4139-9EEE-9F4FB2E3E3FF}" type="pres">
      <dgm:prSet presAssocID="{C5C239DA-66F9-4291-A926-1DC3E60C9ADD}" presName="ParentText" presStyleLbl="node1" presStyleIdx="1" presStyleCnt="2" custScaleX="2000000" custScaleY="708330" custLinFactX="-200000" custLinFactY="46827" custLinFactNeighborX="-270095" custLinFactNeighborY="100000">
        <dgm:presLayoutVars>
          <dgm:chMax val="1"/>
          <dgm:chPref val="1"/>
          <dgm:bulletEnabled val="1"/>
        </dgm:presLayoutVars>
      </dgm:prSet>
      <dgm:spPr/>
      <dgm:t>
        <a:bodyPr/>
        <a:lstStyle/>
        <a:p>
          <a:endParaRPr lang="en-US"/>
        </a:p>
      </dgm:t>
    </dgm:pt>
  </dgm:ptLst>
  <dgm:cxnLst>
    <dgm:cxn modelId="{A4001EB3-F246-4B4D-B262-7694FB67ED02}" srcId="{6A0B25C6-A7A6-4277-A1B1-F2B58A9BC09F}" destId="{1D6A86BF-9DF8-47DA-A9C1-8714FEEEDD24}" srcOrd="0" destOrd="0" parTransId="{F9DA32BB-2AF4-48E6-B08F-DF6D18936820}" sibTransId="{838488CD-53C0-4DDF-A871-9383043C7B00}"/>
    <dgm:cxn modelId="{1A179B7F-FD70-408A-AA8B-9983617854A3}" type="presOf" srcId="{6A0B25C6-A7A6-4277-A1B1-F2B58A9BC09F}" destId="{90E9CEB2-1610-4FFE-9887-CE879EF422D9}" srcOrd="0" destOrd="0" presId="urn:microsoft.com/office/officeart/2005/8/layout/StepDownProcess"/>
    <dgm:cxn modelId="{B61525EE-1AF3-4BFF-8DEB-3E1995DA710B}" type="presOf" srcId="{C5C239DA-66F9-4291-A926-1DC3E60C9ADD}" destId="{7ED34070-6846-4139-9EEE-9F4FB2E3E3FF}" srcOrd="0" destOrd="0" presId="urn:microsoft.com/office/officeart/2005/8/layout/StepDownProcess"/>
    <dgm:cxn modelId="{7A404042-FCC7-4802-84F9-4D6F2FEA35E5}" srcId="{6A0B25C6-A7A6-4277-A1B1-F2B58A9BC09F}" destId="{C5C239DA-66F9-4291-A926-1DC3E60C9ADD}" srcOrd="1" destOrd="0" parTransId="{90588A5C-4FF5-4D09-9C08-9A157968B17B}" sibTransId="{8425CBCB-A99C-4B4B-B648-AC2925ADFA8A}"/>
    <dgm:cxn modelId="{0C0E3820-846C-4982-B61B-ABA6ECC2C603}" type="presOf" srcId="{1D6A86BF-9DF8-47DA-A9C1-8714FEEEDD24}" destId="{2D4663D7-6C7B-4255-8818-03BC92632F95}" srcOrd="0" destOrd="0" presId="urn:microsoft.com/office/officeart/2005/8/layout/StepDownProcess"/>
    <dgm:cxn modelId="{204F54AC-EAFB-4F87-B133-57DE94B7F1FC}" type="presParOf" srcId="{90E9CEB2-1610-4FFE-9887-CE879EF422D9}" destId="{39B68D63-91D6-4DEC-B46E-34536F334A65}" srcOrd="0" destOrd="0" presId="urn:microsoft.com/office/officeart/2005/8/layout/StepDownProcess"/>
    <dgm:cxn modelId="{2A962D34-B18D-4AF2-BF2A-AEA41524FE00}" type="presParOf" srcId="{39B68D63-91D6-4DEC-B46E-34536F334A65}" destId="{99686E09-4821-499F-B498-A9A90B3C3E35}" srcOrd="0" destOrd="0" presId="urn:microsoft.com/office/officeart/2005/8/layout/StepDownProcess"/>
    <dgm:cxn modelId="{29C94869-29F0-4037-9E42-7508F8A7BE8E}" type="presParOf" srcId="{39B68D63-91D6-4DEC-B46E-34536F334A65}" destId="{2D4663D7-6C7B-4255-8818-03BC92632F95}" srcOrd="1" destOrd="0" presId="urn:microsoft.com/office/officeart/2005/8/layout/StepDownProcess"/>
    <dgm:cxn modelId="{4EEC51EF-2F23-4858-8FC0-EC7244256F1F}" type="presParOf" srcId="{39B68D63-91D6-4DEC-B46E-34536F334A65}" destId="{A5224B3A-AFFE-42B9-864D-160A136F9F61}" srcOrd="2" destOrd="0" presId="urn:microsoft.com/office/officeart/2005/8/layout/StepDownProcess"/>
    <dgm:cxn modelId="{C897264A-81E9-4441-B970-C3EA4F17D7E6}" type="presParOf" srcId="{90E9CEB2-1610-4FFE-9887-CE879EF422D9}" destId="{D91C98DD-E06A-4027-9EBC-A847DD8D8950}" srcOrd="1" destOrd="0" presId="urn:microsoft.com/office/officeart/2005/8/layout/StepDownProcess"/>
    <dgm:cxn modelId="{51DBDA27-EFDF-4F28-A610-83BE7E03E69A}" type="presParOf" srcId="{90E9CEB2-1610-4FFE-9887-CE879EF422D9}" destId="{BAC38A18-C02E-40CE-930D-DEB1FE4F56EE}" srcOrd="2" destOrd="0" presId="urn:microsoft.com/office/officeart/2005/8/layout/StepDownProcess"/>
    <dgm:cxn modelId="{FDA3663B-D860-43BA-99CE-F716928127FC}" type="presParOf" srcId="{BAC38A18-C02E-40CE-930D-DEB1FE4F56EE}" destId="{7ED34070-6846-4139-9EEE-9F4FB2E3E3FF}"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686E09-4821-499F-B498-A9A90B3C3E35}">
      <dsp:nvSpPr>
        <dsp:cNvPr id="0" name=""/>
        <dsp:cNvSpPr/>
      </dsp:nvSpPr>
      <dsp:spPr>
        <a:xfrm rot="5400000">
          <a:off x="23267" y="2324376"/>
          <a:ext cx="1961694" cy="410234"/>
        </a:xfrm>
        <a:prstGeom prst="bentUpArrow">
          <a:avLst>
            <a:gd name="adj1" fmla="val 32840"/>
            <a:gd name="adj2" fmla="val 25000"/>
            <a:gd name="adj3" fmla="val 35780"/>
          </a:avLst>
        </a:prstGeom>
        <a:solidFill>
          <a:srgbClr val="EEECE1">
            <a:lumMod val="50000"/>
          </a:srgbClr>
        </a:solidFill>
        <a:ln w="9525" cap="flat" cmpd="sng" algn="ctr">
          <a:solidFill>
            <a:srgbClr val="1F497D">
              <a:shade val="80000"/>
              <a:hueOff val="0"/>
              <a:satOff val="0"/>
              <a:lumOff val="0"/>
              <a:alphaOff val="0"/>
            </a:srgbClr>
          </a:solidFill>
          <a:prstDash val="solid"/>
          <a:miter lim="800000"/>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2D4663D7-6C7B-4255-8818-03BC92632F95}">
      <dsp:nvSpPr>
        <dsp:cNvPr id="0" name=""/>
        <dsp:cNvSpPr/>
      </dsp:nvSpPr>
      <dsp:spPr>
        <a:xfrm>
          <a:off x="902" y="207843"/>
          <a:ext cx="5673224" cy="1271414"/>
        </a:xfrm>
        <a:prstGeom prst="roundRect">
          <a:avLst>
            <a:gd name="adj" fmla="val 16670"/>
          </a:avLst>
        </a:prstGeom>
        <a:gradFill rotWithShape="0">
          <a:gsLst>
            <a:gs pos="0">
              <a:srgbClr val="1F497D">
                <a:hueOff val="0"/>
                <a:satOff val="0"/>
                <a:lumOff val="0"/>
                <a:alphaOff val="0"/>
                <a:tint val="50000"/>
                <a:satMod val="300000"/>
              </a:srgbClr>
            </a:gs>
            <a:gs pos="35000">
              <a:srgbClr val="1F497D">
                <a:hueOff val="0"/>
                <a:satOff val="0"/>
                <a:lumOff val="0"/>
                <a:alphaOff val="0"/>
                <a:tint val="37000"/>
                <a:satMod val="300000"/>
              </a:srgbClr>
            </a:gs>
            <a:gs pos="100000">
              <a:srgbClr val="1F497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u="sng" kern="1200" dirty="0" smtClean="0">
              <a:solidFill>
                <a:srgbClr val="002060"/>
              </a:solidFill>
              <a:latin typeface="Calibri"/>
              <a:ea typeface="+mn-ea"/>
              <a:cs typeface="+mn-cs"/>
            </a:rPr>
            <a:t>Experiment 1 </a:t>
          </a:r>
          <a:r>
            <a:rPr lang="en-US" sz="2400" b="1" u="none" kern="1200" dirty="0" smtClean="0">
              <a:solidFill>
                <a:srgbClr val="002060"/>
              </a:solidFill>
              <a:latin typeface="Calibri"/>
              <a:ea typeface="+mn-ea"/>
              <a:cs typeface="+mn-cs"/>
            </a:rPr>
            <a:t>-</a:t>
          </a:r>
          <a:r>
            <a:rPr lang="en-US" sz="2800" b="1" u="none" kern="1200" dirty="0" smtClean="0">
              <a:solidFill>
                <a:srgbClr val="002060"/>
              </a:solidFill>
              <a:latin typeface="Calibri"/>
              <a:ea typeface="+mn-ea"/>
              <a:cs typeface="+mn-cs"/>
            </a:rPr>
            <a:t>                                  </a:t>
          </a:r>
          <a:r>
            <a:rPr lang="en-US" sz="2800" b="0" kern="1200" dirty="0" smtClean="0">
              <a:solidFill>
                <a:sysClr val="windowText" lastClr="000000"/>
              </a:solidFill>
              <a:latin typeface="Calibri"/>
              <a:ea typeface="+mn-ea"/>
              <a:cs typeface="+mn-cs"/>
            </a:rPr>
            <a:t>Selected the best variety for dry powder preparation   </a:t>
          </a:r>
          <a:endParaRPr lang="en-US" sz="2800" b="0" kern="1200" dirty="0">
            <a:solidFill>
              <a:sysClr val="windowText" lastClr="000000"/>
            </a:solidFill>
            <a:latin typeface="Calibri"/>
            <a:ea typeface="+mn-ea"/>
            <a:cs typeface="+mn-cs"/>
          </a:endParaRPr>
        </a:p>
      </dsp:txBody>
      <dsp:txXfrm>
        <a:off x="62978" y="269919"/>
        <a:ext cx="5549072" cy="1147262"/>
      </dsp:txXfrm>
    </dsp:sp>
    <dsp:sp modelId="{A5224B3A-AFFE-42B9-864D-160A136F9F61}">
      <dsp:nvSpPr>
        <dsp:cNvPr id="0" name=""/>
        <dsp:cNvSpPr/>
      </dsp:nvSpPr>
      <dsp:spPr>
        <a:xfrm>
          <a:off x="2983767" y="1472867"/>
          <a:ext cx="206308" cy="160479"/>
        </a:xfrm>
        <a:prstGeom prst="rect">
          <a:avLst/>
        </a:prstGeom>
        <a:noFill/>
        <a:ln>
          <a:noFill/>
        </a:ln>
        <a:effectLst/>
      </dsp:spPr>
      <dsp:style>
        <a:lnRef idx="0">
          <a:scrgbClr r="0" g="0" b="0"/>
        </a:lnRef>
        <a:fillRef idx="0">
          <a:scrgbClr r="0" g="0" b="0"/>
        </a:fillRef>
        <a:effectRef idx="0">
          <a:scrgbClr r="0" g="0" b="0"/>
        </a:effectRef>
        <a:fontRef idx="minor"/>
      </dsp:style>
    </dsp:sp>
    <dsp:sp modelId="{7ED34070-6846-4139-9EEE-9F4FB2E3E3FF}">
      <dsp:nvSpPr>
        <dsp:cNvPr id="0" name=""/>
        <dsp:cNvSpPr/>
      </dsp:nvSpPr>
      <dsp:spPr>
        <a:xfrm>
          <a:off x="1394995" y="2865097"/>
          <a:ext cx="5673224" cy="1406415"/>
        </a:xfrm>
        <a:prstGeom prst="roundRect">
          <a:avLst>
            <a:gd name="adj" fmla="val 16670"/>
          </a:avLst>
        </a:prstGeom>
        <a:gradFill rotWithShape="0">
          <a:gsLst>
            <a:gs pos="0">
              <a:srgbClr val="1F497D">
                <a:hueOff val="0"/>
                <a:satOff val="0"/>
                <a:lumOff val="0"/>
                <a:alphaOff val="0"/>
                <a:tint val="50000"/>
                <a:satMod val="300000"/>
              </a:srgbClr>
            </a:gs>
            <a:gs pos="35000">
              <a:srgbClr val="1F497D">
                <a:hueOff val="0"/>
                <a:satOff val="0"/>
                <a:lumOff val="0"/>
                <a:alphaOff val="0"/>
                <a:tint val="37000"/>
                <a:satMod val="300000"/>
              </a:srgbClr>
            </a:gs>
            <a:gs pos="100000">
              <a:srgbClr val="1F497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u="sng" kern="1200" dirty="0" smtClean="0">
              <a:solidFill>
                <a:srgbClr val="002060"/>
              </a:solidFill>
              <a:latin typeface="Calibri"/>
              <a:ea typeface="+mn-ea"/>
              <a:cs typeface="+mn-cs"/>
            </a:rPr>
            <a:t>Experiment 2 </a:t>
          </a:r>
          <a:r>
            <a:rPr lang="en-US" sz="2400" b="1" u="none" kern="1200" dirty="0" smtClean="0">
              <a:solidFill>
                <a:srgbClr val="002060"/>
              </a:solidFill>
              <a:latin typeface="Calibri"/>
              <a:ea typeface="+mn-ea"/>
              <a:cs typeface="+mn-cs"/>
            </a:rPr>
            <a:t>- </a:t>
          </a:r>
          <a:r>
            <a:rPr lang="en-US" sz="2400" b="0" kern="1200" dirty="0" smtClean="0">
              <a:solidFill>
                <a:sysClr val="windowText" lastClr="000000"/>
              </a:solidFill>
              <a:latin typeface="Calibri"/>
              <a:ea typeface="+mn-ea"/>
              <a:cs typeface="+mn-cs"/>
            </a:rPr>
            <a:t>Developed  the wood apple powder-based instant beverage mix</a:t>
          </a:r>
          <a:endParaRPr lang="en-US" sz="2400" b="0" kern="1200" dirty="0">
            <a:solidFill>
              <a:sysClr val="windowText" lastClr="000000"/>
            </a:solidFill>
            <a:latin typeface="Calibri"/>
            <a:ea typeface="+mn-ea"/>
            <a:cs typeface="+mn-cs"/>
          </a:endParaRPr>
        </a:p>
      </dsp:txBody>
      <dsp:txXfrm>
        <a:off x="1463663" y="2933765"/>
        <a:ext cx="5535888" cy="1269079"/>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A99955-9A95-436C-99C3-9249808B2C94}" type="datetimeFigureOut">
              <a:rPr lang="en-US" smtClean="0"/>
              <a:t>3/7/2023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CA908A-40DA-4385-96CA-0E233AB8F071}" type="slidenum">
              <a:rPr lang="en-US" smtClean="0"/>
              <a:t>‹#›</a:t>
            </a:fld>
            <a:endParaRPr lang="en-US"/>
          </a:p>
        </p:txBody>
      </p:sp>
    </p:spTree>
    <p:extLst>
      <p:ext uri="{BB962C8B-B14F-4D97-AF65-F5344CB8AC3E}">
        <p14:creationId xmlns:p14="http://schemas.microsoft.com/office/powerpoint/2010/main" val="3444738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417969-4646-0311-37D1-2E355C591717}"/>
              </a:ext>
            </a:extLst>
          </p:cNvPr>
          <p:cNvSpPr>
            <a:spLocks noGrp="1"/>
          </p:cNvSpPr>
          <p:nvPr>
            <p:ph type="ctrTitle" hasCustomPrompt="1"/>
          </p:nvPr>
        </p:nvSpPr>
        <p:spPr>
          <a:xfrm>
            <a:off x="1524000" y="1122363"/>
            <a:ext cx="9144000" cy="2387600"/>
          </a:xfrm>
        </p:spPr>
        <p:txBody>
          <a:bodyPr anchor="b"/>
          <a:lstStyle>
            <a:lvl1pPr algn="ctr">
              <a:defRPr sz="6000" b="1"/>
            </a:lvl1pPr>
          </a:lstStyle>
          <a:p>
            <a:r>
              <a:rPr lang="en-US" dirty="0"/>
              <a:t>Research Topic</a:t>
            </a:r>
          </a:p>
        </p:txBody>
      </p:sp>
      <p:sp>
        <p:nvSpPr>
          <p:cNvPr id="3" name="Subtitle 2">
            <a:extLst>
              <a:ext uri="{FF2B5EF4-FFF2-40B4-BE49-F238E27FC236}">
                <a16:creationId xmlns="" xmlns:a16="http://schemas.microsoft.com/office/drawing/2014/main" id="{25EAE0CF-F39E-AF3A-21D1-E58FEE7FAB09}"/>
              </a:ext>
            </a:extLst>
          </p:cNvPr>
          <p:cNvSpPr>
            <a:spLocks noGrp="1"/>
          </p:cNvSpPr>
          <p:nvPr>
            <p:ph type="subTitle" idx="1" hasCustomPrompt="1"/>
          </p:nvPr>
        </p:nvSpPr>
        <p:spPr>
          <a:xfrm>
            <a:off x="1524000" y="3602038"/>
            <a:ext cx="9144000" cy="1655762"/>
          </a:xfrm>
        </p:spPr>
        <p:txBody>
          <a:bodyPr>
            <a:normAutofit/>
          </a:bodyPr>
          <a:lstStyle>
            <a:lvl1pPr marL="0" indent="0" algn="ctr">
              <a:buNone/>
              <a:defRPr sz="4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Authors</a:t>
            </a:r>
          </a:p>
        </p:txBody>
      </p:sp>
      <p:sp>
        <p:nvSpPr>
          <p:cNvPr id="4" name="Date Placeholder 3">
            <a:extLst>
              <a:ext uri="{FF2B5EF4-FFF2-40B4-BE49-F238E27FC236}">
                <a16:creationId xmlns="" xmlns:a16="http://schemas.microsoft.com/office/drawing/2014/main" id="{717085C5-110D-2BCE-5729-CEE44BA3C7AC}"/>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 xmlns:a16="http://schemas.microsoft.com/office/drawing/2014/main" id="{789B83A7-1EC4-307E-554D-281220A7C77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BBDC7F6B-80C0-4DD9-5B3D-5C7D6043D162}"/>
              </a:ext>
            </a:extLst>
          </p:cNvPr>
          <p:cNvSpPr>
            <a:spLocks noGrp="1"/>
          </p:cNvSpPr>
          <p:nvPr>
            <p:ph type="sldNum" sz="quarter" idx="12"/>
          </p:nvPr>
        </p:nvSpPr>
        <p:spPr>
          <a:xfrm>
            <a:off x="9296400" y="6492875"/>
            <a:ext cx="2743200" cy="365125"/>
          </a:xfrm>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274934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EC4EA05-7E01-5383-DBE0-8DD3BF085C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383BAA55-5A9B-2056-A6C3-32F821CF03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D1926F8-0703-66E5-E71D-E1FC8C87EAFA}"/>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 xmlns:a16="http://schemas.microsoft.com/office/drawing/2014/main" id="{511BC5C9-8250-99C9-BCE1-B4AF3FB1944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1F16E12C-4B65-E3AF-1721-C890FA4F211C}"/>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1937727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8F2F473C-73E3-01D0-7AFC-C38C4A48C10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F1896384-DC25-594D-6B35-E3A83B321D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82B6F9C-5D81-9610-48C8-C313116EF81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 xmlns:a16="http://schemas.microsoft.com/office/drawing/2014/main" id="{AF5CB411-649C-341A-0F9E-AB2FBAEF79E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7C8CB216-4EC5-B91B-1928-253A567EAC28}"/>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760432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9D471F7-8430-D4D9-C410-605B860FD39C}"/>
              </a:ext>
            </a:extLst>
          </p:cNvPr>
          <p:cNvSpPr>
            <a:spLocks noGrp="1"/>
          </p:cNvSpPr>
          <p:nvPr>
            <p:ph type="title" hasCustomPrompt="1"/>
          </p:nvPr>
        </p:nvSpPr>
        <p:spPr/>
        <p:txBody>
          <a:bodyPr>
            <a:normAutofit/>
          </a:bodyPr>
          <a:lstStyle>
            <a:lvl1pPr>
              <a:defRPr sz="4400" b="1">
                <a:latin typeface="+mj-lt"/>
              </a:defRPr>
            </a:lvl1pPr>
          </a:lstStyle>
          <a:p>
            <a:r>
              <a:rPr lang="en-US" dirty="0"/>
              <a:t>Content</a:t>
            </a:r>
          </a:p>
        </p:txBody>
      </p:sp>
      <p:sp>
        <p:nvSpPr>
          <p:cNvPr id="3" name="Content Placeholder 2">
            <a:extLst>
              <a:ext uri="{FF2B5EF4-FFF2-40B4-BE49-F238E27FC236}">
                <a16:creationId xmlns="" xmlns:a16="http://schemas.microsoft.com/office/drawing/2014/main" id="{1733130F-EE6E-3BB1-E1C6-D238555799FC}"/>
              </a:ext>
            </a:extLst>
          </p:cNvPr>
          <p:cNvSpPr>
            <a:spLocks noGrp="1"/>
          </p:cNvSpPr>
          <p:nvPr>
            <p:ph idx="1" hasCustomPrompt="1"/>
          </p:nvPr>
        </p:nvSpPr>
        <p:spPr/>
        <p:txBody>
          <a:bodyPr/>
          <a:lstStyle>
            <a:lvl1pPr marL="457200" indent="-457200">
              <a:buFont typeface="Wingdings" panose="05000000000000000000" pitchFamily="2" charset="2"/>
              <a:buChar char="Ø"/>
              <a:defRPr/>
            </a:lvl1pPr>
          </a:lstStyle>
          <a:p>
            <a:pPr lvl="0"/>
            <a:r>
              <a:rPr lang="en-US" dirty="0"/>
              <a:t>……</a:t>
            </a:r>
          </a:p>
          <a:p>
            <a:pPr lvl="0"/>
            <a:r>
              <a:rPr lang="en-US" dirty="0"/>
              <a:t>……</a:t>
            </a:r>
          </a:p>
          <a:p>
            <a:pPr lvl="0"/>
            <a:r>
              <a:rPr lang="en-US" dirty="0"/>
              <a:t>……</a:t>
            </a:r>
          </a:p>
          <a:p>
            <a:pPr lvl="0"/>
            <a:r>
              <a:rPr lang="en-US" dirty="0"/>
              <a:t>……</a:t>
            </a:r>
          </a:p>
          <a:p>
            <a:pPr lvl="0"/>
            <a:r>
              <a:rPr lang="en-US" dirty="0"/>
              <a:t>…..</a:t>
            </a:r>
          </a:p>
        </p:txBody>
      </p:sp>
      <p:sp>
        <p:nvSpPr>
          <p:cNvPr id="4" name="Date Placeholder 3">
            <a:extLst>
              <a:ext uri="{FF2B5EF4-FFF2-40B4-BE49-F238E27FC236}">
                <a16:creationId xmlns="" xmlns:a16="http://schemas.microsoft.com/office/drawing/2014/main" id="{C6DB1DCA-CC52-136E-CED2-F56D3B8473D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 xmlns:a16="http://schemas.microsoft.com/office/drawing/2014/main" id="{B397FAA6-010F-5EB9-B53A-A0EE7948AC8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50B88A30-44ED-403D-5F22-09F89F2E9DD6}"/>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3236359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9D471F7-8430-D4D9-C410-605B860FD39C}"/>
              </a:ext>
            </a:extLst>
          </p:cNvPr>
          <p:cNvSpPr>
            <a:spLocks noGrp="1"/>
          </p:cNvSpPr>
          <p:nvPr>
            <p:ph type="title" hasCustomPrompt="1"/>
          </p:nvPr>
        </p:nvSpPr>
        <p:spPr/>
        <p:txBody>
          <a:bodyPr>
            <a:normAutofit/>
          </a:bodyPr>
          <a:lstStyle>
            <a:lvl1pPr>
              <a:defRPr sz="4400" b="1">
                <a:latin typeface="+mj-lt"/>
              </a:defRPr>
            </a:lvl1pPr>
          </a:lstStyle>
          <a:p>
            <a:r>
              <a:rPr lang="en-US" dirty="0"/>
              <a:t>Topic Here……</a:t>
            </a:r>
          </a:p>
        </p:txBody>
      </p:sp>
      <p:sp>
        <p:nvSpPr>
          <p:cNvPr id="3" name="Content Placeholder 2">
            <a:extLst>
              <a:ext uri="{FF2B5EF4-FFF2-40B4-BE49-F238E27FC236}">
                <a16:creationId xmlns="" xmlns:a16="http://schemas.microsoft.com/office/drawing/2014/main" id="{1733130F-EE6E-3BB1-E1C6-D238555799FC}"/>
              </a:ext>
            </a:extLst>
          </p:cNvPr>
          <p:cNvSpPr>
            <a:spLocks noGrp="1"/>
          </p:cNvSpPr>
          <p:nvPr>
            <p:ph idx="1" hasCustomPrompt="1"/>
          </p:nvPr>
        </p:nvSpPr>
        <p:spPr/>
        <p:txBody>
          <a:bodyPr/>
          <a:lstStyle>
            <a:lvl1pPr marL="457200" indent="-457200">
              <a:buFont typeface="Arial" panose="020B0604020202020204" pitchFamily="34" charset="0"/>
              <a:buChar char="•"/>
              <a:defRPr/>
            </a:lvl1pPr>
          </a:lstStyle>
          <a:p>
            <a:pPr lvl="0"/>
            <a:r>
              <a:rPr lang="en-US" dirty="0"/>
              <a:t>……</a:t>
            </a:r>
          </a:p>
          <a:p>
            <a:pPr lvl="0"/>
            <a:r>
              <a:rPr lang="en-US" dirty="0"/>
              <a:t>……</a:t>
            </a:r>
          </a:p>
          <a:p>
            <a:pPr lvl="0"/>
            <a:r>
              <a:rPr lang="en-US" dirty="0"/>
              <a:t>……</a:t>
            </a:r>
          </a:p>
          <a:p>
            <a:pPr lvl="0"/>
            <a:r>
              <a:rPr lang="en-US" dirty="0"/>
              <a:t>……</a:t>
            </a:r>
          </a:p>
          <a:p>
            <a:pPr lvl="0"/>
            <a:r>
              <a:rPr lang="en-US" dirty="0"/>
              <a:t>…..</a:t>
            </a:r>
          </a:p>
        </p:txBody>
      </p:sp>
      <p:sp>
        <p:nvSpPr>
          <p:cNvPr id="4" name="Date Placeholder 3">
            <a:extLst>
              <a:ext uri="{FF2B5EF4-FFF2-40B4-BE49-F238E27FC236}">
                <a16:creationId xmlns="" xmlns:a16="http://schemas.microsoft.com/office/drawing/2014/main" id="{C6DB1DCA-CC52-136E-CED2-F56D3B8473D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 xmlns:a16="http://schemas.microsoft.com/office/drawing/2014/main" id="{B397FAA6-010F-5EB9-B53A-A0EE7948AC8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50B88A30-44ED-403D-5F22-09F89F2E9DD6}"/>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1950110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B49452A-D6F8-C6AE-3FEA-ADFC57F080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0CEAD072-65FF-CF97-B7E8-CB5B22EA1D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6142CF0D-0151-44E9-10B8-0738B9EEB7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B6DA0FD8-8632-4358-3ED7-0603A4B2BB36}"/>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 xmlns:a16="http://schemas.microsoft.com/office/drawing/2014/main" id="{02411A09-9139-A265-D5CF-79C46D5EEC7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37D7811F-7FA8-BF72-D8DB-21511B8A391A}"/>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1995905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2FD7A8C-0323-E4BB-D073-B752DF7E25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4EE0559D-E3F0-4C5F-4D86-808179E8CC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B2B72E48-E5D6-4309-FE87-162FA1AF08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6DEA7410-28B9-1126-0F82-88CCCC466F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0CD13B33-090A-51AD-E7B4-AA38C5B556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489F57A7-6E89-04D9-023A-140844CCB8FF}"/>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 xmlns:a16="http://schemas.microsoft.com/office/drawing/2014/main" id="{04D958A4-AEFE-A6A8-0386-6589FBB4C5D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 xmlns:a16="http://schemas.microsoft.com/office/drawing/2014/main" id="{DB3B3EC1-87F8-80FE-0F81-CDBCA4A4F44C}"/>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1304549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93B1659-B1BC-7FAE-991B-BF09F93A55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397A4906-531C-4B30-7879-310FD641C93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a:extLst>
              <a:ext uri="{FF2B5EF4-FFF2-40B4-BE49-F238E27FC236}">
                <a16:creationId xmlns="" xmlns:a16="http://schemas.microsoft.com/office/drawing/2014/main" id="{A353892B-0FC9-B7C7-B278-75FBF37E74B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 xmlns:a16="http://schemas.microsoft.com/office/drawing/2014/main" id="{76859966-AABE-1811-710F-18CE3CF23EB5}"/>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3800754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CAC124B-EF3A-7C52-502B-78199F7ADE9B}"/>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 xmlns:a16="http://schemas.microsoft.com/office/drawing/2014/main" id="{340B8CAC-C8F4-4045-54C8-67793DDAD4A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 xmlns:a16="http://schemas.microsoft.com/office/drawing/2014/main" id="{DED00E0A-0E4F-0283-9D71-27DBDEC97B1E}"/>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10808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7FC9EA5-45C2-D087-3AF0-DFEB343683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6EF1E509-E2B2-3FF9-0A5B-3508A025D1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B9D9F53B-8935-BC25-B503-B4889244FF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545C09E0-9170-0D9A-AC6E-728CA3C54819}"/>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 xmlns:a16="http://schemas.microsoft.com/office/drawing/2014/main" id="{339F8903-2675-9F49-D34C-C32DDC4FB91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BCDB0455-5F1B-6A63-20DA-AD38F3C077E2}"/>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1951816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6C56F0-7043-96BF-B4C4-43D1E41459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BAFF1898-3C62-34C4-E2B9-88B437588F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54488573-FF6E-CBA7-4CB0-4E874445D7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FDF9B5EE-4355-D7FE-2C32-2FEF9FE85BF9}"/>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 xmlns:a16="http://schemas.microsoft.com/office/drawing/2014/main" id="{06473719-B06C-C3B0-5EF9-CCEAC643226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6C346418-6E63-F759-38D3-A627712D1484}"/>
              </a:ext>
            </a:extLst>
          </p:cNvPr>
          <p:cNvSpPr>
            <a:spLocks noGrp="1"/>
          </p:cNvSpPr>
          <p:nvPr>
            <p:ph type="sldNum" sz="quarter" idx="12"/>
          </p:nvPr>
        </p:nvSpPr>
        <p:spPr/>
        <p:txBody>
          <a:bodyPr/>
          <a:lstStyle/>
          <a:p>
            <a:fld id="{48FC179B-E1DC-44DF-B0E4-66A8D350C2BE}" type="slidenum">
              <a:rPr lang="en-US" smtClean="0"/>
              <a:t>‹#›</a:t>
            </a:fld>
            <a:endParaRPr lang="en-US"/>
          </a:p>
        </p:txBody>
      </p:sp>
    </p:spTree>
    <p:extLst>
      <p:ext uri="{BB962C8B-B14F-4D97-AF65-F5344CB8AC3E}">
        <p14:creationId xmlns:p14="http://schemas.microsoft.com/office/powerpoint/2010/main" val="3967975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0EE8BA6E-A64F-4653-598A-C97DA36121E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 xmlns:a16="http://schemas.microsoft.com/office/drawing/2014/main" id="{6332B1D3-6A11-F23D-7C31-1F0084E56E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F7646B8D-AF73-C7A6-19BB-19FF96778D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 xmlns:a16="http://schemas.microsoft.com/office/drawing/2014/main" id="{322890DE-316E-2527-E356-1E4370DC8B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C179B-E1DC-44DF-B0E4-66A8D350C2BE}" type="slidenum">
              <a:rPr lang="en-US" smtClean="0"/>
              <a:t>‹#›</a:t>
            </a:fld>
            <a:endParaRPr lang="en-US"/>
          </a:p>
        </p:txBody>
      </p:sp>
    </p:spTree>
    <p:extLst>
      <p:ext uri="{BB962C8B-B14F-4D97-AF65-F5344CB8AC3E}">
        <p14:creationId xmlns:p14="http://schemas.microsoft.com/office/powerpoint/2010/main" val="2911773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xml"/><Relationship Id="rId4" Type="http://schemas.openxmlformats.org/officeDocument/2006/relationships/chart" Target="../charts/chart5.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3.xml"/><Relationship Id="rId4" Type="http://schemas.openxmlformats.org/officeDocument/2006/relationships/chart" Target="../charts/char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0.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6142CA-5798-0436-B8AE-5C0A3BB06DA4}"/>
              </a:ext>
            </a:extLst>
          </p:cNvPr>
          <p:cNvSpPr>
            <a:spLocks noGrp="1"/>
          </p:cNvSpPr>
          <p:nvPr>
            <p:ph type="ctrTitle"/>
          </p:nvPr>
        </p:nvSpPr>
        <p:spPr>
          <a:xfrm>
            <a:off x="449180" y="1227222"/>
            <a:ext cx="11354539" cy="1311338"/>
          </a:xfr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a:noAutofit/>
          </a:bodyPr>
          <a:lstStyle/>
          <a:p>
            <a:r>
              <a:rPr lang="en-US" sz="4000" dirty="0" smtClean="0"/>
              <a:t>Development and Quality Evaluation of a Wood Apple Powder-based instant Beverage Mix</a:t>
            </a:r>
            <a:endParaRPr lang="en-US" sz="4000" dirty="0">
              <a:solidFill>
                <a:schemeClr val="tx1">
                  <a:lumMod val="95000"/>
                  <a:lumOff val="5000"/>
                </a:schemeClr>
              </a:solidFill>
            </a:endParaRPr>
          </a:p>
        </p:txBody>
      </p:sp>
      <p:sp>
        <p:nvSpPr>
          <p:cNvPr id="3" name="Subtitle 2">
            <a:extLst>
              <a:ext uri="{FF2B5EF4-FFF2-40B4-BE49-F238E27FC236}">
                <a16:creationId xmlns="" xmlns:a16="http://schemas.microsoft.com/office/drawing/2014/main" id="{6C7029D9-45E1-6988-ED36-1DA4288538E8}"/>
              </a:ext>
            </a:extLst>
          </p:cNvPr>
          <p:cNvSpPr>
            <a:spLocks noGrp="1"/>
          </p:cNvSpPr>
          <p:nvPr>
            <p:ph type="subTitle" idx="1"/>
          </p:nvPr>
        </p:nvSpPr>
        <p:spPr>
          <a:xfrm>
            <a:off x="466857" y="4932946"/>
            <a:ext cx="11354538" cy="593869"/>
          </a:xfrm>
          <a:noFill/>
          <a:ln>
            <a:noFill/>
          </a:ln>
        </p:spPr>
        <p:style>
          <a:lnRef idx="2">
            <a:schemeClr val="accent2"/>
          </a:lnRef>
          <a:fillRef idx="1">
            <a:schemeClr val="lt1"/>
          </a:fillRef>
          <a:effectRef idx="0">
            <a:schemeClr val="accent2"/>
          </a:effectRef>
          <a:fontRef idx="minor">
            <a:schemeClr val="dk1"/>
          </a:fontRef>
        </p:style>
        <p:txBody>
          <a:bodyPr>
            <a:normAutofit/>
          </a:bodyPr>
          <a:lstStyle/>
          <a:p>
            <a:pPr>
              <a:lnSpc>
                <a:spcPct val="115000"/>
              </a:lnSpc>
              <a:spcBef>
                <a:spcPts val="0"/>
              </a:spcBef>
              <a:spcAft>
                <a:spcPts val="1000"/>
              </a:spcAft>
            </a:pPr>
            <a:r>
              <a:rPr lang="en-US" sz="2800" b="1" u="sng" dirty="0" smtClean="0">
                <a:ea typeface="Calibri"/>
                <a:cs typeface="Iskoola Pota"/>
              </a:rPr>
              <a:t>G.T.N. </a:t>
            </a:r>
            <a:r>
              <a:rPr lang="en-US" sz="2800" b="1" u="sng" dirty="0">
                <a:ea typeface="Calibri"/>
                <a:cs typeface="Iskoola Pota"/>
              </a:rPr>
              <a:t>Gunasekara</a:t>
            </a:r>
            <a:r>
              <a:rPr lang="en-US" sz="2800" b="1" u="sng" baseline="30000" dirty="0">
                <a:ea typeface="Calibri"/>
                <a:cs typeface="Iskoola Pota"/>
              </a:rPr>
              <a:t>1</a:t>
            </a:r>
            <a:r>
              <a:rPr lang="en-US" sz="2800" b="1" dirty="0">
                <a:ea typeface="Calibri"/>
                <a:cs typeface="Iskoola Pota"/>
              </a:rPr>
              <a:t>, </a:t>
            </a:r>
            <a:r>
              <a:rPr lang="en-US" sz="2800" b="1" dirty="0" smtClean="0">
                <a:ea typeface="Calibri"/>
                <a:cs typeface="Iskoola Pota"/>
              </a:rPr>
              <a:t>I.R. </a:t>
            </a:r>
            <a:r>
              <a:rPr lang="en-US" sz="2800" b="1" dirty="0">
                <a:ea typeface="Calibri"/>
                <a:cs typeface="Iskoola Pota"/>
              </a:rPr>
              <a:t>Liyanage</a:t>
            </a:r>
            <a:r>
              <a:rPr lang="en-US" sz="2800" b="1" baseline="30000" dirty="0">
                <a:ea typeface="Calibri"/>
                <a:cs typeface="Iskoola Pota"/>
              </a:rPr>
              <a:t>2</a:t>
            </a:r>
            <a:r>
              <a:rPr lang="en-US" sz="2800" b="1" dirty="0">
                <a:ea typeface="Calibri"/>
                <a:cs typeface="Iskoola Pota"/>
              </a:rPr>
              <a:t> and </a:t>
            </a:r>
            <a:r>
              <a:rPr lang="en-US" sz="2800" b="1" dirty="0" smtClean="0">
                <a:ea typeface="Calibri"/>
                <a:cs typeface="Iskoola Pota"/>
              </a:rPr>
              <a:t>G.D.K. </a:t>
            </a:r>
            <a:r>
              <a:rPr lang="en-US" sz="2800" b="1" dirty="0">
                <a:ea typeface="Calibri"/>
                <a:cs typeface="Iskoola Pota"/>
              </a:rPr>
              <a:t>Kumara</a:t>
            </a:r>
            <a:r>
              <a:rPr lang="en-US" sz="2800" b="1" baseline="30000" dirty="0">
                <a:ea typeface="Calibri"/>
                <a:cs typeface="Iskoola Pota"/>
              </a:rPr>
              <a:t>1</a:t>
            </a:r>
            <a:endParaRPr lang="en-US" sz="2800" b="1" dirty="0">
              <a:ea typeface="Calibri"/>
              <a:cs typeface="Iskoola Pota"/>
            </a:endParaRPr>
          </a:p>
        </p:txBody>
      </p:sp>
      <p:sp>
        <p:nvSpPr>
          <p:cNvPr id="5" name="Slide Number Placeholder 4">
            <a:extLst>
              <a:ext uri="{FF2B5EF4-FFF2-40B4-BE49-F238E27FC236}">
                <a16:creationId xmlns="" xmlns:a16="http://schemas.microsoft.com/office/drawing/2014/main" id="{ABC4BB5B-09EB-1B3A-429A-B87F5F1A078E}"/>
              </a:ext>
            </a:extLst>
          </p:cNvPr>
          <p:cNvSpPr>
            <a:spLocks noGrp="1"/>
          </p:cNvSpPr>
          <p:nvPr>
            <p:ph type="sldNum" sz="quarter" idx="12"/>
          </p:nvPr>
        </p:nvSpPr>
        <p:spPr/>
        <p:txBody>
          <a:bodyPr/>
          <a:lstStyle/>
          <a:p>
            <a:fld id="{48FC179B-E1DC-44DF-B0E4-66A8D350C2BE}" type="slidenum">
              <a:rPr lang="en-US" smtClean="0"/>
              <a:t>1</a:t>
            </a:fld>
            <a:endParaRPr lang="en-US" dirty="0"/>
          </a:p>
        </p:txBody>
      </p:sp>
      <p:sp>
        <p:nvSpPr>
          <p:cNvPr id="8" name="Subtitle 2">
            <a:extLst>
              <a:ext uri="{FF2B5EF4-FFF2-40B4-BE49-F238E27FC236}">
                <a16:creationId xmlns="" xmlns:a16="http://schemas.microsoft.com/office/drawing/2014/main" id="{4B152B19-860D-D292-3F8A-1BA2E3F4049A}"/>
              </a:ext>
            </a:extLst>
          </p:cNvPr>
          <p:cNvSpPr txBox="1">
            <a:spLocks/>
          </p:cNvSpPr>
          <p:nvPr/>
        </p:nvSpPr>
        <p:spPr>
          <a:xfrm>
            <a:off x="418730" y="5574048"/>
            <a:ext cx="11354538" cy="890063"/>
          </a:xfrm>
          <a:prstGeom prst="rect">
            <a:avLst/>
          </a:prstGeom>
          <a:noFill/>
          <a:ln>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4000" kern="1200">
                <a:solidFill>
                  <a:schemeClr val="dk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pPr marL="228600" marR="0">
              <a:lnSpc>
                <a:spcPct val="110000"/>
              </a:lnSpc>
              <a:spcBef>
                <a:spcPts val="0"/>
              </a:spcBef>
              <a:spcAft>
                <a:spcPts val="1000"/>
              </a:spcAft>
            </a:pPr>
            <a:r>
              <a:rPr lang="en-US" sz="2400" baseline="30000" dirty="0" smtClean="0">
                <a:ea typeface="Calibri"/>
                <a:cs typeface="Iskoola Pota"/>
              </a:rPr>
              <a:t>1</a:t>
            </a:r>
            <a:r>
              <a:rPr lang="en-US" sz="2400" dirty="0" smtClean="0">
                <a:ea typeface="Calibri"/>
                <a:cs typeface="Iskoola Pota"/>
              </a:rPr>
              <a:t>Department </a:t>
            </a:r>
            <a:r>
              <a:rPr lang="en-US" sz="2400" dirty="0">
                <a:ea typeface="Calibri"/>
                <a:cs typeface="Iskoola Pota"/>
              </a:rPr>
              <a:t>of Export Agriculture, Faculty of Agricultural Sciences, </a:t>
            </a:r>
            <a:r>
              <a:rPr lang="en-US" sz="2400" dirty="0" err="1">
                <a:ea typeface="Calibri"/>
                <a:cs typeface="Iskoola Pota"/>
              </a:rPr>
              <a:t>Sabaragamuwa</a:t>
            </a:r>
            <a:r>
              <a:rPr lang="en-US" sz="2400" dirty="0">
                <a:ea typeface="Calibri"/>
                <a:cs typeface="Iskoola Pota"/>
              </a:rPr>
              <a:t> University of Sri Lanka</a:t>
            </a:r>
          </a:p>
          <a:p>
            <a:pPr marL="228600" marR="0">
              <a:lnSpc>
                <a:spcPct val="110000"/>
              </a:lnSpc>
              <a:spcBef>
                <a:spcPts val="0"/>
              </a:spcBef>
              <a:spcAft>
                <a:spcPts val="1000"/>
              </a:spcAft>
            </a:pPr>
            <a:r>
              <a:rPr lang="en-US" sz="2400" baseline="30000" dirty="0">
                <a:ea typeface="Calibri"/>
                <a:cs typeface="Iskoola Pota"/>
              </a:rPr>
              <a:t>2</a:t>
            </a:r>
            <a:r>
              <a:rPr lang="en-US" sz="2400" dirty="0">
                <a:ea typeface="Calibri"/>
                <a:cs typeface="Iskoola Pota"/>
              </a:rPr>
              <a:t>Grain Legumes and Oil Crops Research and Development Centre,  </a:t>
            </a:r>
            <a:r>
              <a:rPr lang="en-US" sz="2400" dirty="0" err="1">
                <a:ea typeface="Calibri"/>
                <a:cs typeface="Iskoola Pota"/>
              </a:rPr>
              <a:t>Angunukolapelessa</a:t>
            </a:r>
            <a:r>
              <a:rPr lang="en-US" sz="2400" dirty="0">
                <a:ea typeface="Calibri"/>
                <a:cs typeface="Iskoola Pota"/>
              </a:rPr>
              <a:t>, Sri </a:t>
            </a:r>
            <a:r>
              <a:rPr lang="en-US" sz="2400" dirty="0" smtClean="0">
                <a:ea typeface="Calibri"/>
                <a:cs typeface="Iskoola Pota"/>
              </a:rPr>
              <a:t>Lanka</a:t>
            </a:r>
            <a:endParaRPr lang="en-US" sz="2400" dirty="0">
              <a:ea typeface="Calibri"/>
              <a:cs typeface="Iskoola Pota"/>
            </a:endParaRPr>
          </a:p>
        </p:txBody>
      </p:sp>
      <p:grpSp>
        <p:nvGrpSpPr>
          <p:cNvPr id="4" name="Group 3"/>
          <p:cNvGrpSpPr/>
          <p:nvPr/>
        </p:nvGrpSpPr>
        <p:grpSpPr>
          <a:xfrm>
            <a:off x="648255" y="2784348"/>
            <a:ext cx="11125012" cy="2027316"/>
            <a:chOff x="617804" y="2707400"/>
            <a:chExt cx="11125012" cy="2027316"/>
          </a:xfrm>
        </p:grpSpPr>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804" y="2707400"/>
              <a:ext cx="2812123" cy="20273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grpSp>
          <p:nvGrpSpPr>
            <p:cNvPr id="7" name="Group 6"/>
            <p:cNvGrpSpPr/>
            <p:nvPr/>
          </p:nvGrpSpPr>
          <p:grpSpPr>
            <a:xfrm>
              <a:off x="6448759" y="2707400"/>
              <a:ext cx="5294057" cy="2027316"/>
              <a:chOff x="-265494" y="0"/>
              <a:chExt cx="5310034" cy="3267075"/>
            </a:xfrm>
          </p:grpSpPr>
          <p:pic>
            <p:nvPicPr>
              <p:cNvPr id="9" name="Picture 8" descr="D:\year 4 semester 2\wood apple\draft\photos\IMG_20221011_140207.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53626" y="15566"/>
                <a:ext cx="1790914" cy="32515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D:\year 4 semester 2\wood apple\draft\photos\IMG_20221011_140050.jpg"/>
              <p:cNvPicPr>
                <a:picLocks noChangeAspect="1"/>
              </p:cNvPicPr>
              <p:nvPr/>
            </p:nvPicPr>
            <p:blipFill rotWithShape="1">
              <a:blip r:embed="rId4" cstate="print">
                <a:extLst>
                  <a:ext uri="{28A0092B-C50C-407E-A947-70E740481C1C}">
                    <a14:useLocalDpi xmlns:a14="http://schemas.microsoft.com/office/drawing/2010/main" val="0"/>
                  </a:ext>
                </a:extLst>
              </a:blip>
              <a:srcRect l="8333" b="7189"/>
              <a:stretch/>
            </p:blipFill>
            <p:spPr bwMode="auto">
              <a:xfrm>
                <a:off x="1472451" y="15566"/>
                <a:ext cx="1781175" cy="32515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11" name="Picture 10" descr="D:\year 4 semester 2\wood apple\draft\photos\IMG_20221011_140120.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5494" y="0"/>
                <a:ext cx="1737945" cy="3267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pic>
          <p:nvPicPr>
            <p:cNvPr id="12" name="Picture 11" descr="D:\year 4 semester 2\wood apple\draft\photos\IMG_20221011_131645.jpg"/>
            <p:cNvPicPr/>
            <p:nvPr/>
          </p:nvPicPr>
          <p:blipFill rotWithShape="1">
            <a:blip r:embed="rId6" cstate="print">
              <a:extLst>
                <a:ext uri="{28A0092B-C50C-407E-A947-70E740481C1C}">
                  <a14:useLocalDpi xmlns:a14="http://schemas.microsoft.com/office/drawing/2010/main" val="0"/>
                </a:ext>
              </a:extLst>
            </a:blip>
            <a:srcRect l="11409" t="11765" r="6117" b="12834"/>
            <a:stretch/>
          </p:blipFill>
          <p:spPr bwMode="auto">
            <a:xfrm>
              <a:off x="3721769" y="2717059"/>
              <a:ext cx="2374230" cy="20176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12096254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8FC179B-E1DC-44DF-B0E4-66A8D350C2BE}" type="slidenum">
              <a:rPr lang="en-US" smtClean="0"/>
              <a:t>10</a:t>
            </a:fld>
            <a:endParaRPr lang="en-US"/>
          </a:p>
        </p:txBody>
      </p:sp>
      <p:sp>
        <p:nvSpPr>
          <p:cNvPr id="5" name="Title 1"/>
          <p:cNvSpPr txBox="1">
            <a:spLocks/>
          </p:cNvSpPr>
          <p:nvPr/>
        </p:nvSpPr>
        <p:spPr>
          <a:xfrm>
            <a:off x="2209801" y="409073"/>
            <a:ext cx="8839200" cy="1195137"/>
          </a:xfrm>
          <a:prstGeom prst="rect">
            <a:avLst/>
          </a:prstGeom>
        </p:spPr>
        <p:txBody>
          <a:bodyPr vert="horz" lIns="130622" tIns="65311" rIns="130622" bIns="65311" rtlCol="0" anchor="ctr">
            <a:noAutofit/>
          </a:bodyPr>
          <a:lstStyle>
            <a:lvl1pPr algn="ctr" defTabSz="1306220" rtl="0" eaLnBrk="1" latinLnBrk="0" hangingPunct="1">
              <a:spcBef>
                <a:spcPct val="0"/>
              </a:spcBef>
              <a:buNone/>
              <a:defRPr sz="6300" kern="1200">
                <a:solidFill>
                  <a:schemeClr val="tx1"/>
                </a:solidFill>
                <a:latin typeface="+mj-lt"/>
                <a:ea typeface="+mj-ea"/>
                <a:cs typeface="+mj-cs"/>
              </a:defRPr>
            </a:lvl1pPr>
          </a:lstStyle>
          <a:p>
            <a:pPr lvl="0">
              <a:defRPr/>
            </a:pPr>
            <a:r>
              <a:rPr kumimoji="0" lang="en-US" sz="3200" b="1" i="0" u="none" strike="noStrike" kern="1200" cap="none" spc="0" normalizeH="0" baseline="0" noProof="0" dirty="0" smtClean="0">
                <a:ln>
                  <a:noFill/>
                </a:ln>
                <a:solidFill>
                  <a:srgbClr val="002060"/>
                </a:solidFill>
                <a:effectLst/>
                <a:uLnTx/>
                <a:uFillTx/>
                <a:latin typeface="Calibri"/>
                <a:ea typeface="+mj-ea"/>
                <a:cs typeface="+mj-cs"/>
              </a:rPr>
              <a:t>Selection of the Best Packaging Material for the </a:t>
            </a:r>
            <a:r>
              <a:rPr lang="en-US" sz="3200" b="1" dirty="0" smtClean="0">
                <a:solidFill>
                  <a:srgbClr val="002060"/>
                </a:solidFill>
                <a:latin typeface="Calibri"/>
              </a:rPr>
              <a:t>wood </a:t>
            </a:r>
            <a:r>
              <a:rPr lang="en-US" sz="3200" b="1" dirty="0">
                <a:solidFill>
                  <a:srgbClr val="002060"/>
                </a:solidFill>
                <a:latin typeface="Calibri"/>
              </a:rPr>
              <a:t>apple powder-based instant beverage mix </a:t>
            </a:r>
            <a:endParaRPr kumimoji="0" lang="en-US" sz="3600" b="1" i="0" u="none" strike="noStrike" kern="1200" cap="none" spc="0" normalizeH="0" baseline="0" noProof="0" dirty="0">
              <a:ln>
                <a:noFill/>
              </a:ln>
              <a:solidFill>
                <a:srgbClr val="002060"/>
              </a:solidFill>
              <a:effectLst/>
              <a:uLnTx/>
              <a:uFillTx/>
              <a:latin typeface="Calibri"/>
              <a:ea typeface="+mj-ea"/>
              <a:cs typeface="+mj-cs"/>
            </a:endParaRPr>
          </a:p>
        </p:txBody>
      </p:sp>
      <p:sp>
        <p:nvSpPr>
          <p:cNvPr id="6" name="Rectangle 5"/>
          <p:cNvSpPr/>
          <p:nvPr/>
        </p:nvSpPr>
        <p:spPr>
          <a:xfrm>
            <a:off x="1389377" y="5127516"/>
            <a:ext cx="8338087" cy="120032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ysClr val="windowText" lastClr="000000"/>
                </a:solidFill>
                <a:effectLst/>
                <a:uLnTx/>
                <a:uFillTx/>
              </a:rPr>
              <a:t>A: Kraft paper </a:t>
            </a:r>
            <a:r>
              <a:rPr kumimoji="0" lang="en-US" sz="2400" b="1" i="0" u="none" strike="noStrike" kern="0" cap="none" spc="0" normalizeH="0" baseline="0" noProof="0" dirty="0" smtClean="0">
                <a:ln>
                  <a:noFill/>
                </a:ln>
                <a:solidFill>
                  <a:sysClr val="windowText" lastClr="000000"/>
                </a:solidFill>
                <a:effectLst/>
                <a:uLnTx/>
                <a:uFillTx/>
              </a:rPr>
              <a:t>standup </a:t>
            </a:r>
            <a:r>
              <a:rPr kumimoji="0" lang="en-US" sz="2400" b="1" i="0" u="none" strike="noStrike" kern="0" cap="none" spc="0" normalizeH="0" baseline="0" noProof="0" dirty="0">
                <a:ln>
                  <a:noFill/>
                </a:ln>
                <a:solidFill>
                  <a:sysClr val="windowText" lastClr="000000"/>
                </a:solidFill>
                <a:effectLst/>
                <a:uLnTx/>
                <a:uFillTx/>
              </a:rPr>
              <a:t>zip lock pouch </a:t>
            </a:r>
            <a:r>
              <a:rPr kumimoji="0" lang="en-US" sz="2400" b="1" i="0" u="none" strike="noStrike" kern="0" cap="none" spc="0" normalizeH="0" baseline="0" noProof="0" dirty="0" smtClean="0">
                <a:ln>
                  <a:noFill/>
                </a:ln>
                <a:solidFill>
                  <a:sysClr val="windowText" lastClr="000000"/>
                </a:solidFill>
                <a:effectLst/>
                <a:uLnTx/>
                <a:uFillTx/>
              </a:rPr>
              <a:t>with </a:t>
            </a:r>
            <a:r>
              <a:rPr kumimoji="0" lang="en-US" sz="2400" b="1" i="0" u="none" strike="noStrike" kern="0" cap="none" spc="0" normalizeH="0" baseline="0" noProof="0" dirty="0">
                <a:ln>
                  <a:noFill/>
                </a:ln>
                <a:solidFill>
                  <a:sysClr val="windowText" lastClr="000000"/>
                </a:solidFill>
                <a:effectLst/>
                <a:uLnTx/>
                <a:uFillTx/>
              </a:rPr>
              <a:t>rectangle window </a:t>
            </a:r>
            <a:endParaRPr kumimoji="0" lang="en-US" sz="2400" b="1"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ysClr val="windowText" lastClr="000000"/>
                </a:solidFill>
                <a:effectLst/>
                <a:uLnTx/>
                <a:uFillTx/>
              </a:rPr>
              <a:t>B</a:t>
            </a:r>
            <a:r>
              <a:rPr kumimoji="0" lang="en-US" sz="2400" b="1" i="0" u="none" strike="noStrike" kern="0" cap="none" spc="0" normalizeH="0" baseline="0" noProof="0" dirty="0">
                <a:ln>
                  <a:noFill/>
                </a:ln>
                <a:solidFill>
                  <a:sysClr val="windowText" lastClr="000000"/>
                </a:solidFill>
                <a:effectLst/>
                <a:uLnTx/>
                <a:uFillTx/>
              </a:rPr>
              <a:t>: Transparent polythene standup zip lock pouch, </a:t>
            </a:r>
            <a:endParaRPr kumimoji="0" lang="en-US" sz="2400" b="1"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ysClr val="windowText" lastClr="000000"/>
                </a:solidFill>
                <a:effectLst/>
                <a:uLnTx/>
                <a:uFillTx/>
              </a:rPr>
              <a:t>C</a:t>
            </a:r>
            <a:r>
              <a:rPr kumimoji="0" lang="en-US" sz="2400" b="1" i="0" u="none" strike="noStrike" kern="0" cap="none" spc="0" normalizeH="0" baseline="0" noProof="0" dirty="0">
                <a:ln>
                  <a:noFill/>
                </a:ln>
                <a:solidFill>
                  <a:sysClr val="windowText" lastClr="000000"/>
                </a:solidFill>
                <a:effectLst/>
                <a:uLnTx/>
                <a:uFillTx/>
              </a:rPr>
              <a:t>: Silver Laminated (single layered) sealed pouch, </a:t>
            </a:r>
          </a:p>
        </p:txBody>
      </p:sp>
      <p:grpSp>
        <p:nvGrpSpPr>
          <p:cNvPr id="7" name="Group 6"/>
          <p:cNvGrpSpPr/>
          <p:nvPr/>
        </p:nvGrpSpPr>
        <p:grpSpPr>
          <a:xfrm>
            <a:off x="1461566" y="1804737"/>
            <a:ext cx="10016560" cy="3104146"/>
            <a:chOff x="0" y="-1"/>
            <a:chExt cx="8278654" cy="1914528"/>
          </a:xfrm>
        </p:grpSpPr>
        <p:pic>
          <p:nvPicPr>
            <p:cNvPr id="8" name="Picture 7" descr="D:\year 4 semester 2\wood apple\draft\photos\IMG_20221011_140120.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2552698" cy="19145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D:\year 4 semester 2\wood apple\draft\photos\IMG_20221011_140050.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398" y="0"/>
              <a:ext cx="2552698" cy="19145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D:\year 4 semester 2\wood apple\draft\photos\IMG_20221011_140207.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35481" y="-1"/>
              <a:ext cx="2543173" cy="19050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 Box 21"/>
            <p:cNvSpPr txBox="1"/>
            <p:nvPr/>
          </p:nvSpPr>
          <p:spPr>
            <a:xfrm>
              <a:off x="0" y="1657351"/>
              <a:ext cx="352425" cy="257175"/>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200" b="1" i="0" u="none" strike="noStrike" kern="0" cap="none" spc="0" normalizeH="0" baseline="0" noProof="0">
                  <a:ln>
                    <a:noFill/>
                  </a:ln>
                  <a:solidFill>
                    <a:sysClr val="windowText" lastClr="000000"/>
                  </a:solidFill>
                  <a:effectLst/>
                  <a:uLnTx/>
                  <a:uFillTx/>
                  <a:latin typeface="Times New Roman"/>
                  <a:ea typeface="Calibri"/>
                  <a:cs typeface="+mn-cs"/>
                </a:rPr>
                <a:t>A</a:t>
              </a:r>
              <a:endParaRPr kumimoji="0" lang="en-US" sz="1100" b="0" i="0" u="none" strike="noStrike" kern="0" cap="none" spc="0" normalizeH="0" baseline="0" noProof="0">
                <a:ln>
                  <a:noFill/>
                </a:ln>
                <a:solidFill>
                  <a:sysClr val="windowText" lastClr="000000"/>
                </a:solidFill>
                <a:effectLst/>
                <a:uLnTx/>
                <a:uFillTx/>
                <a:latin typeface="Calibri"/>
                <a:ea typeface="Calibri"/>
                <a:cs typeface="+mn-cs"/>
              </a:endParaRPr>
            </a:p>
          </p:txBody>
        </p:sp>
        <p:sp>
          <p:nvSpPr>
            <p:cNvPr id="12" name="Text Box 22"/>
            <p:cNvSpPr txBox="1"/>
            <p:nvPr/>
          </p:nvSpPr>
          <p:spPr>
            <a:xfrm>
              <a:off x="2819398" y="1657352"/>
              <a:ext cx="352425" cy="257175"/>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200" b="1" i="0" u="none" strike="noStrike" kern="0" cap="none" spc="0" normalizeH="0" baseline="0" noProof="0">
                  <a:ln>
                    <a:noFill/>
                  </a:ln>
                  <a:solidFill>
                    <a:sysClr val="windowText" lastClr="000000"/>
                  </a:solidFill>
                  <a:effectLst/>
                  <a:uLnTx/>
                  <a:uFillTx/>
                  <a:latin typeface="Times New Roman"/>
                  <a:ea typeface="Calibri"/>
                  <a:cs typeface="+mn-cs"/>
                </a:rPr>
                <a:t>B</a:t>
              </a:r>
              <a:endParaRPr kumimoji="0" lang="en-US" sz="1100" b="0" i="0" u="none" strike="noStrike" kern="0" cap="none" spc="0" normalizeH="0" baseline="0" noProof="0">
                <a:ln>
                  <a:noFill/>
                </a:ln>
                <a:solidFill>
                  <a:sysClr val="windowText" lastClr="000000"/>
                </a:solidFill>
                <a:effectLst/>
                <a:uLnTx/>
                <a:uFillTx/>
                <a:latin typeface="Calibri"/>
                <a:ea typeface="Calibri"/>
                <a:cs typeface="+mn-cs"/>
              </a:endParaRPr>
            </a:p>
          </p:txBody>
        </p:sp>
        <p:sp>
          <p:nvSpPr>
            <p:cNvPr id="13" name="Text Box 23"/>
            <p:cNvSpPr txBox="1"/>
            <p:nvPr/>
          </p:nvSpPr>
          <p:spPr>
            <a:xfrm>
              <a:off x="5735481" y="1647825"/>
              <a:ext cx="352425" cy="257175"/>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200" b="1" i="0" u="none" strike="noStrike" kern="0" cap="none" spc="0" normalizeH="0" baseline="0" noProof="0">
                  <a:ln>
                    <a:noFill/>
                  </a:ln>
                  <a:solidFill>
                    <a:sysClr val="windowText" lastClr="000000"/>
                  </a:solidFill>
                  <a:effectLst/>
                  <a:uLnTx/>
                  <a:uFillTx/>
                  <a:latin typeface="Times New Roman"/>
                  <a:ea typeface="Calibri"/>
                  <a:cs typeface="+mn-cs"/>
                </a:rPr>
                <a:t>C</a:t>
              </a:r>
              <a:endParaRPr kumimoji="0" lang="en-US" sz="1100" b="0" i="0" u="none" strike="noStrike" kern="0" cap="none" spc="0" normalizeH="0" baseline="0" noProof="0">
                <a:ln>
                  <a:noFill/>
                </a:ln>
                <a:solidFill>
                  <a:sysClr val="windowText" lastClr="000000"/>
                </a:solidFill>
                <a:effectLst/>
                <a:uLnTx/>
                <a:uFillTx/>
                <a:latin typeface="Calibri"/>
                <a:ea typeface="Calibri"/>
                <a:cs typeface="+mn-cs"/>
              </a:endParaRPr>
            </a:p>
          </p:txBody>
        </p:sp>
      </p:grpSp>
    </p:spTree>
    <p:extLst>
      <p:ext uri="{BB962C8B-B14F-4D97-AF65-F5344CB8AC3E}">
        <p14:creationId xmlns:p14="http://schemas.microsoft.com/office/powerpoint/2010/main" val="31642945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6327" y="1657183"/>
            <a:ext cx="10808368" cy="4351338"/>
          </a:xfrm>
        </p:spPr>
        <p:txBody>
          <a:bodyPr>
            <a:noAutofit/>
          </a:bodyPr>
          <a:lstStyle/>
          <a:p>
            <a:pPr marL="489833" lvl="0" indent="-489833" defTabSz="1306220">
              <a:lnSpc>
                <a:spcPct val="150000"/>
              </a:lnSpc>
              <a:spcBef>
                <a:spcPct val="20000"/>
              </a:spcBef>
            </a:pPr>
            <a:r>
              <a:rPr lang="en-US" dirty="0">
                <a:solidFill>
                  <a:prstClr val="black"/>
                </a:solidFill>
              </a:rPr>
              <a:t>The experiment  was designed in </a:t>
            </a:r>
            <a:r>
              <a:rPr lang="en-US" b="1" dirty="0">
                <a:solidFill>
                  <a:prstClr val="black"/>
                </a:solidFill>
              </a:rPr>
              <a:t>Complete Randomized Design </a:t>
            </a:r>
            <a:r>
              <a:rPr lang="en-US" dirty="0">
                <a:solidFill>
                  <a:prstClr val="black"/>
                </a:solidFill>
              </a:rPr>
              <a:t>(CRD) with </a:t>
            </a:r>
            <a:r>
              <a:rPr lang="en-US" b="1" dirty="0">
                <a:solidFill>
                  <a:prstClr val="black"/>
                </a:solidFill>
              </a:rPr>
              <a:t>three replicates. </a:t>
            </a:r>
            <a:r>
              <a:rPr lang="en-US" dirty="0">
                <a:solidFill>
                  <a:prstClr val="black"/>
                </a:solidFill>
              </a:rPr>
              <a:t>Data were analyzed by Analysis of Variance with (ANOVA) </a:t>
            </a:r>
            <a:r>
              <a:rPr lang="en-US" b="1" dirty="0">
                <a:solidFill>
                  <a:prstClr val="black"/>
                </a:solidFill>
              </a:rPr>
              <a:t>Duncan’s Multiple Range Test (</a:t>
            </a:r>
            <a:r>
              <a:rPr lang="en-US" b="1" dirty="0" err="1">
                <a:solidFill>
                  <a:prstClr val="black"/>
                </a:solidFill>
              </a:rPr>
              <a:t>DnMRT</a:t>
            </a:r>
            <a:r>
              <a:rPr lang="en-US" b="1" dirty="0">
                <a:solidFill>
                  <a:prstClr val="black"/>
                </a:solidFill>
              </a:rPr>
              <a:t>) </a:t>
            </a:r>
            <a:r>
              <a:rPr lang="en-US" dirty="0">
                <a:solidFill>
                  <a:prstClr val="black"/>
                </a:solidFill>
              </a:rPr>
              <a:t>mean separation.</a:t>
            </a:r>
          </a:p>
          <a:p>
            <a:pPr marL="489833" lvl="0" indent="-489833" defTabSz="1306220">
              <a:lnSpc>
                <a:spcPct val="150000"/>
              </a:lnSpc>
              <a:spcBef>
                <a:spcPct val="20000"/>
              </a:spcBef>
            </a:pPr>
            <a:r>
              <a:rPr lang="en-US" b="1" dirty="0">
                <a:solidFill>
                  <a:prstClr val="black"/>
                </a:solidFill>
              </a:rPr>
              <a:t>Friedman test </a:t>
            </a:r>
            <a:r>
              <a:rPr lang="en-US" dirty="0">
                <a:solidFill>
                  <a:prstClr val="black"/>
                </a:solidFill>
              </a:rPr>
              <a:t>was conducted to analyze sensory evaluation and data were analyzed by using Statistical Analysis System (SAS) and Statistical Package for the Social Sciences (SPSS) software.</a:t>
            </a:r>
          </a:p>
        </p:txBody>
      </p:sp>
      <p:sp>
        <p:nvSpPr>
          <p:cNvPr id="4" name="Slide Number Placeholder 3"/>
          <p:cNvSpPr>
            <a:spLocks noGrp="1"/>
          </p:cNvSpPr>
          <p:nvPr>
            <p:ph type="sldNum" sz="quarter" idx="12"/>
          </p:nvPr>
        </p:nvSpPr>
        <p:spPr/>
        <p:txBody>
          <a:bodyPr/>
          <a:lstStyle/>
          <a:p>
            <a:fld id="{48FC179B-E1DC-44DF-B0E4-66A8D350C2BE}" type="slidenum">
              <a:rPr lang="en-US" smtClean="0"/>
              <a:t>11</a:t>
            </a:fld>
            <a:endParaRPr lang="en-US"/>
          </a:p>
        </p:txBody>
      </p:sp>
      <p:sp>
        <p:nvSpPr>
          <p:cNvPr id="5" name="TextBox 4"/>
          <p:cNvSpPr txBox="1"/>
          <p:nvPr/>
        </p:nvSpPr>
        <p:spPr>
          <a:xfrm>
            <a:off x="2009275" y="457057"/>
            <a:ext cx="5410200" cy="830997"/>
          </a:xfrm>
          <a:prstGeom prst="rect">
            <a:avLst/>
          </a:prstGeom>
          <a:noFill/>
        </p:spPr>
        <p:txBody>
          <a:bodyPr wrap="square" rtlCol="0">
            <a:spAutoFit/>
          </a:bodyPr>
          <a:lstStyle/>
          <a:p>
            <a:pPr algn="ctr"/>
            <a:r>
              <a:rPr lang="en-US" sz="4800" b="1" dirty="0" smtClean="0">
                <a:solidFill>
                  <a:srgbClr val="002060"/>
                </a:solidFill>
              </a:rPr>
              <a:t>Data</a:t>
            </a:r>
            <a:r>
              <a:rPr lang="en-US" sz="4800" b="1" dirty="0" smtClean="0">
                <a:solidFill>
                  <a:srgbClr val="002060"/>
                </a:solidFill>
                <a:latin typeface="+mj-lt"/>
              </a:rPr>
              <a:t> </a:t>
            </a:r>
            <a:r>
              <a:rPr lang="en-US" sz="4800" b="1" dirty="0" smtClean="0">
                <a:solidFill>
                  <a:srgbClr val="002060"/>
                </a:solidFill>
              </a:rPr>
              <a:t>Analysis</a:t>
            </a:r>
            <a:endParaRPr lang="en-US" sz="4800" b="1" dirty="0">
              <a:solidFill>
                <a:srgbClr val="002060"/>
              </a:solidFill>
            </a:endParaRPr>
          </a:p>
        </p:txBody>
      </p:sp>
    </p:spTree>
    <p:extLst>
      <p:ext uri="{BB962C8B-B14F-4D97-AF65-F5344CB8AC3E}">
        <p14:creationId xmlns:p14="http://schemas.microsoft.com/office/powerpoint/2010/main" val="7008311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12</a:t>
            </a:fld>
            <a:endParaRPr lang="en-US"/>
          </a:p>
        </p:txBody>
      </p:sp>
      <p:sp>
        <p:nvSpPr>
          <p:cNvPr id="6" name="Title 3"/>
          <p:cNvSpPr txBox="1">
            <a:spLocks/>
          </p:cNvSpPr>
          <p:nvPr/>
        </p:nvSpPr>
        <p:spPr>
          <a:xfrm>
            <a:off x="1395663" y="2281990"/>
            <a:ext cx="9753600" cy="1143000"/>
          </a:xfrm>
          <a:prstGeom prst="rect">
            <a:avLst/>
          </a:prstGeom>
          <a:solidFill>
            <a:srgbClr val="4F81BD">
              <a:lumMod val="60000"/>
              <a:lumOff val="40000"/>
            </a:srgbClr>
          </a:solidFill>
          <a:ln w="19050">
            <a:solidFill>
              <a:sysClr val="windowText" lastClr="000000"/>
            </a:solidFill>
          </a:ln>
        </p:spPr>
        <p:txBody>
          <a:bodyPr vert="horz" lIns="130622" tIns="65311" rIns="130622" bIns="65311" rtlCol="0" anchor="ctr">
            <a:normAutofit/>
          </a:bodyPr>
          <a:lstStyle>
            <a:lvl1pPr algn="ctr" defTabSz="1306220" rtl="0" eaLnBrk="1" latinLnBrk="0" hangingPunct="1">
              <a:spcBef>
                <a:spcPct val="0"/>
              </a:spcBef>
              <a:buNone/>
              <a:defRPr sz="6300" kern="1200">
                <a:solidFill>
                  <a:schemeClr val="tx1"/>
                </a:solidFill>
                <a:latin typeface="+mj-lt"/>
                <a:ea typeface="+mj-ea"/>
                <a:cs typeface="+mj-cs"/>
              </a:defRPr>
            </a:lvl1pPr>
          </a:lstStyle>
          <a:p>
            <a:pPr marL="0" marR="0" lvl="0" indent="0" algn="ctr" defTabSz="1306220" rtl="0" eaLnBrk="1" fontAlgn="auto" latinLnBrk="0" hangingPunct="1">
              <a:lnSpc>
                <a:spcPct val="100000"/>
              </a:lnSpc>
              <a:spcBef>
                <a:spcPct val="0"/>
              </a:spcBef>
              <a:spcAft>
                <a:spcPts val="0"/>
              </a:spcAft>
              <a:buClrTx/>
              <a:buSzTx/>
              <a:buFontTx/>
              <a:buNone/>
              <a:tabLst/>
              <a:defRPr/>
            </a:pPr>
            <a:r>
              <a:rPr kumimoji="0" lang="en-US" sz="6300" b="1" i="0" u="none" strike="noStrike" kern="1200" cap="none" spc="0" normalizeH="0" baseline="0" noProof="0" smtClean="0">
                <a:ln>
                  <a:noFill/>
                </a:ln>
                <a:solidFill>
                  <a:sysClr val="windowText" lastClr="000000"/>
                </a:solidFill>
                <a:effectLst/>
                <a:uLnTx/>
                <a:uFillTx/>
                <a:latin typeface="Calibri"/>
                <a:ea typeface="+mj-ea"/>
                <a:cs typeface="+mj-cs"/>
              </a:rPr>
              <a:t>Results and Discussion</a:t>
            </a:r>
            <a:endParaRPr kumimoji="0" lang="en-US" sz="6300" b="1" i="0" u="none" strike="noStrike" kern="1200" cap="none" spc="0" normalizeH="0" baseline="0" noProof="0" dirty="0">
              <a:ln>
                <a:noFill/>
              </a:ln>
              <a:solidFill>
                <a:sysClr val="windowText" lastClr="000000"/>
              </a:solidFill>
              <a:effectLst/>
              <a:uLnTx/>
              <a:uFillTx/>
              <a:latin typeface="Calibri"/>
              <a:ea typeface="+mj-ea"/>
              <a:cs typeface="+mj-cs"/>
            </a:endParaRPr>
          </a:p>
        </p:txBody>
      </p:sp>
    </p:spTree>
    <p:extLst>
      <p:ext uri="{BB962C8B-B14F-4D97-AF65-F5344CB8AC3E}">
        <p14:creationId xmlns:p14="http://schemas.microsoft.com/office/powerpoint/2010/main" val="35935255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8FC179B-E1DC-44DF-B0E4-66A8D350C2BE}" type="slidenum">
              <a:rPr lang="en-US" smtClean="0"/>
              <a:t>13</a:t>
            </a:fld>
            <a:endParaRPr lang="en-US"/>
          </a:p>
        </p:txBody>
      </p:sp>
      <p:sp>
        <p:nvSpPr>
          <p:cNvPr id="5" name="Title 1"/>
          <p:cNvSpPr>
            <a:spLocks noGrp="1"/>
          </p:cNvSpPr>
          <p:nvPr>
            <p:ph type="title"/>
          </p:nvPr>
        </p:nvSpPr>
        <p:spPr>
          <a:xfrm>
            <a:off x="1251284" y="0"/>
            <a:ext cx="10034338" cy="1371600"/>
          </a:xfrm>
          <a:prstGeom prst="rect">
            <a:avLst/>
          </a:prstGeom>
        </p:spPr>
        <p:txBody>
          <a:bodyP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2060"/>
                </a:solidFill>
                <a:effectLst/>
                <a:uLnTx/>
                <a:uFillTx/>
                <a:latin typeface="+mn-lt"/>
              </a:rPr>
              <a:t>Selection of the </a:t>
            </a:r>
            <a:r>
              <a:rPr kumimoji="0" lang="en-US" sz="3200" b="1" i="0" u="none" strike="noStrike" kern="0" cap="none" spc="0" normalizeH="0" baseline="0" noProof="0" dirty="0" smtClean="0">
                <a:ln>
                  <a:noFill/>
                </a:ln>
                <a:solidFill>
                  <a:srgbClr val="002060"/>
                </a:solidFill>
                <a:effectLst/>
                <a:uLnTx/>
                <a:uFillTx/>
                <a:latin typeface="+mn-lt"/>
              </a:rPr>
              <a:t>Best Variety </a:t>
            </a:r>
            <a:r>
              <a:rPr kumimoji="0" lang="en-US" sz="3200" b="1" i="0" u="none" strike="noStrike" kern="0" cap="none" spc="0" normalizeH="0" baseline="0" noProof="0" dirty="0">
                <a:ln>
                  <a:noFill/>
                </a:ln>
                <a:solidFill>
                  <a:srgbClr val="002060"/>
                </a:solidFill>
                <a:effectLst/>
                <a:uLnTx/>
                <a:uFillTx/>
                <a:latin typeface="+mn-lt"/>
              </a:rPr>
              <a:t>of </a:t>
            </a:r>
            <a:r>
              <a:rPr kumimoji="0" lang="en-US" sz="3200" b="1" i="0" u="none" strike="noStrike" kern="0" cap="none" spc="0" normalizeH="0" baseline="0" noProof="0" dirty="0" smtClean="0">
                <a:ln>
                  <a:noFill/>
                </a:ln>
                <a:solidFill>
                  <a:srgbClr val="002060"/>
                </a:solidFill>
                <a:effectLst/>
                <a:uLnTx/>
                <a:uFillTx/>
                <a:latin typeface="+mn-lt"/>
              </a:rPr>
              <a:t>Wood Apple </a:t>
            </a:r>
            <a:r>
              <a:rPr kumimoji="0" lang="en-US" sz="3200" b="1" i="0" u="none" strike="noStrike" kern="0" cap="none" spc="0" normalizeH="0" baseline="0" noProof="0" dirty="0">
                <a:ln>
                  <a:noFill/>
                </a:ln>
                <a:solidFill>
                  <a:srgbClr val="002060"/>
                </a:solidFill>
                <a:effectLst/>
                <a:uLnTx/>
                <a:uFillTx/>
                <a:latin typeface="+mn-lt"/>
              </a:rPr>
              <a:t>to </a:t>
            </a:r>
            <a:r>
              <a:rPr kumimoji="0" lang="en-US" sz="3200" b="1" i="0" u="none" strike="noStrike" kern="0" cap="none" spc="0" normalizeH="0" baseline="0" noProof="0" dirty="0" smtClean="0">
                <a:ln>
                  <a:noFill/>
                </a:ln>
                <a:solidFill>
                  <a:srgbClr val="002060"/>
                </a:solidFill>
                <a:effectLst/>
                <a:uLnTx/>
                <a:uFillTx/>
                <a:latin typeface="+mn-lt"/>
              </a:rPr>
              <a:t/>
            </a:r>
            <a:br>
              <a:rPr kumimoji="0" lang="en-US" sz="3200" b="1" i="0" u="none" strike="noStrike" kern="0" cap="none" spc="0" normalizeH="0" baseline="0" noProof="0" dirty="0" smtClean="0">
                <a:ln>
                  <a:noFill/>
                </a:ln>
                <a:solidFill>
                  <a:srgbClr val="002060"/>
                </a:solidFill>
                <a:effectLst/>
                <a:uLnTx/>
                <a:uFillTx/>
                <a:latin typeface="+mn-lt"/>
              </a:rPr>
            </a:br>
            <a:r>
              <a:rPr kumimoji="0" lang="en-US" sz="3200" b="1" i="0" u="none" strike="noStrike" kern="0" cap="none" spc="0" normalizeH="0" baseline="0" noProof="0" dirty="0" smtClean="0">
                <a:ln>
                  <a:noFill/>
                </a:ln>
                <a:solidFill>
                  <a:srgbClr val="002060"/>
                </a:solidFill>
                <a:effectLst/>
                <a:uLnTx/>
                <a:uFillTx/>
                <a:latin typeface="+mn-lt"/>
              </a:rPr>
              <a:t>prepare Wood Apple </a:t>
            </a:r>
            <a:r>
              <a:rPr kumimoji="0" lang="en-US" sz="3200" b="1" i="0" u="none" strike="noStrike" kern="0" cap="none" spc="0" normalizeH="0" baseline="0" noProof="0" dirty="0">
                <a:ln>
                  <a:noFill/>
                </a:ln>
                <a:solidFill>
                  <a:srgbClr val="002060"/>
                </a:solidFill>
                <a:effectLst/>
                <a:uLnTx/>
                <a:uFillTx/>
                <a:latin typeface="+mn-lt"/>
              </a:rPr>
              <a:t>dry powder</a:t>
            </a:r>
          </a:p>
        </p:txBody>
      </p:sp>
      <p:sp>
        <p:nvSpPr>
          <p:cNvPr id="6" name="Rectangle 5"/>
          <p:cNvSpPr/>
          <p:nvPr/>
        </p:nvSpPr>
        <p:spPr>
          <a:xfrm>
            <a:off x="381000" y="1384048"/>
            <a:ext cx="13639800" cy="52322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ysClr val="windowText" lastClr="000000"/>
                </a:solidFill>
                <a:effectLst/>
                <a:uLnTx/>
                <a:uFillTx/>
                <a:latin typeface="Times New Roman"/>
                <a:ea typeface="Calibri"/>
              </a:rPr>
              <a:t>Variety - wise proximate </a:t>
            </a:r>
            <a:r>
              <a:rPr kumimoji="0" lang="en-US" sz="2800" b="1" i="0" u="none" strike="noStrike" kern="0" cap="none" spc="0" normalizeH="0" baseline="0" noProof="0" dirty="0">
                <a:ln>
                  <a:noFill/>
                </a:ln>
                <a:solidFill>
                  <a:sysClr val="windowText" lastClr="000000"/>
                </a:solidFill>
                <a:effectLst/>
                <a:uLnTx/>
                <a:uFillTx/>
                <a:latin typeface="Times New Roman"/>
                <a:ea typeface="Calibri"/>
              </a:rPr>
              <a:t>composition analysis of wood apple dry </a:t>
            </a:r>
            <a:r>
              <a:rPr kumimoji="0" lang="en-US" sz="2800" b="1" i="0" u="none" strike="noStrike" kern="0" cap="none" spc="0" normalizeH="0" baseline="0" noProof="0" dirty="0" smtClean="0">
                <a:ln>
                  <a:noFill/>
                </a:ln>
                <a:solidFill>
                  <a:sysClr val="windowText" lastClr="000000"/>
                </a:solidFill>
                <a:effectLst/>
                <a:uLnTx/>
                <a:uFillTx/>
                <a:latin typeface="Times New Roman"/>
                <a:ea typeface="Calibri"/>
              </a:rPr>
              <a:t>powder</a:t>
            </a:r>
            <a:endParaRPr kumimoji="0" lang="en-US" sz="1800" b="0" i="0" u="none" strike="noStrike" kern="0" cap="none" spc="0" normalizeH="0" baseline="0" noProof="0" dirty="0">
              <a:ln>
                <a:noFill/>
              </a:ln>
              <a:solidFill>
                <a:sysClr val="windowText" lastClr="000000"/>
              </a:solidFill>
              <a:effectLst/>
              <a:uLnTx/>
              <a:uFillTx/>
            </a:endParaRPr>
          </a:p>
        </p:txBody>
      </p:sp>
      <p:graphicFrame>
        <p:nvGraphicFramePr>
          <p:cNvPr id="8" name="Table 7"/>
          <p:cNvGraphicFramePr>
            <a:graphicFrameLocks noGrp="1"/>
          </p:cNvGraphicFramePr>
          <p:nvPr>
            <p:extLst>
              <p:ext uri="{D42A27DB-BD31-4B8C-83A1-F6EECF244321}">
                <p14:modId xmlns:p14="http://schemas.microsoft.com/office/powerpoint/2010/main" val="320009558"/>
              </p:ext>
            </p:extLst>
          </p:nvPr>
        </p:nvGraphicFramePr>
        <p:xfrm>
          <a:off x="528387" y="2049382"/>
          <a:ext cx="11695697" cy="4281489"/>
        </p:xfrm>
        <a:graphic>
          <a:graphicData uri="http://schemas.openxmlformats.org/drawingml/2006/table">
            <a:tbl>
              <a:tblPr firstRow="1" firstCol="1" bandRow="1"/>
              <a:tblGrid>
                <a:gridCol w="3116769"/>
                <a:gridCol w="1540094"/>
                <a:gridCol w="1390109"/>
                <a:gridCol w="1870810"/>
                <a:gridCol w="1540042"/>
                <a:gridCol w="2237873"/>
              </a:tblGrid>
              <a:tr h="55571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nSpc>
                          <a:spcPct val="150000"/>
                        </a:lnSpc>
                        <a:spcBef>
                          <a:spcPts val="0"/>
                        </a:spcBef>
                        <a:spcAft>
                          <a:spcPts val="0"/>
                        </a:spcAft>
                      </a:pPr>
                      <a:r>
                        <a:rPr lang="en-US" sz="2000" u="none" strike="noStrike" dirty="0">
                          <a:solidFill>
                            <a:schemeClr val="tx1"/>
                          </a:solidFill>
                          <a:effectLst/>
                        </a:rPr>
                        <a:t> </a:t>
                      </a:r>
                      <a:r>
                        <a:rPr lang="en-US" sz="2000" u="none" strike="noStrike" dirty="0" smtClean="0">
                          <a:solidFill>
                            <a:schemeClr val="tx1"/>
                          </a:solidFill>
                          <a:effectLst/>
                        </a:rPr>
                        <a:t>Variety </a:t>
                      </a:r>
                      <a:endParaRPr lang="en-US" sz="1800" dirty="0">
                        <a:solidFill>
                          <a:schemeClr val="tx1"/>
                        </a:solidFill>
                        <a:effectLst/>
                        <a:latin typeface="Calibri"/>
                        <a:ea typeface="Calibri"/>
                        <a:cs typeface="Iskoola Pota"/>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nSpc>
                          <a:spcPct val="150000"/>
                        </a:lnSpc>
                        <a:spcBef>
                          <a:spcPts val="0"/>
                        </a:spcBef>
                        <a:spcAft>
                          <a:spcPts val="0"/>
                        </a:spcAft>
                      </a:pPr>
                      <a:r>
                        <a:rPr lang="en-US" sz="2000" dirty="0">
                          <a:solidFill>
                            <a:schemeClr val="tx1"/>
                          </a:solidFill>
                          <a:effectLst/>
                        </a:rPr>
                        <a:t>Moisture %</a:t>
                      </a:r>
                      <a:endParaRPr lang="en-US" sz="1800" dirty="0">
                        <a:solidFill>
                          <a:schemeClr val="tx1"/>
                        </a:solidFill>
                        <a:effectLst/>
                        <a:latin typeface="Calibri"/>
                        <a:ea typeface="Calibri"/>
                        <a:cs typeface="Iskoola Pota"/>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nSpc>
                          <a:spcPct val="150000"/>
                        </a:lnSpc>
                        <a:spcBef>
                          <a:spcPts val="0"/>
                        </a:spcBef>
                        <a:spcAft>
                          <a:spcPts val="0"/>
                        </a:spcAft>
                      </a:pPr>
                      <a:r>
                        <a:rPr lang="en-US" sz="2000" dirty="0">
                          <a:solidFill>
                            <a:schemeClr val="tx1"/>
                          </a:solidFill>
                          <a:effectLst/>
                        </a:rPr>
                        <a:t>Crude Fat % </a:t>
                      </a:r>
                      <a:endParaRPr lang="en-US" sz="1800" dirty="0">
                        <a:solidFill>
                          <a:schemeClr val="tx1"/>
                        </a:solidFill>
                        <a:effectLst/>
                        <a:latin typeface="Calibri"/>
                        <a:ea typeface="Calibri"/>
                        <a:cs typeface="Iskoola Pota"/>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nSpc>
                          <a:spcPct val="150000"/>
                        </a:lnSpc>
                        <a:spcBef>
                          <a:spcPts val="0"/>
                        </a:spcBef>
                        <a:spcAft>
                          <a:spcPts val="0"/>
                        </a:spcAft>
                      </a:pPr>
                      <a:r>
                        <a:rPr lang="en-US" sz="2000" dirty="0">
                          <a:solidFill>
                            <a:schemeClr val="tx1"/>
                          </a:solidFill>
                          <a:effectLst/>
                        </a:rPr>
                        <a:t>Crude Protein %</a:t>
                      </a:r>
                      <a:endParaRPr lang="en-US" sz="1800" dirty="0">
                        <a:solidFill>
                          <a:schemeClr val="tx1"/>
                        </a:solidFill>
                        <a:effectLst/>
                        <a:latin typeface="Calibri"/>
                        <a:ea typeface="Calibri"/>
                        <a:cs typeface="Iskoola Pota"/>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nSpc>
                          <a:spcPct val="150000"/>
                        </a:lnSpc>
                        <a:spcBef>
                          <a:spcPts val="0"/>
                        </a:spcBef>
                        <a:spcAft>
                          <a:spcPts val="0"/>
                        </a:spcAft>
                      </a:pPr>
                      <a:r>
                        <a:rPr lang="en-US" sz="2000" dirty="0">
                          <a:solidFill>
                            <a:schemeClr val="tx1"/>
                          </a:solidFill>
                          <a:effectLst/>
                        </a:rPr>
                        <a:t>Ash %</a:t>
                      </a:r>
                      <a:endParaRPr lang="en-US" sz="1800" dirty="0">
                        <a:solidFill>
                          <a:schemeClr val="tx1"/>
                        </a:solidFill>
                        <a:effectLst/>
                        <a:latin typeface="Calibri"/>
                        <a:ea typeface="Calibri"/>
                        <a:cs typeface="Iskoola Pota"/>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nSpc>
                          <a:spcPct val="150000"/>
                        </a:lnSpc>
                        <a:spcBef>
                          <a:spcPts val="0"/>
                        </a:spcBef>
                        <a:spcAft>
                          <a:spcPts val="0"/>
                        </a:spcAft>
                      </a:pPr>
                      <a:r>
                        <a:rPr lang="en-US" sz="2000" dirty="0">
                          <a:solidFill>
                            <a:schemeClr val="tx1"/>
                          </a:solidFill>
                          <a:effectLst/>
                        </a:rPr>
                        <a:t>Carbohydrates %</a:t>
                      </a:r>
                      <a:endParaRPr lang="en-US" sz="1800" dirty="0">
                        <a:solidFill>
                          <a:schemeClr val="tx1"/>
                        </a:solidFill>
                        <a:effectLst/>
                        <a:latin typeface="Calibri"/>
                        <a:ea typeface="Calibri"/>
                        <a:cs typeface="Iskoola Pota"/>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r>
              <a:tr h="1896978">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nSpc>
                          <a:spcPct val="150000"/>
                        </a:lnSpc>
                        <a:spcBef>
                          <a:spcPts val="0"/>
                        </a:spcBef>
                        <a:spcAft>
                          <a:spcPts val="0"/>
                        </a:spcAft>
                      </a:pPr>
                      <a:r>
                        <a:rPr lang="en-US" sz="2000" u="sng" dirty="0" smtClean="0">
                          <a:solidFill>
                            <a:schemeClr val="tx1"/>
                          </a:solidFill>
                          <a:effectLst/>
                        </a:rPr>
                        <a:t>Dry powder </a:t>
                      </a:r>
                      <a:r>
                        <a:rPr lang="en-US" sz="2000" u="sng" dirty="0" smtClean="0">
                          <a:solidFill>
                            <a:schemeClr val="bg1"/>
                          </a:solidFill>
                          <a:effectLst/>
                        </a:rPr>
                        <a:t>without</a:t>
                      </a:r>
                      <a:r>
                        <a:rPr lang="en-US" sz="2000" u="sng" dirty="0" smtClean="0">
                          <a:solidFill>
                            <a:schemeClr val="tx1"/>
                          </a:solidFill>
                          <a:effectLst/>
                        </a:rPr>
                        <a:t> seeds </a:t>
                      </a:r>
                      <a:endParaRPr lang="en-US" sz="1800" dirty="0" smtClean="0">
                        <a:solidFill>
                          <a:schemeClr val="tx1"/>
                        </a:solidFill>
                        <a:effectLst/>
                      </a:endParaRPr>
                    </a:p>
                    <a:p>
                      <a:pPr marL="0" marR="0">
                        <a:lnSpc>
                          <a:spcPct val="150000"/>
                        </a:lnSpc>
                        <a:spcBef>
                          <a:spcPts val="0"/>
                        </a:spcBef>
                        <a:spcAft>
                          <a:spcPts val="0"/>
                        </a:spcAft>
                      </a:pPr>
                      <a:r>
                        <a:rPr lang="en-US" sz="2000" dirty="0" smtClean="0">
                          <a:solidFill>
                            <a:schemeClr val="bg2"/>
                          </a:solidFill>
                          <a:effectLst/>
                        </a:rPr>
                        <a:t>Accession No-17 </a:t>
                      </a:r>
                    </a:p>
                    <a:p>
                      <a:pPr marL="0" marR="0">
                        <a:lnSpc>
                          <a:spcPct val="150000"/>
                        </a:lnSpc>
                        <a:spcBef>
                          <a:spcPts val="0"/>
                        </a:spcBef>
                        <a:spcAft>
                          <a:spcPts val="0"/>
                        </a:spcAft>
                      </a:pPr>
                      <a:r>
                        <a:rPr lang="en-US" sz="2000" dirty="0" smtClean="0">
                          <a:solidFill>
                            <a:schemeClr val="tx1"/>
                          </a:solidFill>
                          <a:effectLst/>
                        </a:rPr>
                        <a:t>ANK Wood apple 01</a:t>
                      </a:r>
                      <a:endParaRPr lang="en-US" sz="1800" dirty="0" smtClean="0">
                        <a:solidFill>
                          <a:schemeClr val="tx1"/>
                        </a:solidFill>
                        <a:effectLst/>
                      </a:endParaRPr>
                    </a:p>
                    <a:p>
                      <a:pPr marL="0" marR="0">
                        <a:lnSpc>
                          <a:spcPct val="150000"/>
                        </a:lnSpc>
                        <a:spcBef>
                          <a:spcPts val="0"/>
                        </a:spcBef>
                        <a:spcAft>
                          <a:spcPts val="0"/>
                        </a:spcAft>
                      </a:pPr>
                      <a:r>
                        <a:rPr lang="en-US" sz="2000" dirty="0" smtClean="0">
                          <a:solidFill>
                            <a:schemeClr val="tx1"/>
                          </a:solidFill>
                          <a:effectLst/>
                        </a:rPr>
                        <a:t>ANK Wood apple 02</a:t>
                      </a:r>
                      <a:endParaRPr lang="en-US" sz="1800" dirty="0">
                        <a:solidFill>
                          <a:schemeClr val="tx1"/>
                        </a:solidFill>
                        <a:effectLst/>
                        <a:latin typeface="Calibri"/>
                        <a:ea typeface="Calibri"/>
                        <a:cs typeface="Iskoola Pota"/>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1000"/>
                        </a:spcAft>
                      </a:pPr>
                      <a:endParaRPr lang="pt-BR" sz="2000" b="0" dirty="0" smtClean="0">
                        <a:effectLst/>
                        <a:latin typeface="Calibri"/>
                        <a:ea typeface="Calibri"/>
                        <a:cs typeface="Iskoola Pota"/>
                      </a:endParaRPr>
                    </a:p>
                    <a:p>
                      <a:pPr marL="0" marR="0">
                        <a:lnSpc>
                          <a:spcPct val="115000"/>
                        </a:lnSpc>
                        <a:spcBef>
                          <a:spcPts val="0"/>
                        </a:spcBef>
                        <a:spcAft>
                          <a:spcPts val="1000"/>
                        </a:spcAft>
                      </a:pPr>
                      <a:r>
                        <a:rPr lang="pt-BR" sz="2000" b="0" dirty="0" smtClean="0">
                          <a:effectLst/>
                          <a:latin typeface="Calibri"/>
                          <a:ea typeface="Calibri"/>
                          <a:cs typeface="Iskoola Pota"/>
                        </a:rPr>
                        <a:t>18.43</a:t>
                      </a:r>
                      <a:r>
                        <a:rPr lang="pt-BR" sz="2000" b="0" baseline="30000" dirty="0" smtClean="0">
                          <a:effectLst/>
                          <a:latin typeface="Calibri"/>
                          <a:ea typeface="Calibri"/>
                          <a:cs typeface="Iskoola Pota"/>
                        </a:rPr>
                        <a:t>b</a:t>
                      </a:r>
                      <a:r>
                        <a:rPr lang="pt-BR" sz="2000" b="0" dirty="0" smtClean="0">
                          <a:effectLst/>
                          <a:latin typeface="Calibri"/>
                          <a:ea typeface="Calibri"/>
                          <a:cs typeface="Iskoola Pota"/>
                        </a:rPr>
                        <a:t> </a:t>
                      </a:r>
                      <a:r>
                        <a:rPr lang="pt-BR" sz="2000" b="0" dirty="0">
                          <a:effectLst/>
                          <a:latin typeface="Calibri"/>
                          <a:ea typeface="Calibri"/>
                          <a:cs typeface="Iskoola Pota"/>
                        </a:rPr>
                        <a:t>± 0.24</a:t>
                      </a:r>
                      <a:endParaRPr lang="en-US" sz="2000" b="0" dirty="0">
                        <a:effectLst/>
                        <a:latin typeface="Calibri"/>
                        <a:ea typeface="Calibri"/>
                        <a:cs typeface="Iskoola Pota"/>
                      </a:endParaRPr>
                    </a:p>
                    <a:p>
                      <a:pPr marL="0" marR="0">
                        <a:lnSpc>
                          <a:spcPct val="115000"/>
                        </a:lnSpc>
                        <a:spcBef>
                          <a:spcPts val="0"/>
                        </a:spcBef>
                        <a:spcAft>
                          <a:spcPts val="1000"/>
                        </a:spcAft>
                      </a:pPr>
                      <a:r>
                        <a:rPr lang="pt-BR" sz="2000" b="0" dirty="0">
                          <a:effectLst/>
                          <a:latin typeface="Calibri"/>
                          <a:ea typeface="Calibri"/>
                          <a:cs typeface="Iskoola Pota"/>
                        </a:rPr>
                        <a:t>17.51</a:t>
                      </a:r>
                      <a:r>
                        <a:rPr lang="pt-BR" sz="2000" b="0" baseline="30000" dirty="0">
                          <a:effectLst/>
                          <a:latin typeface="Calibri"/>
                          <a:ea typeface="Calibri"/>
                          <a:cs typeface="Iskoola Pota"/>
                        </a:rPr>
                        <a:t>c</a:t>
                      </a:r>
                      <a:r>
                        <a:rPr lang="pt-BR" sz="2000" b="0" dirty="0">
                          <a:effectLst/>
                          <a:latin typeface="Calibri"/>
                          <a:ea typeface="Calibri"/>
                          <a:cs typeface="Iskoola Pota"/>
                        </a:rPr>
                        <a:t> ± 0.36</a:t>
                      </a:r>
                      <a:endParaRPr lang="en-US" sz="2000" b="0" dirty="0">
                        <a:effectLst/>
                        <a:latin typeface="Calibri"/>
                        <a:ea typeface="Calibri"/>
                        <a:cs typeface="Iskoola Pota"/>
                      </a:endParaRPr>
                    </a:p>
                    <a:p>
                      <a:pPr marL="0" marR="0">
                        <a:lnSpc>
                          <a:spcPct val="115000"/>
                        </a:lnSpc>
                        <a:spcBef>
                          <a:spcPts val="0"/>
                        </a:spcBef>
                        <a:spcAft>
                          <a:spcPts val="1000"/>
                        </a:spcAft>
                      </a:pPr>
                      <a:r>
                        <a:rPr lang="pt-BR" sz="2000" b="0" dirty="0">
                          <a:effectLst/>
                          <a:latin typeface="Calibri"/>
                          <a:ea typeface="Calibri"/>
                          <a:cs typeface="Iskoola Pota"/>
                        </a:rPr>
                        <a:t>19.86</a:t>
                      </a:r>
                      <a:r>
                        <a:rPr lang="pt-BR" sz="2000" b="0" baseline="30000" dirty="0">
                          <a:effectLst/>
                          <a:latin typeface="Calibri"/>
                          <a:ea typeface="Calibri"/>
                          <a:cs typeface="Iskoola Pota"/>
                        </a:rPr>
                        <a:t>a</a:t>
                      </a:r>
                      <a:r>
                        <a:rPr lang="pt-BR" sz="2000" b="0" dirty="0">
                          <a:effectLst/>
                          <a:latin typeface="Calibri"/>
                          <a:ea typeface="Calibri"/>
                          <a:cs typeface="Iskoola Pota"/>
                        </a:rPr>
                        <a:t> ± 0.53</a:t>
                      </a:r>
                      <a:endParaRPr lang="en-US" sz="2000" b="0" dirty="0">
                        <a:effectLst/>
                        <a:latin typeface="Calibri"/>
                        <a:ea typeface="Calibri"/>
                        <a:cs typeface="Iskoola Pota"/>
                      </a:endParaRPr>
                    </a:p>
                  </a:txBody>
                  <a:tcPr marL="68580" marR="68580" marT="9525"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1000"/>
                        </a:spcAft>
                      </a:pPr>
                      <a:r>
                        <a:rPr lang="en-US" sz="2000" b="1" dirty="0">
                          <a:effectLst/>
                          <a:latin typeface="Calibri"/>
                          <a:ea typeface="Calibri"/>
                          <a:cs typeface="Iskoola Pota"/>
                        </a:rPr>
                        <a:t> </a:t>
                      </a:r>
                      <a:endParaRPr lang="en-US" sz="2000" dirty="0">
                        <a:effectLst/>
                        <a:latin typeface="Calibri"/>
                        <a:ea typeface="Calibri"/>
                        <a:cs typeface="Iskoola Pota"/>
                      </a:endParaRPr>
                    </a:p>
                    <a:p>
                      <a:pPr marL="0" marR="0">
                        <a:lnSpc>
                          <a:spcPct val="115000"/>
                        </a:lnSpc>
                        <a:spcBef>
                          <a:spcPts val="0"/>
                        </a:spcBef>
                        <a:spcAft>
                          <a:spcPts val="1000"/>
                        </a:spcAft>
                      </a:pPr>
                      <a:r>
                        <a:rPr lang="pt-BR" sz="2000" b="1" dirty="0">
                          <a:solidFill>
                            <a:schemeClr val="accent2"/>
                          </a:solidFill>
                          <a:effectLst/>
                          <a:latin typeface="Calibri"/>
                          <a:ea typeface="Calibri"/>
                          <a:cs typeface="Iskoola Pota"/>
                        </a:rPr>
                        <a:t>0.91</a:t>
                      </a:r>
                      <a:r>
                        <a:rPr lang="pt-BR" sz="2000" b="1" baseline="30000" dirty="0">
                          <a:solidFill>
                            <a:schemeClr val="accent2"/>
                          </a:solidFill>
                          <a:effectLst/>
                          <a:latin typeface="Calibri"/>
                          <a:ea typeface="Calibri"/>
                          <a:cs typeface="Iskoola Pota"/>
                        </a:rPr>
                        <a:t>a</a:t>
                      </a:r>
                      <a:r>
                        <a:rPr lang="pt-BR" sz="2000" b="1" dirty="0">
                          <a:solidFill>
                            <a:schemeClr val="accent2"/>
                          </a:solidFill>
                          <a:effectLst/>
                          <a:latin typeface="Calibri"/>
                          <a:ea typeface="Calibri"/>
                          <a:cs typeface="Iskoola Pota"/>
                        </a:rPr>
                        <a:t> ± 0.06</a:t>
                      </a:r>
                      <a:endParaRPr lang="en-US" sz="2000" dirty="0">
                        <a:solidFill>
                          <a:schemeClr val="accent2"/>
                        </a:solidFill>
                        <a:effectLst/>
                        <a:latin typeface="Calibri"/>
                        <a:ea typeface="Calibri"/>
                        <a:cs typeface="Iskoola Pota"/>
                      </a:endParaRPr>
                    </a:p>
                    <a:p>
                      <a:pPr marL="0" marR="0">
                        <a:lnSpc>
                          <a:spcPct val="115000"/>
                        </a:lnSpc>
                        <a:spcBef>
                          <a:spcPts val="0"/>
                        </a:spcBef>
                        <a:spcAft>
                          <a:spcPts val="1000"/>
                        </a:spcAft>
                      </a:pPr>
                      <a:r>
                        <a:rPr lang="pt-BR" sz="2000" b="0" dirty="0">
                          <a:effectLst/>
                          <a:latin typeface="Calibri"/>
                          <a:ea typeface="Calibri"/>
                          <a:cs typeface="Iskoola Pota"/>
                        </a:rPr>
                        <a:t>0.29</a:t>
                      </a:r>
                      <a:r>
                        <a:rPr lang="pt-BR" sz="2000" b="0" baseline="30000" dirty="0">
                          <a:effectLst/>
                          <a:latin typeface="Calibri"/>
                          <a:ea typeface="Calibri"/>
                          <a:cs typeface="Iskoola Pota"/>
                        </a:rPr>
                        <a:t>c</a:t>
                      </a:r>
                      <a:r>
                        <a:rPr lang="pt-BR" sz="2000" b="0" dirty="0">
                          <a:effectLst/>
                          <a:latin typeface="Calibri"/>
                          <a:ea typeface="Calibri"/>
                          <a:cs typeface="Iskoola Pota"/>
                        </a:rPr>
                        <a:t> ± </a:t>
                      </a:r>
                      <a:r>
                        <a:rPr lang="pt-BR" sz="2000" b="0" dirty="0" smtClean="0">
                          <a:effectLst/>
                          <a:latin typeface="Calibri"/>
                          <a:ea typeface="Calibri"/>
                          <a:cs typeface="Iskoola Pota"/>
                        </a:rPr>
                        <a:t>0.09</a:t>
                      </a:r>
                    </a:p>
                    <a:p>
                      <a:pPr marL="0" marR="0">
                        <a:lnSpc>
                          <a:spcPct val="115000"/>
                        </a:lnSpc>
                        <a:spcBef>
                          <a:spcPts val="0"/>
                        </a:spcBef>
                        <a:spcAft>
                          <a:spcPts val="1000"/>
                        </a:spcAft>
                      </a:pPr>
                      <a:r>
                        <a:rPr lang="pt-BR" sz="2000" b="0" dirty="0" smtClean="0">
                          <a:effectLst/>
                          <a:latin typeface="+mn-lt"/>
                          <a:ea typeface="Calibri"/>
                          <a:cs typeface="Iskoola Pota"/>
                        </a:rPr>
                        <a:t>0.63</a:t>
                      </a:r>
                      <a:r>
                        <a:rPr lang="pt-BR" sz="2000" b="0" baseline="30000" dirty="0" smtClean="0">
                          <a:effectLst/>
                          <a:latin typeface="+mn-lt"/>
                          <a:ea typeface="Calibri"/>
                          <a:cs typeface="Iskoola Pota"/>
                        </a:rPr>
                        <a:t>b</a:t>
                      </a:r>
                      <a:r>
                        <a:rPr lang="pt-BR" sz="2000" b="0" dirty="0" smtClean="0">
                          <a:effectLst/>
                          <a:latin typeface="+mn-lt"/>
                          <a:ea typeface="Calibri"/>
                          <a:cs typeface="Iskoola Pota"/>
                        </a:rPr>
                        <a:t> ± 0.01</a:t>
                      </a:r>
                      <a:endParaRPr lang="en-US" sz="2000" b="0" dirty="0">
                        <a:effectLst/>
                        <a:latin typeface="Calibri"/>
                        <a:ea typeface="Calibri"/>
                        <a:cs typeface="Iskoola Pota"/>
                      </a:endParaRPr>
                    </a:p>
                  </a:txBody>
                  <a:tcPr marL="68580" marR="68580" marT="9525"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1000"/>
                        </a:spcAft>
                      </a:pPr>
                      <a:r>
                        <a:rPr lang="en-US" sz="2000" b="1" dirty="0">
                          <a:effectLst/>
                          <a:latin typeface="Calibri"/>
                          <a:ea typeface="Calibri"/>
                          <a:cs typeface="Iskoola Pota"/>
                        </a:rPr>
                        <a:t> </a:t>
                      </a:r>
                      <a:endParaRPr lang="en-US" sz="2000" dirty="0">
                        <a:effectLst/>
                        <a:latin typeface="Calibri"/>
                        <a:ea typeface="Calibri"/>
                        <a:cs typeface="Iskoola Pota"/>
                      </a:endParaRPr>
                    </a:p>
                    <a:p>
                      <a:pPr marL="0" marR="0">
                        <a:lnSpc>
                          <a:spcPct val="115000"/>
                        </a:lnSpc>
                        <a:spcBef>
                          <a:spcPts val="0"/>
                        </a:spcBef>
                        <a:spcAft>
                          <a:spcPts val="1000"/>
                        </a:spcAft>
                      </a:pPr>
                      <a:r>
                        <a:rPr lang="en-US" sz="2000" b="1" dirty="0">
                          <a:solidFill>
                            <a:schemeClr val="accent2"/>
                          </a:solidFill>
                          <a:effectLst/>
                          <a:latin typeface="Calibri"/>
                          <a:ea typeface="Calibri"/>
                          <a:cs typeface="Iskoola Pota"/>
                        </a:rPr>
                        <a:t> 10.13</a:t>
                      </a:r>
                      <a:r>
                        <a:rPr lang="en-US" sz="2000" b="1" baseline="30000" dirty="0">
                          <a:solidFill>
                            <a:schemeClr val="accent2"/>
                          </a:solidFill>
                          <a:effectLst/>
                          <a:latin typeface="Calibri"/>
                          <a:ea typeface="Calibri"/>
                          <a:cs typeface="Iskoola Pota"/>
                        </a:rPr>
                        <a:t>a</a:t>
                      </a:r>
                      <a:r>
                        <a:rPr lang="en-US" sz="2000" b="1" dirty="0">
                          <a:solidFill>
                            <a:schemeClr val="accent2"/>
                          </a:solidFill>
                          <a:effectLst/>
                          <a:latin typeface="Calibri"/>
                          <a:ea typeface="Calibri"/>
                          <a:cs typeface="Iskoola Pota"/>
                        </a:rPr>
                        <a:t> ± 0.70</a:t>
                      </a:r>
                      <a:endParaRPr lang="en-US" sz="2000" dirty="0">
                        <a:solidFill>
                          <a:schemeClr val="accent2"/>
                        </a:solidFill>
                        <a:effectLst/>
                        <a:latin typeface="Calibri"/>
                        <a:ea typeface="Calibri"/>
                        <a:cs typeface="Iskoola Pota"/>
                      </a:endParaRPr>
                    </a:p>
                    <a:p>
                      <a:pPr marL="0" marR="0">
                        <a:lnSpc>
                          <a:spcPct val="115000"/>
                        </a:lnSpc>
                        <a:spcBef>
                          <a:spcPts val="0"/>
                        </a:spcBef>
                        <a:spcAft>
                          <a:spcPts val="1000"/>
                        </a:spcAft>
                      </a:pPr>
                      <a:r>
                        <a:rPr lang="en-US" sz="2000" b="0" dirty="0">
                          <a:effectLst/>
                          <a:latin typeface="Calibri"/>
                          <a:ea typeface="Calibri"/>
                          <a:cs typeface="Iskoola Pota"/>
                        </a:rPr>
                        <a:t>07.41</a:t>
                      </a:r>
                      <a:r>
                        <a:rPr lang="en-US" sz="2000" b="0" baseline="30000" dirty="0">
                          <a:effectLst/>
                          <a:latin typeface="Calibri"/>
                          <a:ea typeface="Calibri"/>
                          <a:cs typeface="Iskoola Pota"/>
                        </a:rPr>
                        <a:t>b</a:t>
                      </a:r>
                      <a:r>
                        <a:rPr lang="en-US" sz="2000" b="0" dirty="0">
                          <a:effectLst/>
                          <a:latin typeface="Calibri"/>
                          <a:ea typeface="Calibri"/>
                          <a:cs typeface="Iskoola Pota"/>
                        </a:rPr>
                        <a:t> ± 0.33</a:t>
                      </a:r>
                    </a:p>
                    <a:p>
                      <a:pPr marL="0" marR="0">
                        <a:lnSpc>
                          <a:spcPct val="115000"/>
                        </a:lnSpc>
                        <a:spcBef>
                          <a:spcPts val="0"/>
                        </a:spcBef>
                        <a:spcAft>
                          <a:spcPts val="1000"/>
                        </a:spcAft>
                      </a:pPr>
                      <a:r>
                        <a:rPr lang="en-US" sz="2000" b="0" dirty="0">
                          <a:effectLst/>
                          <a:latin typeface="Calibri"/>
                          <a:ea typeface="Calibri"/>
                          <a:cs typeface="Iskoola Pota"/>
                        </a:rPr>
                        <a:t>08.23</a:t>
                      </a:r>
                      <a:r>
                        <a:rPr lang="en-US" sz="2000" b="0" baseline="30000" dirty="0">
                          <a:effectLst/>
                          <a:latin typeface="Calibri"/>
                          <a:ea typeface="Calibri"/>
                          <a:cs typeface="Iskoola Pota"/>
                        </a:rPr>
                        <a:t>b</a:t>
                      </a:r>
                      <a:r>
                        <a:rPr lang="en-US" sz="2000" b="0" dirty="0">
                          <a:effectLst/>
                          <a:latin typeface="Calibri"/>
                          <a:ea typeface="Calibri"/>
                          <a:cs typeface="Iskoola Pota"/>
                        </a:rPr>
                        <a:t> ± 0.51</a:t>
                      </a:r>
                    </a:p>
                  </a:txBody>
                  <a:tcPr marL="68580" marR="68580" marT="9525"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1000"/>
                        </a:spcAft>
                      </a:pPr>
                      <a:endParaRPr lang="en-US" sz="2000" b="1" dirty="0" smtClean="0">
                        <a:effectLst/>
                        <a:latin typeface="Calibri"/>
                        <a:ea typeface="Calibri"/>
                        <a:cs typeface="Iskoola Pota"/>
                      </a:endParaRPr>
                    </a:p>
                    <a:p>
                      <a:pPr marL="0" marR="0">
                        <a:lnSpc>
                          <a:spcPct val="115000"/>
                        </a:lnSpc>
                        <a:spcBef>
                          <a:spcPts val="0"/>
                        </a:spcBef>
                        <a:spcAft>
                          <a:spcPts val="1000"/>
                        </a:spcAft>
                      </a:pPr>
                      <a:r>
                        <a:rPr lang="en-US" sz="2000" b="1" dirty="0" smtClean="0">
                          <a:solidFill>
                            <a:schemeClr val="accent2"/>
                          </a:solidFill>
                          <a:effectLst/>
                          <a:latin typeface="Calibri"/>
                          <a:ea typeface="Calibri"/>
                          <a:cs typeface="Iskoola Pota"/>
                        </a:rPr>
                        <a:t>6.75</a:t>
                      </a:r>
                      <a:r>
                        <a:rPr lang="en-US" sz="2000" b="1" baseline="30000" dirty="0" smtClean="0">
                          <a:solidFill>
                            <a:schemeClr val="accent2"/>
                          </a:solidFill>
                          <a:effectLst/>
                          <a:latin typeface="Calibri"/>
                          <a:ea typeface="Calibri"/>
                          <a:cs typeface="Iskoola Pota"/>
                        </a:rPr>
                        <a:t>a</a:t>
                      </a:r>
                      <a:r>
                        <a:rPr lang="en-US" sz="2000" b="1" dirty="0" smtClean="0">
                          <a:solidFill>
                            <a:schemeClr val="accent2"/>
                          </a:solidFill>
                          <a:effectLst/>
                          <a:latin typeface="Calibri"/>
                          <a:ea typeface="Calibri"/>
                          <a:cs typeface="Iskoola Pota"/>
                        </a:rPr>
                        <a:t> </a:t>
                      </a:r>
                      <a:r>
                        <a:rPr lang="en-US" sz="2000" b="1" dirty="0">
                          <a:solidFill>
                            <a:schemeClr val="accent2"/>
                          </a:solidFill>
                          <a:effectLst/>
                          <a:latin typeface="Calibri"/>
                          <a:ea typeface="Calibri"/>
                          <a:cs typeface="Iskoola Pota"/>
                        </a:rPr>
                        <a:t>± 0.40</a:t>
                      </a:r>
                      <a:endParaRPr lang="en-US" sz="2000" dirty="0">
                        <a:solidFill>
                          <a:schemeClr val="accent2"/>
                        </a:solidFill>
                        <a:effectLst/>
                        <a:latin typeface="Calibri"/>
                        <a:ea typeface="Calibri"/>
                        <a:cs typeface="Iskoola Pota"/>
                      </a:endParaRPr>
                    </a:p>
                    <a:p>
                      <a:pPr marL="0" marR="0">
                        <a:lnSpc>
                          <a:spcPct val="115000"/>
                        </a:lnSpc>
                        <a:spcBef>
                          <a:spcPts val="0"/>
                        </a:spcBef>
                        <a:spcAft>
                          <a:spcPts val="1000"/>
                        </a:spcAft>
                      </a:pPr>
                      <a:r>
                        <a:rPr lang="en-US" sz="2000" b="0" dirty="0">
                          <a:effectLst/>
                          <a:latin typeface="Calibri"/>
                          <a:ea typeface="Calibri"/>
                          <a:cs typeface="Iskoola Pota"/>
                        </a:rPr>
                        <a:t>5.74</a:t>
                      </a:r>
                      <a:r>
                        <a:rPr lang="en-US" sz="2000" b="0" baseline="30000" dirty="0">
                          <a:effectLst/>
                          <a:latin typeface="Calibri"/>
                          <a:ea typeface="Calibri"/>
                          <a:cs typeface="Iskoola Pota"/>
                        </a:rPr>
                        <a:t>b</a:t>
                      </a:r>
                      <a:r>
                        <a:rPr lang="en-US" sz="2000" b="0" dirty="0">
                          <a:effectLst/>
                          <a:latin typeface="Calibri"/>
                          <a:ea typeface="Calibri"/>
                          <a:cs typeface="Iskoola Pota"/>
                        </a:rPr>
                        <a:t> ± 0.40</a:t>
                      </a:r>
                    </a:p>
                    <a:p>
                      <a:pPr marL="0" marR="0">
                        <a:lnSpc>
                          <a:spcPct val="115000"/>
                        </a:lnSpc>
                        <a:spcBef>
                          <a:spcPts val="0"/>
                        </a:spcBef>
                        <a:spcAft>
                          <a:spcPts val="1000"/>
                        </a:spcAft>
                      </a:pPr>
                      <a:r>
                        <a:rPr lang="en-US" sz="2000" b="0" dirty="0">
                          <a:effectLst/>
                          <a:latin typeface="Calibri"/>
                          <a:ea typeface="Calibri"/>
                          <a:cs typeface="Iskoola Pota"/>
                        </a:rPr>
                        <a:t>6.11</a:t>
                      </a:r>
                      <a:r>
                        <a:rPr lang="en-US" sz="2000" b="0" baseline="30000" dirty="0">
                          <a:effectLst/>
                          <a:latin typeface="Calibri"/>
                          <a:ea typeface="Calibri"/>
                          <a:cs typeface="Iskoola Pota"/>
                        </a:rPr>
                        <a:t>ab</a:t>
                      </a:r>
                      <a:r>
                        <a:rPr lang="en-US" sz="2000" b="0" dirty="0">
                          <a:effectLst/>
                          <a:latin typeface="Calibri"/>
                          <a:ea typeface="Calibri"/>
                          <a:cs typeface="Iskoola Pota"/>
                        </a:rPr>
                        <a:t>± 0.33</a:t>
                      </a:r>
                    </a:p>
                  </a:txBody>
                  <a:tcPr marL="68580" marR="68580" marT="9525"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1000"/>
                        </a:spcAft>
                      </a:pPr>
                      <a:r>
                        <a:rPr lang="en-US" sz="2000" b="1" dirty="0">
                          <a:effectLst/>
                          <a:latin typeface="Calibri"/>
                          <a:ea typeface="Calibri"/>
                          <a:cs typeface="Iskoola Pota"/>
                        </a:rPr>
                        <a:t> </a:t>
                      </a:r>
                      <a:endParaRPr lang="en-US" sz="2000" dirty="0">
                        <a:effectLst/>
                        <a:latin typeface="Calibri"/>
                        <a:ea typeface="Calibri"/>
                        <a:cs typeface="Iskoola Pota"/>
                      </a:endParaRPr>
                    </a:p>
                    <a:p>
                      <a:pPr marL="0" marR="0">
                        <a:lnSpc>
                          <a:spcPct val="115000"/>
                        </a:lnSpc>
                        <a:spcBef>
                          <a:spcPts val="0"/>
                        </a:spcBef>
                        <a:spcAft>
                          <a:spcPts val="1000"/>
                        </a:spcAft>
                      </a:pPr>
                      <a:r>
                        <a:rPr lang="pt-BR" sz="2000" b="0" dirty="0">
                          <a:effectLst/>
                          <a:latin typeface="Calibri"/>
                          <a:ea typeface="Calibri"/>
                          <a:cs typeface="Iskoola Pota"/>
                        </a:rPr>
                        <a:t>64.42</a:t>
                      </a:r>
                      <a:r>
                        <a:rPr lang="pt-BR" sz="2000" b="0" baseline="30000" dirty="0">
                          <a:effectLst/>
                          <a:latin typeface="Calibri"/>
                          <a:ea typeface="Calibri"/>
                          <a:cs typeface="Iskoola Pota"/>
                        </a:rPr>
                        <a:t>b</a:t>
                      </a:r>
                      <a:r>
                        <a:rPr lang="pt-BR" sz="2000" b="0" dirty="0">
                          <a:effectLst/>
                          <a:latin typeface="Calibri"/>
                          <a:ea typeface="Calibri"/>
                          <a:cs typeface="Iskoola Pota"/>
                        </a:rPr>
                        <a:t> ± 0.26</a:t>
                      </a:r>
                      <a:endParaRPr lang="en-US" sz="2000" b="0" dirty="0">
                        <a:effectLst/>
                        <a:latin typeface="Calibri"/>
                        <a:ea typeface="Calibri"/>
                        <a:cs typeface="Iskoola Pota"/>
                      </a:endParaRPr>
                    </a:p>
                    <a:p>
                      <a:pPr marL="0" marR="0">
                        <a:lnSpc>
                          <a:spcPct val="115000"/>
                        </a:lnSpc>
                        <a:spcBef>
                          <a:spcPts val="0"/>
                        </a:spcBef>
                        <a:spcAft>
                          <a:spcPts val="1000"/>
                        </a:spcAft>
                      </a:pPr>
                      <a:r>
                        <a:rPr lang="pt-BR" sz="2000" b="0" dirty="0">
                          <a:effectLst/>
                          <a:latin typeface="Calibri"/>
                          <a:ea typeface="Calibri"/>
                          <a:cs typeface="Iskoola Pota"/>
                        </a:rPr>
                        <a:t>69.09</a:t>
                      </a:r>
                      <a:r>
                        <a:rPr lang="pt-BR" sz="2000" b="0" baseline="30000" dirty="0">
                          <a:effectLst/>
                          <a:latin typeface="Calibri"/>
                          <a:ea typeface="Calibri"/>
                          <a:cs typeface="Iskoola Pota"/>
                        </a:rPr>
                        <a:t>a</a:t>
                      </a:r>
                      <a:r>
                        <a:rPr lang="pt-BR" sz="2000" b="0" dirty="0">
                          <a:effectLst/>
                          <a:latin typeface="Calibri"/>
                          <a:ea typeface="Calibri"/>
                          <a:cs typeface="Iskoola Pota"/>
                        </a:rPr>
                        <a:t> ± 0.65</a:t>
                      </a:r>
                      <a:endParaRPr lang="en-US" sz="2000" b="0" dirty="0">
                        <a:effectLst/>
                        <a:latin typeface="Calibri"/>
                        <a:ea typeface="Calibri"/>
                        <a:cs typeface="Iskoola Pota"/>
                      </a:endParaRPr>
                    </a:p>
                    <a:p>
                      <a:pPr marL="0" marR="0">
                        <a:lnSpc>
                          <a:spcPct val="115000"/>
                        </a:lnSpc>
                        <a:spcBef>
                          <a:spcPts val="0"/>
                        </a:spcBef>
                        <a:spcAft>
                          <a:spcPts val="1000"/>
                        </a:spcAft>
                      </a:pPr>
                      <a:r>
                        <a:rPr lang="pt-BR" sz="2000" b="0" dirty="0">
                          <a:effectLst/>
                          <a:latin typeface="Calibri"/>
                          <a:ea typeface="Calibri"/>
                          <a:cs typeface="Iskoola Pota"/>
                        </a:rPr>
                        <a:t>64.69</a:t>
                      </a:r>
                      <a:r>
                        <a:rPr lang="pt-BR" sz="2000" b="0" baseline="30000" dirty="0">
                          <a:effectLst/>
                          <a:latin typeface="Calibri"/>
                          <a:ea typeface="Calibri"/>
                          <a:cs typeface="Iskoola Pota"/>
                        </a:rPr>
                        <a:t>a</a:t>
                      </a:r>
                      <a:r>
                        <a:rPr lang="pt-BR" sz="2000" b="0" dirty="0">
                          <a:effectLst/>
                          <a:latin typeface="Calibri"/>
                          <a:ea typeface="Calibri"/>
                          <a:cs typeface="Iskoola Pota"/>
                        </a:rPr>
                        <a:t> ± 0.66</a:t>
                      </a:r>
                      <a:endParaRPr lang="en-US" sz="2000" b="0" dirty="0">
                        <a:effectLst/>
                        <a:latin typeface="Calibri"/>
                        <a:ea typeface="Calibri"/>
                        <a:cs typeface="Iskoola Pota"/>
                      </a:endParaRPr>
                    </a:p>
                  </a:txBody>
                  <a:tcPr marL="68580" marR="68580" marT="9525"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182099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nSpc>
                          <a:spcPct val="150000"/>
                        </a:lnSpc>
                        <a:spcBef>
                          <a:spcPts val="0"/>
                        </a:spcBef>
                        <a:spcAft>
                          <a:spcPts val="0"/>
                        </a:spcAft>
                      </a:pPr>
                      <a:r>
                        <a:rPr lang="en-US" sz="2000" u="sng" dirty="0">
                          <a:solidFill>
                            <a:schemeClr val="tx1"/>
                          </a:solidFill>
                          <a:effectLst/>
                        </a:rPr>
                        <a:t>Dry powder </a:t>
                      </a:r>
                      <a:r>
                        <a:rPr lang="en-US" sz="2000" u="sng" dirty="0">
                          <a:solidFill>
                            <a:schemeClr val="bg1"/>
                          </a:solidFill>
                          <a:effectLst/>
                        </a:rPr>
                        <a:t>with</a:t>
                      </a:r>
                      <a:r>
                        <a:rPr lang="en-US" sz="2000" u="sng" dirty="0">
                          <a:solidFill>
                            <a:schemeClr val="tx1"/>
                          </a:solidFill>
                          <a:effectLst/>
                        </a:rPr>
                        <a:t> seeds </a:t>
                      </a:r>
                      <a:endParaRPr lang="en-US" sz="1800" dirty="0">
                        <a:solidFill>
                          <a:schemeClr val="tx1"/>
                        </a:solidFill>
                        <a:effectLst/>
                      </a:endParaRPr>
                    </a:p>
                    <a:p>
                      <a:pPr marL="0" marR="0">
                        <a:lnSpc>
                          <a:spcPct val="150000"/>
                        </a:lnSpc>
                        <a:spcBef>
                          <a:spcPts val="0"/>
                        </a:spcBef>
                        <a:spcAft>
                          <a:spcPts val="0"/>
                        </a:spcAft>
                      </a:pPr>
                      <a:r>
                        <a:rPr lang="en-US" sz="2000" dirty="0" smtClean="0">
                          <a:solidFill>
                            <a:schemeClr val="bg2"/>
                          </a:solidFill>
                          <a:effectLst/>
                        </a:rPr>
                        <a:t>Accession No- </a:t>
                      </a:r>
                      <a:r>
                        <a:rPr lang="en-US" sz="2000" dirty="0">
                          <a:solidFill>
                            <a:schemeClr val="bg2"/>
                          </a:solidFill>
                          <a:effectLst/>
                        </a:rPr>
                        <a:t>17</a:t>
                      </a:r>
                      <a:endParaRPr lang="en-US" sz="1800" dirty="0">
                        <a:solidFill>
                          <a:schemeClr val="bg2"/>
                        </a:solidFill>
                        <a:effectLst/>
                      </a:endParaRPr>
                    </a:p>
                    <a:p>
                      <a:pPr marL="0" marR="0">
                        <a:lnSpc>
                          <a:spcPct val="150000"/>
                        </a:lnSpc>
                        <a:spcBef>
                          <a:spcPts val="0"/>
                        </a:spcBef>
                        <a:spcAft>
                          <a:spcPts val="0"/>
                        </a:spcAft>
                      </a:pPr>
                      <a:r>
                        <a:rPr lang="en-US" sz="2000" dirty="0">
                          <a:solidFill>
                            <a:schemeClr val="tx1"/>
                          </a:solidFill>
                          <a:effectLst/>
                        </a:rPr>
                        <a:t>ANK Wood apple 01</a:t>
                      </a:r>
                      <a:endParaRPr lang="en-US" sz="1800" dirty="0">
                        <a:solidFill>
                          <a:schemeClr val="tx1"/>
                        </a:solidFill>
                        <a:effectLst/>
                      </a:endParaRPr>
                    </a:p>
                    <a:p>
                      <a:pPr marL="0" marR="0">
                        <a:lnSpc>
                          <a:spcPct val="150000"/>
                        </a:lnSpc>
                        <a:spcBef>
                          <a:spcPts val="0"/>
                        </a:spcBef>
                        <a:spcAft>
                          <a:spcPts val="0"/>
                        </a:spcAft>
                      </a:pPr>
                      <a:r>
                        <a:rPr lang="en-US" sz="2000" dirty="0">
                          <a:solidFill>
                            <a:schemeClr val="tx1"/>
                          </a:solidFill>
                          <a:effectLst/>
                        </a:rPr>
                        <a:t>ANK Wood apple </a:t>
                      </a:r>
                      <a:r>
                        <a:rPr lang="en-US" sz="2000" dirty="0" smtClean="0">
                          <a:solidFill>
                            <a:schemeClr val="tx1"/>
                          </a:solidFill>
                          <a:effectLst/>
                        </a:rPr>
                        <a:t>02</a:t>
                      </a:r>
                      <a:endParaRPr lang="en-US" sz="1800" dirty="0">
                        <a:solidFill>
                          <a:schemeClr val="tx1"/>
                        </a:solidFill>
                        <a:effectLst/>
                        <a:latin typeface="Calibri"/>
                        <a:ea typeface="Calibri"/>
                        <a:cs typeface="Iskoola Pota"/>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1000"/>
                        </a:spcAft>
                      </a:pPr>
                      <a:r>
                        <a:rPr lang="en-US" sz="2000" b="1" dirty="0">
                          <a:effectLst/>
                          <a:latin typeface="Calibri"/>
                          <a:ea typeface="Calibri"/>
                          <a:cs typeface="Iskoola Pota"/>
                        </a:rPr>
                        <a:t> </a:t>
                      </a:r>
                      <a:endParaRPr lang="en-US" sz="2000" dirty="0">
                        <a:effectLst/>
                        <a:latin typeface="Calibri"/>
                        <a:ea typeface="Calibri"/>
                        <a:cs typeface="Iskoola Pota"/>
                      </a:endParaRPr>
                    </a:p>
                    <a:p>
                      <a:pPr marL="0" marR="0">
                        <a:lnSpc>
                          <a:spcPct val="115000"/>
                        </a:lnSpc>
                        <a:spcBef>
                          <a:spcPts val="0"/>
                        </a:spcBef>
                        <a:spcAft>
                          <a:spcPts val="1000"/>
                        </a:spcAft>
                      </a:pPr>
                      <a:r>
                        <a:rPr lang="pt-BR" sz="2000" b="0" dirty="0">
                          <a:effectLst/>
                          <a:latin typeface="Calibri"/>
                          <a:ea typeface="Calibri"/>
                          <a:cs typeface="Iskoola Pota"/>
                        </a:rPr>
                        <a:t>15.89</a:t>
                      </a:r>
                      <a:r>
                        <a:rPr lang="pt-BR" sz="2000" b="0" baseline="30000" dirty="0">
                          <a:effectLst/>
                          <a:latin typeface="Calibri"/>
                          <a:ea typeface="Calibri"/>
                          <a:cs typeface="Iskoola Pota"/>
                        </a:rPr>
                        <a:t>b</a:t>
                      </a:r>
                      <a:r>
                        <a:rPr lang="pt-BR" sz="2000" b="0" dirty="0">
                          <a:effectLst/>
                          <a:latin typeface="Calibri"/>
                          <a:ea typeface="Calibri"/>
                          <a:cs typeface="Iskoola Pota"/>
                        </a:rPr>
                        <a:t> ± 0.31</a:t>
                      </a:r>
                      <a:endParaRPr lang="en-US" sz="2000" b="0" dirty="0">
                        <a:effectLst/>
                        <a:latin typeface="Calibri"/>
                        <a:ea typeface="Calibri"/>
                        <a:cs typeface="Iskoola Pota"/>
                      </a:endParaRPr>
                    </a:p>
                    <a:p>
                      <a:pPr marL="0" marR="0">
                        <a:lnSpc>
                          <a:spcPct val="115000"/>
                        </a:lnSpc>
                        <a:spcBef>
                          <a:spcPts val="0"/>
                        </a:spcBef>
                        <a:spcAft>
                          <a:spcPts val="1000"/>
                        </a:spcAft>
                      </a:pPr>
                      <a:r>
                        <a:rPr lang="pt-BR" sz="2000" b="0" dirty="0">
                          <a:effectLst/>
                          <a:latin typeface="Calibri"/>
                          <a:ea typeface="Calibri"/>
                          <a:cs typeface="Iskoola Pota"/>
                        </a:rPr>
                        <a:t>13.71</a:t>
                      </a:r>
                      <a:r>
                        <a:rPr lang="pt-BR" sz="2000" b="0" baseline="30000" dirty="0">
                          <a:effectLst/>
                          <a:latin typeface="Calibri"/>
                          <a:ea typeface="Calibri"/>
                          <a:cs typeface="Iskoola Pota"/>
                        </a:rPr>
                        <a:t>c</a:t>
                      </a:r>
                      <a:r>
                        <a:rPr lang="pt-BR" sz="2000" b="0" dirty="0">
                          <a:effectLst/>
                          <a:latin typeface="Calibri"/>
                          <a:ea typeface="Calibri"/>
                          <a:cs typeface="Iskoola Pota"/>
                        </a:rPr>
                        <a:t> ± 0.43</a:t>
                      </a:r>
                      <a:endParaRPr lang="en-US" sz="2000" b="0" dirty="0">
                        <a:effectLst/>
                        <a:latin typeface="Calibri"/>
                        <a:ea typeface="Calibri"/>
                        <a:cs typeface="Iskoola Pota"/>
                      </a:endParaRPr>
                    </a:p>
                    <a:p>
                      <a:pPr marL="0" marR="0">
                        <a:lnSpc>
                          <a:spcPct val="115000"/>
                        </a:lnSpc>
                        <a:spcBef>
                          <a:spcPts val="0"/>
                        </a:spcBef>
                        <a:spcAft>
                          <a:spcPts val="1000"/>
                        </a:spcAft>
                      </a:pPr>
                      <a:r>
                        <a:rPr lang="pt-BR" sz="2000" b="0" dirty="0">
                          <a:effectLst/>
                          <a:latin typeface="Calibri"/>
                          <a:ea typeface="Calibri"/>
                          <a:cs typeface="Iskoola Pota"/>
                        </a:rPr>
                        <a:t>16.49</a:t>
                      </a:r>
                      <a:r>
                        <a:rPr lang="pt-BR" sz="2000" b="0" baseline="30000" dirty="0">
                          <a:effectLst/>
                          <a:latin typeface="Calibri"/>
                          <a:ea typeface="Calibri"/>
                          <a:cs typeface="Iskoola Pota"/>
                        </a:rPr>
                        <a:t>a</a:t>
                      </a:r>
                      <a:r>
                        <a:rPr lang="pt-BR" sz="2000" b="0" dirty="0">
                          <a:effectLst/>
                          <a:latin typeface="Calibri"/>
                          <a:ea typeface="Calibri"/>
                          <a:cs typeface="Iskoola Pota"/>
                        </a:rPr>
                        <a:t> ± 0.20</a:t>
                      </a:r>
                      <a:endParaRPr lang="en-US" sz="2000" b="0" dirty="0">
                        <a:effectLst/>
                        <a:latin typeface="Calibri"/>
                        <a:ea typeface="Calibri"/>
                        <a:cs typeface="Iskoola Pota"/>
                      </a:endParaRPr>
                    </a:p>
                  </a:txBody>
                  <a:tcPr marL="68580" marR="68580"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1000"/>
                        </a:spcAft>
                      </a:pPr>
                      <a:r>
                        <a:rPr lang="en-US" sz="2000" dirty="0">
                          <a:effectLst/>
                          <a:latin typeface="Calibri"/>
                          <a:ea typeface="Calibri"/>
                          <a:cs typeface="Iskoola Pota"/>
                        </a:rPr>
                        <a:t> </a:t>
                      </a:r>
                    </a:p>
                    <a:p>
                      <a:pPr marL="0" marR="0">
                        <a:lnSpc>
                          <a:spcPct val="115000"/>
                        </a:lnSpc>
                        <a:spcBef>
                          <a:spcPts val="0"/>
                        </a:spcBef>
                        <a:spcAft>
                          <a:spcPts val="1000"/>
                        </a:spcAft>
                      </a:pPr>
                      <a:r>
                        <a:rPr lang="en-US" sz="2000" b="1" dirty="0">
                          <a:solidFill>
                            <a:schemeClr val="accent2"/>
                          </a:solidFill>
                          <a:effectLst/>
                          <a:latin typeface="Calibri"/>
                          <a:ea typeface="Calibri"/>
                          <a:cs typeface="Iskoola Pota"/>
                        </a:rPr>
                        <a:t>5.44</a:t>
                      </a:r>
                      <a:r>
                        <a:rPr lang="en-US" sz="2000" b="1" baseline="30000" dirty="0">
                          <a:solidFill>
                            <a:schemeClr val="accent2"/>
                          </a:solidFill>
                          <a:effectLst/>
                          <a:latin typeface="Calibri"/>
                          <a:ea typeface="Calibri"/>
                          <a:cs typeface="Iskoola Pota"/>
                        </a:rPr>
                        <a:t>a</a:t>
                      </a:r>
                      <a:r>
                        <a:rPr lang="en-US" sz="2000" b="1" dirty="0">
                          <a:solidFill>
                            <a:schemeClr val="accent2"/>
                          </a:solidFill>
                          <a:effectLst/>
                          <a:latin typeface="Calibri"/>
                          <a:ea typeface="Calibri"/>
                          <a:cs typeface="Iskoola Pota"/>
                        </a:rPr>
                        <a:t> ± 0.24</a:t>
                      </a:r>
                    </a:p>
                    <a:p>
                      <a:pPr marL="0" marR="0">
                        <a:lnSpc>
                          <a:spcPct val="115000"/>
                        </a:lnSpc>
                        <a:spcBef>
                          <a:spcPts val="0"/>
                        </a:spcBef>
                        <a:spcAft>
                          <a:spcPts val="1000"/>
                        </a:spcAft>
                      </a:pPr>
                      <a:r>
                        <a:rPr lang="en-US" sz="2000" dirty="0">
                          <a:effectLst/>
                          <a:latin typeface="Calibri"/>
                          <a:ea typeface="Calibri"/>
                          <a:cs typeface="Iskoola Pota"/>
                        </a:rPr>
                        <a:t>4.40</a:t>
                      </a:r>
                      <a:r>
                        <a:rPr lang="en-US" sz="2000" baseline="30000" dirty="0">
                          <a:effectLst/>
                          <a:latin typeface="Calibri"/>
                          <a:ea typeface="Calibri"/>
                          <a:cs typeface="Iskoola Pota"/>
                        </a:rPr>
                        <a:t>b</a:t>
                      </a:r>
                      <a:r>
                        <a:rPr lang="en-US" sz="2000" dirty="0">
                          <a:effectLst/>
                          <a:latin typeface="Calibri"/>
                          <a:ea typeface="Calibri"/>
                          <a:cs typeface="Iskoola Pota"/>
                        </a:rPr>
                        <a:t> ± 0.53</a:t>
                      </a:r>
                    </a:p>
                    <a:p>
                      <a:pPr marL="0" marR="0">
                        <a:lnSpc>
                          <a:spcPct val="115000"/>
                        </a:lnSpc>
                        <a:spcBef>
                          <a:spcPts val="0"/>
                        </a:spcBef>
                        <a:spcAft>
                          <a:spcPts val="1000"/>
                        </a:spcAft>
                      </a:pPr>
                      <a:r>
                        <a:rPr lang="en-US" sz="2000" dirty="0">
                          <a:effectLst/>
                          <a:latin typeface="Calibri"/>
                          <a:ea typeface="Calibri"/>
                          <a:cs typeface="Iskoola Pota"/>
                        </a:rPr>
                        <a:t>4.59</a:t>
                      </a:r>
                      <a:r>
                        <a:rPr lang="en-US" sz="2000" baseline="30000" dirty="0">
                          <a:effectLst/>
                          <a:latin typeface="Calibri"/>
                          <a:ea typeface="Calibri"/>
                          <a:cs typeface="Iskoola Pota"/>
                        </a:rPr>
                        <a:t>b</a:t>
                      </a:r>
                      <a:r>
                        <a:rPr lang="en-US" sz="2000" dirty="0">
                          <a:effectLst/>
                          <a:latin typeface="Calibri"/>
                          <a:ea typeface="Calibri"/>
                          <a:cs typeface="Iskoola Pota"/>
                        </a:rPr>
                        <a:t> ± 0.33</a:t>
                      </a:r>
                    </a:p>
                  </a:txBody>
                  <a:tcPr marL="68580" marR="68580"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1000"/>
                        </a:spcAft>
                      </a:pPr>
                      <a:r>
                        <a:rPr lang="en-US" sz="2000" dirty="0">
                          <a:effectLst/>
                          <a:latin typeface="Calibri"/>
                          <a:ea typeface="Calibri"/>
                          <a:cs typeface="Iskoola Pota"/>
                        </a:rPr>
                        <a:t> </a:t>
                      </a:r>
                    </a:p>
                    <a:p>
                      <a:pPr marL="0" marR="0">
                        <a:lnSpc>
                          <a:spcPct val="115000"/>
                        </a:lnSpc>
                        <a:spcBef>
                          <a:spcPts val="0"/>
                        </a:spcBef>
                        <a:spcAft>
                          <a:spcPts val="1000"/>
                        </a:spcAft>
                      </a:pPr>
                      <a:r>
                        <a:rPr lang="pt-BR" sz="2000" b="1" dirty="0">
                          <a:solidFill>
                            <a:schemeClr val="accent2"/>
                          </a:solidFill>
                          <a:effectLst/>
                          <a:latin typeface="Calibri"/>
                          <a:ea typeface="Calibri"/>
                          <a:cs typeface="Iskoola Pota"/>
                        </a:rPr>
                        <a:t>12.09</a:t>
                      </a:r>
                      <a:r>
                        <a:rPr lang="pt-BR" sz="2000" b="1" baseline="30000" dirty="0">
                          <a:solidFill>
                            <a:schemeClr val="accent2"/>
                          </a:solidFill>
                          <a:effectLst/>
                          <a:latin typeface="Calibri"/>
                          <a:ea typeface="Calibri"/>
                          <a:cs typeface="Iskoola Pota"/>
                        </a:rPr>
                        <a:t>a</a:t>
                      </a:r>
                      <a:r>
                        <a:rPr lang="pt-BR" sz="2000" b="1" dirty="0">
                          <a:solidFill>
                            <a:schemeClr val="accent2"/>
                          </a:solidFill>
                          <a:effectLst/>
                          <a:latin typeface="Calibri"/>
                          <a:ea typeface="Calibri"/>
                          <a:cs typeface="Iskoola Pota"/>
                        </a:rPr>
                        <a:t> ± 0.45</a:t>
                      </a:r>
                      <a:endParaRPr lang="en-US" sz="2000" b="1" dirty="0">
                        <a:solidFill>
                          <a:schemeClr val="accent2"/>
                        </a:solidFill>
                        <a:effectLst/>
                        <a:latin typeface="Calibri"/>
                        <a:ea typeface="Calibri"/>
                        <a:cs typeface="Iskoola Pota"/>
                      </a:endParaRPr>
                    </a:p>
                    <a:p>
                      <a:pPr marL="0" marR="0">
                        <a:lnSpc>
                          <a:spcPct val="115000"/>
                        </a:lnSpc>
                        <a:spcBef>
                          <a:spcPts val="0"/>
                        </a:spcBef>
                        <a:spcAft>
                          <a:spcPts val="1000"/>
                        </a:spcAft>
                      </a:pPr>
                      <a:r>
                        <a:rPr lang="pt-BR" sz="2000" dirty="0">
                          <a:effectLst/>
                          <a:latin typeface="Calibri"/>
                          <a:ea typeface="Calibri"/>
                          <a:cs typeface="Iskoola Pota"/>
                        </a:rPr>
                        <a:t>10.01</a:t>
                      </a:r>
                      <a:r>
                        <a:rPr lang="pt-BR" sz="2000" baseline="30000" dirty="0">
                          <a:effectLst/>
                          <a:latin typeface="Calibri"/>
                          <a:ea typeface="Calibri"/>
                          <a:cs typeface="Iskoola Pota"/>
                        </a:rPr>
                        <a:t>a</a:t>
                      </a:r>
                      <a:r>
                        <a:rPr lang="pt-BR" sz="2000" dirty="0">
                          <a:effectLst/>
                          <a:latin typeface="Calibri"/>
                          <a:ea typeface="Calibri"/>
                          <a:cs typeface="Iskoola Pota"/>
                        </a:rPr>
                        <a:t> ± 0.28</a:t>
                      </a:r>
                      <a:endParaRPr lang="en-US" sz="2000" dirty="0">
                        <a:effectLst/>
                        <a:latin typeface="Calibri"/>
                        <a:ea typeface="Calibri"/>
                        <a:cs typeface="Iskoola Pota"/>
                      </a:endParaRPr>
                    </a:p>
                    <a:p>
                      <a:pPr marL="0" marR="0">
                        <a:lnSpc>
                          <a:spcPct val="115000"/>
                        </a:lnSpc>
                        <a:spcBef>
                          <a:spcPts val="0"/>
                        </a:spcBef>
                        <a:spcAft>
                          <a:spcPts val="1000"/>
                        </a:spcAft>
                      </a:pPr>
                      <a:r>
                        <a:rPr lang="en-US" sz="2000" dirty="0" smtClean="0">
                          <a:effectLst/>
                          <a:latin typeface="+mn-lt"/>
                          <a:ea typeface="Calibri"/>
                          <a:cs typeface="Iskoola Pota"/>
                        </a:rPr>
                        <a:t>10.35</a:t>
                      </a:r>
                      <a:r>
                        <a:rPr lang="en-US" sz="2000" baseline="30000" dirty="0" smtClean="0">
                          <a:effectLst/>
                          <a:latin typeface="+mn-lt"/>
                          <a:ea typeface="Calibri"/>
                          <a:cs typeface="Iskoola Pota"/>
                        </a:rPr>
                        <a:t>a</a:t>
                      </a:r>
                      <a:r>
                        <a:rPr lang="pt-BR" sz="2000" dirty="0" smtClean="0">
                          <a:effectLst/>
                          <a:latin typeface="Calibri"/>
                          <a:ea typeface="Calibri"/>
                          <a:cs typeface="Iskoola Pota"/>
                        </a:rPr>
                        <a:t>± </a:t>
                      </a:r>
                      <a:r>
                        <a:rPr lang="pt-BR" sz="2000" dirty="0">
                          <a:effectLst/>
                          <a:latin typeface="Calibri"/>
                          <a:ea typeface="Calibri"/>
                          <a:cs typeface="Iskoola Pota"/>
                        </a:rPr>
                        <a:t>0.30</a:t>
                      </a:r>
                      <a:endParaRPr lang="en-US" sz="2000" dirty="0">
                        <a:effectLst/>
                        <a:latin typeface="Calibri"/>
                        <a:ea typeface="Calibri"/>
                        <a:cs typeface="Iskoola Pota"/>
                      </a:endParaRPr>
                    </a:p>
                  </a:txBody>
                  <a:tcPr marL="68580" marR="68580"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1000"/>
                        </a:spcAft>
                      </a:pPr>
                      <a:r>
                        <a:rPr lang="en-US" sz="2000" dirty="0">
                          <a:effectLst/>
                          <a:latin typeface="Calibri"/>
                          <a:ea typeface="Calibri"/>
                          <a:cs typeface="Iskoola Pota"/>
                        </a:rPr>
                        <a:t> </a:t>
                      </a:r>
                    </a:p>
                    <a:p>
                      <a:pPr marL="0" marR="0">
                        <a:lnSpc>
                          <a:spcPct val="115000"/>
                        </a:lnSpc>
                        <a:spcBef>
                          <a:spcPts val="0"/>
                        </a:spcBef>
                        <a:spcAft>
                          <a:spcPts val="1000"/>
                        </a:spcAft>
                      </a:pPr>
                      <a:r>
                        <a:rPr lang="pt-BR" sz="2000" b="1" dirty="0">
                          <a:solidFill>
                            <a:schemeClr val="accent2"/>
                          </a:solidFill>
                          <a:effectLst/>
                          <a:latin typeface="Calibri"/>
                          <a:ea typeface="Calibri"/>
                          <a:cs typeface="Iskoola Pota"/>
                        </a:rPr>
                        <a:t>5.97</a:t>
                      </a:r>
                      <a:r>
                        <a:rPr lang="pt-BR" sz="2000" b="1" baseline="30000" dirty="0">
                          <a:solidFill>
                            <a:schemeClr val="accent2"/>
                          </a:solidFill>
                          <a:effectLst/>
                          <a:latin typeface="Calibri"/>
                          <a:ea typeface="Calibri"/>
                          <a:cs typeface="Iskoola Pota"/>
                        </a:rPr>
                        <a:t>a</a:t>
                      </a:r>
                      <a:r>
                        <a:rPr lang="pt-BR" sz="2000" b="1" dirty="0">
                          <a:solidFill>
                            <a:schemeClr val="accent2"/>
                          </a:solidFill>
                          <a:effectLst/>
                          <a:latin typeface="Calibri"/>
                          <a:ea typeface="Calibri"/>
                          <a:cs typeface="Iskoola Pota"/>
                        </a:rPr>
                        <a:t> ± 0.43</a:t>
                      </a:r>
                      <a:endParaRPr lang="en-US" sz="2000" dirty="0">
                        <a:solidFill>
                          <a:schemeClr val="accent2"/>
                        </a:solidFill>
                        <a:effectLst/>
                        <a:latin typeface="Calibri"/>
                        <a:ea typeface="Calibri"/>
                        <a:cs typeface="Iskoola Pota"/>
                      </a:endParaRPr>
                    </a:p>
                    <a:p>
                      <a:pPr marL="0" marR="0">
                        <a:lnSpc>
                          <a:spcPct val="115000"/>
                        </a:lnSpc>
                        <a:spcBef>
                          <a:spcPts val="0"/>
                        </a:spcBef>
                        <a:spcAft>
                          <a:spcPts val="1000"/>
                        </a:spcAft>
                      </a:pPr>
                      <a:r>
                        <a:rPr lang="pt-BR" sz="2000" dirty="0">
                          <a:effectLst/>
                          <a:latin typeface="Calibri"/>
                          <a:ea typeface="Calibri"/>
                          <a:cs typeface="Iskoola Pota"/>
                        </a:rPr>
                        <a:t>5.37</a:t>
                      </a:r>
                      <a:r>
                        <a:rPr lang="pt-BR" sz="2000" baseline="30000" dirty="0">
                          <a:effectLst/>
                          <a:latin typeface="Calibri"/>
                          <a:ea typeface="Calibri"/>
                          <a:cs typeface="Iskoola Pota"/>
                        </a:rPr>
                        <a:t>a</a:t>
                      </a:r>
                      <a:r>
                        <a:rPr lang="pt-BR" sz="2000" dirty="0">
                          <a:effectLst/>
                          <a:latin typeface="Calibri"/>
                          <a:ea typeface="Calibri"/>
                          <a:cs typeface="Iskoola Pota"/>
                        </a:rPr>
                        <a:t> ± 0.28</a:t>
                      </a:r>
                      <a:endParaRPr lang="en-US" sz="2000" dirty="0">
                        <a:effectLst/>
                        <a:latin typeface="Calibri"/>
                        <a:ea typeface="Calibri"/>
                        <a:cs typeface="Iskoola Pota"/>
                      </a:endParaRPr>
                    </a:p>
                    <a:p>
                      <a:pPr marL="0" marR="0">
                        <a:lnSpc>
                          <a:spcPct val="115000"/>
                        </a:lnSpc>
                        <a:spcBef>
                          <a:spcPts val="0"/>
                        </a:spcBef>
                        <a:spcAft>
                          <a:spcPts val="1000"/>
                        </a:spcAft>
                      </a:pPr>
                      <a:r>
                        <a:rPr lang="pt-BR" sz="2000" dirty="0">
                          <a:effectLst/>
                          <a:latin typeface="Calibri"/>
                          <a:ea typeface="Calibri"/>
                          <a:cs typeface="Iskoola Pota"/>
                        </a:rPr>
                        <a:t>5.38</a:t>
                      </a:r>
                      <a:r>
                        <a:rPr lang="pt-BR" sz="2000" baseline="30000" dirty="0">
                          <a:effectLst/>
                          <a:latin typeface="Calibri"/>
                          <a:ea typeface="Calibri"/>
                          <a:cs typeface="Iskoola Pota"/>
                        </a:rPr>
                        <a:t>a</a:t>
                      </a:r>
                      <a:r>
                        <a:rPr lang="pt-BR" sz="2000" dirty="0">
                          <a:effectLst/>
                          <a:latin typeface="Calibri"/>
                          <a:ea typeface="Calibri"/>
                          <a:cs typeface="Iskoola Pota"/>
                        </a:rPr>
                        <a:t>  ± 0.51</a:t>
                      </a:r>
                      <a:endParaRPr lang="en-US" sz="2000" dirty="0">
                        <a:effectLst/>
                        <a:latin typeface="Calibri"/>
                        <a:ea typeface="Calibri"/>
                        <a:cs typeface="Iskoola Pota"/>
                      </a:endParaRPr>
                    </a:p>
                  </a:txBody>
                  <a:tcPr marL="68580" marR="68580"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1000"/>
                        </a:spcAft>
                      </a:pPr>
                      <a:r>
                        <a:rPr lang="en-US" sz="2000" dirty="0">
                          <a:effectLst/>
                          <a:latin typeface="Calibri"/>
                          <a:ea typeface="Calibri"/>
                          <a:cs typeface="Iskoola Pota"/>
                        </a:rPr>
                        <a:t> </a:t>
                      </a:r>
                    </a:p>
                    <a:p>
                      <a:pPr marL="0" marR="0">
                        <a:lnSpc>
                          <a:spcPct val="115000"/>
                        </a:lnSpc>
                        <a:spcBef>
                          <a:spcPts val="0"/>
                        </a:spcBef>
                        <a:spcAft>
                          <a:spcPts val="1000"/>
                        </a:spcAft>
                      </a:pPr>
                      <a:r>
                        <a:rPr lang="en-US" sz="2000" b="0" dirty="0">
                          <a:effectLst/>
                          <a:latin typeface="Calibri"/>
                          <a:ea typeface="Calibri"/>
                          <a:cs typeface="Iskoola Pota"/>
                        </a:rPr>
                        <a:t>61.20</a:t>
                      </a:r>
                      <a:r>
                        <a:rPr lang="en-US" sz="2000" b="0" baseline="30000" dirty="0">
                          <a:effectLst/>
                          <a:latin typeface="Calibri"/>
                          <a:ea typeface="Calibri"/>
                          <a:cs typeface="Iskoola Pota"/>
                        </a:rPr>
                        <a:t>b</a:t>
                      </a:r>
                      <a:r>
                        <a:rPr lang="en-US" sz="2000" b="0" dirty="0">
                          <a:effectLst/>
                          <a:latin typeface="Calibri"/>
                          <a:ea typeface="Calibri"/>
                          <a:cs typeface="Iskoola Pota"/>
                        </a:rPr>
                        <a:t> ± 0.45</a:t>
                      </a:r>
                    </a:p>
                    <a:p>
                      <a:pPr marL="0" marR="0">
                        <a:lnSpc>
                          <a:spcPct val="115000"/>
                        </a:lnSpc>
                        <a:spcBef>
                          <a:spcPts val="0"/>
                        </a:spcBef>
                        <a:spcAft>
                          <a:spcPts val="1000"/>
                        </a:spcAft>
                      </a:pPr>
                      <a:r>
                        <a:rPr lang="en-US" sz="2000" dirty="0">
                          <a:effectLst/>
                          <a:latin typeface="Calibri"/>
                          <a:ea typeface="Calibri"/>
                          <a:cs typeface="Iskoola Pota"/>
                        </a:rPr>
                        <a:t>66.17</a:t>
                      </a:r>
                      <a:r>
                        <a:rPr lang="en-US" sz="2000" baseline="30000" dirty="0">
                          <a:effectLst/>
                          <a:latin typeface="Calibri"/>
                          <a:ea typeface="Calibri"/>
                          <a:cs typeface="Iskoola Pota"/>
                        </a:rPr>
                        <a:t>a</a:t>
                      </a:r>
                      <a:r>
                        <a:rPr lang="en-US" sz="2000" dirty="0">
                          <a:effectLst/>
                          <a:latin typeface="Calibri"/>
                          <a:ea typeface="Calibri"/>
                          <a:cs typeface="Iskoola Pota"/>
                        </a:rPr>
                        <a:t> ± 0.61</a:t>
                      </a:r>
                    </a:p>
                    <a:p>
                      <a:pPr marL="0" marR="0">
                        <a:lnSpc>
                          <a:spcPct val="115000"/>
                        </a:lnSpc>
                        <a:spcBef>
                          <a:spcPts val="0"/>
                        </a:spcBef>
                        <a:spcAft>
                          <a:spcPts val="1000"/>
                        </a:spcAft>
                      </a:pPr>
                      <a:r>
                        <a:rPr lang="en-US" sz="2000" dirty="0">
                          <a:effectLst/>
                          <a:latin typeface="Calibri"/>
                          <a:ea typeface="Calibri"/>
                          <a:cs typeface="Iskoola Pota"/>
                        </a:rPr>
                        <a:t>62.94</a:t>
                      </a:r>
                      <a:r>
                        <a:rPr lang="en-US" sz="2000" baseline="30000" dirty="0">
                          <a:effectLst/>
                          <a:latin typeface="Calibri"/>
                          <a:ea typeface="Calibri"/>
                          <a:cs typeface="Iskoola Pota"/>
                        </a:rPr>
                        <a:t>ab</a:t>
                      </a:r>
                      <a:r>
                        <a:rPr lang="en-US" sz="2000" dirty="0">
                          <a:effectLst/>
                          <a:latin typeface="Calibri"/>
                          <a:ea typeface="Calibri"/>
                          <a:cs typeface="Iskoola Pota"/>
                        </a:rPr>
                        <a:t> ± 0.31</a:t>
                      </a:r>
                    </a:p>
                  </a:txBody>
                  <a:tcPr marL="68580" marR="68580"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bl>
          </a:graphicData>
        </a:graphic>
      </p:graphicFrame>
      <p:sp>
        <p:nvSpPr>
          <p:cNvPr id="9" name="TextBox 8"/>
          <p:cNvSpPr txBox="1"/>
          <p:nvPr/>
        </p:nvSpPr>
        <p:spPr>
          <a:xfrm>
            <a:off x="473242" y="6300083"/>
            <a:ext cx="3657600" cy="461665"/>
          </a:xfrm>
          <a:prstGeom prst="rect">
            <a:avLst/>
          </a:prstGeom>
          <a:noFill/>
        </p:spPr>
        <p:txBody>
          <a:bodyPr wrap="square" rtlCol="0">
            <a:spAutoFit/>
          </a:bodyPr>
          <a:lstStyle/>
          <a:p>
            <a:r>
              <a:rPr lang="en-US" sz="2400" b="1" dirty="0" smtClean="0"/>
              <a:t>(</a:t>
            </a:r>
            <a:r>
              <a:rPr lang="en-US" sz="2400" b="1" dirty="0" err="1" smtClean="0"/>
              <a:t>Vijayakumar</a:t>
            </a:r>
            <a:r>
              <a:rPr lang="en-US" sz="2400" b="1" dirty="0" smtClean="0"/>
              <a:t> </a:t>
            </a:r>
            <a:r>
              <a:rPr lang="en-US" sz="2400" b="1" i="1" dirty="0" smtClean="0"/>
              <a:t>et al., </a:t>
            </a:r>
            <a:r>
              <a:rPr lang="en-US" sz="2400" b="1" dirty="0" smtClean="0"/>
              <a:t>2013)</a:t>
            </a:r>
            <a:endParaRPr lang="en-US" sz="2400" b="1" dirty="0"/>
          </a:p>
        </p:txBody>
      </p:sp>
    </p:spTree>
    <p:extLst>
      <p:ext uri="{BB962C8B-B14F-4D97-AF65-F5344CB8AC3E}">
        <p14:creationId xmlns:p14="http://schemas.microsoft.com/office/powerpoint/2010/main" val="26746740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8FC179B-E1DC-44DF-B0E4-66A8D350C2BE}" type="slidenum">
              <a:rPr lang="en-US" smtClean="0"/>
              <a:t>14</a:t>
            </a:fld>
            <a:endParaRPr lang="en-US"/>
          </a:p>
        </p:txBody>
      </p:sp>
      <p:sp>
        <p:nvSpPr>
          <p:cNvPr id="5" name="Rectangle 4"/>
          <p:cNvSpPr/>
          <p:nvPr/>
        </p:nvSpPr>
        <p:spPr>
          <a:xfrm>
            <a:off x="2310063" y="220489"/>
            <a:ext cx="7844590" cy="1077218"/>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srgbClr val="002060"/>
                </a:solidFill>
                <a:effectLst/>
                <a:uLnTx/>
                <a:uFillTx/>
                <a:ea typeface="Calibri"/>
              </a:rPr>
              <a:t>Variety-wise Physical properties analysis </a:t>
            </a:r>
            <a:r>
              <a:rPr kumimoji="0" lang="en-US" sz="3200" b="1" i="0" u="none" strike="noStrike" kern="0" cap="none" spc="0" normalizeH="0" baseline="0" noProof="0" dirty="0">
                <a:ln>
                  <a:noFill/>
                </a:ln>
                <a:solidFill>
                  <a:srgbClr val="002060"/>
                </a:solidFill>
                <a:effectLst/>
                <a:uLnTx/>
                <a:uFillTx/>
                <a:ea typeface="Calibri"/>
              </a:rPr>
              <a:t>of wood apple dry powder</a:t>
            </a:r>
            <a:endParaRPr kumimoji="0" lang="en-US" sz="3200" b="1" i="0" u="none" strike="noStrike" kern="0" cap="none" spc="0" normalizeH="0" baseline="0" noProof="0" dirty="0">
              <a:ln>
                <a:noFill/>
              </a:ln>
              <a:solidFill>
                <a:srgbClr val="002060"/>
              </a:solidFill>
              <a:effectLst/>
              <a:uLnTx/>
              <a:uFillTx/>
            </a:endParaRPr>
          </a:p>
        </p:txBody>
      </p:sp>
      <p:graphicFrame>
        <p:nvGraphicFramePr>
          <p:cNvPr id="6" name="Table 5"/>
          <p:cNvGraphicFramePr>
            <a:graphicFrameLocks noGrp="1"/>
          </p:cNvGraphicFramePr>
          <p:nvPr>
            <p:extLst>
              <p:ext uri="{D42A27DB-BD31-4B8C-83A1-F6EECF244321}">
                <p14:modId xmlns:p14="http://schemas.microsoft.com/office/powerpoint/2010/main" val="3176959236"/>
              </p:ext>
            </p:extLst>
          </p:nvPr>
        </p:nvGraphicFramePr>
        <p:xfrm>
          <a:off x="457201" y="1447800"/>
          <a:ext cx="11550315" cy="4581525"/>
        </p:xfrm>
        <a:graphic>
          <a:graphicData uri="http://schemas.openxmlformats.org/drawingml/2006/table">
            <a:tbl>
              <a:tblPr firstRow="1" firstCol="1" bandRow="1"/>
              <a:tblGrid>
                <a:gridCol w="3004960"/>
                <a:gridCol w="1596385"/>
                <a:gridCol w="1690290"/>
                <a:gridCol w="1784195"/>
                <a:gridCol w="1690290"/>
                <a:gridCol w="1784195"/>
              </a:tblGrid>
              <a:tr h="82938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nSpc>
                          <a:spcPct val="150000"/>
                        </a:lnSpc>
                        <a:spcBef>
                          <a:spcPts val="0"/>
                        </a:spcBef>
                        <a:spcAft>
                          <a:spcPts val="0"/>
                        </a:spcAft>
                      </a:pPr>
                      <a:r>
                        <a:rPr lang="en-US" sz="2400" b="1" u="none" strike="noStrike" dirty="0">
                          <a:solidFill>
                            <a:schemeClr val="tx1"/>
                          </a:solidFill>
                          <a:effectLst/>
                        </a:rPr>
                        <a:t> </a:t>
                      </a:r>
                      <a:r>
                        <a:rPr lang="en-US" sz="2400" b="1" u="none" strike="noStrike" dirty="0" smtClean="0">
                          <a:solidFill>
                            <a:schemeClr val="tx1"/>
                          </a:solidFill>
                          <a:effectLst/>
                        </a:rPr>
                        <a:t>Variety </a:t>
                      </a:r>
                      <a:endParaRPr lang="en-US" sz="2400" b="1" dirty="0">
                        <a:solidFill>
                          <a:schemeClr val="tx1"/>
                        </a:solidFill>
                        <a:effectLst/>
                        <a:latin typeface="Calibri"/>
                        <a:ea typeface="Calibri"/>
                        <a:cs typeface="Iskoola Pota"/>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nSpc>
                          <a:spcPct val="150000"/>
                        </a:lnSpc>
                        <a:spcBef>
                          <a:spcPts val="0"/>
                        </a:spcBef>
                        <a:spcAft>
                          <a:spcPts val="0"/>
                        </a:spcAft>
                      </a:pPr>
                      <a:r>
                        <a:rPr lang="en-US" sz="2400" b="1" dirty="0" smtClean="0">
                          <a:solidFill>
                            <a:schemeClr val="tx1"/>
                          </a:solidFill>
                          <a:effectLst/>
                        </a:rPr>
                        <a:t>pH</a:t>
                      </a:r>
                      <a:endParaRPr lang="en-US" sz="2000" b="1" dirty="0">
                        <a:solidFill>
                          <a:schemeClr val="tx1"/>
                        </a:solidFill>
                        <a:effectLst/>
                        <a:latin typeface="Calibri"/>
                        <a:ea typeface="Calibri"/>
                        <a:cs typeface="Iskoola Pota"/>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nSpc>
                          <a:spcPct val="150000"/>
                        </a:lnSpc>
                        <a:spcBef>
                          <a:spcPts val="0"/>
                        </a:spcBef>
                        <a:spcAft>
                          <a:spcPts val="0"/>
                        </a:spcAft>
                      </a:pPr>
                      <a:r>
                        <a:rPr lang="en-US" sz="2000" b="1" dirty="0" smtClean="0">
                          <a:solidFill>
                            <a:schemeClr val="tx1"/>
                          </a:solidFill>
                          <a:effectLst/>
                          <a:latin typeface="Calibri"/>
                          <a:ea typeface="Calibri"/>
                          <a:cs typeface="Iskoola Pota"/>
                        </a:rPr>
                        <a:t>Brix</a:t>
                      </a:r>
                    </a:p>
                    <a:p>
                      <a:pPr marL="0" marR="0">
                        <a:lnSpc>
                          <a:spcPct val="150000"/>
                        </a:lnSpc>
                        <a:spcBef>
                          <a:spcPts val="0"/>
                        </a:spcBef>
                        <a:spcAft>
                          <a:spcPts val="0"/>
                        </a:spcAft>
                      </a:pPr>
                      <a:r>
                        <a:rPr lang="en-US" sz="2000" b="1" dirty="0" smtClean="0">
                          <a:solidFill>
                            <a:schemeClr val="tx1"/>
                          </a:solidFill>
                          <a:effectLst/>
                          <a:latin typeface="Calibri"/>
                          <a:ea typeface="Calibri"/>
                          <a:cs typeface="Iskoola Pota"/>
                        </a:rPr>
                        <a:t>(1:2 dilution)</a:t>
                      </a:r>
                      <a:endParaRPr lang="en-US" sz="2000" b="1" dirty="0">
                        <a:solidFill>
                          <a:schemeClr val="tx1"/>
                        </a:solidFill>
                        <a:effectLst/>
                        <a:latin typeface="Calibri"/>
                        <a:ea typeface="Calibri"/>
                        <a:cs typeface="Iskoola Pota"/>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nSpc>
                          <a:spcPct val="150000"/>
                        </a:lnSpc>
                        <a:spcBef>
                          <a:spcPts val="0"/>
                        </a:spcBef>
                        <a:spcAft>
                          <a:spcPts val="0"/>
                        </a:spcAft>
                      </a:pPr>
                      <a:r>
                        <a:rPr lang="en-US" sz="2400" b="1" dirty="0" smtClean="0">
                          <a:solidFill>
                            <a:schemeClr val="tx1"/>
                          </a:solidFill>
                          <a:effectLst/>
                        </a:rPr>
                        <a:t>Acidity %</a:t>
                      </a:r>
                      <a:endParaRPr lang="en-US" sz="2000" b="1" dirty="0">
                        <a:solidFill>
                          <a:schemeClr val="tx1"/>
                        </a:solidFill>
                        <a:effectLst/>
                        <a:latin typeface="Calibri"/>
                        <a:ea typeface="Calibri"/>
                        <a:cs typeface="Iskoola Pota"/>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nSpc>
                          <a:spcPct val="150000"/>
                        </a:lnSpc>
                        <a:spcBef>
                          <a:spcPts val="0"/>
                        </a:spcBef>
                        <a:spcAft>
                          <a:spcPts val="0"/>
                        </a:spcAft>
                      </a:pPr>
                      <a:r>
                        <a:rPr lang="en-US" sz="2400" b="1" dirty="0" smtClean="0">
                          <a:solidFill>
                            <a:schemeClr val="tx1"/>
                          </a:solidFill>
                          <a:effectLst/>
                        </a:rPr>
                        <a:t>Solubility %</a:t>
                      </a:r>
                      <a:endParaRPr lang="en-US" sz="2000" b="1" dirty="0">
                        <a:solidFill>
                          <a:schemeClr val="tx1"/>
                        </a:solidFill>
                        <a:effectLst/>
                        <a:latin typeface="Calibri"/>
                        <a:ea typeface="Calibri"/>
                        <a:cs typeface="Iskoola Pota"/>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nSpc>
                          <a:spcPct val="150000"/>
                        </a:lnSpc>
                        <a:spcBef>
                          <a:spcPts val="0"/>
                        </a:spcBef>
                        <a:spcAft>
                          <a:spcPts val="0"/>
                        </a:spcAft>
                      </a:pPr>
                      <a:r>
                        <a:rPr lang="en-US" sz="2000" b="1" dirty="0" smtClean="0">
                          <a:solidFill>
                            <a:schemeClr val="tx1"/>
                          </a:solidFill>
                          <a:effectLst/>
                          <a:latin typeface="Calibri"/>
                          <a:ea typeface="Calibri"/>
                          <a:cs typeface="Iskoola Pota"/>
                        </a:rPr>
                        <a:t>Water Activity</a:t>
                      </a:r>
                      <a:endParaRPr lang="en-US" sz="2000" b="1" dirty="0">
                        <a:solidFill>
                          <a:schemeClr val="tx1"/>
                        </a:solidFill>
                        <a:effectLst/>
                        <a:latin typeface="Calibri"/>
                        <a:ea typeface="Calibri"/>
                        <a:cs typeface="Iskoola Pota"/>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r>
              <a:tr h="1668358">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nSpc>
                          <a:spcPct val="150000"/>
                        </a:lnSpc>
                        <a:spcBef>
                          <a:spcPts val="0"/>
                        </a:spcBef>
                        <a:spcAft>
                          <a:spcPts val="0"/>
                        </a:spcAft>
                      </a:pPr>
                      <a:r>
                        <a:rPr lang="en-US" sz="2000" b="1" u="sng" dirty="0">
                          <a:solidFill>
                            <a:schemeClr val="tx1"/>
                          </a:solidFill>
                          <a:effectLst/>
                        </a:rPr>
                        <a:t>Dry powder </a:t>
                      </a:r>
                      <a:r>
                        <a:rPr lang="en-US" sz="2000" b="1" u="sng" dirty="0">
                          <a:solidFill>
                            <a:schemeClr val="bg1"/>
                          </a:solidFill>
                          <a:effectLst/>
                        </a:rPr>
                        <a:t>without</a:t>
                      </a:r>
                      <a:r>
                        <a:rPr lang="en-US" sz="2000" b="1" u="sng" dirty="0">
                          <a:solidFill>
                            <a:schemeClr val="tx1"/>
                          </a:solidFill>
                          <a:effectLst/>
                        </a:rPr>
                        <a:t> seeds </a:t>
                      </a:r>
                      <a:endParaRPr lang="en-US" sz="1800" b="1" dirty="0">
                        <a:solidFill>
                          <a:schemeClr val="tx1"/>
                        </a:solidFill>
                        <a:effectLst/>
                      </a:endParaRPr>
                    </a:p>
                    <a:p>
                      <a:pPr marL="0" marR="0">
                        <a:lnSpc>
                          <a:spcPct val="150000"/>
                        </a:lnSpc>
                        <a:spcBef>
                          <a:spcPts val="0"/>
                        </a:spcBef>
                        <a:spcAft>
                          <a:spcPts val="0"/>
                        </a:spcAft>
                      </a:pPr>
                      <a:r>
                        <a:rPr lang="en-US" sz="2000" b="1" dirty="0" smtClean="0">
                          <a:solidFill>
                            <a:schemeClr val="bg2"/>
                          </a:solidFill>
                          <a:effectLst/>
                        </a:rPr>
                        <a:t>Accession No- </a:t>
                      </a:r>
                      <a:r>
                        <a:rPr lang="en-US" sz="2000" b="1" dirty="0">
                          <a:solidFill>
                            <a:schemeClr val="bg2"/>
                          </a:solidFill>
                          <a:effectLst/>
                        </a:rPr>
                        <a:t>17</a:t>
                      </a:r>
                      <a:endParaRPr lang="en-US" sz="1800" b="1" dirty="0">
                        <a:solidFill>
                          <a:schemeClr val="bg2"/>
                        </a:solidFill>
                        <a:effectLst/>
                      </a:endParaRPr>
                    </a:p>
                    <a:p>
                      <a:pPr marL="0" marR="0">
                        <a:lnSpc>
                          <a:spcPct val="150000"/>
                        </a:lnSpc>
                        <a:spcBef>
                          <a:spcPts val="0"/>
                        </a:spcBef>
                        <a:spcAft>
                          <a:spcPts val="0"/>
                        </a:spcAft>
                      </a:pPr>
                      <a:r>
                        <a:rPr lang="en-US" sz="2000" b="1" dirty="0">
                          <a:solidFill>
                            <a:schemeClr val="tx1"/>
                          </a:solidFill>
                          <a:effectLst/>
                        </a:rPr>
                        <a:t>ANK Wood apple 01</a:t>
                      </a:r>
                      <a:endParaRPr lang="en-US" sz="1800" b="1" dirty="0">
                        <a:solidFill>
                          <a:schemeClr val="tx1"/>
                        </a:solidFill>
                        <a:effectLst/>
                      </a:endParaRPr>
                    </a:p>
                    <a:p>
                      <a:pPr marL="0" marR="0">
                        <a:lnSpc>
                          <a:spcPct val="150000"/>
                        </a:lnSpc>
                        <a:spcBef>
                          <a:spcPts val="0"/>
                        </a:spcBef>
                        <a:spcAft>
                          <a:spcPts val="0"/>
                        </a:spcAft>
                      </a:pPr>
                      <a:r>
                        <a:rPr lang="en-US" sz="2000" b="1" dirty="0">
                          <a:solidFill>
                            <a:schemeClr val="tx1"/>
                          </a:solidFill>
                          <a:effectLst/>
                        </a:rPr>
                        <a:t>ANK Wood apple </a:t>
                      </a:r>
                      <a:r>
                        <a:rPr lang="en-US" sz="2000" b="1" dirty="0" smtClean="0">
                          <a:solidFill>
                            <a:schemeClr val="tx1"/>
                          </a:solidFill>
                          <a:effectLst/>
                        </a:rPr>
                        <a:t>02</a:t>
                      </a:r>
                      <a:endParaRPr lang="en-US" sz="1800" b="1" dirty="0">
                        <a:solidFill>
                          <a:schemeClr val="tx1"/>
                        </a:solidFill>
                        <a:effectLst/>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1000"/>
                        </a:spcAft>
                      </a:pPr>
                      <a:endParaRPr lang="en-US" sz="2000" dirty="0" smtClean="0">
                        <a:effectLst/>
                        <a:latin typeface="Calibri"/>
                        <a:ea typeface="Calibri"/>
                        <a:cs typeface="Iskoola Pota"/>
                      </a:endParaRPr>
                    </a:p>
                    <a:p>
                      <a:pPr marL="0" marR="0">
                        <a:lnSpc>
                          <a:spcPct val="115000"/>
                        </a:lnSpc>
                        <a:spcBef>
                          <a:spcPts val="0"/>
                        </a:spcBef>
                        <a:spcAft>
                          <a:spcPts val="1000"/>
                        </a:spcAft>
                      </a:pPr>
                      <a:r>
                        <a:rPr lang="en-US" sz="2000" dirty="0" smtClean="0">
                          <a:effectLst/>
                          <a:latin typeface="Calibri"/>
                          <a:ea typeface="Calibri"/>
                          <a:cs typeface="Iskoola Pota"/>
                        </a:rPr>
                        <a:t>3.01</a:t>
                      </a:r>
                      <a:r>
                        <a:rPr lang="en-US" sz="2000" baseline="30000" dirty="0" smtClean="0">
                          <a:effectLst/>
                          <a:latin typeface="Calibri"/>
                          <a:ea typeface="Calibri"/>
                          <a:cs typeface="Iskoola Pota"/>
                        </a:rPr>
                        <a:t>a</a:t>
                      </a:r>
                      <a:r>
                        <a:rPr lang="en-US" sz="2000" dirty="0" smtClean="0">
                          <a:effectLst/>
                          <a:latin typeface="Calibri"/>
                          <a:ea typeface="Calibri"/>
                          <a:cs typeface="Iskoola Pota"/>
                        </a:rPr>
                        <a:t> </a:t>
                      </a:r>
                      <a:r>
                        <a:rPr lang="en-US" sz="2000" dirty="0">
                          <a:effectLst/>
                          <a:latin typeface="Calibri"/>
                          <a:ea typeface="Calibri"/>
                          <a:cs typeface="Iskoola Pota"/>
                        </a:rPr>
                        <a:t>± 0.02</a:t>
                      </a:r>
                    </a:p>
                    <a:p>
                      <a:pPr marL="0" marR="0">
                        <a:lnSpc>
                          <a:spcPct val="115000"/>
                        </a:lnSpc>
                        <a:spcBef>
                          <a:spcPts val="0"/>
                        </a:spcBef>
                        <a:spcAft>
                          <a:spcPts val="1000"/>
                        </a:spcAft>
                      </a:pPr>
                      <a:r>
                        <a:rPr lang="en-US" sz="2000" dirty="0">
                          <a:effectLst/>
                          <a:latin typeface="Calibri"/>
                          <a:ea typeface="Calibri"/>
                          <a:cs typeface="Iskoola Pota"/>
                        </a:rPr>
                        <a:t>2.95</a:t>
                      </a:r>
                      <a:r>
                        <a:rPr lang="en-US" sz="2000" baseline="30000" dirty="0">
                          <a:effectLst/>
                          <a:latin typeface="Calibri"/>
                          <a:ea typeface="Calibri"/>
                          <a:cs typeface="Iskoola Pota"/>
                        </a:rPr>
                        <a:t>c</a:t>
                      </a:r>
                      <a:r>
                        <a:rPr lang="en-US" sz="2000" dirty="0">
                          <a:effectLst/>
                          <a:latin typeface="Calibri"/>
                          <a:ea typeface="Calibri"/>
                          <a:cs typeface="Iskoola Pota"/>
                        </a:rPr>
                        <a:t>  ± 0.03</a:t>
                      </a:r>
                    </a:p>
                    <a:p>
                      <a:pPr marL="0" marR="0">
                        <a:lnSpc>
                          <a:spcPct val="115000"/>
                        </a:lnSpc>
                        <a:spcBef>
                          <a:spcPts val="0"/>
                        </a:spcBef>
                        <a:spcAft>
                          <a:spcPts val="1000"/>
                        </a:spcAft>
                      </a:pPr>
                      <a:r>
                        <a:rPr lang="en-US" sz="2000" dirty="0">
                          <a:effectLst/>
                          <a:latin typeface="Calibri"/>
                          <a:ea typeface="Calibri"/>
                          <a:cs typeface="Iskoola Pota"/>
                        </a:rPr>
                        <a:t>2.98</a:t>
                      </a:r>
                      <a:r>
                        <a:rPr lang="en-US" sz="2000" baseline="30000" dirty="0">
                          <a:effectLst/>
                          <a:latin typeface="Calibri"/>
                          <a:ea typeface="Calibri"/>
                          <a:cs typeface="Iskoola Pota"/>
                        </a:rPr>
                        <a:t>ab </a:t>
                      </a:r>
                      <a:r>
                        <a:rPr lang="en-US" sz="2000" dirty="0">
                          <a:effectLst/>
                          <a:latin typeface="Calibri"/>
                          <a:ea typeface="Calibri"/>
                          <a:cs typeface="Iskoola Pota"/>
                        </a:rPr>
                        <a:t>± 0.01</a:t>
                      </a:r>
                    </a:p>
                  </a:txBody>
                  <a:tcPr marL="68580" marR="68580" marT="9525"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1000"/>
                        </a:spcAft>
                      </a:pPr>
                      <a:endParaRPr lang="pt-BR" sz="2000" dirty="0" smtClean="0">
                        <a:effectLst/>
                        <a:latin typeface="Calibri"/>
                        <a:ea typeface="Calibri"/>
                        <a:cs typeface="Iskoola Pota"/>
                      </a:endParaRPr>
                    </a:p>
                    <a:p>
                      <a:pPr marL="0" marR="0">
                        <a:lnSpc>
                          <a:spcPct val="115000"/>
                        </a:lnSpc>
                        <a:spcBef>
                          <a:spcPts val="0"/>
                        </a:spcBef>
                        <a:spcAft>
                          <a:spcPts val="1000"/>
                        </a:spcAft>
                      </a:pPr>
                      <a:r>
                        <a:rPr lang="pt-BR" sz="2000" b="1" dirty="0" smtClean="0">
                          <a:solidFill>
                            <a:schemeClr val="accent2"/>
                          </a:solidFill>
                          <a:effectLst/>
                          <a:latin typeface="Calibri"/>
                          <a:ea typeface="Calibri"/>
                          <a:cs typeface="Iskoola Pota"/>
                        </a:rPr>
                        <a:t>10.33</a:t>
                      </a:r>
                      <a:r>
                        <a:rPr lang="pt-BR" sz="2000" b="1" baseline="30000" dirty="0" smtClean="0">
                          <a:solidFill>
                            <a:schemeClr val="accent2"/>
                          </a:solidFill>
                          <a:effectLst/>
                          <a:latin typeface="Calibri"/>
                          <a:ea typeface="Calibri"/>
                          <a:cs typeface="Iskoola Pota"/>
                        </a:rPr>
                        <a:t>a</a:t>
                      </a:r>
                      <a:r>
                        <a:rPr lang="pt-BR" sz="2000" b="1" dirty="0" smtClean="0">
                          <a:solidFill>
                            <a:schemeClr val="accent2"/>
                          </a:solidFill>
                          <a:effectLst/>
                          <a:latin typeface="Calibri"/>
                          <a:ea typeface="Calibri"/>
                          <a:cs typeface="Iskoola Pota"/>
                        </a:rPr>
                        <a:t> </a:t>
                      </a:r>
                      <a:r>
                        <a:rPr lang="pt-BR" sz="2000" b="1" dirty="0">
                          <a:solidFill>
                            <a:schemeClr val="accent2"/>
                          </a:solidFill>
                          <a:effectLst/>
                          <a:latin typeface="Calibri"/>
                          <a:ea typeface="Calibri"/>
                          <a:cs typeface="Iskoola Pota"/>
                        </a:rPr>
                        <a:t>± 0.58</a:t>
                      </a:r>
                      <a:endParaRPr lang="en-US" sz="2000" b="1" dirty="0">
                        <a:solidFill>
                          <a:schemeClr val="accent2"/>
                        </a:solidFill>
                        <a:effectLst/>
                        <a:latin typeface="Calibri"/>
                        <a:ea typeface="Calibri"/>
                        <a:cs typeface="Iskoola Pota"/>
                      </a:endParaRPr>
                    </a:p>
                    <a:p>
                      <a:pPr marL="0" marR="0">
                        <a:lnSpc>
                          <a:spcPct val="115000"/>
                        </a:lnSpc>
                        <a:spcBef>
                          <a:spcPts val="0"/>
                        </a:spcBef>
                        <a:spcAft>
                          <a:spcPts val="1000"/>
                        </a:spcAft>
                      </a:pPr>
                      <a:r>
                        <a:rPr lang="pt-BR" sz="2000" dirty="0">
                          <a:effectLst/>
                          <a:latin typeface="Calibri"/>
                          <a:ea typeface="Calibri"/>
                          <a:cs typeface="Iskoola Pota"/>
                        </a:rPr>
                        <a:t>08.33</a:t>
                      </a:r>
                      <a:r>
                        <a:rPr lang="pt-BR" sz="2000" baseline="30000" dirty="0">
                          <a:effectLst/>
                          <a:latin typeface="Calibri"/>
                          <a:ea typeface="Calibri"/>
                          <a:cs typeface="Iskoola Pota"/>
                        </a:rPr>
                        <a:t>b</a:t>
                      </a:r>
                      <a:r>
                        <a:rPr lang="pt-BR" sz="2000" dirty="0">
                          <a:effectLst/>
                          <a:latin typeface="Calibri"/>
                          <a:ea typeface="Calibri"/>
                          <a:cs typeface="Iskoola Pota"/>
                        </a:rPr>
                        <a:t> ± 0.58 </a:t>
                      </a:r>
                      <a:endParaRPr lang="en-US" sz="2000" dirty="0">
                        <a:effectLst/>
                        <a:latin typeface="Calibri"/>
                        <a:ea typeface="Calibri"/>
                        <a:cs typeface="Iskoola Pota"/>
                      </a:endParaRPr>
                    </a:p>
                    <a:p>
                      <a:pPr marL="0" marR="0">
                        <a:lnSpc>
                          <a:spcPct val="115000"/>
                        </a:lnSpc>
                        <a:spcBef>
                          <a:spcPts val="0"/>
                        </a:spcBef>
                        <a:spcAft>
                          <a:spcPts val="1000"/>
                        </a:spcAft>
                      </a:pPr>
                      <a:r>
                        <a:rPr lang="pt-BR" sz="2000" dirty="0">
                          <a:effectLst/>
                          <a:latin typeface="Calibri"/>
                          <a:ea typeface="Calibri"/>
                          <a:cs typeface="Iskoola Pota"/>
                        </a:rPr>
                        <a:t>08.33</a:t>
                      </a:r>
                      <a:r>
                        <a:rPr lang="pt-BR" sz="2000" baseline="30000" dirty="0">
                          <a:effectLst/>
                          <a:latin typeface="Calibri"/>
                          <a:ea typeface="Calibri"/>
                          <a:cs typeface="Iskoola Pota"/>
                        </a:rPr>
                        <a:t>b</a:t>
                      </a:r>
                      <a:r>
                        <a:rPr lang="pt-BR" sz="2000" dirty="0">
                          <a:effectLst/>
                          <a:latin typeface="Calibri"/>
                          <a:ea typeface="Calibri"/>
                          <a:cs typeface="Iskoola Pota"/>
                        </a:rPr>
                        <a:t> ± 0.58</a:t>
                      </a:r>
                      <a:endParaRPr lang="en-US" sz="2000" dirty="0">
                        <a:effectLst/>
                        <a:latin typeface="Calibri"/>
                        <a:ea typeface="Calibri"/>
                        <a:cs typeface="Iskoola Pota"/>
                      </a:endParaRPr>
                    </a:p>
                  </a:txBody>
                  <a:tcPr marL="68580" marR="68580" marT="9525"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1000"/>
                        </a:spcAft>
                      </a:pPr>
                      <a:endParaRPr lang="pt-BR" sz="2000" dirty="0" smtClean="0">
                        <a:effectLst/>
                        <a:latin typeface="Calibri"/>
                        <a:ea typeface="Calibri"/>
                        <a:cs typeface="Iskoola Pota"/>
                      </a:endParaRPr>
                    </a:p>
                    <a:p>
                      <a:pPr marL="0" marR="0">
                        <a:lnSpc>
                          <a:spcPct val="115000"/>
                        </a:lnSpc>
                        <a:spcBef>
                          <a:spcPts val="0"/>
                        </a:spcBef>
                        <a:spcAft>
                          <a:spcPts val="1000"/>
                        </a:spcAft>
                      </a:pPr>
                      <a:r>
                        <a:rPr lang="pt-BR" sz="2000" dirty="0" smtClean="0">
                          <a:effectLst/>
                          <a:latin typeface="Calibri"/>
                          <a:ea typeface="Calibri"/>
                          <a:cs typeface="Iskoola Pota"/>
                        </a:rPr>
                        <a:t>11.90</a:t>
                      </a:r>
                      <a:r>
                        <a:rPr lang="pt-BR" sz="2000" baseline="30000" dirty="0" smtClean="0">
                          <a:effectLst/>
                          <a:latin typeface="Calibri"/>
                          <a:ea typeface="Calibri"/>
                          <a:cs typeface="Iskoola Pota"/>
                        </a:rPr>
                        <a:t>a</a:t>
                      </a:r>
                      <a:r>
                        <a:rPr lang="pt-BR" sz="2000" dirty="0" smtClean="0">
                          <a:effectLst/>
                          <a:latin typeface="Calibri"/>
                          <a:ea typeface="Calibri"/>
                          <a:cs typeface="Iskoola Pota"/>
                        </a:rPr>
                        <a:t> </a:t>
                      </a:r>
                      <a:r>
                        <a:rPr lang="pt-BR" sz="2000" dirty="0">
                          <a:effectLst/>
                          <a:latin typeface="Calibri"/>
                          <a:ea typeface="Calibri"/>
                          <a:cs typeface="Iskoola Pota"/>
                        </a:rPr>
                        <a:t>± 1.5</a:t>
                      </a:r>
                      <a:endParaRPr lang="en-US" sz="2000" dirty="0">
                        <a:effectLst/>
                        <a:latin typeface="Calibri"/>
                        <a:ea typeface="Calibri"/>
                        <a:cs typeface="Iskoola Pota"/>
                      </a:endParaRPr>
                    </a:p>
                    <a:p>
                      <a:pPr marL="0" marR="0">
                        <a:lnSpc>
                          <a:spcPct val="115000"/>
                        </a:lnSpc>
                        <a:spcBef>
                          <a:spcPts val="0"/>
                        </a:spcBef>
                        <a:spcAft>
                          <a:spcPts val="1000"/>
                        </a:spcAft>
                      </a:pPr>
                      <a:r>
                        <a:rPr lang="pt-BR" sz="2000" dirty="0">
                          <a:effectLst/>
                          <a:latin typeface="Calibri"/>
                          <a:ea typeface="Calibri"/>
                          <a:cs typeface="Iskoola Pota"/>
                        </a:rPr>
                        <a:t>11.09a ± 1.13</a:t>
                      </a:r>
                      <a:endParaRPr lang="en-US" sz="2000" dirty="0">
                        <a:effectLst/>
                        <a:latin typeface="Calibri"/>
                        <a:ea typeface="Calibri"/>
                        <a:cs typeface="Iskoola Pota"/>
                      </a:endParaRPr>
                    </a:p>
                    <a:p>
                      <a:pPr marL="0" marR="0">
                        <a:lnSpc>
                          <a:spcPct val="115000"/>
                        </a:lnSpc>
                        <a:spcBef>
                          <a:spcPts val="0"/>
                        </a:spcBef>
                        <a:spcAft>
                          <a:spcPts val="1000"/>
                        </a:spcAft>
                      </a:pPr>
                      <a:r>
                        <a:rPr lang="pt-BR" sz="2000" dirty="0">
                          <a:effectLst/>
                          <a:latin typeface="Calibri"/>
                          <a:ea typeface="Calibri"/>
                          <a:cs typeface="Iskoola Pota"/>
                        </a:rPr>
                        <a:t>11.53a ± 0.77</a:t>
                      </a:r>
                      <a:endParaRPr lang="en-US" sz="2000" dirty="0">
                        <a:effectLst/>
                        <a:latin typeface="Calibri"/>
                        <a:ea typeface="Calibri"/>
                        <a:cs typeface="Iskoola Pota"/>
                      </a:endParaRPr>
                    </a:p>
                  </a:txBody>
                  <a:tcPr marL="68580" marR="68580" marT="9525"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1000"/>
                        </a:spcAft>
                      </a:pPr>
                      <a:endParaRPr lang="pt-BR" sz="2000" b="0" dirty="0" smtClean="0">
                        <a:effectLst/>
                        <a:latin typeface="Calibri"/>
                        <a:ea typeface="Calibri"/>
                        <a:cs typeface="Iskoola Pota"/>
                      </a:endParaRPr>
                    </a:p>
                    <a:p>
                      <a:pPr marL="0" marR="0">
                        <a:lnSpc>
                          <a:spcPct val="115000"/>
                        </a:lnSpc>
                        <a:spcBef>
                          <a:spcPts val="0"/>
                        </a:spcBef>
                        <a:spcAft>
                          <a:spcPts val="1000"/>
                        </a:spcAft>
                      </a:pPr>
                      <a:r>
                        <a:rPr lang="pt-BR" sz="2000" b="1" dirty="0" smtClean="0">
                          <a:solidFill>
                            <a:schemeClr val="accent2"/>
                          </a:solidFill>
                          <a:effectLst/>
                          <a:latin typeface="Calibri"/>
                          <a:ea typeface="Calibri"/>
                          <a:cs typeface="Iskoola Pota"/>
                        </a:rPr>
                        <a:t>50.06</a:t>
                      </a:r>
                      <a:r>
                        <a:rPr lang="pt-BR" sz="2000" b="1" baseline="30000" dirty="0" smtClean="0">
                          <a:solidFill>
                            <a:schemeClr val="accent2"/>
                          </a:solidFill>
                          <a:effectLst/>
                          <a:latin typeface="Calibri"/>
                          <a:ea typeface="Calibri"/>
                          <a:cs typeface="Iskoola Pota"/>
                        </a:rPr>
                        <a:t>a</a:t>
                      </a:r>
                      <a:r>
                        <a:rPr lang="pt-BR" sz="2000" b="1" dirty="0" smtClean="0">
                          <a:solidFill>
                            <a:schemeClr val="accent2"/>
                          </a:solidFill>
                          <a:effectLst/>
                          <a:latin typeface="Calibri"/>
                          <a:ea typeface="Calibri"/>
                          <a:cs typeface="Iskoola Pota"/>
                        </a:rPr>
                        <a:t> </a:t>
                      </a:r>
                      <a:r>
                        <a:rPr lang="pt-BR" sz="2000" b="1" dirty="0">
                          <a:solidFill>
                            <a:schemeClr val="accent2"/>
                          </a:solidFill>
                          <a:effectLst/>
                          <a:latin typeface="Calibri"/>
                          <a:ea typeface="Calibri"/>
                          <a:cs typeface="Iskoola Pota"/>
                        </a:rPr>
                        <a:t>± 2.88</a:t>
                      </a:r>
                      <a:endParaRPr lang="en-US" sz="2000" b="1" dirty="0">
                        <a:solidFill>
                          <a:schemeClr val="accent2"/>
                        </a:solidFill>
                        <a:effectLst/>
                        <a:latin typeface="Calibri"/>
                        <a:ea typeface="Calibri"/>
                        <a:cs typeface="Iskoola Pota"/>
                      </a:endParaRPr>
                    </a:p>
                    <a:p>
                      <a:pPr marL="0" marR="0">
                        <a:lnSpc>
                          <a:spcPct val="115000"/>
                        </a:lnSpc>
                        <a:spcBef>
                          <a:spcPts val="0"/>
                        </a:spcBef>
                        <a:spcAft>
                          <a:spcPts val="1000"/>
                        </a:spcAft>
                      </a:pPr>
                      <a:r>
                        <a:rPr lang="pt-BR" sz="2000" b="0" dirty="0">
                          <a:effectLst/>
                          <a:latin typeface="Calibri"/>
                          <a:ea typeface="Calibri"/>
                          <a:cs typeface="Iskoola Pota"/>
                        </a:rPr>
                        <a:t>49.71</a:t>
                      </a:r>
                      <a:r>
                        <a:rPr lang="pt-BR" sz="2000" b="0" baseline="30000" dirty="0">
                          <a:effectLst/>
                          <a:latin typeface="Calibri"/>
                          <a:ea typeface="Calibri"/>
                          <a:cs typeface="Iskoola Pota"/>
                        </a:rPr>
                        <a:t>a</a:t>
                      </a:r>
                      <a:r>
                        <a:rPr lang="pt-BR" sz="2000" b="0" dirty="0">
                          <a:effectLst/>
                          <a:latin typeface="Calibri"/>
                          <a:ea typeface="Calibri"/>
                          <a:cs typeface="Iskoola Pota"/>
                        </a:rPr>
                        <a:t> ± 0.34 </a:t>
                      </a:r>
                      <a:endParaRPr lang="en-US" sz="2000" b="0" dirty="0">
                        <a:effectLst/>
                        <a:latin typeface="Calibri"/>
                        <a:ea typeface="Calibri"/>
                        <a:cs typeface="Iskoola Pota"/>
                      </a:endParaRPr>
                    </a:p>
                    <a:p>
                      <a:pPr marL="0" marR="0">
                        <a:lnSpc>
                          <a:spcPct val="115000"/>
                        </a:lnSpc>
                        <a:spcBef>
                          <a:spcPts val="0"/>
                        </a:spcBef>
                        <a:spcAft>
                          <a:spcPts val="1000"/>
                        </a:spcAft>
                      </a:pPr>
                      <a:r>
                        <a:rPr lang="pt-BR" sz="2000" b="0" dirty="0">
                          <a:effectLst/>
                          <a:latin typeface="Calibri"/>
                          <a:ea typeface="Calibri"/>
                          <a:cs typeface="Iskoola Pota"/>
                        </a:rPr>
                        <a:t>45.76</a:t>
                      </a:r>
                      <a:r>
                        <a:rPr lang="pt-BR" sz="2000" b="0" baseline="30000" dirty="0">
                          <a:effectLst/>
                          <a:latin typeface="Calibri"/>
                          <a:ea typeface="Calibri"/>
                          <a:cs typeface="Iskoola Pota"/>
                        </a:rPr>
                        <a:t>a</a:t>
                      </a:r>
                      <a:r>
                        <a:rPr lang="pt-BR" sz="2000" b="0" dirty="0">
                          <a:effectLst/>
                          <a:latin typeface="Calibri"/>
                          <a:ea typeface="Calibri"/>
                          <a:cs typeface="Iskoola Pota"/>
                        </a:rPr>
                        <a:t> ± 3.31</a:t>
                      </a:r>
                      <a:endParaRPr lang="en-US" sz="2000" b="0" dirty="0">
                        <a:effectLst/>
                        <a:latin typeface="Calibri"/>
                        <a:ea typeface="Calibri"/>
                        <a:cs typeface="Iskoola Pota"/>
                      </a:endParaRPr>
                    </a:p>
                  </a:txBody>
                  <a:tcPr marL="68580" marR="68580" marT="9525"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50000"/>
                        </a:lnSpc>
                        <a:spcBef>
                          <a:spcPts val="0"/>
                        </a:spcBef>
                        <a:spcAft>
                          <a:spcPts val="0"/>
                        </a:spcAft>
                      </a:pPr>
                      <a:r>
                        <a:rPr lang="en-US" sz="2000" b="0" dirty="0">
                          <a:solidFill>
                            <a:srgbClr val="000000"/>
                          </a:solidFill>
                          <a:effectLst/>
                          <a:latin typeface="Times New Roman"/>
                          <a:ea typeface="Calibri"/>
                        </a:rPr>
                        <a:t> </a:t>
                      </a:r>
                      <a:endParaRPr lang="en-US" sz="2000" b="0" dirty="0">
                        <a:solidFill>
                          <a:srgbClr val="000000"/>
                        </a:solidFill>
                        <a:effectLst/>
                        <a:latin typeface="Calibri"/>
                        <a:ea typeface="Calibri"/>
                      </a:endParaRPr>
                    </a:p>
                    <a:p>
                      <a:pPr marL="0" marR="0">
                        <a:lnSpc>
                          <a:spcPct val="150000"/>
                        </a:lnSpc>
                        <a:spcBef>
                          <a:spcPts val="0"/>
                        </a:spcBef>
                        <a:spcAft>
                          <a:spcPts val="0"/>
                        </a:spcAft>
                      </a:pPr>
                      <a:r>
                        <a:rPr lang="en-US" sz="2000" b="0" dirty="0">
                          <a:solidFill>
                            <a:srgbClr val="000000"/>
                          </a:solidFill>
                          <a:effectLst/>
                          <a:latin typeface="Times New Roman"/>
                          <a:ea typeface="Calibri"/>
                        </a:rPr>
                        <a:t>0.55</a:t>
                      </a:r>
                      <a:r>
                        <a:rPr lang="en-US" sz="2000" b="0" baseline="30000" dirty="0">
                          <a:solidFill>
                            <a:srgbClr val="000000"/>
                          </a:solidFill>
                          <a:effectLst/>
                          <a:latin typeface="Times New Roman"/>
                          <a:ea typeface="Calibri"/>
                        </a:rPr>
                        <a:t>a </a:t>
                      </a:r>
                      <a:r>
                        <a:rPr lang="en-US" sz="2000" b="0" dirty="0">
                          <a:solidFill>
                            <a:srgbClr val="000000"/>
                          </a:solidFill>
                          <a:effectLst/>
                          <a:latin typeface="Times New Roman"/>
                          <a:ea typeface="Times New Roman"/>
                        </a:rPr>
                        <a:t>± 0.01</a:t>
                      </a:r>
                      <a:endParaRPr lang="en-US" sz="2000" b="0" dirty="0">
                        <a:solidFill>
                          <a:srgbClr val="000000"/>
                        </a:solidFill>
                        <a:effectLst/>
                        <a:latin typeface="Calibri"/>
                        <a:ea typeface="Calibri"/>
                      </a:endParaRPr>
                    </a:p>
                    <a:p>
                      <a:pPr marL="0" marR="0">
                        <a:lnSpc>
                          <a:spcPct val="150000"/>
                        </a:lnSpc>
                        <a:spcBef>
                          <a:spcPts val="0"/>
                        </a:spcBef>
                        <a:spcAft>
                          <a:spcPts val="0"/>
                        </a:spcAft>
                      </a:pPr>
                      <a:r>
                        <a:rPr lang="en-US" sz="2000" b="0" dirty="0">
                          <a:solidFill>
                            <a:srgbClr val="000000"/>
                          </a:solidFill>
                          <a:effectLst/>
                          <a:latin typeface="Times New Roman"/>
                          <a:ea typeface="Calibri"/>
                        </a:rPr>
                        <a:t>0.42</a:t>
                      </a:r>
                      <a:r>
                        <a:rPr lang="en-US" sz="2000" b="0" baseline="30000" dirty="0">
                          <a:solidFill>
                            <a:srgbClr val="000000"/>
                          </a:solidFill>
                          <a:effectLst/>
                          <a:latin typeface="Times New Roman"/>
                          <a:ea typeface="Calibri"/>
                        </a:rPr>
                        <a:t>c</a:t>
                      </a:r>
                      <a:r>
                        <a:rPr lang="en-US" sz="2000" b="0" dirty="0">
                          <a:solidFill>
                            <a:srgbClr val="000000"/>
                          </a:solidFill>
                          <a:effectLst/>
                          <a:latin typeface="Times New Roman"/>
                          <a:ea typeface="Calibri"/>
                        </a:rPr>
                        <a:t> </a:t>
                      </a:r>
                      <a:r>
                        <a:rPr lang="en-US" sz="2000" b="0" dirty="0">
                          <a:solidFill>
                            <a:srgbClr val="000000"/>
                          </a:solidFill>
                          <a:effectLst/>
                          <a:latin typeface="Times New Roman"/>
                          <a:ea typeface="Times New Roman"/>
                        </a:rPr>
                        <a:t>± 0.01</a:t>
                      </a:r>
                      <a:endParaRPr lang="en-US" sz="2000" b="0" dirty="0">
                        <a:solidFill>
                          <a:srgbClr val="000000"/>
                        </a:solidFill>
                        <a:effectLst/>
                        <a:latin typeface="Calibri"/>
                        <a:ea typeface="Calibri"/>
                      </a:endParaRPr>
                    </a:p>
                    <a:p>
                      <a:pPr marL="0" marR="0">
                        <a:lnSpc>
                          <a:spcPct val="150000"/>
                        </a:lnSpc>
                        <a:spcBef>
                          <a:spcPts val="0"/>
                        </a:spcBef>
                        <a:spcAft>
                          <a:spcPts val="0"/>
                        </a:spcAft>
                      </a:pPr>
                      <a:r>
                        <a:rPr lang="en-US" sz="2000" b="0" dirty="0">
                          <a:solidFill>
                            <a:srgbClr val="000000"/>
                          </a:solidFill>
                          <a:effectLst/>
                          <a:latin typeface="Times New Roman"/>
                          <a:ea typeface="Calibri"/>
                        </a:rPr>
                        <a:t>0.50</a:t>
                      </a:r>
                      <a:r>
                        <a:rPr lang="en-US" sz="2000" b="0" baseline="30000" dirty="0">
                          <a:solidFill>
                            <a:srgbClr val="000000"/>
                          </a:solidFill>
                          <a:effectLst/>
                          <a:latin typeface="Times New Roman"/>
                          <a:ea typeface="Calibri"/>
                        </a:rPr>
                        <a:t>b </a:t>
                      </a:r>
                      <a:r>
                        <a:rPr lang="en-US" sz="2000" b="0" dirty="0">
                          <a:solidFill>
                            <a:srgbClr val="000000"/>
                          </a:solidFill>
                          <a:effectLst/>
                          <a:latin typeface="Times New Roman"/>
                          <a:ea typeface="Times New Roman"/>
                        </a:rPr>
                        <a:t>± </a:t>
                      </a:r>
                      <a:r>
                        <a:rPr lang="en-US" sz="2000" b="0" dirty="0" smtClean="0">
                          <a:solidFill>
                            <a:srgbClr val="000000"/>
                          </a:solidFill>
                          <a:effectLst/>
                          <a:latin typeface="Times New Roman"/>
                          <a:ea typeface="Calibri"/>
                        </a:rPr>
                        <a:t>0.00</a:t>
                      </a:r>
                      <a:r>
                        <a:rPr lang="en-US" sz="2000" b="0" baseline="30000" dirty="0">
                          <a:solidFill>
                            <a:srgbClr val="000000"/>
                          </a:solidFill>
                          <a:effectLst/>
                          <a:latin typeface="Times New Roman"/>
                          <a:ea typeface="Calibri"/>
                        </a:rPr>
                        <a:t> </a:t>
                      </a:r>
                      <a:endParaRPr lang="en-US" sz="2000" b="0" dirty="0">
                        <a:solidFill>
                          <a:srgbClr val="000000"/>
                        </a:solidFill>
                        <a:effectLst/>
                        <a:latin typeface="Calibri"/>
                        <a:ea typeface="Calibri"/>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156492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nSpc>
                          <a:spcPct val="150000"/>
                        </a:lnSpc>
                        <a:spcBef>
                          <a:spcPts val="0"/>
                        </a:spcBef>
                        <a:spcAft>
                          <a:spcPts val="0"/>
                        </a:spcAft>
                      </a:pPr>
                      <a:r>
                        <a:rPr lang="en-US" sz="2000" b="1" u="sng" dirty="0">
                          <a:solidFill>
                            <a:schemeClr val="tx1"/>
                          </a:solidFill>
                          <a:effectLst/>
                        </a:rPr>
                        <a:t>Dry powder </a:t>
                      </a:r>
                      <a:r>
                        <a:rPr lang="en-US" sz="2000" b="1" u="sng" dirty="0">
                          <a:solidFill>
                            <a:schemeClr val="bg1"/>
                          </a:solidFill>
                          <a:effectLst/>
                        </a:rPr>
                        <a:t>with </a:t>
                      </a:r>
                      <a:r>
                        <a:rPr lang="en-US" sz="2000" b="1" u="sng" dirty="0">
                          <a:solidFill>
                            <a:schemeClr val="tx1"/>
                          </a:solidFill>
                          <a:effectLst/>
                        </a:rPr>
                        <a:t>seeds </a:t>
                      </a:r>
                      <a:endParaRPr lang="en-US" sz="1800" b="1" dirty="0">
                        <a:solidFill>
                          <a:schemeClr val="tx1"/>
                        </a:solidFill>
                        <a:effectLst/>
                      </a:endParaRPr>
                    </a:p>
                    <a:p>
                      <a:pPr marL="0" marR="0">
                        <a:lnSpc>
                          <a:spcPct val="150000"/>
                        </a:lnSpc>
                        <a:spcBef>
                          <a:spcPts val="0"/>
                        </a:spcBef>
                        <a:spcAft>
                          <a:spcPts val="0"/>
                        </a:spcAft>
                      </a:pPr>
                      <a:r>
                        <a:rPr lang="en-US" sz="2000" b="1" dirty="0" smtClean="0">
                          <a:solidFill>
                            <a:schemeClr val="bg2"/>
                          </a:solidFill>
                          <a:effectLst/>
                        </a:rPr>
                        <a:t>Accession No- </a:t>
                      </a:r>
                      <a:r>
                        <a:rPr lang="en-US" sz="2000" b="1" dirty="0">
                          <a:solidFill>
                            <a:schemeClr val="bg2"/>
                          </a:solidFill>
                          <a:effectLst/>
                        </a:rPr>
                        <a:t>17</a:t>
                      </a:r>
                      <a:endParaRPr lang="en-US" sz="1800" b="1" dirty="0">
                        <a:solidFill>
                          <a:schemeClr val="bg2"/>
                        </a:solidFill>
                        <a:effectLst/>
                      </a:endParaRPr>
                    </a:p>
                    <a:p>
                      <a:pPr marL="0" marR="0">
                        <a:lnSpc>
                          <a:spcPct val="150000"/>
                        </a:lnSpc>
                        <a:spcBef>
                          <a:spcPts val="0"/>
                        </a:spcBef>
                        <a:spcAft>
                          <a:spcPts val="0"/>
                        </a:spcAft>
                      </a:pPr>
                      <a:r>
                        <a:rPr lang="en-US" sz="2000" b="1" dirty="0">
                          <a:solidFill>
                            <a:schemeClr val="tx1"/>
                          </a:solidFill>
                          <a:effectLst/>
                        </a:rPr>
                        <a:t>ANK Wood apple 01</a:t>
                      </a:r>
                      <a:endParaRPr lang="en-US" sz="1800" b="1" dirty="0">
                        <a:solidFill>
                          <a:schemeClr val="tx1"/>
                        </a:solidFill>
                        <a:effectLst/>
                      </a:endParaRPr>
                    </a:p>
                    <a:p>
                      <a:pPr marL="0" marR="0">
                        <a:lnSpc>
                          <a:spcPct val="150000"/>
                        </a:lnSpc>
                        <a:spcBef>
                          <a:spcPts val="0"/>
                        </a:spcBef>
                        <a:spcAft>
                          <a:spcPts val="0"/>
                        </a:spcAft>
                      </a:pPr>
                      <a:r>
                        <a:rPr lang="en-US" sz="2000" b="1" dirty="0">
                          <a:solidFill>
                            <a:schemeClr val="tx1"/>
                          </a:solidFill>
                          <a:effectLst/>
                        </a:rPr>
                        <a:t>ANK Wood apple </a:t>
                      </a:r>
                      <a:r>
                        <a:rPr lang="en-US" sz="2000" b="1" dirty="0" smtClean="0">
                          <a:solidFill>
                            <a:schemeClr val="tx1"/>
                          </a:solidFill>
                          <a:effectLst/>
                        </a:rPr>
                        <a:t>02</a:t>
                      </a:r>
                      <a:r>
                        <a:rPr lang="en-US" sz="1800" b="1" dirty="0">
                          <a:solidFill>
                            <a:schemeClr val="tx1"/>
                          </a:solidFill>
                          <a:effectLst/>
                        </a:rPr>
                        <a:t> </a:t>
                      </a:r>
                      <a:endParaRPr lang="en-US" sz="1800" b="1" dirty="0">
                        <a:solidFill>
                          <a:schemeClr val="tx1"/>
                        </a:solidFill>
                        <a:effectLst/>
                        <a:latin typeface="Calibri"/>
                        <a:ea typeface="Calibri"/>
                        <a:cs typeface="Iskoola Pota"/>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1000"/>
                        </a:spcAft>
                      </a:pPr>
                      <a:endParaRPr lang="pt-BR" sz="2000" dirty="0" smtClean="0">
                        <a:effectLst/>
                        <a:latin typeface="Calibri"/>
                        <a:ea typeface="Calibri"/>
                        <a:cs typeface="Iskoola Pota"/>
                      </a:endParaRPr>
                    </a:p>
                    <a:p>
                      <a:pPr marL="0" marR="0">
                        <a:lnSpc>
                          <a:spcPct val="115000"/>
                        </a:lnSpc>
                        <a:spcBef>
                          <a:spcPts val="0"/>
                        </a:spcBef>
                        <a:spcAft>
                          <a:spcPts val="1000"/>
                        </a:spcAft>
                      </a:pPr>
                      <a:r>
                        <a:rPr lang="pt-BR" sz="2000" dirty="0" smtClean="0">
                          <a:effectLst/>
                          <a:latin typeface="Calibri"/>
                          <a:ea typeface="Calibri"/>
                          <a:cs typeface="Iskoola Pota"/>
                        </a:rPr>
                        <a:t>3.05</a:t>
                      </a:r>
                      <a:r>
                        <a:rPr lang="pt-BR" sz="2000" baseline="30000" dirty="0" smtClean="0">
                          <a:effectLst/>
                          <a:latin typeface="Calibri"/>
                          <a:ea typeface="Calibri"/>
                          <a:cs typeface="Iskoola Pota"/>
                        </a:rPr>
                        <a:t>a</a:t>
                      </a:r>
                      <a:r>
                        <a:rPr lang="pt-BR" sz="2000" dirty="0" smtClean="0">
                          <a:effectLst/>
                          <a:latin typeface="Calibri"/>
                          <a:ea typeface="Calibri"/>
                          <a:cs typeface="Iskoola Pota"/>
                        </a:rPr>
                        <a:t> </a:t>
                      </a:r>
                      <a:r>
                        <a:rPr lang="pt-BR" sz="2000" dirty="0">
                          <a:effectLst/>
                          <a:latin typeface="Calibri"/>
                          <a:ea typeface="Calibri"/>
                          <a:cs typeface="Iskoola Pota"/>
                        </a:rPr>
                        <a:t>±0.01</a:t>
                      </a:r>
                      <a:endParaRPr lang="en-US" sz="2000" dirty="0">
                        <a:effectLst/>
                        <a:latin typeface="Calibri"/>
                        <a:ea typeface="Calibri"/>
                        <a:cs typeface="Iskoola Pota"/>
                      </a:endParaRPr>
                    </a:p>
                    <a:p>
                      <a:pPr marL="0" marR="0">
                        <a:lnSpc>
                          <a:spcPct val="115000"/>
                        </a:lnSpc>
                        <a:spcBef>
                          <a:spcPts val="0"/>
                        </a:spcBef>
                        <a:spcAft>
                          <a:spcPts val="1000"/>
                        </a:spcAft>
                      </a:pPr>
                      <a:r>
                        <a:rPr lang="pt-BR" sz="2000" dirty="0">
                          <a:effectLst/>
                          <a:latin typeface="Calibri"/>
                          <a:ea typeface="Calibri"/>
                          <a:cs typeface="Iskoola Pota"/>
                        </a:rPr>
                        <a:t>2.93</a:t>
                      </a:r>
                      <a:r>
                        <a:rPr lang="pt-BR" sz="2000" baseline="30000" dirty="0">
                          <a:effectLst/>
                          <a:latin typeface="Calibri"/>
                          <a:ea typeface="Calibri"/>
                          <a:cs typeface="Iskoola Pota"/>
                        </a:rPr>
                        <a:t>c</a:t>
                      </a:r>
                      <a:r>
                        <a:rPr lang="pt-BR" sz="2000" dirty="0">
                          <a:effectLst/>
                          <a:latin typeface="Calibri"/>
                          <a:ea typeface="Calibri"/>
                          <a:cs typeface="Iskoola Pota"/>
                        </a:rPr>
                        <a:t> ± 0.03</a:t>
                      </a:r>
                      <a:endParaRPr lang="en-US" sz="2000" dirty="0">
                        <a:effectLst/>
                        <a:latin typeface="Calibri"/>
                        <a:ea typeface="Calibri"/>
                        <a:cs typeface="Iskoola Pota"/>
                      </a:endParaRPr>
                    </a:p>
                    <a:p>
                      <a:pPr marL="0" marR="0">
                        <a:lnSpc>
                          <a:spcPct val="115000"/>
                        </a:lnSpc>
                        <a:spcBef>
                          <a:spcPts val="0"/>
                        </a:spcBef>
                        <a:spcAft>
                          <a:spcPts val="1000"/>
                        </a:spcAft>
                      </a:pPr>
                      <a:r>
                        <a:rPr lang="pt-BR" sz="2000" dirty="0">
                          <a:effectLst/>
                          <a:latin typeface="Calibri"/>
                          <a:ea typeface="Calibri"/>
                          <a:cs typeface="Iskoola Pota"/>
                        </a:rPr>
                        <a:t>2.96</a:t>
                      </a:r>
                      <a:r>
                        <a:rPr lang="pt-BR" sz="2000" baseline="30000" dirty="0">
                          <a:effectLst/>
                          <a:latin typeface="Calibri"/>
                          <a:ea typeface="Calibri"/>
                          <a:cs typeface="Iskoola Pota"/>
                        </a:rPr>
                        <a:t>b</a:t>
                      </a:r>
                      <a:r>
                        <a:rPr lang="pt-BR" sz="2000" dirty="0">
                          <a:effectLst/>
                          <a:latin typeface="Calibri"/>
                          <a:ea typeface="Calibri"/>
                          <a:cs typeface="Iskoola Pota"/>
                        </a:rPr>
                        <a:t> ± 0.01</a:t>
                      </a:r>
                      <a:endParaRPr lang="en-US" sz="2000" dirty="0">
                        <a:effectLst/>
                        <a:latin typeface="Calibri"/>
                        <a:ea typeface="Calibri"/>
                        <a:cs typeface="Iskoola Pota"/>
                      </a:endParaRPr>
                    </a:p>
                  </a:txBody>
                  <a:tcPr marL="68580" marR="68580"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1000"/>
                        </a:spcAft>
                      </a:pPr>
                      <a:endParaRPr lang="pt-BR" sz="2000" dirty="0" smtClean="0">
                        <a:effectLst/>
                        <a:latin typeface="Calibri"/>
                        <a:ea typeface="Calibri"/>
                        <a:cs typeface="Iskoola Pota"/>
                      </a:endParaRPr>
                    </a:p>
                    <a:p>
                      <a:pPr marL="0" marR="0">
                        <a:lnSpc>
                          <a:spcPct val="115000"/>
                        </a:lnSpc>
                        <a:spcBef>
                          <a:spcPts val="0"/>
                        </a:spcBef>
                        <a:spcAft>
                          <a:spcPts val="1000"/>
                        </a:spcAft>
                      </a:pPr>
                      <a:r>
                        <a:rPr lang="pt-BR" sz="2000" b="1" dirty="0" smtClean="0">
                          <a:solidFill>
                            <a:schemeClr val="accent2"/>
                          </a:solidFill>
                          <a:effectLst/>
                          <a:latin typeface="Calibri"/>
                          <a:ea typeface="Calibri"/>
                          <a:cs typeface="Iskoola Pota"/>
                        </a:rPr>
                        <a:t>7.66</a:t>
                      </a:r>
                      <a:r>
                        <a:rPr lang="pt-BR" sz="2000" b="1" baseline="30000" dirty="0" smtClean="0">
                          <a:solidFill>
                            <a:schemeClr val="accent2"/>
                          </a:solidFill>
                          <a:effectLst/>
                          <a:latin typeface="Calibri"/>
                          <a:ea typeface="Calibri"/>
                          <a:cs typeface="Iskoola Pota"/>
                        </a:rPr>
                        <a:t>a</a:t>
                      </a:r>
                      <a:r>
                        <a:rPr lang="pt-BR" sz="2000" b="1" dirty="0" smtClean="0">
                          <a:solidFill>
                            <a:schemeClr val="accent2"/>
                          </a:solidFill>
                          <a:effectLst/>
                          <a:latin typeface="Calibri"/>
                          <a:ea typeface="Calibri"/>
                          <a:cs typeface="Iskoola Pota"/>
                        </a:rPr>
                        <a:t> </a:t>
                      </a:r>
                      <a:r>
                        <a:rPr lang="pt-BR" sz="2000" b="1" dirty="0">
                          <a:solidFill>
                            <a:schemeClr val="accent2"/>
                          </a:solidFill>
                          <a:effectLst/>
                          <a:latin typeface="Calibri"/>
                          <a:ea typeface="Calibri"/>
                          <a:cs typeface="Iskoola Pota"/>
                        </a:rPr>
                        <a:t>± 0.58</a:t>
                      </a:r>
                      <a:endParaRPr lang="en-US" sz="2000" b="1" dirty="0">
                        <a:solidFill>
                          <a:schemeClr val="accent2"/>
                        </a:solidFill>
                        <a:effectLst/>
                        <a:latin typeface="Calibri"/>
                        <a:ea typeface="Calibri"/>
                        <a:cs typeface="Iskoola Pota"/>
                      </a:endParaRPr>
                    </a:p>
                    <a:p>
                      <a:pPr marL="0" marR="0">
                        <a:lnSpc>
                          <a:spcPct val="115000"/>
                        </a:lnSpc>
                        <a:spcBef>
                          <a:spcPts val="0"/>
                        </a:spcBef>
                        <a:spcAft>
                          <a:spcPts val="1000"/>
                        </a:spcAft>
                      </a:pPr>
                      <a:r>
                        <a:rPr lang="pt-BR" sz="2000" dirty="0">
                          <a:effectLst/>
                          <a:latin typeface="Calibri"/>
                          <a:ea typeface="Calibri"/>
                          <a:cs typeface="Iskoola Pota"/>
                        </a:rPr>
                        <a:t>7.33</a:t>
                      </a:r>
                      <a:r>
                        <a:rPr lang="pt-BR" sz="2000" baseline="30000" dirty="0">
                          <a:effectLst/>
                          <a:latin typeface="Calibri"/>
                          <a:ea typeface="Calibri"/>
                          <a:cs typeface="Iskoola Pota"/>
                        </a:rPr>
                        <a:t>a</a:t>
                      </a:r>
                      <a:r>
                        <a:rPr lang="pt-BR" sz="2000" dirty="0">
                          <a:effectLst/>
                          <a:latin typeface="Calibri"/>
                          <a:ea typeface="Calibri"/>
                          <a:cs typeface="Iskoola Pota"/>
                        </a:rPr>
                        <a:t> ± 0.58</a:t>
                      </a:r>
                      <a:endParaRPr lang="en-US" sz="2000" dirty="0">
                        <a:effectLst/>
                        <a:latin typeface="Calibri"/>
                        <a:ea typeface="Calibri"/>
                        <a:cs typeface="Iskoola Pota"/>
                      </a:endParaRPr>
                    </a:p>
                    <a:p>
                      <a:pPr marL="0" marR="0">
                        <a:lnSpc>
                          <a:spcPct val="115000"/>
                        </a:lnSpc>
                        <a:spcBef>
                          <a:spcPts val="0"/>
                        </a:spcBef>
                        <a:spcAft>
                          <a:spcPts val="1000"/>
                        </a:spcAft>
                      </a:pPr>
                      <a:r>
                        <a:rPr lang="pt-BR" sz="2000" dirty="0">
                          <a:effectLst/>
                          <a:latin typeface="Calibri"/>
                          <a:ea typeface="Calibri"/>
                          <a:cs typeface="Iskoola Pota"/>
                        </a:rPr>
                        <a:t>7.33</a:t>
                      </a:r>
                      <a:r>
                        <a:rPr lang="pt-BR" sz="2000" baseline="30000" dirty="0">
                          <a:effectLst/>
                          <a:latin typeface="Calibri"/>
                          <a:ea typeface="Calibri"/>
                          <a:cs typeface="Iskoola Pota"/>
                        </a:rPr>
                        <a:t>a</a:t>
                      </a:r>
                      <a:r>
                        <a:rPr lang="pt-BR" sz="2000" dirty="0">
                          <a:effectLst/>
                          <a:latin typeface="Calibri"/>
                          <a:ea typeface="Calibri"/>
                          <a:cs typeface="Iskoola Pota"/>
                        </a:rPr>
                        <a:t> ± 0.58</a:t>
                      </a:r>
                      <a:endParaRPr lang="en-US" sz="2000" dirty="0">
                        <a:effectLst/>
                        <a:latin typeface="Calibri"/>
                        <a:ea typeface="Calibri"/>
                        <a:cs typeface="Iskoola Pota"/>
                      </a:endParaRPr>
                    </a:p>
                  </a:txBody>
                  <a:tcPr marL="68580" marR="68580"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1000"/>
                        </a:spcAft>
                      </a:pPr>
                      <a:endParaRPr lang="en-US" sz="2000" dirty="0" smtClean="0">
                        <a:effectLst/>
                        <a:latin typeface="Calibri"/>
                        <a:ea typeface="Calibri"/>
                        <a:cs typeface="Iskoola Pota"/>
                      </a:endParaRPr>
                    </a:p>
                    <a:p>
                      <a:pPr marL="0" marR="0">
                        <a:lnSpc>
                          <a:spcPct val="115000"/>
                        </a:lnSpc>
                        <a:spcBef>
                          <a:spcPts val="0"/>
                        </a:spcBef>
                        <a:spcAft>
                          <a:spcPts val="1000"/>
                        </a:spcAft>
                      </a:pPr>
                      <a:r>
                        <a:rPr lang="en-US" sz="2000" dirty="0" smtClean="0">
                          <a:effectLst/>
                          <a:latin typeface="Calibri"/>
                          <a:ea typeface="Calibri"/>
                          <a:cs typeface="Iskoola Pota"/>
                        </a:rPr>
                        <a:t>12.74</a:t>
                      </a:r>
                      <a:r>
                        <a:rPr lang="en-US" sz="2000" baseline="30000" dirty="0" smtClean="0">
                          <a:effectLst/>
                          <a:latin typeface="Calibri"/>
                          <a:ea typeface="Calibri"/>
                          <a:cs typeface="Iskoola Pota"/>
                        </a:rPr>
                        <a:t>a</a:t>
                      </a:r>
                      <a:r>
                        <a:rPr lang="en-US" sz="2000" dirty="0" smtClean="0">
                          <a:effectLst/>
                          <a:latin typeface="Calibri"/>
                          <a:ea typeface="Calibri"/>
                          <a:cs typeface="Iskoola Pota"/>
                        </a:rPr>
                        <a:t> </a:t>
                      </a:r>
                      <a:r>
                        <a:rPr lang="en-US" sz="2000" dirty="0">
                          <a:effectLst/>
                          <a:latin typeface="Calibri"/>
                          <a:ea typeface="Calibri"/>
                          <a:cs typeface="Iskoola Pota"/>
                        </a:rPr>
                        <a:t>± 0.39 </a:t>
                      </a:r>
                    </a:p>
                    <a:p>
                      <a:pPr marL="0" marR="0">
                        <a:lnSpc>
                          <a:spcPct val="115000"/>
                        </a:lnSpc>
                        <a:spcBef>
                          <a:spcPts val="0"/>
                        </a:spcBef>
                        <a:spcAft>
                          <a:spcPts val="1000"/>
                        </a:spcAft>
                      </a:pPr>
                      <a:r>
                        <a:rPr lang="en-US" sz="2000" dirty="0">
                          <a:effectLst/>
                          <a:latin typeface="Calibri"/>
                          <a:ea typeface="Calibri"/>
                          <a:cs typeface="Iskoola Pota"/>
                        </a:rPr>
                        <a:t>11.82</a:t>
                      </a:r>
                      <a:r>
                        <a:rPr lang="en-US" sz="2000" baseline="30000" dirty="0">
                          <a:effectLst/>
                          <a:latin typeface="Calibri"/>
                          <a:ea typeface="Calibri"/>
                          <a:cs typeface="Iskoola Pota"/>
                        </a:rPr>
                        <a:t>b</a:t>
                      </a:r>
                      <a:r>
                        <a:rPr lang="en-US" sz="2000" dirty="0">
                          <a:effectLst/>
                          <a:latin typeface="Calibri"/>
                          <a:ea typeface="Calibri"/>
                          <a:cs typeface="Iskoola Pota"/>
                        </a:rPr>
                        <a:t> ± 0.03</a:t>
                      </a:r>
                    </a:p>
                    <a:p>
                      <a:pPr marL="0" marR="0">
                        <a:lnSpc>
                          <a:spcPct val="115000"/>
                        </a:lnSpc>
                        <a:spcBef>
                          <a:spcPts val="0"/>
                        </a:spcBef>
                        <a:spcAft>
                          <a:spcPts val="1000"/>
                        </a:spcAft>
                      </a:pPr>
                      <a:r>
                        <a:rPr lang="en-US" sz="2000" dirty="0">
                          <a:effectLst/>
                          <a:latin typeface="Calibri"/>
                          <a:ea typeface="Calibri"/>
                          <a:cs typeface="Iskoola Pota"/>
                        </a:rPr>
                        <a:t>12.52</a:t>
                      </a:r>
                      <a:r>
                        <a:rPr lang="en-US" sz="2000" baseline="30000" dirty="0">
                          <a:effectLst/>
                          <a:latin typeface="Calibri"/>
                          <a:ea typeface="Calibri"/>
                          <a:cs typeface="Iskoola Pota"/>
                        </a:rPr>
                        <a:t>ab</a:t>
                      </a:r>
                      <a:r>
                        <a:rPr lang="en-US" sz="2000" dirty="0">
                          <a:effectLst/>
                          <a:latin typeface="Calibri"/>
                          <a:ea typeface="Calibri"/>
                          <a:cs typeface="Iskoola Pota"/>
                        </a:rPr>
                        <a:t> ± 0.21</a:t>
                      </a:r>
                    </a:p>
                  </a:txBody>
                  <a:tcPr marL="68580" marR="68580"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15000"/>
                        </a:lnSpc>
                        <a:spcBef>
                          <a:spcPts val="0"/>
                        </a:spcBef>
                        <a:spcAft>
                          <a:spcPts val="1000"/>
                        </a:spcAft>
                      </a:pPr>
                      <a:endParaRPr lang="de-DE" sz="2000" dirty="0" smtClean="0">
                        <a:effectLst/>
                        <a:latin typeface="Calibri"/>
                        <a:ea typeface="Calibri"/>
                        <a:cs typeface="Iskoola Pota"/>
                      </a:endParaRPr>
                    </a:p>
                    <a:p>
                      <a:pPr marL="0" marR="0">
                        <a:lnSpc>
                          <a:spcPct val="115000"/>
                        </a:lnSpc>
                        <a:spcBef>
                          <a:spcPts val="0"/>
                        </a:spcBef>
                        <a:spcAft>
                          <a:spcPts val="1000"/>
                        </a:spcAft>
                      </a:pPr>
                      <a:r>
                        <a:rPr lang="de-DE" sz="2000" b="1" dirty="0" smtClean="0">
                          <a:solidFill>
                            <a:schemeClr val="accent2"/>
                          </a:solidFill>
                          <a:effectLst/>
                          <a:latin typeface="Calibri"/>
                          <a:ea typeface="Calibri"/>
                          <a:cs typeface="Iskoola Pota"/>
                        </a:rPr>
                        <a:t>44.56</a:t>
                      </a:r>
                      <a:r>
                        <a:rPr lang="de-DE" sz="2000" b="1" baseline="30000" dirty="0" smtClean="0">
                          <a:solidFill>
                            <a:schemeClr val="accent2"/>
                          </a:solidFill>
                          <a:effectLst/>
                          <a:latin typeface="Calibri"/>
                          <a:ea typeface="Calibri"/>
                          <a:cs typeface="Iskoola Pota"/>
                        </a:rPr>
                        <a:t>ab</a:t>
                      </a:r>
                      <a:r>
                        <a:rPr lang="de-DE" sz="2000" b="1" dirty="0" smtClean="0">
                          <a:solidFill>
                            <a:schemeClr val="accent2"/>
                          </a:solidFill>
                          <a:effectLst/>
                          <a:latin typeface="Calibri"/>
                          <a:ea typeface="Calibri"/>
                          <a:cs typeface="Iskoola Pota"/>
                        </a:rPr>
                        <a:t> </a:t>
                      </a:r>
                      <a:r>
                        <a:rPr lang="de-DE" sz="2000" b="1" dirty="0">
                          <a:solidFill>
                            <a:schemeClr val="accent2"/>
                          </a:solidFill>
                          <a:effectLst/>
                          <a:latin typeface="Calibri"/>
                          <a:ea typeface="Calibri"/>
                          <a:cs typeface="Iskoola Pota"/>
                        </a:rPr>
                        <a:t>± 0.93</a:t>
                      </a:r>
                      <a:endParaRPr lang="en-US" sz="2000" b="1" dirty="0">
                        <a:solidFill>
                          <a:schemeClr val="accent2"/>
                        </a:solidFill>
                        <a:effectLst/>
                        <a:latin typeface="Calibri"/>
                        <a:ea typeface="Calibri"/>
                        <a:cs typeface="Iskoola Pota"/>
                      </a:endParaRPr>
                    </a:p>
                    <a:p>
                      <a:pPr marL="0" marR="0">
                        <a:lnSpc>
                          <a:spcPct val="115000"/>
                        </a:lnSpc>
                        <a:spcBef>
                          <a:spcPts val="0"/>
                        </a:spcBef>
                        <a:spcAft>
                          <a:spcPts val="1000"/>
                        </a:spcAft>
                      </a:pPr>
                      <a:r>
                        <a:rPr lang="de-DE" sz="2000" dirty="0">
                          <a:effectLst/>
                          <a:latin typeface="Calibri"/>
                          <a:ea typeface="Calibri"/>
                          <a:cs typeface="Iskoola Pota"/>
                        </a:rPr>
                        <a:t>46.05</a:t>
                      </a:r>
                      <a:r>
                        <a:rPr lang="de-DE" sz="2000" baseline="30000" dirty="0">
                          <a:effectLst/>
                          <a:latin typeface="Calibri"/>
                          <a:ea typeface="Calibri"/>
                          <a:cs typeface="Iskoola Pota"/>
                        </a:rPr>
                        <a:t>a</a:t>
                      </a:r>
                      <a:r>
                        <a:rPr lang="de-DE" sz="2000" dirty="0">
                          <a:effectLst/>
                          <a:latin typeface="Calibri"/>
                          <a:ea typeface="Calibri"/>
                          <a:cs typeface="Iskoola Pota"/>
                        </a:rPr>
                        <a:t> ± 0.71</a:t>
                      </a:r>
                      <a:endParaRPr lang="en-US" sz="2000" dirty="0">
                        <a:effectLst/>
                        <a:latin typeface="Calibri"/>
                        <a:ea typeface="Calibri"/>
                        <a:cs typeface="Iskoola Pota"/>
                      </a:endParaRPr>
                    </a:p>
                    <a:p>
                      <a:pPr marL="0" marR="0">
                        <a:lnSpc>
                          <a:spcPct val="115000"/>
                        </a:lnSpc>
                        <a:spcBef>
                          <a:spcPts val="0"/>
                        </a:spcBef>
                        <a:spcAft>
                          <a:spcPts val="1000"/>
                        </a:spcAft>
                      </a:pPr>
                      <a:r>
                        <a:rPr lang="de-DE" sz="2000" dirty="0">
                          <a:effectLst/>
                          <a:latin typeface="Calibri"/>
                          <a:ea typeface="Calibri"/>
                          <a:cs typeface="Iskoola Pota"/>
                        </a:rPr>
                        <a:t>43.40</a:t>
                      </a:r>
                      <a:r>
                        <a:rPr lang="de-DE" sz="2000" baseline="30000" dirty="0">
                          <a:effectLst/>
                          <a:latin typeface="Calibri"/>
                          <a:ea typeface="Calibri"/>
                          <a:cs typeface="Iskoola Pota"/>
                        </a:rPr>
                        <a:t>b</a:t>
                      </a:r>
                      <a:r>
                        <a:rPr lang="de-DE" sz="2000" dirty="0">
                          <a:effectLst/>
                          <a:latin typeface="Calibri"/>
                          <a:ea typeface="Calibri"/>
                          <a:cs typeface="Iskoola Pota"/>
                        </a:rPr>
                        <a:t> ± 0.78</a:t>
                      </a:r>
                      <a:endParaRPr lang="en-US" sz="2000" dirty="0">
                        <a:effectLst/>
                        <a:latin typeface="Calibri"/>
                        <a:ea typeface="Calibri"/>
                        <a:cs typeface="Iskoola Pota"/>
                      </a:endParaRPr>
                    </a:p>
                  </a:txBody>
                  <a:tcPr marL="68580" marR="68580"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nSpc>
                          <a:spcPct val="150000"/>
                        </a:lnSpc>
                        <a:spcBef>
                          <a:spcPts val="0"/>
                        </a:spcBef>
                        <a:spcAft>
                          <a:spcPts val="0"/>
                        </a:spcAft>
                      </a:pPr>
                      <a:endParaRPr lang="en-US" sz="2000" b="0" dirty="0" smtClean="0">
                        <a:solidFill>
                          <a:srgbClr val="000000"/>
                        </a:solidFill>
                        <a:effectLst/>
                        <a:latin typeface="Times New Roman"/>
                        <a:ea typeface="Calibri"/>
                      </a:endParaRPr>
                    </a:p>
                    <a:p>
                      <a:pPr marL="0" marR="0">
                        <a:lnSpc>
                          <a:spcPct val="150000"/>
                        </a:lnSpc>
                        <a:spcBef>
                          <a:spcPts val="0"/>
                        </a:spcBef>
                        <a:spcAft>
                          <a:spcPts val="0"/>
                        </a:spcAft>
                      </a:pPr>
                      <a:r>
                        <a:rPr lang="en-US" sz="2000" b="0" dirty="0" smtClean="0">
                          <a:solidFill>
                            <a:srgbClr val="000000"/>
                          </a:solidFill>
                          <a:effectLst/>
                          <a:latin typeface="Times New Roman"/>
                          <a:ea typeface="Calibri"/>
                        </a:rPr>
                        <a:t>0.49</a:t>
                      </a:r>
                      <a:r>
                        <a:rPr lang="en-US" sz="2000" b="0" baseline="30000" dirty="0" smtClean="0">
                          <a:solidFill>
                            <a:srgbClr val="000000"/>
                          </a:solidFill>
                          <a:effectLst/>
                          <a:latin typeface="Times New Roman"/>
                          <a:ea typeface="Calibri"/>
                        </a:rPr>
                        <a:t>a </a:t>
                      </a:r>
                      <a:r>
                        <a:rPr lang="en-US" sz="2000" b="0" dirty="0" smtClean="0">
                          <a:solidFill>
                            <a:srgbClr val="000000"/>
                          </a:solidFill>
                          <a:effectLst/>
                          <a:latin typeface="Times New Roman"/>
                          <a:ea typeface="Times New Roman"/>
                        </a:rPr>
                        <a:t>± 0.01</a:t>
                      </a:r>
                      <a:endParaRPr lang="en-US" sz="1800" b="0" dirty="0" smtClean="0">
                        <a:solidFill>
                          <a:srgbClr val="000000"/>
                        </a:solidFill>
                        <a:effectLst/>
                        <a:latin typeface="+mn-lt"/>
                        <a:ea typeface="Calibri"/>
                      </a:endParaRPr>
                    </a:p>
                    <a:p>
                      <a:pPr marL="0" marR="0">
                        <a:lnSpc>
                          <a:spcPct val="150000"/>
                        </a:lnSpc>
                        <a:spcBef>
                          <a:spcPts val="0"/>
                        </a:spcBef>
                        <a:spcAft>
                          <a:spcPts val="0"/>
                        </a:spcAft>
                      </a:pPr>
                      <a:r>
                        <a:rPr lang="en-US" sz="2000" b="0" dirty="0" smtClean="0">
                          <a:solidFill>
                            <a:srgbClr val="000000"/>
                          </a:solidFill>
                          <a:effectLst/>
                          <a:latin typeface="Times New Roman"/>
                          <a:ea typeface="Calibri"/>
                        </a:rPr>
                        <a:t>0.42</a:t>
                      </a:r>
                      <a:r>
                        <a:rPr lang="en-US" sz="2000" b="0" baseline="30000" dirty="0" smtClean="0">
                          <a:solidFill>
                            <a:srgbClr val="000000"/>
                          </a:solidFill>
                          <a:effectLst/>
                          <a:latin typeface="Times New Roman"/>
                          <a:ea typeface="Calibri"/>
                        </a:rPr>
                        <a:t>b</a:t>
                      </a:r>
                      <a:r>
                        <a:rPr lang="en-US" sz="2000" b="0" dirty="0" smtClean="0">
                          <a:solidFill>
                            <a:srgbClr val="000000"/>
                          </a:solidFill>
                          <a:effectLst/>
                          <a:latin typeface="Times New Roman"/>
                          <a:ea typeface="Times New Roman"/>
                        </a:rPr>
                        <a:t>± 0.00</a:t>
                      </a:r>
                      <a:endParaRPr lang="en-US" sz="1800" b="0" dirty="0" smtClean="0">
                        <a:solidFill>
                          <a:srgbClr val="000000"/>
                        </a:solidFill>
                        <a:effectLst/>
                        <a:latin typeface="+mn-lt"/>
                        <a:ea typeface="Calibri"/>
                      </a:endParaRPr>
                    </a:p>
                    <a:p>
                      <a:pPr marL="0" marR="0">
                        <a:lnSpc>
                          <a:spcPct val="150000"/>
                        </a:lnSpc>
                        <a:spcBef>
                          <a:spcPts val="0"/>
                        </a:spcBef>
                        <a:spcAft>
                          <a:spcPts val="0"/>
                        </a:spcAft>
                      </a:pPr>
                      <a:r>
                        <a:rPr lang="en-US" sz="2000" b="0" dirty="0" smtClean="0">
                          <a:solidFill>
                            <a:srgbClr val="000000"/>
                          </a:solidFill>
                          <a:effectLst/>
                          <a:latin typeface="Times New Roman"/>
                          <a:ea typeface="Calibri"/>
                        </a:rPr>
                        <a:t>0.48</a:t>
                      </a:r>
                      <a:r>
                        <a:rPr lang="en-US" sz="2000" b="0" baseline="30000" dirty="0" smtClean="0">
                          <a:solidFill>
                            <a:srgbClr val="000000"/>
                          </a:solidFill>
                          <a:effectLst/>
                          <a:latin typeface="Times New Roman"/>
                          <a:ea typeface="Calibri"/>
                        </a:rPr>
                        <a:t>a</a:t>
                      </a:r>
                      <a:r>
                        <a:rPr lang="en-US" sz="2000" b="0" dirty="0" smtClean="0">
                          <a:solidFill>
                            <a:srgbClr val="000000"/>
                          </a:solidFill>
                          <a:effectLst/>
                          <a:latin typeface="Times New Roman"/>
                          <a:ea typeface="Calibri"/>
                        </a:rPr>
                        <a:t> </a:t>
                      </a:r>
                      <a:r>
                        <a:rPr lang="en-US" sz="2000" b="0" dirty="0" smtClean="0">
                          <a:solidFill>
                            <a:srgbClr val="000000"/>
                          </a:solidFill>
                          <a:effectLst/>
                          <a:latin typeface="Times New Roman"/>
                          <a:ea typeface="Times New Roman"/>
                        </a:rPr>
                        <a:t>± 0.01</a:t>
                      </a:r>
                      <a:endParaRPr lang="en-US" sz="1800" b="0" dirty="0">
                        <a:solidFill>
                          <a:srgbClr val="000000"/>
                        </a:solidFill>
                        <a:effectLst/>
                        <a:latin typeface="+mn-lt"/>
                        <a:ea typeface="Calibri"/>
                      </a:endParaRPr>
                    </a:p>
                  </a:txBody>
                  <a:tcPr marL="68580" marR="68580" marT="952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bl>
          </a:graphicData>
        </a:graphic>
      </p:graphicFrame>
      <p:sp>
        <p:nvSpPr>
          <p:cNvPr id="7" name="Rectangle 6"/>
          <p:cNvSpPr/>
          <p:nvPr/>
        </p:nvSpPr>
        <p:spPr>
          <a:xfrm>
            <a:off x="457200" y="6059905"/>
            <a:ext cx="3457870" cy="461665"/>
          </a:xfrm>
          <a:prstGeom prst="rect">
            <a:avLst/>
          </a:prstGeom>
        </p:spPr>
        <p:txBody>
          <a:bodyPr wrap="none">
            <a:spAutoFit/>
          </a:bodyPr>
          <a:lstStyle/>
          <a:p>
            <a:r>
              <a:rPr lang="en-US" sz="2400" b="1" dirty="0"/>
              <a:t>(</a:t>
            </a:r>
            <a:r>
              <a:rPr lang="en-US" sz="2400" b="1" dirty="0" err="1"/>
              <a:t>Vijayakumar</a:t>
            </a:r>
            <a:r>
              <a:rPr lang="en-US" sz="2400" b="1" dirty="0"/>
              <a:t> </a:t>
            </a:r>
            <a:r>
              <a:rPr lang="en-US" sz="2400" b="1" i="1" dirty="0"/>
              <a:t>et al., </a:t>
            </a:r>
            <a:r>
              <a:rPr lang="en-US" sz="2400" b="1" dirty="0"/>
              <a:t>2013)</a:t>
            </a:r>
          </a:p>
        </p:txBody>
      </p:sp>
    </p:spTree>
    <p:extLst>
      <p:ext uri="{BB962C8B-B14F-4D97-AF65-F5344CB8AC3E}">
        <p14:creationId xmlns:p14="http://schemas.microsoft.com/office/powerpoint/2010/main" val="33310153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8FC179B-E1DC-44DF-B0E4-66A8D350C2BE}" type="slidenum">
              <a:rPr lang="en-US" smtClean="0"/>
              <a:t>15</a:t>
            </a:fld>
            <a:endParaRPr lang="en-US"/>
          </a:p>
        </p:txBody>
      </p:sp>
      <p:sp>
        <p:nvSpPr>
          <p:cNvPr id="5" name="Rectangle 4"/>
          <p:cNvSpPr/>
          <p:nvPr/>
        </p:nvSpPr>
        <p:spPr>
          <a:xfrm>
            <a:off x="2382253" y="296779"/>
            <a:ext cx="7748336" cy="954107"/>
          </a:xfrm>
          <a:prstGeom prst="rect">
            <a:avLst/>
          </a:prstGeom>
        </p:spPr>
        <p:txBody>
          <a:bodyPr wrap="square">
            <a:spAutoFit/>
          </a:bodyPr>
          <a:lstStyle/>
          <a:p>
            <a:r>
              <a:rPr lang="en-US" sz="2800" b="1" dirty="0">
                <a:ea typeface="Calibri"/>
              </a:rPr>
              <a:t>Variety-wise Physical properties analysis of wood apple dry </a:t>
            </a:r>
            <a:r>
              <a:rPr lang="en-US" sz="2800" b="1" dirty="0" smtClean="0">
                <a:ea typeface="Calibri"/>
              </a:rPr>
              <a:t>powder </a:t>
            </a:r>
            <a:r>
              <a:rPr lang="en-US" sz="2800" b="1" dirty="0" err="1" smtClean="0">
                <a:ea typeface="Calibri"/>
              </a:rPr>
              <a:t>Cont</a:t>
            </a:r>
            <a:r>
              <a:rPr lang="en-US" sz="2800" b="1" dirty="0" smtClean="0">
                <a:ea typeface="Calibri"/>
              </a:rPr>
              <a:t>……</a:t>
            </a:r>
            <a:endParaRPr lang="en-US" sz="2800" dirty="0"/>
          </a:p>
        </p:txBody>
      </p:sp>
      <p:graphicFrame>
        <p:nvGraphicFramePr>
          <p:cNvPr id="6" name="Table 5"/>
          <p:cNvGraphicFramePr>
            <a:graphicFrameLocks noGrp="1"/>
          </p:cNvGraphicFramePr>
          <p:nvPr>
            <p:extLst>
              <p:ext uri="{D42A27DB-BD31-4B8C-83A1-F6EECF244321}">
                <p14:modId xmlns:p14="http://schemas.microsoft.com/office/powerpoint/2010/main" val="2724716965"/>
              </p:ext>
            </p:extLst>
          </p:nvPr>
        </p:nvGraphicFramePr>
        <p:xfrm>
          <a:off x="1114925" y="1520773"/>
          <a:ext cx="10844463" cy="4968792"/>
        </p:xfrm>
        <a:graphic>
          <a:graphicData uri="http://schemas.openxmlformats.org/drawingml/2006/table">
            <a:tbl>
              <a:tblPr firstRow="1" firstCol="1" bandRow="1">
                <a:tableStyleId>{5C22544A-7EE6-4342-B048-85BDC9FD1C3A}</a:tableStyleId>
              </a:tblPr>
              <a:tblGrid>
                <a:gridCol w="3563181"/>
                <a:gridCol w="2130164"/>
                <a:gridCol w="2575559"/>
                <a:gridCol w="2575559"/>
              </a:tblGrid>
              <a:tr h="476469">
                <a:tc rowSpan="2">
                  <a:txBody>
                    <a:bodyPr/>
                    <a:lstStyle/>
                    <a:p>
                      <a:pPr marL="0" marR="0" algn="ctr">
                        <a:lnSpc>
                          <a:spcPct val="150000"/>
                        </a:lnSpc>
                        <a:spcBef>
                          <a:spcPts val="0"/>
                        </a:spcBef>
                        <a:spcAft>
                          <a:spcPts val="0"/>
                        </a:spcAft>
                      </a:pPr>
                      <a:r>
                        <a:rPr lang="en-US" sz="2400" b="1" dirty="0" smtClean="0">
                          <a:solidFill>
                            <a:schemeClr val="tx1"/>
                          </a:solidFill>
                          <a:effectLst/>
                          <a:latin typeface="+mn-lt"/>
                          <a:ea typeface="Calibri"/>
                          <a:cs typeface="Iskoola Pota"/>
                        </a:rPr>
                        <a:t> Variety </a:t>
                      </a:r>
                    </a:p>
                    <a:p>
                      <a:pPr marL="0" marR="0" algn="ctr">
                        <a:lnSpc>
                          <a:spcPct val="150000"/>
                        </a:lnSpc>
                        <a:spcBef>
                          <a:spcPts val="0"/>
                        </a:spcBef>
                        <a:spcAft>
                          <a:spcPts val="0"/>
                        </a:spcAft>
                      </a:pPr>
                      <a:endParaRPr lang="en-US" sz="2400" b="1" dirty="0">
                        <a:solidFill>
                          <a:schemeClr val="tx1"/>
                        </a:solidFill>
                        <a:effectLst/>
                        <a:latin typeface="Calibri"/>
                        <a:ea typeface="Calibri"/>
                        <a:cs typeface="Iskoola Pota"/>
                      </a:endParaRPr>
                    </a:p>
                  </a:txBody>
                  <a:tcPr marL="68580" marR="68580" marT="0" marB="0"/>
                </a:tc>
                <a:tc gridSpan="3">
                  <a:txBody>
                    <a:bodyPr/>
                    <a:lstStyle/>
                    <a:p>
                      <a:pPr marL="0" marR="0" algn="ctr">
                        <a:lnSpc>
                          <a:spcPct val="150000"/>
                        </a:lnSpc>
                        <a:spcBef>
                          <a:spcPts val="0"/>
                        </a:spcBef>
                        <a:spcAft>
                          <a:spcPts val="0"/>
                        </a:spcAft>
                      </a:pPr>
                      <a:r>
                        <a:rPr lang="en-US" sz="2400" b="1" dirty="0" smtClean="0">
                          <a:solidFill>
                            <a:schemeClr val="tx1"/>
                          </a:solidFill>
                          <a:effectLst/>
                          <a:latin typeface="Calibri"/>
                          <a:ea typeface="Calibri"/>
                          <a:cs typeface="Iskoola Pota"/>
                        </a:rPr>
                        <a:t>Color</a:t>
                      </a:r>
                      <a:endParaRPr lang="en-US" sz="2400" b="1" dirty="0">
                        <a:solidFill>
                          <a:schemeClr val="tx1"/>
                        </a:solidFill>
                        <a:effectLst/>
                        <a:latin typeface="Calibri"/>
                        <a:ea typeface="Calibri"/>
                        <a:cs typeface="Iskoola Pota"/>
                      </a:endParaRPr>
                    </a:p>
                  </a:txBody>
                  <a:tcPr marL="68580" marR="68580" marT="0" marB="0"/>
                </a:tc>
                <a:tc hMerge="1">
                  <a:txBody>
                    <a:bodyPr/>
                    <a:lstStyle/>
                    <a:p>
                      <a:pPr marL="0" marR="0">
                        <a:lnSpc>
                          <a:spcPct val="150000"/>
                        </a:lnSpc>
                        <a:spcBef>
                          <a:spcPts val="0"/>
                        </a:spcBef>
                        <a:spcAft>
                          <a:spcPts val="0"/>
                        </a:spcAft>
                      </a:pPr>
                      <a:endParaRPr lang="en-US" sz="1400" b="1" dirty="0">
                        <a:solidFill>
                          <a:schemeClr val="tx1"/>
                        </a:solidFill>
                        <a:effectLst/>
                        <a:latin typeface="Calibri"/>
                        <a:ea typeface="Calibri"/>
                        <a:cs typeface="Iskoola Pota"/>
                      </a:endParaRPr>
                    </a:p>
                  </a:txBody>
                  <a:tcPr marL="68580" marR="68580" marT="0" marB="0"/>
                </a:tc>
                <a:tc hMerge="1">
                  <a:txBody>
                    <a:bodyPr/>
                    <a:lstStyle/>
                    <a:p>
                      <a:pPr marL="0" marR="0">
                        <a:lnSpc>
                          <a:spcPct val="150000"/>
                        </a:lnSpc>
                        <a:spcBef>
                          <a:spcPts val="0"/>
                        </a:spcBef>
                        <a:spcAft>
                          <a:spcPts val="0"/>
                        </a:spcAft>
                      </a:pPr>
                      <a:endParaRPr lang="en-US" sz="1400" b="1" dirty="0">
                        <a:solidFill>
                          <a:schemeClr val="tx1"/>
                        </a:solidFill>
                        <a:effectLst/>
                        <a:latin typeface="Calibri"/>
                        <a:ea typeface="Calibri"/>
                        <a:cs typeface="Iskoola Pota"/>
                      </a:endParaRPr>
                    </a:p>
                  </a:txBody>
                  <a:tcPr marL="68580" marR="68580" marT="0" marB="0"/>
                </a:tc>
              </a:tr>
              <a:tr h="456009">
                <a:tc vMerge="1">
                  <a:txBody>
                    <a:bodyPr/>
                    <a:lstStyle/>
                    <a:p>
                      <a:pPr marL="0" marR="0">
                        <a:lnSpc>
                          <a:spcPct val="150000"/>
                        </a:lnSpc>
                        <a:spcBef>
                          <a:spcPts val="0"/>
                        </a:spcBef>
                        <a:spcAft>
                          <a:spcPts val="0"/>
                        </a:spcAft>
                      </a:pPr>
                      <a:endParaRPr lang="en-US" sz="3200" b="1" dirty="0">
                        <a:solidFill>
                          <a:schemeClr val="tx1"/>
                        </a:solidFill>
                        <a:effectLst/>
                        <a:latin typeface="Calibri"/>
                        <a:ea typeface="Calibri"/>
                        <a:cs typeface="Iskoola Pota"/>
                      </a:endParaRPr>
                    </a:p>
                  </a:txBody>
                  <a:tcPr marL="68580" marR="68580" marT="0" marB="0"/>
                </a:tc>
                <a:tc>
                  <a:txBody>
                    <a:bodyPr/>
                    <a:lstStyle/>
                    <a:p>
                      <a:pPr marL="0" marR="0">
                        <a:lnSpc>
                          <a:spcPct val="150000"/>
                        </a:lnSpc>
                        <a:spcBef>
                          <a:spcPts val="0"/>
                        </a:spcBef>
                        <a:spcAft>
                          <a:spcPts val="0"/>
                        </a:spcAft>
                      </a:pPr>
                      <a:r>
                        <a:rPr lang="en-US" sz="2400" b="1" dirty="0" smtClean="0">
                          <a:solidFill>
                            <a:schemeClr val="tx1"/>
                          </a:solidFill>
                          <a:effectLst/>
                          <a:latin typeface="Calibri"/>
                          <a:ea typeface="Calibri"/>
                          <a:cs typeface="Iskoola Pota"/>
                        </a:rPr>
                        <a:t>Lightness</a:t>
                      </a:r>
                      <a:endParaRPr lang="en-US" sz="2400" b="1" dirty="0">
                        <a:solidFill>
                          <a:schemeClr val="tx1"/>
                        </a:solidFill>
                        <a:effectLst/>
                        <a:latin typeface="Calibri"/>
                        <a:ea typeface="Calibri"/>
                        <a:cs typeface="Iskoola Pota"/>
                      </a:endParaRPr>
                    </a:p>
                  </a:txBody>
                  <a:tcPr marL="68580" marR="68580" marT="0" marB="0"/>
                </a:tc>
                <a:tc>
                  <a:txBody>
                    <a:bodyPr/>
                    <a:lstStyle/>
                    <a:p>
                      <a:pPr marL="0" marR="0">
                        <a:lnSpc>
                          <a:spcPct val="150000"/>
                        </a:lnSpc>
                        <a:spcBef>
                          <a:spcPts val="0"/>
                        </a:spcBef>
                        <a:spcAft>
                          <a:spcPts val="0"/>
                        </a:spcAft>
                      </a:pPr>
                      <a:r>
                        <a:rPr lang="en-US" sz="2400" b="1" dirty="0" smtClean="0">
                          <a:solidFill>
                            <a:schemeClr val="tx1"/>
                          </a:solidFill>
                          <a:effectLst/>
                          <a:latin typeface="Calibri"/>
                          <a:ea typeface="Calibri"/>
                          <a:cs typeface="Iskoola Pota"/>
                        </a:rPr>
                        <a:t>Chroma</a:t>
                      </a:r>
                      <a:endParaRPr lang="en-US" sz="2400" b="1" dirty="0">
                        <a:solidFill>
                          <a:schemeClr val="tx1"/>
                        </a:solidFill>
                        <a:effectLst/>
                        <a:latin typeface="Calibri"/>
                        <a:ea typeface="Calibri"/>
                        <a:cs typeface="Iskoola Pota"/>
                      </a:endParaRPr>
                    </a:p>
                  </a:txBody>
                  <a:tcPr marL="68580" marR="68580" marT="0" marB="0"/>
                </a:tc>
                <a:tc>
                  <a:txBody>
                    <a:bodyPr/>
                    <a:lstStyle/>
                    <a:p>
                      <a:pPr marL="0" marR="0">
                        <a:lnSpc>
                          <a:spcPct val="150000"/>
                        </a:lnSpc>
                        <a:spcBef>
                          <a:spcPts val="0"/>
                        </a:spcBef>
                        <a:spcAft>
                          <a:spcPts val="0"/>
                        </a:spcAft>
                      </a:pPr>
                      <a:r>
                        <a:rPr lang="en-US" sz="2400" b="1" dirty="0" smtClean="0">
                          <a:solidFill>
                            <a:schemeClr val="tx1"/>
                          </a:solidFill>
                          <a:effectLst/>
                          <a:latin typeface="Calibri"/>
                          <a:ea typeface="Calibri"/>
                          <a:cs typeface="Iskoola Pota"/>
                        </a:rPr>
                        <a:t>Hue</a:t>
                      </a:r>
                      <a:endParaRPr lang="en-US" sz="2400" b="1" dirty="0">
                        <a:solidFill>
                          <a:schemeClr val="tx1"/>
                        </a:solidFill>
                        <a:effectLst/>
                        <a:latin typeface="Calibri"/>
                        <a:ea typeface="Calibri"/>
                        <a:cs typeface="Iskoola Pota"/>
                      </a:endParaRPr>
                    </a:p>
                  </a:txBody>
                  <a:tcPr marL="68580" marR="68580" marT="0" marB="0"/>
                </a:tc>
              </a:tr>
              <a:tr h="1833631">
                <a:tc>
                  <a:txBody>
                    <a:bodyPr/>
                    <a:lstStyle/>
                    <a:p>
                      <a:pPr marL="0" marR="0">
                        <a:lnSpc>
                          <a:spcPct val="150000"/>
                        </a:lnSpc>
                        <a:spcBef>
                          <a:spcPts val="0"/>
                        </a:spcBef>
                        <a:spcAft>
                          <a:spcPts val="0"/>
                        </a:spcAft>
                      </a:pPr>
                      <a:r>
                        <a:rPr lang="en-US" sz="2000" b="1" u="sng" dirty="0">
                          <a:solidFill>
                            <a:schemeClr val="tx1"/>
                          </a:solidFill>
                          <a:effectLst/>
                        </a:rPr>
                        <a:t>Dry powder without seeds </a:t>
                      </a:r>
                      <a:endParaRPr lang="en-US" sz="2000" b="1" dirty="0">
                        <a:solidFill>
                          <a:schemeClr val="tx1"/>
                        </a:solidFill>
                        <a:effectLst/>
                      </a:endParaRPr>
                    </a:p>
                    <a:p>
                      <a:pPr marL="0" marR="0">
                        <a:lnSpc>
                          <a:spcPct val="150000"/>
                        </a:lnSpc>
                        <a:spcBef>
                          <a:spcPts val="0"/>
                        </a:spcBef>
                        <a:spcAft>
                          <a:spcPts val="0"/>
                        </a:spcAft>
                      </a:pPr>
                      <a:r>
                        <a:rPr lang="en-US" sz="2000" b="1" dirty="0" smtClean="0">
                          <a:solidFill>
                            <a:schemeClr val="bg2"/>
                          </a:solidFill>
                          <a:effectLst/>
                        </a:rPr>
                        <a:t>Accession No- </a:t>
                      </a:r>
                      <a:r>
                        <a:rPr lang="en-US" sz="2000" b="1" dirty="0">
                          <a:solidFill>
                            <a:schemeClr val="bg2"/>
                          </a:solidFill>
                          <a:effectLst/>
                        </a:rPr>
                        <a:t>17</a:t>
                      </a:r>
                    </a:p>
                    <a:p>
                      <a:pPr marL="0" marR="0">
                        <a:lnSpc>
                          <a:spcPct val="150000"/>
                        </a:lnSpc>
                        <a:spcBef>
                          <a:spcPts val="0"/>
                        </a:spcBef>
                        <a:spcAft>
                          <a:spcPts val="0"/>
                        </a:spcAft>
                      </a:pPr>
                      <a:r>
                        <a:rPr lang="en-US" sz="2000" b="1" dirty="0">
                          <a:solidFill>
                            <a:schemeClr val="tx1"/>
                          </a:solidFill>
                          <a:effectLst/>
                        </a:rPr>
                        <a:t>ANK Wood apple 01</a:t>
                      </a:r>
                    </a:p>
                    <a:p>
                      <a:pPr marL="0" marR="0">
                        <a:lnSpc>
                          <a:spcPct val="150000"/>
                        </a:lnSpc>
                        <a:spcBef>
                          <a:spcPts val="0"/>
                        </a:spcBef>
                        <a:spcAft>
                          <a:spcPts val="0"/>
                        </a:spcAft>
                      </a:pPr>
                      <a:r>
                        <a:rPr lang="en-US" sz="2000" b="1" dirty="0">
                          <a:solidFill>
                            <a:schemeClr val="tx1"/>
                          </a:solidFill>
                          <a:effectLst/>
                        </a:rPr>
                        <a:t>ANK Wood apple </a:t>
                      </a:r>
                      <a:r>
                        <a:rPr lang="en-US" sz="2000" b="1" dirty="0" smtClean="0">
                          <a:solidFill>
                            <a:schemeClr val="tx1"/>
                          </a:solidFill>
                          <a:effectLst/>
                        </a:rPr>
                        <a:t>02</a:t>
                      </a:r>
                      <a:endParaRPr lang="en-US" sz="2000" b="1" dirty="0">
                        <a:solidFill>
                          <a:schemeClr val="tx1"/>
                        </a:solidFill>
                        <a:effectLst/>
                      </a:endParaRPr>
                    </a:p>
                  </a:txBody>
                  <a:tcPr marL="68580" marR="68580" marT="0" marB="0"/>
                </a:tc>
                <a:tc>
                  <a:txBody>
                    <a:bodyPr/>
                    <a:lstStyle/>
                    <a:p>
                      <a:pPr marL="0" marR="0">
                        <a:lnSpc>
                          <a:spcPct val="150000"/>
                        </a:lnSpc>
                        <a:spcBef>
                          <a:spcPts val="0"/>
                        </a:spcBef>
                        <a:spcAft>
                          <a:spcPts val="0"/>
                        </a:spcAft>
                      </a:pPr>
                      <a:r>
                        <a:rPr lang="pt-BR" sz="2000" b="0" dirty="0" smtClean="0">
                          <a:solidFill>
                            <a:schemeClr val="tx1"/>
                          </a:solidFill>
                          <a:effectLst/>
                          <a:latin typeface="+mn-lt"/>
                          <a:ea typeface="Calibri"/>
                          <a:cs typeface="Iskoola Pota"/>
                        </a:rPr>
                        <a:t> </a:t>
                      </a:r>
                    </a:p>
                    <a:p>
                      <a:pPr marL="0" marR="0">
                        <a:lnSpc>
                          <a:spcPct val="115000"/>
                        </a:lnSpc>
                        <a:spcBef>
                          <a:spcPts val="0"/>
                        </a:spcBef>
                        <a:spcAft>
                          <a:spcPts val="1000"/>
                        </a:spcAft>
                      </a:pPr>
                      <a:r>
                        <a:rPr lang="en-US" sz="2000" b="1" dirty="0" smtClean="0">
                          <a:solidFill>
                            <a:schemeClr val="accent2">
                              <a:lumMod val="75000"/>
                            </a:schemeClr>
                          </a:solidFill>
                          <a:effectLst/>
                          <a:latin typeface="+mn-lt"/>
                          <a:ea typeface="Calibri"/>
                          <a:cs typeface="Iskoola Pota"/>
                        </a:rPr>
                        <a:t>27.09</a:t>
                      </a:r>
                      <a:r>
                        <a:rPr lang="en-US" sz="2000" b="1" baseline="30000" dirty="0" smtClean="0">
                          <a:solidFill>
                            <a:schemeClr val="accent2">
                              <a:lumMod val="75000"/>
                            </a:schemeClr>
                          </a:solidFill>
                          <a:effectLst/>
                          <a:latin typeface="+mn-lt"/>
                          <a:ea typeface="Calibri"/>
                          <a:cs typeface="Iskoola Pota"/>
                        </a:rPr>
                        <a:t>b</a:t>
                      </a:r>
                      <a:r>
                        <a:rPr lang="en-US" sz="2000" b="1" dirty="0" smtClean="0">
                          <a:solidFill>
                            <a:schemeClr val="accent2">
                              <a:lumMod val="75000"/>
                            </a:schemeClr>
                          </a:solidFill>
                          <a:effectLst/>
                          <a:latin typeface="+mn-lt"/>
                          <a:ea typeface="Calibri"/>
                          <a:cs typeface="Iskoola Pota"/>
                        </a:rPr>
                        <a:t> ± 0.93</a:t>
                      </a:r>
                    </a:p>
                    <a:p>
                      <a:pPr marL="0" marR="0">
                        <a:lnSpc>
                          <a:spcPct val="115000"/>
                        </a:lnSpc>
                        <a:spcBef>
                          <a:spcPts val="0"/>
                        </a:spcBef>
                        <a:spcAft>
                          <a:spcPts val="1000"/>
                        </a:spcAft>
                      </a:pPr>
                      <a:r>
                        <a:rPr lang="en-US" sz="2000" dirty="0" smtClean="0">
                          <a:effectLst/>
                          <a:latin typeface="+mn-lt"/>
                          <a:ea typeface="Calibri"/>
                          <a:cs typeface="Iskoola Pota"/>
                        </a:rPr>
                        <a:t>32.35</a:t>
                      </a:r>
                      <a:r>
                        <a:rPr lang="en-US" sz="2000" baseline="30000" dirty="0" smtClean="0">
                          <a:effectLst/>
                          <a:latin typeface="+mn-lt"/>
                          <a:ea typeface="Calibri"/>
                          <a:cs typeface="Iskoola Pota"/>
                        </a:rPr>
                        <a:t>a</a:t>
                      </a:r>
                      <a:r>
                        <a:rPr lang="en-US" sz="2000" dirty="0" smtClean="0">
                          <a:effectLst/>
                          <a:latin typeface="+mn-lt"/>
                          <a:ea typeface="Calibri"/>
                          <a:cs typeface="Iskoola Pota"/>
                        </a:rPr>
                        <a:t> ± 1.09 </a:t>
                      </a:r>
                    </a:p>
                    <a:p>
                      <a:pPr marL="0" marR="0">
                        <a:lnSpc>
                          <a:spcPct val="115000"/>
                        </a:lnSpc>
                        <a:spcBef>
                          <a:spcPts val="0"/>
                        </a:spcBef>
                        <a:spcAft>
                          <a:spcPts val="1000"/>
                        </a:spcAft>
                      </a:pPr>
                      <a:r>
                        <a:rPr lang="en-US" sz="2000" dirty="0" smtClean="0">
                          <a:effectLst/>
                          <a:latin typeface="+mn-lt"/>
                          <a:ea typeface="Calibri"/>
                          <a:cs typeface="Iskoola Pota"/>
                        </a:rPr>
                        <a:t>28.65</a:t>
                      </a:r>
                      <a:r>
                        <a:rPr lang="en-US" sz="2000" baseline="30000" dirty="0" smtClean="0">
                          <a:effectLst/>
                          <a:latin typeface="+mn-lt"/>
                          <a:ea typeface="Calibri"/>
                          <a:cs typeface="Iskoola Pota"/>
                        </a:rPr>
                        <a:t>b</a:t>
                      </a:r>
                      <a:r>
                        <a:rPr lang="en-US" sz="2000" dirty="0" smtClean="0">
                          <a:effectLst/>
                          <a:latin typeface="+mn-lt"/>
                          <a:ea typeface="Calibri"/>
                          <a:cs typeface="Iskoola Pota"/>
                        </a:rPr>
                        <a:t> ± 2.95</a:t>
                      </a:r>
                      <a:endParaRPr lang="pt-BR" sz="2000" b="0" dirty="0" smtClean="0">
                        <a:solidFill>
                          <a:schemeClr val="tx1"/>
                        </a:solidFill>
                        <a:effectLst/>
                        <a:latin typeface="+mn-lt"/>
                        <a:ea typeface="Calibri"/>
                        <a:cs typeface="Iskoola Pota"/>
                      </a:endParaRPr>
                    </a:p>
                  </a:txBody>
                  <a:tcPr marL="68580" marR="68580" marT="0" marB="0"/>
                </a:tc>
                <a:tc>
                  <a:txBody>
                    <a:bodyPr/>
                    <a:lstStyle/>
                    <a:p>
                      <a:pPr marL="0" marR="0">
                        <a:lnSpc>
                          <a:spcPct val="150000"/>
                        </a:lnSpc>
                        <a:spcBef>
                          <a:spcPts val="0"/>
                        </a:spcBef>
                        <a:spcAft>
                          <a:spcPts val="0"/>
                        </a:spcAft>
                      </a:pPr>
                      <a:r>
                        <a:rPr lang="en-US" sz="2000" b="0" dirty="0">
                          <a:solidFill>
                            <a:schemeClr val="tx1"/>
                          </a:solidFill>
                          <a:effectLst/>
                          <a:latin typeface="+mn-lt"/>
                          <a:ea typeface="Calibri"/>
                        </a:rPr>
                        <a:t> </a:t>
                      </a:r>
                      <a:endParaRPr lang="en-US" sz="1800" b="0" dirty="0">
                        <a:solidFill>
                          <a:schemeClr val="tx1"/>
                        </a:solidFill>
                        <a:effectLst/>
                        <a:latin typeface="+mn-lt"/>
                        <a:ea typeface="Calibri"/>
                      </a:endParaRPr>
                    </a:p>
                    <a:p>
                      <a:pPr marL="0" marR="0">
                        <a:lnSpc>
                          <a:spcPct val="150000"/>
                        </a:lnSpc>
                        <a:spcBef>
                          <a:spcPts val="0"/>
                        </a:spcBef>
                        <a:spcAft>
                          <a:spcPts val="0"/>
                        </a:spcAft>
                      </a:pPr>
                      <a:r>
                        <a:rPr lang="en-US" sz="2000" b="0" dirty="0">
                          <a:solidFill>
                            <a:schemeClr val="tx1"/>
                          </a:solidFill>
                          <a:effectLst/>
                          <a:latin typeface="+mn-lt"/>
                          <a:ea typeface="Calibri"/>
                        </a:rPr>
                        <a:t>14.39</a:t>
                      </a:r>
                      <a:r>
                        <a:rPr lang="en-US" sz="2000" b="0" baseline="30000" dirty="0">
                          <a:solidFill>
                            <a:schemeClr val="tx1"/>
                          </a:solidFill>
                          <a:effectLst/>
                          <a:latin typeface="+mn-lt"/>
                          <a:ea typeface="Calibri"/>
                        </a:rPr>
                        <a:t> b </a:t>
                      </a:r>
                      <a:r>
                        <a:rPr lang="en-US" sz="2000" b="0" dirty="0">
                          <a:solidFill>
                            <a:schemeClr val="tx1"/>
                          </a:solidFill>
                          <a:effectLst/>
                          <a:latin typeface="+mn-lt"/>
                          <a:ea typeface="Times New Roman"/>
                        </a:rPr>
                        <a:t>± 0.36</a:t>
                      </a:r>
                      <a:endParaRPr lang="en-US" sz="1800" b="0" dirty="0">
                        <a:solidFill>
                          <a:schemeClr val="tx1"/>
                        </a:solidFill>
                        <a:effectLst/>
                        <a:latin typeface="+mn-lt"/>
                        <a:ea typeface="Calibri"/>
                      </a:endParaRPr>
                    </a:p>
                    <a:p>
                      <a:pPr marL="0" marR="0">
                        <a:lnSpc>
                          <a:spcPct val="150000"/>
                        </a:lnSpc>
                        <a:spcBef>
                          <a:spcPts val="0"/>
                        </a:spcBef>
                        <a:spcAft>
                          <a:spcPts val="0"/>
                        </a:spcAft>
                      </a:pPr>
                      <a:r>
                        <a:rPr lang="en-US" sz="2000" b="0" dirty="0">
                          <a:solidFill>
                            <a:schemeClr val="tx1"/>
                          </a:solidFill>
                          <a:effectLst/>
                          <a:latin typeface="+mn-lt"/>
                          <a:ea typeface="Calibri"/>
                        </a:rPr>
                        <a:t>18.88</a:t>
                      </a:r>
                      <a:r>
                        <a:rPr lang="en-US" sz="2000" b="0" baseline="30000" dirty="0">
                          <a:solidFill>
                            <a:schemeClr val="tx1"/>
                          </a:solidFill>
                          <a:effectLst/>
                          <a:latin typeface="+mn-lt"/>
                          <a:ea typeface="Calibri"/>
                        </a:rPr>
                        <a:t> a </a:t>
                      </a:r>
                      <a:r>
                        <a:rPr lang="en-US" sz="2000" b="0" dirty="0">
                          <a:solidFill>
                            <a:schemeClr val="tx1"/>
                          </a:solidFill>
                          <a:effectLst/>
                          <a:latin typeface="+mn-lt"/>
                          <a:ea typeface="Times New Roman"/>
                        </a:rPr>
                        <a:t>± 0.33</a:t>
                      </a:r>
                      <a:endParaRPr lang="en-US" sz="1800" b="0" dirty="0">
                        <a:solidFill>
                          <a:schemeClr val="tx1"/>
                        </a:solidFill>
                        <a:effectLst/>
                        <a:latin typeface="+mn-lt"/>
                        <a:ea typeface="Calibri"/>
                      </a:endParaRPr>
                    </a:p>
                    <a:p>
                      <a:pPr marL="0" marR="0">
                        <a:lnSpc>
                          <a:spcPct val="150000"/>
                        </a:lnSpc>
                        <a:spcBef>
                          <a:spcPts val="0"/>
                        </a:spcBef>
                        <a:spcAft>
                          <a:spcPts val="0"/>
                        </a:spcAft>
                      </a:pPr>
                      <a:r>
                        <a:rPr lang="en-US" sz="2000" b="0" dirty="0">
                          <a:solidFill>
                            <a:schemeClr val="tx1"/>
                          </a:solidFill>
                          <a:effectLst/>
                          <a:latin typeface="+mn-lt"/>
                          <a:ea typeface="Times New Roman"/>
                        </a:rPr>
                        <a:t>17.81</a:t>
                      </a:r>
                      <a:r>
                        <a:rPr lang="en-US" sz="2000" b="0" baseline="30000" dirty="0">
                          <a:solidFill>
                            <a:schemeClr val="tx1"/>
                          </a:solidFill>
                          <a:effectLst/>
                          <a:latin typeface="+mn-lt"/>
                          <a:ea typeface="Calibri"/>
                        </a:rPr>
                        <a:t> a </a:t>
                      </a:r>
                      <a:r>
                        <a:rPr lang="en-US" sz="2000" b="0" dirty="0">
                          <a:solidFill>
                            <a:schemeClr val="tx1"/>
                          </a:solidFill>
                          <a:effectLst/>
                          <a:latin typeface="+mn-lt"/>
                          <a:ea typeface="Times New Roman"/>
                        </a:rPr>
                        <a:t>± </a:t>
                      </a:r>
                      <a:r>
                        <a:rPr lang="en-US" sz="2000" b="0" dirty="0" smtClean="0">
                          <a:solidFill>
                            <a:schemeClr val="tx1"/>
                          </a:solidFill>
                          <a:effectLst/>
                          <a:latin typeface="+mn-lt"/>
                          <a:ea typeface="Times New Roman"/>
                        </a:rPr>
                        <a:t>1.01</a:t>
                      </a:r>
                      <a:endParaRPr lang="en-US" sz="1800" b="0" dirty="0">
                        <a:solidFill>
                          <a:schemeClr val="tx1"/>
                        </a:solidFill>
                        <a:effectLst/>
                        <a:latin typeface="+mn-lt"/>
                        <a:ea typeface="Calibri"/>
                      </a:endParaRPr>
                    </a:p>
                  </a:txBody>
                  <a:tcPr marL="68580" marR="68580" marT="0" marB="0"/>
                </a:tc>
                <a:tc>
                  <a:txBody>
                    <a:bodyPr/>
                    <a:lstStyle/>
                    <a:p>
                      <a:pPr marL="0" marR="0">
                        <a:lnSpc>
                          <a:spcPct val="150000"/>
                        </a:lnSpc>
                        <a:spcBef>
                          <a:spcPts val="0"/>
                        </a:spcBef>
                        <a:spcAft>
                          <a:spcPts val="0"/>
                        </a:spcAft>
                      </a:pPr>
                      <a:r>
                        <a:rPr lang="en-US" sz="2000" b="0" dirty="0">
                          <a:solidFill>
                            <a:schemeClr val="tx1"/>
                          </a:solidFill>
                          <a:effectLst/>
                          <a:latin typeface="+mn-lt"/>
                          <a:ea typeface="Calibri"/>
                        </a:rPr>
                        <a:t> </a:t>
                      </a:r>
                      <a:endParaRPr lang="en-US" sz="1800" b="0" dirty="0">
                        <a:solidFill>
                          <a:schemeClr val="tx1"/>
                        </a:solidFill>
                        <a:effectLst/>
                        <a:latin typeface="+mn-lt"/>
                        <a:ea typeface="Calibri"/>
                      </a:endParaRPr>
                    </a:p>
                    <a:p>
                      <a:pPr marL="0" marR="0">
                        <a:lnSpc>
                          <a:spcPct val="150000"/>
                        </a:lnSpc>
                        <a:spcBef>
                          <a:spcPts val="0"/>
                        </a:spcBef>
                        <a:spcAft>
                          <a:spcPts val="0"/>
                        </a:spcAft>
                      </a:pPr>
                      <a:r>
                        <a:rPr lang="en-US" sz="2000" b="0" dirty="0">
                          <a:solidFill>
                            <a:schemeClr val="tx1"/>
                          </a:solidFill>
                          <a:effectLst/>
                          <a:latin typeface="+mn-lt"/>
                          <a:ea typeface="Calibri"/>
                        </a:rPr>
                        <a:t>58.23</a:t>
                      </a:r>
                      <a:r>
                        <a:rPr lang="en-US" sz="2000" b="0" baseline="30000" dirty="0">
                          <a:solidFill>
                            <a:schemeClr val="tx1"/>
                          </a:solidFill>
                          <a:effectLst/>
                          <a:latin typeface="+mn-lt"/>
                          <a:ea typeface="Calibri"/>
                        </a:rPr>
                        <a:t> b </a:t>
                      </a:r>
                      <a:r>
                        <a:rPr lang="en-US" sz="2000" b="0" dirty="0">
                          <a:solidFill>
                            <a:schemeClr val="tx1"/>
                          </a:solidFill>
                          <a:effectLst/>
                          <a:latin typeface="+mn-lt"/>
                          <a:ea typeface="Times New Roman"/>
                        </a:rPr>
                        <a:t>± 0.26</a:t>
                      </a:r>
                      <a:endParaRPr lang="en-US" sz="1800" b="0" dirty="0">
                        <a:solidFill>
                          <a:schemeClr val="tx1"/>
                        </a:solidFill>
                        <a:effectLst/>
                        <a:latin typeface="+mn-lt"/>
                        <a:ea typeface="Calibri"/>
                      </a:endParaRPr>
                    </a:p>
                    <a:p>
                      <a:pPr marL="0" marR="0">
                        <a:lnSpc>
                          <a:spcPct val="150000"/>
                        </a:lnSpc>
                        <a:spcBef>
                          <a:spcPts val="0"/>
                        </a:spcBef>
                        <a:spcAft>
                          <a:spcPts val="0"/>
                        </a:spcAft>
                      </a:pPr>
                      <a:r>
                        <a:rPr lang="en-US" sz="2000" b="0" dirty="0">
                          <a:solidFill>
                            <a:schemeClr val="tx1"/>
                          </a:solidFill>
                          <a:effectLst/>
                          <a:latin typeface="+mn-lt"/>
                          <a:ea typeface="Times New Roman"/>
                        </a:rPr>
                        <a:t>60.75</a:t>
                      </a:r>
                      <a:r>
                        <a:rPr lang="en-US" sz="2000" b="0" baseline="30000" dirty="0">
                          <a:solidFill>
                            <a:schemeClr val="tx1"/>
                          </a:solidFill>
                          <a:effectLst/>
                          <a:latin typeface="+mn-lt"/>
                          <a:ea typeface="Calibri"/>
                        </a:rPr>
                        <a:t>a </a:t>
                      </a:r>
                      <a:r>
                        <a:rPr lang="en-US" sz="2000" b="0" dirty="0">
                          <a:solidFill>
                            <a:schemeClr val="tx1"/>
                          </a:solidFill>
                          <a:effectLst/>
                          <a:latin typeface="+mn-lt"/>
                          <a:ea typeface="Times New Roman"/>
                        </a:rPr>
                        <a:t>± 0.79</a:t>
                      </a:r>
                      <a:endParaRPr lang="en-US" sz="1800" b="0" dirty="0">
                        <a:solidFill>
                          <a:schemeClr val="tx1"/>
                        </a:solidFill>
                        <a:effectLst/>
                        <a:latin typeface="+mn-lt"/>
                        <a:ea typeface="Calibri"/>
                      </a:endParaRPr>
                    </a:p>
                    <a:p>
                      <a:pPr marL="0" marR="0">
                        <a:lnSpc>
                          <a:spcPct val="150000"/>
                        </a:lnSpc>
                        <a:spcBef>
                          <a:spcPts val="0"/>
                        </a:spcBef>
                        <a:spcAft>
                          <a:spcPts val="0"/>
                        </a:spcAft>
                      </a:pPr>
                      <a:r>
                        <a:rPr lang="en-US" sz="2000" b="0" dirty="0">
                          <a:solidFill>
                            <a:schemeClr val="tx1"/>
                          </a:solidFill>
                          <a:effectLst/>
                          <a:latin typeface="+mn-lt"/>
                          <a:ea typeface="Times New Roman"/>
                        </a:rPr>
                        <a:t>60.45</a:t>
                      </a:r>
                      <a:r>
                        <a:rPr lang="en-US" sz="2000" b="0" baseline="30000" dirty="0">
                          <a:solidFill>
                            <a:schemeClr val="tx1"/>
                          </a:solidFill>
                          <a:effectLst/>
                          <a:latin typeface="+mn-lt"/>
                          <a:ea typeface="Calibri"/>
                        </a:rPr>
                        <a:t> a </a:t>
                      </a:r>
                      <a:r>
                        <a:rPr lang="en-US" sz="2000" b="0" dirty="0">
                          <a:solidFill>
                            <a:schemeClr val="tx1"/>
                          </a:solidFill>
                          <a:effectLst/>
                          <a:latin typeface="+mn-lt"/>
                          <a:ea typeface="Times New Roman"/>
                        </a:rPr>
                        <a:t>± </a:t>
                      </a:r>
                      <a:r>
                        <a:rPr lang="en-US" sz="2000" b="0" dirty="0" smtClean="0">
                          <a:solidFill>
                            <a:schemeClr val="tx1"/>
                          </a:solidFill>
                          <a:effectLst/>
                          <a:latin typeface="+mn-lt"/>
                          <a:ea typeface="Times New Roman"/>
                        </a:rPr>
                        <a:t>0.49</a:t>
                      </a:r>
                      <a:endParaRPr lang="en-US" sz="1800" b="0" dirty="0">
                        <a:solidFill>
                          <a:schemeClr val="tx1"/>
                        </a:solidFill>
                        <a:effectLst/>
                        <a:latin typeface="+mn-lt"/>
                        <a:ea typeface="Calibri"/>
                      </a:endParaRPr>
                    </a:p>
                  </a:txBody>
                  <a:tcPr marL="68580" marR="68580" marT="0" marB="0"/>
                </a:tc>
              </a:tr>
              <a:tr h="2037881">
                <a:tc>
                  <a:txBody>
                    <a:bodyPr/>
                    <a:lstStyle/>
                    <a:p>
                      <a:pPr marL="0" marR="0">
                        <a:lnSpc>
                          <a:spcPct val="150000"/>
                        </a:lnSpc>
                        <a:spcBef>
                          <a:spcPts val="0"/>
                        </a:spcBef>
                        <a:spcAft>
                          <a:spcPts val="0"/>
                        </a:spcAft>
                      </a:pPr>
                      <a:r>
                        <a:rPr lang="en-US" sz="2000" b="1" u="sng" dirty="0" smtClean="0">
                          <a:solidFill>
                            <a:schemeClr val="tx1"/>
                          </a:solidFill>
                          <a:effectLst/>
                        </a:rPr>
                        <a:t>Dry powder with seeds </a:t>
                      </a:r>
                      <a:endParaRPr lang="en-US" sz="2000" b="1" dirty="0" smtClean="0">
                        <a:solidFill>
                          <a:schemeClr val="tx1"/>
                        </a:solidFill>
                        <a:effectLst/>
                      </a:endParaRPr>
                    </a:p>
                    <a:p>
                      <a:pPr marL="0" marR="0">
                        <a:lnSpc>
                          <a:spcPct val="150000"/>
                        </a:lnSpc>
                        <a:spcBef>
                          <a:spcPts val="0"/>
                        </a:spcBef>
                        <a:spcAft>
                          <a:spcPts val="0"/>
                        </a:spcAft>
                      </a:pPr>
                      <a:r>
                        <a:rPr lang="en-US" sz="2000" b="1" dirty="0" smtClean="0">
                          <a:solidFill>
                            <a:schemeClr val="bg2"/>
                          </a:solidFill>
                          <a:effectLst/>
                        </a:rPr>
                        <a:t>Accession No- 17</a:t>
                      </a:r>
                    </a:p>
                    <a:p>
                      <a:pPr marL="0" marR="0">
                        <a:lnSpc>
                          <a:spcPct val="150000"/>
                        </a:lnSpc>
                        <a:spcBef>
                          <a:spcPts val="0"/>
                        </a:spcBef>
                        <a:spcAft>
                          <a:spcPts val="0"/>
                        </a:spcAft>
                      </a:pPr>
                      <a:r>
                        <a:rPr lang="en-US" sz="2000" b="1" dirty="0" smtClean="0">
                          <a:solidFill>
                            <a:schemeClr val="tx1"/>
                          </a:solidFill>
                          <a:effectLst/>
                        </a:rPr>
                        <a:t>ANK Wood apple 01</a:t>
                      </a:r>
                    </a:p>
                    <a:p>
                      <a:pPr marL="0" marR="0">
                        <a:lnSpc>
                          <a:spcPct val="150000"/>
                        </a:lnSpc>
                        <a:spcBef>
                          <a:spcPts val="0"/>
                        </a:spcBef>
                        <a:spcAft>
                          <a:spcPts val="0"/>
                        </a:spcAft>
                      </a:pPr>
                      <a:r>
                        <a:rPr lang="en-US" sz="2000" b="1" dirty="0" smtClean="0">
                          <a:solidFill>
                            <a:schemeClr val="tx1"/>
                          </a:solidFill>
                          <a:effectLst/>
                        </a:rPr>
                        <a:t>ANK Wood apple 02</a:t>
                      </a:r>
                      <a:endParaRPr lang="en-US" sz="2000" b="1" dirty="0">
                        <a:solidFill>
                          <a:schemeClr val="tx1"/>
                        </a:solidFill>
                        <a:effectLst/>
                        <a:latin typeface="Calibri"/>
                        <a:ea typeface="Calibri"/>
                        <a:cs typeface="Iskoola Pota"/>
                      </a:endParaRPr>
                    </a:p>
                  </a:txBody>
                  <a:tcPr marL="68580" marR="68580" marT="0" marB="0"/>
                </a:tc>
                <a:tc>
                  <a:txBody>
                    <a:bodyPr/>
                    <a:lstStyle/>
                    <a:p>
                      <a:pPr marL="0" marR="0">
                        <a:lnSpc>
                          <a:spcPct val="150000"/>
                        </a:lnSpc>
                        <a:spcBef>
                          <a:spcPts val="0"/>
                        </a:spcBef>
                        <a:spcAft>
                          <a:spcPts val="0"/>
                        </a:spcAft>
                      </a:pPr>
                      <a:endParaRPr lang="pt-BR" sz="2000" b="0" dirty="0" smtClean="0">
                        <a:solidFill>
                          <a:schemeClr val="tx1"/>
                        </a:solidFill>
                        <a:effectLst/>
                        <a:latin typeface="+mn-lt"/>
                        <a:ea typeface="Calibri"/>
                        <a:cs typeface="Iskoola Pota"/>
                      </a:endParaRPr>
                    </a:p>
                    <a:p>
                      <a:pPr marL="0" marR="0">
                        <a:lnSpc>
                          <a:spcPct val="115000"/>
                        </a:lnSpc>
                        <a:spcBef>
                          <a:spcPts val="0"/>
                        </a:spcBef>
                        <a:spcAft>
                          <a:spcPts val="1000"/>
                        </a:spcAft>
                      </a:pPr>
                      <a:r>
                        <a:rPr lang="en-US" sz="2000" b="1" dirty="0" smtClean="0">
                          <a:solidFill>
                            <a:schemeClr val="accent2">
                              <a:lumMod val="75000"/>
                            </a:schemeClr>
                          </a:solidFill>
                          <a:effectLst/>
                          <a:latin typeface="+mn-lt"/>
                          <a:ea typeface="Calibri"/>
                          <a:cs typeface="Iskoola Pota"/>
                        </a:rPr>
                        <a:t>25.69</a:t>
                      </a:r>
                      <a:r>
                        <a:rPr lang="en-US" sz="2000" b="1" baseline="30000" dirty="0" smtClean="0">
                          <a:solidFill>
                            <a:schemeClr val="accent2">
                              <a:lumMod val="75000"/>
                            </a:schemeClr>
                          </a:solidFill>
                          <a:effectLst/>
                          <a:latin typeface="+mn-lt"/>
                          <a:ea typeface="Calibri"/>
                          <a:cs typeface="Iskoola Pota"/>
                        </a:rPr>
                        <a:t>b</a:t>
                      </a:r>
                      <a:r>
                        <a:rPr lang="en-US" sz="2000" b="1" dirty="0" smtClean="0">
                          <a:solidFill>
                            <a:schemeClr val="accent2">
                              <a:lumMod val="75000"/>
                            </a:schemeClr>
                          </a:solidFill>
                          <a:effectLst/>
                          <a:latin typeface="+mn-lt"/>
                          <a:ea typeface="Calibri"/>
                          <a:cs typeface="Iskoola Pota"/>
                        </a:rPr>
                        <a:t> ± 0.74</a:t>
                      </a:r>
                    </a:p>
                    <a:p>
                      <a:pPr marL="0" marR="0">
                        <a:lnSpc>
                          <a:spcPct val="115000"/>
                        </a:lnSpc>
                        <a:spcBef>
                          <a:spcPts val="0"/>
                        </a:spcBef>
                        <a:spcAft>
                          <a:spcPts val="1000"/>
                        </a:spcAft>
                      </a:pPr>
                      <a:r>
                        <a:rPr lang="en-US" sz="2000" dirty="0" smtClean="0">
                          <a:effectLst/>
                          <a:latin typeface="+mn-lt"/>
                          <a:ea typeface="Calibri"/>
                          <a:cs typeface="Iskoola Pota"/>
                        </a:rPr>
                        <a:t>40.58</a:t>
                      </a:r>
                      <a:r>
                        <a:rPr lang="en-US" sz="2000" baseline="30000" dirty="0" smtClean="0">
                          <a:effectLst/>
                          <a:latin typeface="+mn-lt"/>
                          <a:ea typeface="Calibri"/>
                          <a:cs typeface="Iskoola Pota"/>
                        </a:rPr>
                        <a:t>a</a:t>
                      </a:r>
                      <a:r>
                        <a:rPr lang="en-US" sz="2000" dirty="0" smtClean="0">
                          <a:effectLst/>
                          <a:latin typeface="+mn-lt"/>
                          <a:ea typeface="Calibri"/>
                          <a:cs typeface="Iskoola Pota"/>
                        </a:rPr>
                        <a:t> ± 2.61</a:t>
                      </a:r>
                    </a:p>
                    <a:p>
                      <a:pPr marL="0" marR="0">
                        <a:lnSpc>
                          <a:spcPct val="115000"/>
                        </a:lnSpc>
                        <a:spcBef>
                          <a:spcPts val="0"/>
                        </a:spcBef>
                        <a:spcAft>
                          <a:spcPts val="1000"/>
                        </a:spcAft>
                      </a:pPr>
                      <a:r>
                        <a:rPr lang="en-US" sz="2000" dirty="0" smtClean="0">
                          <a:effectLst/>
                          <a:latin typeface="+mn-lt"/>
                          <a:ea typeface="Calibri"/>
                          <a:cs typeface="Iskoola Pota"/>
                        </a:rPr>
                        <a:t>28.43</a:t>
                      </a:r>
                      <a:r>
                        <a:rPr lang="en-US" sz="2000" baseline="30000" dirty="0" smtClean="0">
                          <a:effectLst/>
                          <a:latin typeface="+mn-lt"/>
                          <a:ea typeface="Calibri"/>
                          <a:cs typeface="Iskoola Pota"/>
                        </a:rPr>
                        <a:t>b</a:t>
                      </a:r>
                      <a:r>
                        <a:rPr lang="en-US" sz="2000" dirty="0" smtClean="0">
                          <a:effectLst/>
                          <a:latin typeface="+mn-lt"/>
                          <a:ea typeface="Calibri"/>
                          <a:cs typeface="Iskoola Pota"/>
                        </a:rPr>
                        <a:t> ± 2.35</a:t>
                      </a:r>
                      <a:endParaRPr lang="pt-BR" sz="2000" b="0" dirty="0" smtClean="0">
                        <a:solidFill>
                          <a:schemeClr val="tx1"/>
                        </a:solidFill>
                        <a:effectLst/>
                        <a:latin typeface="+mn-lt"/>
                        <a:ea typeface="Calibri"/>
                        <a:cs typeface="Iskoola Pota"/>
                      </a:endParaRPr>
                    </a:p>
                  </a:txBody>
                  <a:tcPr marL="68580" marR="68580" marT="0" marB="0"/>
                </a:tc>
                <a:tc>
                  <a:txBody>
                    <a:bodyPr/>
                    <a:lstStyle/>
                    <a:p>
                      <a:pPr marL="0" marR="0">
                        <a:lnSpc>
                          <a:spcPct val="150000"/>
                        </a:lnSpc>
                        <a:spcBef>
                          <a:spcPts val="0"/>
                        </a:spcBef>
                        <a:spcAft>
                          <a:spcPts val="0"/>
                        </a:spcAft>
                      </a:pPr>
                      <a:endParaRPr lang="en-US" sz="2000" b="0" dirty="0" smtClean="0">
                        <a:solidFill>
                          <a:schemeClr val="tx1"/>
                        </a:solidFill>
                        <a:effectLst/>
                        <a:latin typeface="+mn-lt"/>
                        <a:ea typeface="Calibri"/>
                      </a:endParaRPr>
                    </a:p>
                    <a:p>
                      <a:pPr marL="0" marR="0">
                        <a:lnSpc>
                          <a:spcPct val="150000"/>
                        </a:lnSpc>
                        <a:spcBef>
                          <a:spcPts val="0"/>
                        </a:spcBef>
                        <a:spcAft>
                          <a:spcPts val="0"/>
                        </a:spcAft>
                      </a:pPr>
                      <a:r>
                        <a:rPr lang="en-US" sz="2000" b="0" dirty="0" smtClean="0">
                          <a:solidFill>
                            <a:schemeClr val="tx1"/>
                          </a:solidFill>
                          <a:effectLst/>
                          <a:latin typeface="+mn-lt"/>
                          <a:ea typeface="Calibri"/>
                        </a:rPr>
                        <a:t>7.44</a:t>
                      </a:r>
                      <a:r>
                        <a:rPr lang="en-US" sz="2000" b="0" baseline="30000" dirty="0" smtClean="0">
                          <a:solidFill>
                            <a:schemeClr val="tx1"/>
                          </a:solidFill>
                          <a:effectLst/>
                          <a:latin typeface="+mn-lt"/>
                          <a:ea typeface="Calibri"/>
                        </a:rPr>
                        <a:t> b </a:t>
                      </a:r>
                      <a:r>
                        <a:rPr lang="en-US" sz="2000" b="0" dirty="0" smtClean="0">
                          <a:solidFill>
                            <a:schemeClr val="tx1"/>
                          </a:solidFill>
                          <a:effectLst/>
                          <a:latin typeface="+mn-lt"/>
                          <a:ea typeface="Times New Roman"/>
                        </a:rPr>
                        <a:t>± 0.60</a:t>
                      </a:r>
                      <a:endParaRPr lang="en-US" sz="1800" b="0" dirty="0" smtClean="0">
                        <a:solidFill>
                          <a:schemeClr val="tx1"/>
                        </a:solidFill>
                        <a:effectLst/>
                        <a:latin typeface="+mn-lt"/>
                        <a:ea typeface="Calibri"/>
                      </a:endParaRPr>
                    </a:p>
                    <a:p>
                      <a:pPr marL="0" marR="0">
                        <a:lnSpc>
                          <a:spcPct val="150000"/>
                        </a:lnSpc>
                        <a:spcBef>
                          <a:spcPts val="0"/>
                        </a:spcBef>
                        <a:spcAft>
                          <a:spcPts val="0"/>
                        </a:spcAft>
                      </a:pPr>
                      <a:r>
                        <a:rPr lang="en-US" sz="2000" b="0" dirty="0" smtClean="0">
                          <a:solidFill>
                            <a:schemeClr val="tx1"/>
                          </a:solidFill>
                          <a:effectLst/>
                          <a:latin typeface="+mn-lt"/>
                          <a:ea typeface="Times New Roman"/>
                        </a:rPr>
                        <a:t>19.28</a:t>
                      </a:r>
                      <a:r>
                        <a:rPr lang="en-US" sz="2000" b="0" baseline="30000" dirty="0" smtClean="0">
                          <a:solidFill>
                            <a:schemeClr val="tx1"/>
                          </a:solidFill>
                          <a:effectLst/>
                          <a:latin typeface="+mn-lt"/>
                          <a:ea typeface="Calibri"/>
                        </a:rPr>
                        <a:t> a </a:t>
                      </a:r>
                      <a:r>
                        <a:rPr lang="en-US" sz="2000" b="0" dirty="0" smtClean="0">
                          <a:solidFill>
                            <a:schemeClr val="tx1"/>
                          </a:solidFill>
                          <a:effectLst/>
                          <a:latin typeface="+mn-lt"/>
                          <a:ea typeface="Times New Roman"/>
                        </a:rPr>
                        <a:t>± 0.35</a:t>
                      </a:r>
                      <a:endParaRPr lang="en-US" sz="1800" b="0" dirty="0" smtClean="0">
                        <a:solidFill>
                          <a:schemeClr val="tx1"/>
                        </a:solidFill>
                        <a:effectLst/>
                        <a:latin typeface="+mn-lt"/>
                        <a:ea typeface="Calibri"/>
                      </a:endParaRPr>
                    </a:p>
                    <a:p>
                      <a:pPr marL="0" marR="0">
                        <a:lnSpc>
                          <a:spcPct val="150000"/>
                        </a:lnSpc>
                        <a:spcBef>
                          <a:spcPts val="0"/>
                        </a:spcBef>
                        <a:spcAft>
                          <a:spcPts val="0"/>
                        </a:spcAft>
                      </a:pPr>
                      <a:r>
                        <a:rPr lang="en-US" sz="2000" b="0" dirty="0" smtClean="0">
                          <a:solidFill>
                            <a:schemeClr val="tx1"/>
                          </a:solidFill>
                          <a:effectLst/>
                          <a:latin typeface="+mn-lt"/>
                          <a:ea typeface="Times New Roman"/>
                        </a:rPr>
                        <a:t>17.91</a:t>
                      </a:r>
                      <a:r>
                        <a:rPr lang="en-US" sz="2000" b="0" baseline="30000" dirty="0" smtClean="0">
                          <a:solidFill>
                            <a:schemeClr val="tx1"/>
                          </a:solidFill>
                          <a:effectLst/>
                          <a:latin typeface="+mn-lt"/>
                          <a:ea typeface="Times New Roman"/>
                        </a:rPr>
                        <a:t>a</a:t>
                      </a:r>
                      <a:r>
                        <a:rPr lang="en-US" sz="2000" b="0" baseline="30000" dirty="0" smtClean="0">
                          <a:solidFill>
                            <a:schemeClr val="tx1"/>
                          </a:solidFill>
                          <a:effectLst/>
                          <a:latin typeface="+mn-lt"/>
                          <a:ea typeface="Calibri"/>
                        </a:rPr>
                        <a:t> b </a:t>
                      </a:r>
                      <a:r>
                        <a:rPr lang="en-US" sz="2000" b="0" dirty="0" smtClean="0">
                          <a:solidFill>
                            <a:schemeClr val="tx1"/>
                          </a:solidFill>
                          <a:effectLst/>
                          <a:latin typeface="+mn-lt"/>
                          <a:ea typeface="Times New Roman"/>
                        </a:rPr>
                        <a:t>± 1.25</a:t>
                      </a:r>
                      <a:endParaRPr lang="en-US" sz="1800" b="0" dirty="0" smtClean="0">
                        <a:solidFill>
                          <a:schemeClr val="tx1"/>
                        </a:solidFill>
                        <a:effectLst/>
                        <a:latin typeface="+mn-lt"/>
                        <a:ea typeface="Calibri"/>
                      </a:endParaRPr>
                    </a:p>
                  </a:txBody>
                  <a:tcPr marL="68580" marR="68580" marT="0" marB="0"/>
                </a:tc>
                <a:tc>
                  <a:txBody>
                    <a:bodyPr/>
                    <a:lstStyle/>
                    <a:p>
                      <a:pPr marL="0" marR="0">
                        <a:lnSpc>
                          <a:spcPct val="150000"/>
                        </a:lnSpc>
                        <a:spcBef>
                          <a:spcPts val="0"/>
                        </a:spcBef>
                        <a:spcAft>
                          <a:spcPts val="0"/>
                        </a:spcAft>
                      </a:pPr>
                      <a:endParaRPr lang="en-US" sz="2000" b="0" dirty="0" smtClean="0">
                        <a:solidFill>
                          <a:schemeClr val="tx1"/>
                        </a:solidFill>
                        <a:effectLst/>
                        <a:latin typeface="+mn-lt"/>
                        <a:ea typeface="Times New Roman"/>
                      </a:endParaRPr>
                    </a:p>
                    <a:p>
                      <a:pPr marL="0" marR="0">
                        <a:lnSpc>
                          <a:spcPct val="150000"/>
                        </a:lnSpc>
                        <a:spcBef>
                          <a:spcPts val="0"/>
                        </a:spcBef>
                        <a:spcAft>
                          <a:spcPts val="0"/>
                        </a:spcAft>
                      </a:pPr>
                      <a:r>
                        <a:rPr lang="en-US" sz="2000" b="0" dirty="0" smtClean="0">
                          <a:solidFill>
                            <a:schemeClr val="tx1"/>
                          </a:solidFill>
                          <a:effectLst/>
                          <a:latin typeface="+mn-lt"/>
                          <a:ea typeface="Times New Roman"/>
                        </a:rPr>
                        <a:t>59.14</a:t>
                      </a:r>
                      <a:r>
                        <a:rPr lang="en-US" sz="2000" b="0" baseline="30000" dirty="0" smtClean="0">
                          <a:solidFill>
                            <a:schemeClr val="tx1"/>
                          </a:solidFill>
                          <a:effectLst/>
                          <a:latin typeface="+mn-lt"/>
                          <a:ea typeface="Calibri"/>
                        </a:rPr>
                        <a:t> b </a:t>
                      </a:r>
                      <a:r>
                        <a:rPr lang="en-US" sz="2000" b="0" dirty="0" smtClean="0">
                          <a:solidFill>
                            <a:schemeClr val="tx1"/>
                          </a:solidFill>
                          <a:effectLst/>
                          <a:latin typeface="+mn-lt"/>
                          <a:ea typeface="Times New Roman"/>
                        </a:rPr>
                        <a:t>± 1.44</a:t>
                      </a:r>
                      <a:endParaRPr lang="en-US" sz="1800" b="0" dirty="0" smtClean="0">
                        <a:solidFill>
                          <a:schemeClr val="tx1"/>
                        </a:solidFill>
                        <a:effectLst/>
                        <a:latin typeface="+mn-lt"/>
                        <a:ea typeface="Calibri"/>
                      </a:endParaRPr>
                    </a:p>
                    <a:p>
                      <a:pPr marL="0" marR="0">
                        <a:lnSpc>
                          <a:spcPct val="150000"/>
                        </a:lnSpc>
                        <a:spcBef>
                          <a:spcPts val="0"/>
                        </a:spcBef>
                        <a:spcAft>
                          <a:spcPts val="0"/>
                        </a:spcAft>
                      </a:pPr>
                      <a:r>
                        <a:rPr lang="en-US" sz="2000" b="0" dirty="0" smtClean="0">
                          <a:solidFill>
                            <a:schemeClr val="tx1"/>
                          </a:solidFill>
                          <a:effectLst/>
                          <a:latin typeface="+mn-lt"/>
                          <a:ea typeface="Times New Roman"/>
                        </a:rPr>
                        <a:t>64.59</a:t>
                      </a:r>
                      <a:r>
                        <a:rPr lang="en-US" sz="2000" b="0" baseline="30000" dirty="0" smtClean="0">
                          <a:solidFill>
                            <a:schemeClr val="tx1"/>
                          </a:solidFill>
                          <a:effectLst/>
                          <a:latin typeface="+mn-lt"/>
                          <a:ea typeface="Calibri"/>
                        </a:rPr>
                        <a:t> a </a:t>
                      </a:r>
                      <a:r>
                        <a:rPr lang="en-US" sz="2000" b="0" dirty="0" smtClean="0">
                          <a:solidFill>
                            <a:schemeClr val="tx1"/>
                          </a:solidFill>
                          <a:effectLst/>
                          <a:latin typeface="+mn-lt"/>
                          <a:ea typeface="Times New Roman"/>
                        </a:rPr>
                        <a:t>± 0.06</a:t>
                      </a:r>
                      <a:endParaRPr lang="en-US" sz="1800" b="0" dirty="0" smtClean="0">
                        <a:solidFill>
                          <a:schemeClr val="tx1"/>
                        </a:solidFill>
                        <a:effectLst/>
                        <a:latin typeface="+mn-lt"/>
                        <a:ea typeface="Calibri"/>
                      </a:endParaRPr>
                    </a:p>
                    <a:p>
                      <a:pPr marL="0" marR="0">
                        <a:lnSpc>
                          <a:spcPct val="150000"/>
                        </a:lnSpc>
                        <a:spcBef>
                          <a:spcPts val="0"/>
                        </a:spcBef>
                        <a:spcAft>
                          <a:spcPts val="0"/>
                        </a:spcAft>
                      </a:pPr>
                      <a:r>
                        <a:rPr lang="en-US" sz="2000" b="0" dirty="0" smtClean="0">
                          <a:solidFill>
                            <a:schemeClr val="tx1"/>
                          </a:solidFill>
                          <a:effectLst/>
                          <a:latin typeface="+mn-lt"/>
                          <a:ea typeface="Times New Roman"/>
                        </a:rPr>
                        <a:t>60.71 </a:t>
                      </a:r>
                      <a:r>
                        <a:rPr lang="en-US" sz="2000" b="0" baseline="30000" dirty="0" smtClean="0">
                          <a:solidFill>
                            <a:schemeClr val="tx1"/>
                          </a:solidFill>
                          <a:effectLst/>
                          <a:latin typeface="+mn-lt"/>
                          <a:ea typeface="Calibri"/>
                        </a:rPr>
                        <a:t>b </a:t>
                      </a:r>
                      <a:r>
                        <a:rPr lang="en-US" sz="2000" b="0" dirty="0" smtClean="0">
                          <a:solidFill>
                            <a:schemeClr val="tx1"/>
                          </a:solidFill>
                          <a:effectLst/>
                          <a:latin typeface="+mn-lt"/>
                          <a:ea typeface="Times New Roman"/>
                        </a:rPr>
                        <a:t>± 1.29</a:t>
                      </a:r>
                      <a:endParaRPr lang="en-US" sz="2000" b="0" dirty="0">
                        <a:solidFill>
                          <a:schemeClr val="tx1"/>
                        </a:solidFill>
                        <a:effectLst/>
                        <a:latin typeface="+mn-lt"/>
                        <a:ea typeface="Calibri"/>
                        <a:cs typeface="Iskoola Pota"/>
                      </a:endParaRPr>
                    </a:p>
                  </a:txBody>
                  <a:tcPr marL="68580" marR="68580" marT="0" marB="0"/>
                </a:tc>
              </a:tr>
            </a:tbl>
          </a:graphicData>
        </a:graphic>
      </p:graphicFrame>
    </p:spTree>
    <p:extLst>
      <p:ext uri="{BB962C8B-B14F-4D97-AF65-F5344CB8AC3E}">
        <p14:creationId xmlns:p14="http://schemas.microsoft.com/office/powerpoint/2010/main" val="27406367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8FC179B-E1DC-44DF-B0E4-66A8D350C2BE}" type="slidenum">
              <a:rPr lang="en-US" smtClean="0"/>
              <a:t>16</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931" y="914400"/>
            <a:ext cx="9150856" cy="531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858828" y="6134469"/>
            <a:ext cx="12423395" cy="707886"/>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ysClr val="windowText" lastClr="000000"/>
                </a:solidFill>
                <a:effectLst/>
                <a:uLnTx/>
                <a:uFillTx/>
              </a:rPr>
              <a:t>Figure 2: Color </a:t>
            </a:r>
            <a:r>
              <a:rPr kumimoji="0" lang="en-US" sz="2000" b="1" i="0" u="none" strike="noStrike" kern="0" cap="none" spc="0" normalizeH="0" baseline="0" noProof="0" dirty="0">
                <a:ln>
                  <a:noFill/>
                </a:ln>
                <a:solidFill>
                  <a:sysClr val="windowText" lastClr="000000"/>
                </a:solidFill>
                <a:effectLst/>
                <a:uLnTx/>
                <a:uFillTx/>
              </a:rPr>
              <a:t>differences- A: Accession No17, B: ANK wood apple 02 ,C: ANK wood apple 01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5620187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8FC179B-E1DC-44DF-B0E4-66A8D350C2BE}" type="slidenum">
              <a:rPr lang="en-US" smtClean="0"/>
              <a:t>17</a:t>
            </a:fld>
            <a:endParaRPr lang="en-US"/>
          </a:p>
        </p:txBody>
      </p:sp>
      <p:sp>
        <p:nvSpPr>
          <p:cNvPr id="5" name="Title 1"/>
          <p:cNvSpPr>
            <a:spLocks noGrp="1"/>
          </p:cNvSpPr>
          <p:nvPr>
            <p:ph type="title"/>
          </p:nvPr>
        </p:nvSpPr>
        <p:spPr>
          <a:xfrm>
            <a:off x="2085470" y="320842"/>
            <a:ext cx="13167360" cy="1371600"/>
          </a:xfrm>
        </p:spPr>
        <p:txBody>
          <a:bodyPr>
            <a:noAutofit/>
          </a:bodyPr>
          <a:lstStyle/>
          <a:p>
            <a:pPr algn="l"/>
            <a:r>
              <a:rPr lang="en-US" sz="3600" b="1" dirty="0">
                <a:solidFill>
                  <a:srgbClr val="002060"/>
                </a:solidFill>
                <a:latin typeface="+mn-lt"/>
              </a:rPr>
              <a:t>Free Radical Scavenging Activity</a:t>
            </a:r>
            <a:r>
              <a:rPr lang="en-US" sz="3600" dirty="0">
                <a:solidFill>
                  <a:srgbClr val="002060"/>
                </a:solidFill>
                <a:latin typeface="+mn-lt"/>
              </a:rPr>
              <a:t/>
            </a:r>
            <a:br>
              <a:rPr lang="en-US" sz="3600" dirty="0">
                <a:solidFill>
                  <a:srgbClr val="002060"/>
                </a:solidFill>
                <a:latin typeface="+mn-lt"/>
              </a:rPr>
            </a:br>
            <a:endParaRPr lang="en-US" sz="3600" dirty="0">
              <a:solidFill>
                <a:srgbClr val="002060"/>
              </a:solidFill>
              <a:latin typeface="+mn-lt"/>
            </a:endParaRPr>
          </a:p>
        </p:txBody>
      </p:sp>
      <p:graphicFrame>
        <p:nvGraphicFramePr>
          <p:cNvPr id="10" name="Chart 9">
            <a:extLst>
              <a:ext uri="{FF2B5EF4-FFF2-40B4-BE49-F238E27FC236}">
                <a16:creationId xmlns:lc="http://schemas.openxmlformats.org/drawingml/2006/lockedCanva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el="http://schemas.microsoft.com/office/2019/extlst"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id="{7877B13A-072F-44D9-8DDE-5C9F76EC60AF}"/>
              </a:ext>
            </a:extLst>
          </p:cNvPr>
          <p:cNvGraphicFramePr/>
          <p:nvPr>
            <p:extLst>
              <p:ext uri="{D42A27DB-BD31-4B8C-83A1-F6EECF244321}">
                <p14:modId xmlns:p14="http://schemas.microsoft.com/office/powerpoint/2010/main" val="3275400539"/>
              </p:ext>
            </p:extLst>
          </p:nvPr>
        </p:nvGraphicFramePr>
        <p:xfrm>
          <a:off x="360949" y="1337481"/>
          <a:ext cx="5871410" cy="48311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a:extLst>
              <a:ext uri="{FF2B5EF4-FFF2-40B4-BE49-F238E27FC236}">
                <a16:creationId xmlns:lc="http://schemas.openxmlformats.org/drawingml/2006/lockedCanva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el="http://schemas.microsoft.com/office/2019/extlst"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id="{8D58CF90-6A81-EA5E-CA43-AD33EA27B2E2}"/>
              </a:ext>
            </a:extLst>
          </p:cNvPr>
          <p:cNvGraphicFramePr/>
          <p:nvPr>
            <p:extLst>
              <p:ext uri="{D42A27DB-BD31-4B8C-83A1-F6EECF244321}">
                <p14:modId xmlns:p14="http://schemas.microsoft.com/office/powerpoint/2010/main" val="166730260"/>
              </p:ext>
            </p:extLst>
          </p:nvPr>
        </p:nvGraphicFramePr>
        <p:xfrm>
          <a:off x="6456947" y="1323833"/>
          <a:ext cx="5526506" cy="4844752"/>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641685" y="6168585"/>
            <a:ext cx="3657600" cy="4616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ysClr val="windowText" lastClr="000000"/>
                </a:solidFill>
                <a:effectLst/>
                <a:uLnTx/>
                <a:uFillTx/>
              </a:rPr>
              <a:t>(</a:t>
            </a:r>
            <a:r>
              <a:rPr kumimoji="0" lang="en-US" sz="2400" b="1" i="0" u="none" strike="noStrike" kern="0" cap="none" spc="0" normalizeH="0" baseline="0" noProof="0" dirty="0" err="1" smtClean="0">
                <a:ln>
                  <a:noFill/>
                </a:ln>
                <a:solidFill>
                  <a:sysClr val="windowText" lastClr="000000"/>
                </a:solidFill>
                <a:effectLst/>
                <a:uLnTx/>
                <a:uFillTx/>
              </a:rPr>
              <a:t>Vijayakumar</a:t>
            </a:r>
            <a:r>
              <a:rPr kumimoji="0" lang="en-US" sz="2400" b="1" i="0" u="none" strike="noStrike" kern="0" cap="none" spc="0" normalizeH="0" baseline="0" noProof="0" dirty="0" smtClean="0">
                <a:ln>
                  <a:noFill/>
                </a:ln>
                <a:solidFill>
                  <a:sysClr val="windowText" lastClr="000000"/>
                </a:solidFill>
                <a:effectLst/>
                <a:uLnTx/>
                <a:uFillTx/>
              </a:rPr>
              <a:t> </a:t>
            </a:r>
            <a:r>
              <a:rPr kumimoji="0" lang="en-US" sz="2400" b="1" i="1" u="none" strike="noStrike" kern="0" cap="none" spc="0" normalizeH="0" baseline="0" noProof="0" dirty="0" smtClean="0">
                <a:ln>
                  <a:noFill/>
                </a:ln>
                <a:solidFill>
                  <a:sysClr val="windowText" lastClr="000000"/>
                </a:solidFill>
                <a:effectLst/>
                <a:uLnTx/>
                <a:uFillTx/>
              </a:rPr>
              <a:t>et al., </a:t>
            </a:r>
            <a:r>
              <a:rPr kumimoji="0" lang="en-US" sz="2400" b="1" i="0" u="none" strike="noStrike" kern="0" cap="none" spc="0" normalizeH="0" baseline="0" noProof="0" dirty="0" smtClean="0">
                <a:ln>
                  <a:noFill/>
                </a:ln>
                <a:solidFill>
                  <a:sysClr val="windowText" lastClr="000000"/>
                </a:solidFill>
                <a:effectLst/>
                <a:uLnTx/>
                <a:uFillTx/>
              </a:rPr>
              <a:t>2013)</a:t>
            </a:r>
            <a:endParaRPr kumimoji="0" lang="en-US" sz="2400" b="1"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0030386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8FC179B-E1DC-44DF-B0E4-66A8D350C2BE}" type="slidenum">
              <a:rPr lang="en-US" smtClean="0"/>
              <a:t>18</a:t>
            </a:fld>
            <a:endParaRPr lang="en-US"/>
          </a:p>
        </p:txBody>
      </p:sp>
      <p:sp>
        <p:nvSpPr>
          <p:cNvPr id="5" name="Title 1"/>
          <p:cNvSpPr>
            <a:spLocks noGrp="1"/>
          </p:cNvSpPr>
          <p:nvPr>
            <p:ph type="title"/>
          </p:nvPr>
        </p:nvSpPr>
        <p:spPr>
          <a:xfrm>
            <a:off x="2054993" y="257376"/>
            <a:ext cx="13167360" cy="1371600"/>
          </a:xfrm>
          <a:prstGeom prst="rect">
            <a:avLst/>
          </a:prstGeom>
        </p:spPr>
        <p:txBody>
          <a:bodyPr>
            <a:norm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2060"/>
                </a:solidFill>
                <a:effectLst/>
                <a:uLnTx/>
                <a:uFillTx/>
                <a:latin typeface="+mn-lt"/>
              </a:rPr>
              <a:t>Total Phenolic Content </a:t>
            </a:r>
            <a:endParaRPr kumimoji="0" lang="en-US" sz="3600" b="0" i="0" u="none" strike="noStrike" kern="0" cap="none" spc="0" normalizeH="0" baseline="0" noProof="0" dirty="0">
              <a:ln>
                <a:noFill/>
              </a:ln>
              <a:solidFill>
                <a:srgbClr val="002060"/>
              </a:solidFill>
              <a:effectLst/>
              <a:uLnTx/>
              <a:uFillTx/>
              <a:latin typeface="+mn-lt"/>
            </a:endParaRPr>
          </a:p>
        </p:txBody>
      </p:sp>
      <p:graphicFrame>
        <p:nvGraphicFramePr>
          <p:cNvPr id="6" name="Table 5"/>
          <p:cNvGraphicFramePr>
            <a:graphicFrameLocks noGrp="1"/>
          </p:cNvGraphicFramePr>
          <p:nvPr>
            <p:extLst>
              <p:ext uri="{D42A27DB-BD31-4B8C-83A1-F6EECF244321}">
                <p14:modId xmlns:p14="http://schemas.microsoft.com/office/powerpoint/2010/main" val="153347292"/>
              </p:ext>
            </p:extLst>
          </p:nvPr>
        </p:nvGraphicFramePr>
        <p:xfrm>
          <a:off x="1066799" y="1445569"/>
          <a:ext cx="10724147" cy="3894400"/>
        </p:xfrm>
        <a:graphic>
          <a:graphicData uri="http://schemas.openxmlformats.org/drawingml/2006/table">
            <a:tbl>
              <a:tblPr firstRow="1" firstCol="1" bandRow="1">
                <a:tableStyleId>{5C22544A-7EE6-4342-B048-85BDC9FD1C3A}</a:tableStyleId>
              </a:tblPr>
              <a:tblGrid>
                <a:gridCol w="3846395"/>
                <a:gridCol w="3689492"/>
                <a:gridCol w="3188260"/>
              </a:tblGrid>
              <a:tr h="500435">
                <a:tc rowSpan="2">
                  <a:txBody>
                    <a:bodyPr/>
                    <a:lstStyle/>
                    <a:p>
                      <a:pPr marL="0" marR="0">
                        <a:lnSpc>
                          <a:spcPct val="150000"/>
                        </a:lnSpc>
                        <a:spcBef>
                          <a:spcPts val="0"/>
                        </a:spcBef>
                        <a:spcAft>
                          <a:spcPts val="0"/>
                        </a:spcAft>
                      </a:pPr>
                      <a:r>
                        <a:rPr lang="en-US" sz="2400" b="1" dirty="0">
                          <a:solidFill>
                            <a:schemeClr val="tx1"/>
                          </a:solidFill>
                          <a:effectLst/>
                        </a:rPr>
                        <a:t>Variety </a:t>
                      </a:r>
                      <a:endParaRPr lang="en-US" sz="2000" b="1" dirty="0">
                        <a:solidFill>
                          <a:schemeClr val="tx1"/>
                        </a:solidFill>
                        <a:effectLst/>
                        <a:latin typeface="Calibri"/>
                        <a:ea typeface="Calibri"/>
                      </a:endParaRPr>
                    </a:p>
                  </a:txBody>
                  <a:tcPr marL="68580" marR="68580" marT="0" marB="0" anchor="ctr"/>
                </a:tc>
                <a:tc gridSpan="2">
                  <a:txBody>
                    <a:bodyPr/>
                    <a:lstStyle/>
                    <a:p>
                      <a:pPr marL="0" marR="0">
                        <a:lnSpc>
                          <a:spcPct val="150000"/>
                        </a:lnSpc>
                        <a:spcBef>
                          <a:spcPts val="0"/>
                        </a:spcBef>
                        <a:spcAft>
                          <a:spcPts val="0"/>
                        </a:spcAft>
                      </a:pPr>
                      <a:r>
                        <a:rPr lang="en-US" sz="2400" b="1" dirty="0">
                          <a:solidFill>
                            <a:schemeClr val="tx1"/>
                          </a:solidFill>
                          <a:effectLst/>
                        </a:rPr>
                        <a:t>TPC (mg of GAE/ </a:t>
                      </a:r>
                      <a:r>
                        <a:rPr lang="en-US" sz="2400" b="1" dirty="0" smtClean="0">
                          <a:solidFill>
                            <a:schemeClr val="tx1"/>
                          </a:solidFill>
                          <a:effectLst/>
                        </a:rPr>
                        <a:t>100g </a:t>
                      </a:r>
                      <a:r>
                        <a:rPr lang="en-US" sz="2400" b="1" dirty="0">
                          <a:solidFill>
                            <a:schemeClr val="tx1"/>
                          </a:solidFill>
                          <a:effectLst/>
                        </a:rPr>
                        <a:t>of sample)</a:t>
                      </a:r>
                      <a:endParaRPr lang="en-US" sz="2000" b="1" dirty="0">
                        <a:solidFill>
                          <a:schemeClr val="tx1"/>
                        </a:solidFill>
                        <a:effectLst/>
                        <a:latin typeface="Calibri"/>
                        <a:ea typeface="Calibri"/>
                      </a:endParaRPr>
                    </a:p>
                  </a:txBody>
                  <a:tcPr marL="68580" marR="68580" marT="0" marB="0" anchor="ctr"/>
                </a:tc>
                <a:tc hMerge="1">
                  <a:txBody>
                    <a:bodyPr/>
                    <a:lstStyle/>
                    <a:p>
                      <a:pPr marL="0" marR="0">
                        <a:lnSpc>
                          <a:spcPct val="150000"/>
                        </a:lnSpc>
                        <a:spcBef>
                          <a:spcPts val="0"/>
                        </a:spcBef>
                        <a:spcAft>
                          <a:spcPts val="0"/>
                        </a:spcAft>
                      </a:pPr>
                      <a:endParaRPr lang="en-US" sz="1600" b="1" dirty="0">
                        <a:solidFill>
                          <a:schemeClr val="tx1"/>
                        </a:solidFill>
                        <a:effectLst/>
                        <a:latin typeface="Calibri"/>
                        <a:ea typeface="Calibri"/>
                      </a:endParaRPr>
                    </a:p>
                  </a:txBody>
                  <a:tcPr marL="68580" marR="68580" marT="0" marB="0" anchor="ctr"/>
                </a:tc>
              </a:tr>
              <a:tr h="820279">
                <a:tc vMerge="1">
                  <a:txBody>
                    <a:bodyPr/>
                    <a:lstStyle/>
                    <a:p>
                      <a:pPr marL="0" marR="0">
                        <a:lnSpc>
                          <a:spcPct val="150000"/>
                        </a:lnSpc>
                        <a:spcBef>
                          <a:spcPts val="0"/>
                        </a:spcBef>
                        <a:spcAft>
                          <a:spcPts val="0"/>
                        </a:spcAft>
                      </a:pPr>
                      <a:endParaRPr lang="en-US" sz="1600" b="1" dirty="0">
                        <a:solidFill>
                          <a:schemeClr val="tx1"/>
                        </a:solidFill>
                        <a:effectLst/>
                        <a:latin typeface="Calibri"/>
                        <a:ea typeface="Calibri"/>
                      </a:endParaRPr>
                    </a:p>
                  </a:txBody>
                  <a:tcPr marL="68580" marR="68580" marT="0" marB="0" anchor="ctr"/>
                </a:tc>
                <a:tc>
                  <a:txBody>
                    <a:bodyPr/>
                    <a:lstStyle/>
                    <a:p>
                      <a:pPr marL="0" marR="0">
                        <a:lnSpc>
                          <a:spcPct val="150000"/>
                        </a:lnSpc>
                        <a:spcBef>
                          <a:spcPts val="0"/>
                        </a:spcBef>
                        <a:spcAft>
                          <a:spcPts val="0"/>
                        </a:spcAft>
                      </a:pPr>
                      <a:r>
                        <a:rPr lang="en-US" sz="2000" b="1" dirty="0" smtClean="0">
                          <a:solidFill>
                            <a:schemeClr val="tx1"/>
                          </a:solidFill>
                          <a:effectLst/>
                          <a:latin typeface="Calibri"/>
                          <a:ea typeface="Calibri"/>
                        </a:rPr>
                        <a:t>Wood apple dry powder without seeds</a:t>
                      </a:r>
                      <a:endParaRPr lang="en-US" sz="2000" b="1" dirty="0">
                        <a:solidFill>
                          <a:schemeClr val="tx1"/>
                        </a:solidFill>
                        <a:effectLst/>
                        <a:latin typeface="Calibri"/>
                        <a:ea typeface="Calibri"/>
                      </a:endParaRPr>
                    </a:p>
                  </a:txBody>
                  <a:tcPr marL="68580" marR="68580" marT="0" marB="0" anchor="ctr"/>
                </a:tc>
                <a:tc>
                  <a:txBody>
                    <a:bodyPr/>
                    <a:lstStyle/>
                    <a:p>
                      <a:pPr marL="0" marR="0">
                        <a:lnSpc>
                          <a:spcPct val="150000"/>
                        </a:lnSpc>
                        <a:spcBef>
                          <a:spcPts val="0"/>
                        </a:spcBef>
                        <a:spcAft>
                          <a:spcPts val="0"/>
                        </a:spcAft>
                      </a:pPr>
                      <a:r>
                        <a:rPr lang="en-US" sz="2000" b="1" dirty="0" smtClean="0">
                          <a:solidFill>
                            <a:schemeClr val="tx1"/>
                          </a:solidFill>
                          <a:effectLst/>
                          <a:latin typeface="Calibri"/>
                          <a:ea typeface="Calibri"/>
                        </a:rPr>
                        <a:t>Wood apple dry powder with seeds</a:t>
                      </a:r>
                      <a:endParaRPr lang="en-US" sz="2000" b="1" dirty="0">
                        <a:solidFill>
                          <a:schemeClr val="tx1"/>
                        </a:solidFill>
                        <a:effectLst/>
                        <a:latin typeface="Calibri"/>
                        <a:ea typeface="Calibri"/>
                      </a:endParaRPr>
                    </a:p>
                  </a:txBody>
                  <a:tcPr marL="68580" marR="68580" marT="0" marB="0" anchor="ctr"/>
                </a:tc>
              </a:tr>
              <a:tr h="2431360">
                <a:tc>
                  <a:txBody>
                    <a:bodyPr/>
                    <a:lstStyle/>
                    <a:p>
                      <a:pPr marL="0" marR="0">
                        <a:lnSpc>
                          <a:spcPct val="150000"/>
                        </a:lnSpc>
                        <a:spcBef>
                          <a:spcPts val="0"/>
                        </a:spcBef>
                        <a:spcAft>
                          <a:spcPts val="0"/>
                        </a:spcAft>
                      </a:pPr>
                      <a:r>
                        <a:rPr lang="en-US" sz="2400" b="1" dirty="0" smtClean="0">
                          <a:solidFill>
                            <a:schemeClr val="tx1"/>
                          </a:solidFill>
                          <a:effectLst/>
                        </a:rPr>
                        <a:t>Accession No- </a:t>
                      </a:r>
                      <a:r>
                        <a:rPr lang="en-US" sz="2400" b="1" dirty="0">
                          <a:solidFill>
                            <a:schemeClr val="tx1"/>
                          </a:solidFill>
                          <a:effectLst/>
                        </a:rPr>
                        <a:t>17</a:t>
                      </a:r>
                      <a:endParaRPr lang="en-US" sz="2000" b="1" dirty="0">
                        <a:solidFill>
                          <a:schemeClr val="tx1"/>
                        </a:solidFill>
                        <a:effectLst/>
                      </a:endParaRPr>
                    </a:p>
                    <a:p>
                      <a:pPr marL="0" marR="0">
                        <a:lnSpc>
                          <a:spcPct val="150000"/>
                        </a:lnSpc>
                        <a:spcBef>
                          <a:spcPts val="0"/>
                        </a:spcBef>
                        <a:spcAft>
                          <a:spcPts val="0"/>
                        </a:spcAft>
                      </a:pPr>
                      <a:r>
                        <a:rPr lang="en-US" sz="2400" b="1" dirty="0">
                          <a:solidFill>
                            <a:schemeClr val="tx1"/>
                          </a:solidFill>
                          <a:effectLst/>
                        </a:rPr>
                        <a:t>ANK Wood apple 01</a:t>
                      </a:r>
                      <a:endParaRPr lang="en-US" sz="2000" b="1" dirty="0">
                        <a:solidFill>
                          <a:schemeClr val="tx1"/>
                        </a:solidFill>
                        <a:effectLst/>
                      </a:endParaRPr>
                    </a:p>
                    <a:p>
                      <a:pPr marL="0" marR="0">
                        <a:lnSpc>
                          <a:spcPct val="150000"/>
                        </a:lnSpc>
                        <a:spcBef>
                          <a:spcPts val="0"/>
                        </a:spcBef>
                        <a:spcAft>
                          <a:spcPts val="0"/>
                        </a:spcAft>
                      </a:pPr>
                      <a:r>
                        <a:rPr lang="en-US" sz="2400" b="1" dirty="0">
                          <a:solidFill>
                            <a:schemeClr val="tx1"/>
                          </a:solidFill>
                          <a:effectLst/>
                        </a:rPr>
                        <a:t>ANK Wood apple </a:t>
                      </a:r>
                      <a:r>
                        <a:rPr lang="en-US" sz="2400" b="1" dirty="0" smtClean="0">
                          <a:solidFill>
                            <a:schemeClr val="tx1"/>
                          </a:solidFill>
                          <a:effectLst/>
                        </a:rPr>
                        <a:t>02</a:t>
                      </a:r>
                      <a:endParaRPr lang="en-US" sz="2000" b="1" dirty="0">
                        <a:solidFill>
                          <a:schemeClr val="tx1"/>
                        </a:solidFill>
                        <a:effectLst/>
                      </a:endParaRPr>
                    </a:p>
                  </a:txBody>
                  <a:tcPr marL="68580" marR="68580" marT="0" marB="0" anchor="ctr"/>
                </a:tc>
                <a:tc>
                  <a:txBody>
                    <a:bodyPr/>
                    <a:lstStyle/>
                    <a:p>
                      <a:pPr marL="0" marR="0">
                        <a:lnSpc>
                          <a:spcPct val="115000"/>
                        </a:lnSpc>
                        <a:spcBef>
                          <a:spcPts val="0"/>
                        </a:spcBef>
                        <a:spcAft>
                          <a:spcPts val="1000"/>
                        </a:spcAft>
                        <a:tabLst>
                          <a:tab pos="590550" algn="l"/>
                        </a:tabLst>
                      </a:pPr>
                      <a:r>
                        <a:rPr lang="en-US" sz="2400" b="1" dirty="0" smtClean="0">
                          <a:effectLst/>
                          <a:latin typeface="Calibri"/>
                          <a:ea typeface="Calibri"/>
                          <a:cs typeface="Iskoola Pota"/>
                        </a:rPr>
                        <a:t>437.92</a:t>
                      </a:r>
                      <a:r>
                        <a:rPr lang="en-US" sz="2400" b="1" baseline="30000" dirty="0" smtClean="0">
                          <a:effectLst/>
                          <a:latin typeface="Calibri"/>
                          <a:ea typeface="Calibri"/>
                          <a:cs typeface="Iskoola Pota"/>
                        </a:rPr>
                        <a:t>b</a:t>
                      </a:r>
                      <a:r>
                        <a:rPr lang="en-US" sz="2400" b="1" dirty="0" smtClean="0">
                          <a:effectLst/>
                          <a:latin typeface="Calibri"/>
                          <a:ea typeface="Calibri"/>
                          <a:cs typeface="Iskoola Pota"/>
                        </a:rPr>
                        <a:t> </a:t>
                      </a:r>
                      <a:r>
                        <a:rPr lang="en-US" sz="2400" b="1" dirty="0">
                          <a:effectLst/>
                          <a:latin typeface="Calibri"/>
                          <a:ea typeface="Calibri"/>
                          <a:cs typeface="Iskoola Pota"/>
                        </a:rPr>
                        <a:t>± 0.01 </a:t>
                      </a:r>
                      <a:endParaRPr lang="en-US" sz="2400" dirty="0">
                        <a:effectLst/>
                        <a:latin typeface="Calibri"/>
                        <a:ea typeface="Calibri"/>
                        <a:cs typeface="Iskoola Pota"/>
                      </a:endParaRPr>
                    </a:p>
                    <a:p>
                      <a:pPr marL="0" marR="0">
                        <a:lnSpc>
                          <a:spcPct val="115000"/>
                        </a:lnSpc>
                        <a:spcBef>
                          <a:spcPts val="0"/>
                        </a:spcBef>
                        <a:spcAft>
                          <a:spcPts val="1000"/>
                        </a:spcAft>
                        <a:tabLst>
                          <a:tab pos="590550" algn="l"/>
                        </a:tabLst>
                      </a:pPr>
                      <a:r>
                        <a:rPr lang="en-US" sz="2400" b="1" dirty="0">
                          <a:effectLst/>
                          <a:latin typeface="Calibri"/>
                          <a:ea typeface="Calibri"/>
                          <a:cs typeface="Iskoola Pota"/>
                        </a:rPr>
                        <a:t>535.18</a:t>
                      </a:r>
                      <a:r>
                        <a:rPr lang="en-US" sz="2400" b="1" baseline="30000" dirty="0">
                          <a:effectLst/>
                          <a:latin typeface="Calibri"/>
                          <a:ea typeface="Calibri"/>
                          <a:cs typeface="Iskoola Pota"/>
                        </a:rPr>
                        <a:t>a</a:t>
                      </a:r>
                      <a:r>
                        <a:rPr lang="en-US" sz="2400" b="1" dirty="0">
                          <a:effectLst/>
                          <a:latin typeface="Calibri"/>
                          <a:ea typeface="Calibri"/>
                          <a:cs typeface="Iskoola Pota"/>
                        </a:rPr>
                        <a:t> ± 0.01</a:t>
                      </a:r>
                      <a:endParaRPr lang="en-US" sz="2400" dirty="0">
                        <a:effectLst/>
                        <a:latin typeface="Calibri"/>
                        <a:ea typeface="Calibri"/>
                        <a:cs typeface="Iskoola Pota"/>
                      </a:endParaRPr>
                    </a:p>
                    <a:p>
                      <a:pPr marL="0" marR="0">
                        <a:lnSpc>
                          <a:spcPct val="115000"/>
                        </a:lnSpc>
                        <a:spcBef>
                          <a:spcPts val="0"/>
                        </a:spcBef>
                        <a:spcAft>
                          <a:spcPts val="1000"/>
                        </a:spcAft>
                        <a:tabLst>
                          <a:tab pos="590550" algn="l"/>
                        </a:tabLst>
                      </a:pPr>
                      <a:r>
                        <a:rPr lang="en-US" sz="2400" b="1" dirty="0">
                          <a:effectLst/>
                          <a:latin typeface="Calibri"/>
                          <a:ea typeface="Calibri"/>
                          <a:cs typeface="Iskoola Pota"/>
                        </a:rPr>
                        <a:t>392.00</a:t>
                      </a:r>
                      <a:r>
                        <a:rPr lang="en-US" sz="2400" b="1" baseline="30000" dirty="0">
                          <a:effectLst/>
                          <a:latin typeface="Calibri"/>
                          <a:ea typeface="Calibri"/>
                          <a:cs typeface="Iskoola Pota"/>
                        </a:rPr>
                        <a:t>c</a:t>
                      </a:r>
                      <a:r>
                        <a:rPr lang="en-US" sz="2400" b="1" dirty="0">
                          <a:effectLst/>
                          <a:latin typeface="Calibri"/>
                          <a:ea typeface="Calibri"/>
                          <a:cs typeface="Iskoola Pota"/>
                        </a:rPr>
                        <a:t> ± </a:t>
                      </a:r>
                      <a:r>
                        <a:rPr lang="en-US" sz="2400" b="1" dirty="0" smtClean="0">
                          <a:effectLst/>
                          <a:latin typeface="Calibri"/>
                          <a:ea typeface="Calibri"/>
                          <a:cs typeface="Iskoola Pota"/>
                        </a:rPr>
                        <a:t>0.00</a:t>
                      </a:r>
                      <a:r>
                        <a:rPr lang="en-US" sz="2400" b="1" baseline="30000" dirty="0">
                          <a:effectLst/>
                          <a:latin typeface="Calibri"/>
                          <a:ea typeface="Calibri"/>
                          <a:cs typeface="Iskoola Pota"/>
                        </a:rPr>
                        <a:t> </a:t>
                      </a:r>
                      <a:endParaRPr lang="en-US" sz="2400" dirty="0">
                        <a:effectLst/>
                        <a:latin typeface="Calibri"/>
                        <a:ea typeface="Calibri"/>
                        <a:cs typeface="Iskoola Pota"/>
                      </a:endParaRPr>
                    </a:p>
                  </a:txBody>
                  <a:tcPr marL="68580" marR="68580" marT="9525" marB="0" anchor="ctr"/>
                </a:tc>
                <a:tc>
                  <a:txBody>
                    <a:bodyPr/>
                    <a:lstStyle/>
                    <a:p>
                      <a:pPr marL="0" marR="0">
                        <a:lnSpc>
                          <a:spcPct val="115000"/>
                        </a:lnSpc>
                        <a:spcBef>
                          <a:spcPts val="0"/>
                        </a:spcBef>
                        <a:spcAft>
                          <a:spcPts val="1000"/>
                        </a:spcAft>
                        <a:tabLst>
                          <a:tab pos="590550" algn="l"/>
                        </a:tabLst>
                      </a:pPr>
                      <a:r>
                        <a:rPr lang="en-US" sz="2400" b="1" dirty="0">
                          <a:effectLst/>
                          <a:latin typeface="Calibri"/>
                          <a:ea typeface="Calibri"/>
                          <a:cs typeface="Iskoola Pota"/>
                        </a:rPr>
                        <a:t>386.59</a:t>
                      </a:r>
                      <a:r>
                        <a:rPr lang="en-US" sz="2400" b="1" baseline="30000" dirty="0">
                          <a:effectLst/>
                          <a:latin typeface="Calibri"/>
                          <a:ea typeface="Calibri"/>
                          <a:cs typeface="Iskoola Pota"/>
                        </a:rPr>
                        <a:t>b</a:t>
                      </a:r>
                      <a:r>
                        <a:rPr lang="en-US" sz="2400" b="1" dirty="0">
                          <a:effectLst/>
                          <a:latin typeface="Calibri"/>
                          <a:ea typeface="Calibri"/>
                          <a:cs typeface="Iskoola Pota"/>
                        </a:rPr>
                        <a:t> ± 0.01</a:t>
                      </a:r>
                      <a:endParaRPr lang="en-US" sz="2400" dirty="0">
                        <a:effectLst/>
                        <a:latin typeface="Calibri"/>
                        <a:ea typeface="Calibri"/>
                        <a:cs typeface="Iskoola Pota"/>
                      </a:endParaRPr>
                    </a:p>
                    <a:p>
                      <a:pPr marL="0" marR="0">
                        <a:lnSpc>
                          <a:spcPct val="115000"/>
                        </a:lnSpc>
                        <a:spcBef>
                          <a:spcPts val="0"/>
                        </a:spcBef>
                        <a:spcAft>
                          <a:spcPts val="1000"/>
                        </a:spcAft>
                        <a:tabLst>
                          <a:tab pos="590550" algn="l"/>
                        </a:tabLst>
                      </a:pPr>
                      <a:r>
                        <a:rPr lang="en-US" sz="2400" b="1" smtClean="0">
                          <a:effectLst/>
                          <a:latin typeface="Calibri"/>
                          <a:ea typeface="Calibri"/>
                          <a:cs typeface="Iskoola Pota"/>
                        </a:rPr>
                        <a:t>621.64</a:t>
                      </a:r>
                      <a:r>
                        <a:rPr lang="en-US" sz="2400" b="1" baseline="30000" smtClean="0">
                          <a:effectLst/>
                          <a:latin typeface="Calibri"/>
                          <a:ea typeface="Calibri"/>
                          <a:cs typeface="Iskoola Pota"/>
                        </a:rPr>
                        <a:t>a</a:t>
                      </a:r>
                      <a:r>
                        <a:rPr lang="en-US" sz="2400" b="1" smtClean="0">
                          <a:effectLst/>
                          <a:latin typeface="Calibri"/>
                          <a:ea typeface="Calibri"/>
                          <a:cs typeface="Iskoola Pota"/>
                        </a:rPr>
                        <a:t> </a:t>
                      </a:r>
                      <a:r>
                        <a:rPr lang="en-US" sz="2400" b="1" dirty="0">
                          <a:effectLst/>
                          <a:latin typeface="Calibri"/>
                          <a:ea typeface="Calibri"/>
                          <a:cs typeface="Iskoola Pota"/>
                        </a:rPr>
                        <a:t>± 0.02</a:t>
                      </a:r>
                      <a:endParaRPr lang="en-US" sz="2400" dirty="0">
                        <a:effectLst/>
                        <a:latin typeface="Calibri"/>
                        <a:ea typeface="Calibri"/>
                        <a:cs typeface="Iskoola Pota"/>
                      </a:endParaRPr>
                    </a:p>
                    <a:p>
                      <a:pPr marL="0" marR="0">
                        <a:lnSpc>
                          <a:spcPct val="115000"/>
                        </a:lnSpc>
                        <a:spcBef>
                          <a:spcPts val="0"/>
                        </a:spcBef>
                        <a:spcAft>
                          <a:spcPts val="1000"/>
                        </a:spcAft>
                        <a:tabLst>
                          <a:tab pos="590550" algn="l"/>
                        </a:tabLst>
                      </a:pPr>
                      <a:r>
                        <a:rPr lang="en-US" sz="2400" b="1" dirty="0">
                          <a:effectLst/>
                          <a:latin typeface="Calibri"/>
                          <a:ea typeface="Calibri"/>
                          <a:cs typeface="Iskoola Pota"/>
                        </a:rPr>
                        <a:t>248.81</a:t>
                      </a:r>
                      <a:r>
                        <a:rPr lang="en-US" sz="2400" b="1" baseline="30000" dirty="0">
                          <a:effectLst/>
                          <a:latin typeface="Calibri"/>
                          <a:ea typeface="Calibri"/>
                          <a:cs typeface="Iskoola Pota"/>
                        </a:rPr>
                        <a:t>c</a:t>
                      </a:r>
                      <a:r>
                        <a:rPr lang="en-US" sz="2400" b="1" dirty="0">
                          <a:effectLst/>
                          <a:latin typeface="Calibri"/>
                          <a:ea typeface="Calibri"/>
                          <a:cs typeface="Iskoola Pota"/>
                        </a:rPr>
                        <a:t>  ± 0.00</a:t>
                      </a:r>
                      <a:endParaRPr lang="en-US" sz="2400" dirty="0">
                        <a:effectLst/>
                        <a:latin typeface="Calibri"/>
                        <a:ea typeface="Calibri"/>
                        <a:cs typeface="Iskoola Pota"/>
                      </a:endParaRPr>
                    </a:p>
                  </a:txBody>
                  <a:tcPr marL="68580" marR="68580" marT="9525" marB="0" anchor="ctr"/>
                </a:tc>
              </a:tr>
            </a:tbl>
          </a:graphicData>
        </a:graphic>
      </p:graphicFrame>
      <p:sp>
        <p:nvSpPr>
          <p:cNvPr id="7" name="TextBox 6"/>
          <p:cNvSpPr txBox="1"/>
          <p:nvPr/>
        </p:nvSpPr>
        <p:spPr>
          <a:xfrm>
            <a:off x="1066800" y="5403502"/>
            <a:ext cx="3657600" cy="461665"/>
          </a:xfrm>
          <a:prstGeom prst="rect">
            <a:avLst/>
          </a:prstGeom>
          <a:noFill/>
        </p:spPr>
        <p:txBody>
          <a:bodyPr wrap="square" rtlCol="0">
            <a:spAutoFit/>
          </a:bodyPr>
          <a:lstStyle/>
          <a:p>
            <a:r>
              <a:rPr lang="en-US" sz="2400" b="1" dirty="0" smtClean="0"/>
              <a:t>(</a:t>
            </a:r>
            <a:r>
              <a:rPr lang="en-US" sz="2400" b="1" dirty="0" err="1" smtClean="0"/>
              <a:t>Vijayakumar</a:t>
            </a:r>
            <a:r>
              <a:rPr lang="en-US" sz="2400" b="1" dirty="0" smtClean="0"/>
              <a:t> </a:t>
            </a:r>
            <a:r>
              <a:rPr lang="en-US" sz="2400" b="1" i="1" dirty="0" smtClean="0"/>
              <a:t>et al., </a:t>
            </a:r>
            <a:r>
              <a:rPr lang="en-US" sz="2400" b="1" dirty="0" smtClean="0"/>
              <a:t>2013)</a:t>
            </a:r>
            <a:endParaRPr lang="en-US" sz="2400" b="1" dirty="0"/>
          </a:p>
        </p:txBody>
      </p:sp>
      <p:sp>
        <p:nvSpPr>
          <p:cNvPr id="8" name="TextBox 7"/>
          <p:cNvSpPr txBox="1"/>
          <p:nvPr/>
        </p:nvSpPr>
        <p:spPr>
          <a:xfrm>
            <a:off x="1066800" y="5865167"/>
            <a:ext cx="11963400" cy="461665"/>
          </a:xfrm>
          <a:prstGeom prst="rect">
            <a:avLst/>
          </a:prstGeom>
          <a:noFill/>
        </p:spPr>
        <p:txBody>
          <a:bodyPr wrap="square" rtlCol="0">
            <a:spAutoFit/>
          </a:bodyPr>
          <a:lstStyle/>
          <a:p>
            <a:r>
              <a:rPr lang="en-US" sz="2400" dirty="0" smtClean="0"/>
              <a:t>TPC of </a:t>
            </a:r>
            <a:r>
              <a:rPr lang="en-US" sz="2400" dirty="0" err="1" smtClean="0"/>
              <a:t>Nelli</a:t>
            </a:r>
            <a:r>
              <a:rPr lang="en-US" sz="2400" dirty="0" smtClean="0"/>
              <a:t> </a:t>
            </a:r>
            <a:r>
              <a:rPr lang="en-US" sz="2400" i="1" dirty="0" smtClean="0"/>
              <a:t>(</a:t>
            </a:r>
            <a:r>
              <a:rPr lang="en-US" sz="2400" i="1" dirty="0" err="1" smtClean="0"/>
              <a:t>Phyllanthus</a:t>
            </a:r>
            <a:r>
              <a:rPr lang="en-US" sz="2400" i="1" dirty="0" smtClean="0"/>
              <a:t> </a:t>
            </a:r>
            <a:r>
              <a:rPr lang="en-US" sz="2400" i="1" dirty="0" err="1" smtClean="0"/>
              <a:t>emblica</a:t>
            </a:r>
            <a:r>
              <a:rPr lang="en-US" sz="2400" i="1" dirty="0"/>
              <a:t>) </a:t>
            </a:r>
            <a:r>
              <a:rPr lang="en-US" sz="2400" dirty="0"/>
              <a:t>– 295.94mg of GAE/ 100g </a:t>
            </a:r>
            <a:r>
              <a:rPr lang="en-US" sz="2400" dirty="0" smtClean="0"/>
              <a:t> (</a:t>
            </a:r>
            <a:r>
              <a:rPr lang="en-US" sz="2400" dirty="0" err="1" smtClean="0"/>
              <a:t>Jayathilake</a:t>
            </a:r>
            <a:r>
              <a:rPr lang="en-US" sz="2400" dirty="0" smtClean="0"/>
              <a:t>  </a:t>
            </a:r>
            <a:r>
              <a:rPr lang="en-US" sz="2400" i="1" dirty="0" smtClean="0"/>
              <a:t>et al., </a:t>
            </a:r>
            <a:r>
              <a:rPr lang="en-US" sz="2400" dirty="0" smtClean="0"/>
              <a:t>2015)  </a:t>
            </a:r>
            <a:endParaRPr lang="en-US" sz="2400" dirty="0"/>
          </a:p>
        </p:txBody>
      </p:sp>
    </p:spTree>
    <p:extLst>
      <p:ext uri="{BB962C8B-B14F-4D97-AF65-F5344CB8AC3E}">
        <p14:creationId xmlns:p14="http://schemas.microsoft.com/office/powerpoint/2010/main" val="18824902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8FC179B-E1DC-44DF-B0E4-66A8D350C2BE}" type="slidenum">
              <a:rPr lang="en-US" smtClean="0"/>
              <a:t>19</a:t>
            </a:fld>
            <a:endParaRPr lang="en-US"/>
          </a:p>
        </p:txBody>
      </p:sp>
      <p:sp>
        <p:nvSpPr>
          <p:cNvPr id="5" name="Title 1"/>
          <p:cNvSpPr>
            <a:spLocks noGrp="1"/>
          </p:cNvSpPr>
          <p:nvPr>
            <p:ph type="title"/>
          </p:nvPr>
        </p:nvSpPr>
        <p:spPr>
          <a:xfrm>
            <a:off x="2250854" y="311477"/>
            <a:ext cx="13167360" cy="1371600"/>
          </a:xfrm>
          <a:prstGeom prst="rect">
            <a:avLst/>
          </a:prstGeom>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2060"/>
                </a:solidFill>
                <a:effectLst/>
                <a:uLnTx/>
                <a:uFillTx/>
                <a:latin typeface="+mn-lt"/>
              </a:rPr>
              <a:t>Yield of </a:t>
            </a:r>
            <a:r>
              <a:rPr kumimoji="0" lang="en-US" sz="3600" b="1" i="0" u="none" strike="noStrike" kern="0" cap="none" spc="0" normalizeH="0" baseline="0" noProof="0" dirty="0" smtClean="0">
                <a:ln>
                  <a:noFill/>
                </a:ln>
                <a:solidFill>
                  <a:srgbClr val="002060"/>
                </a:solidFill>
                <a:effectLst/>
                <a:uLnTx/>
                <a:uFillTx/>
                <a:latin typeface="+mn-lt"/>
              </a:rPr>
              <a:t>Wood Apple </a:t>
            </a:r>
            <a:r>
              <a:rPr kumimoji="0" lang="en-US" sz="3600" b="1" i="0" u="none" strike="noStrike" kern="0" cap="none" spc="0" normalizeH="0" baseline="0" noProof="0" dirty="0">
                <a:ln>
                  <a:noFill/>
                </a:ln>
                <a:solidFill>
                  <a:srgbClr val="002060"/>
                </a:solidFill>
                <a:effectLst/>
                <a:uLnTx/>
                <a:uFillTx/>
                <a:latin typeface="+mn-lt"/>
              </a:rPr>
              <a:t>dry powder</a:t>
            </a:r>
            <a:br>
              <a:rPr kumimoji="0" lang="en-US" sz="3600" b="1" i="0" u="none" strike="noStrike" kern="0" cap="none" spc="0" normalizeH="0" baseline="0" noProof="0" dirty="0">
                <a:ln>
                  <a:noFill/>
                </a:ln>
                <a:solidFill>
                  <a:srgbClr val="002060"/>
                </a:solidFill>
                <a:effectLst/>
                <a:uLnTx/>
                <a:uFillTx/>
                <a:latin typeface="+mn-lt"/>
              </a:rPr>
            </a:br>
            <a:endParaRPr kumimoji="0" lang="en-US" sz="3600" b="1" i="0" u="none" strike="noStrike" kern="0" cap="none" spc="0" normalizeH="0" baseline="0" noProof="0" dirty="0">
              <a:ln>
                <a:noFill/>
              </a:ln>
              <a:solidFill>
                <a:srgbClr val="002060"/>
              </a:solidFill>
              <a:effectLst/>
              <a:uLnTx/>
              <a:uFillTx/>
              <a:latin typeface="+mn-lt"/>
            </a:endParaRPr>
          </a:p>
        </p:txBody>
      </p:sp>
      <p:grpSp>
        <p:nvGrpSpPr>
          <p:cNvPr id="6" name="Group 5"/>
          <p:cNvGrpSpPr/>
          <p:nvPr/>
        </p:nvGrpSpPr>
        <p:grpSpPr>
          <a:xfrm>
            <a:off x="760895" y="1347537"/>
            <a:ext cx="11030053" cy="5149516"/>
            <a:chOff x="916392" y="1683077"/>
            <a:chExt cx="11969124" cy="5438970"/>
          </a:xfrm>
        </p:grpSpPr>
        <p:pic>
          <p:nvPicPr>
            <p:cNvPr id="7" name="Picture 6" descr="D:\year 4 semester 2\wood apple\draft\photos\IMG-20221013-WA0000.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6392" y="2514600"/>
              <a:ext cx="4045901" cy="25607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ight Arrow 7"/>
            <p:cNvSpPr/>
            <p:nvPr/>
          </p:nvSpPr>
          <p:spPr>
            <a:xfrm rot="19810802">
              <a:off x="5396442" y="3064350"/>
              <a:ext cx="1568337" cy="585108"/>
            </a:xfrm>
            <a:prstGeom prst="rightArrow">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sysClr val="windowText" lastClr="000000"/>
                </a:solidFill>
                <a:effectLst/>
                <a:uLnTx/>
                <a:uFillTx/>
                <a:latin typeface="Calibri"/>
                <a:ea typeface="+mn-ea"/>
                <a:cs typeface="+mn-cs"/>
              </a:endParaRPr>
            </a:p>
          </p:txBody>
        </p:sp>
        <p:pic>
          <p:nvPicPr>
            <p:cNvPr id="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63" t="9205" r="7343" b="31423"/>
            <a:stretch/>
          </p:blipFill>
          <p:spPr bwMode="auto">
            <a:xfrm>
              <a:off x="7156858" y="1683077"/>
              <a:ext cx="2520542" cy="23175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0" name="TextBox 9"/>
            <p:cNvSpPr txBox="1"/>
            <p:nvPr/>
          </p:nvSpPr>
          <p:spPr>
            <a:xfrm>
              <a:off x="1371600" y="5209953"/>
              <a:ext cx="2911180" cy="799790"/>
            </a:xfrm>
            <a:prstGeom prst="rect">
              <a:avLst/>
            </a:prstGeom>
            <a:solidFill>
              <a:srgbClr val="C0504D">
                <a:lumMod val="60000"/>
                <a:lumOff val="40000"/>
              </a:srgbClr>
            </a:solidFill>
            <a:ln w="19050">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01 kg of fresh wood apple fruits</a:t>
              </a:r>
            </a:p>
          </p:txBody>
        </p:sp>
        <p:pic>
          <p:nvPicPr>
            <p:cNvPr id="11"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543" t="13043" b="20665"/>
            <a:stretch/>
          </p:blipFill>
          <p:spPr bwMode="auto">
            <a:xfrm>
              <a:off x="7185791" y="4564686"/>
              <a:ext cx="2472559" cy="25573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2" name="TextBox 11"/>
            <p:cNvSpPr txBox="1"/>
            <p:nvPr/>
          </p:nvSpPr>
          <p:spPr>
            <a:xfrm>
              <a:off x="10218516" y="2195543"/>
              <a:ext cx="2667000" cy="1147526"/>
            </a:xfrm>
            <a:prstGeom prst="rect">
              <a:avLst/>
            </a:prstGeom>
            <a:solidFill>
              <a:srgbClr val="C0504D">
                <a:lumMod val="60000"/>
                <a:lumOff val="40000"/>
              </a:srgbClr>
            </a:solidFill>
            <a:ln w="19050">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rPr>
                <a:t>10 % of wood apple dry powder without seeds </a:t>
              </a:r>
            </a:p>
          </p:txBody>
        </p:sp>
        <p:sp>
          <p:nvSpPr>
            <p:cNvPr id="13" name="TextBox 12"/>
            <p:cNvSpPr txBox="1"/>
            <p:nvPr/>
          </p:nvSpPr>
          <p:spPr>
            <a:xfrm>
              <a:off x="10210800" y="4964484"/>
              <a:ext cx="2667000" cy="1147526"/>
            </a:xfrm>
            <a:prstGeom prst="rect">
              <a:avLst/>
            </a:prstGeom>
            <a:solidFill>
              <a:srgbClr val="C0504D">
                <a:lumMod val="60000"/>
                <a:lumOff val="40000"/>
              </a:srgbClr>
            </a:solidFill>
            <a:ln w="9525">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ysClr val="windowText" lastClr="000000"/>
                  </a:solidFill>
                  <a:effectLst/>
                  <a:uLnTx/>
                  <a:uFillTx/>
                </a:rPr>
                <a:t>15 </a:t>
              </a:r>
              <a:r>
                <a:rPr kumimoji="0" lang="en-US" sz="2000" b="1" i="0" u="none" strike="noStrike" kern="0" cap="none" spc="0" normalizeH="0" baseline="0" noProof="0" dirty="0">
                  <a:ln>
                    <a:noFill/>
                  </a:ln>
                  <a:solidFill>
                    <a:sysClr val="windowText" lastClr="000000"/>
                  </a:solidFill>
                  <a:effectLst/>
                  <a:uLnTx/>
                  <a:uFillTx/>
                </a:rPr>
                <a:t>% of wood apple dry powder </a:t>
              </a:r>
              <a:r>
                <a:rPr kumimoji="0" lang="en-US" sz="2000" b="1" i="0" u="none" strike="noStrike" kern="0" cap="none" spc="0" normalizeH="0" baseline="0" noProof="0" dirty="0" smtClean="0">
                  <a:ln>
                    <a:noFill/>
                  </a:ln>
                  <a:solidFill>
                    <a:sysClr val="windowText" lastClr="000000"/>
                  </a:solidFill>
                  <a:effectLst/>
                  <a:uLnTx/>
                  <a:uFillTx/>
                </a:rPr>
                <a:t>with seeds </a:t>
              </a:r>
              <a:endParaRPr kumimoji="0" lang="en-US" sz="2000" b="1" i="0" u="none" strike="noStrike" kern="0" cap="none" spc="0" normalizeH="0" baseline="0" noProof="0" dirty="0">
                <a:ln>
                  <a:noFill/>
                </a:ln>
                <a:solidFill>
                  <a:sysClr val="windowText" lastClr="000000"/>
                </a:solidFill>
                <a:effectLst/>
                <a:uLnTx/>
                <a:uFillTx/>
              </a:endParaRPr>
            </a:p>
          </p:txBody>
        </p:sp>
        <p:sp>
          <p:nvSpPr>
            <p:cNvPr id="14" name="Right Arrow 13"/>
            <p:cNvSpPr/>
            <p:nvPr/>
          </p:nvSpPr>
          <p:spPr>
            <a:xfrm rot="2463722">
              <a:off x="5257066" y="4582574"/>
              <a:ext cx="1568337" cy="585108"/>
            </a:xfrm>
            <a:prstGeom prst="rightArrow">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sysClr val="windowText" lastClr="000000"/>
                </a:solidFill>
                <a:effectLst/>
                <a:uLnTx/>
                <a:uFillTx/>
                <a:latin typeface="Calibri"/>
                <a:ea typeface="+mn-ea"/>
                <a:cs typeface="+mn-cs"/>
              </a:endParaRPr>
            </a:p>
          </p:txBody>
        </p:sp>
      </p:grpSp>
    </p:spTree>
    <p:extLst>
      <p:ext uri="{BB962C8B-B14F-4D97-AF65-F5344CB8AC3E}">
        <p14:creationId xmlns:p14="http://schemas.microsoft.com/office/powerpoint/2010/main" val="40164319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7F6B58-BEB4-7EC1-F5FE-DF097D6D6D9E}"/>
              </a:ext>
            </a:extLst>
          </p:cNvPr>
          <p:cNvSpPr>
            <a:spLocks noGrp="1"/>
          </p:cNvSpPr>
          <p:nvPr>
            <p:ph type="title"/>
          </p:nvPr>
        </p:nvSpPr>
        <p:spPr>
          <a:xfrm>
            <a:off x="3922294" y="745958"/>
            <a:ext cx="3729790" cy="697832"/>
          </a:xfrm>
          <a:solidFill>
            <a:schemeClr val="accent1">
              <a:lumMod val="20000"/>
              <a:lumOff val="80000"/>
            </a:schemeClr>
          </a:solidFill>
        </p:spPr>
        <p:txBody>
          <a:bodyPr>
            <a:normAutofit/>
          </a:bodyPr>
          <a:lstStyle/>
          <a:p>
            <a:pPr algn="ctr"/>
            <a:r>
              <a:rPr lang="en-US" sz="4400" dirty="0" smtClean="0">
                <a:solidFill>
                  <a:srgbClr val="002060"/>
                </a:solidFill>
                <a:latin typeface="+mn-lt"/>
              </a:rPr>
              <a:t>Content</a:t>
            </a:r>
            <a:endParaRPr lang="en-US" sz="4400" dirty="0">
              <a:solidFill>
                <a:srgbClr val="002060"/>
              </a:solidFill>
              <a:latin typeface="+mn-lt"/>
            </a:endParaRPr>
          </a:p>
        </p:txBody>
      </p:sp>
      <p:sp>
        <p:nvSpPr>
          <p:cNvPr id="3" name="Content Placeholder 2">
            <a:extLst>
              <a:ext uri="{FF2B5EF4-FFF2-40B4-BE49-F238E27FC236}">
                <a16:creationId xmlns="" xmlns:a16="http://schemas.microsoft.com/office/drawing/2014/main" id="{2A54ADEF-2197-9A5F-5429-3CD03E1AB326}"/>
              </a:ext>
            </a:extLst>
          </p:cNvPr>
          <p:cNvSpPr>
            <a:spLocks noGrp="1"/>
          </p:cNvSpPr>
          <p:nvPr>
            <p:ph idx="1"/>
          </p:nvPr>
        </p:nvSpPr>
        <p:spPr>
          <a:xfrm>
            <a:off x="838200" y="1609058"/>
            <a:ext cx="10515600" cy="4351338"/>
          </a:xfrm>
        </p:spPr>
        <p:txBody>
          <a:bodyPr>
            <a:noAutofit/>
          </a:bodyPr>
          <a:lstStyle/>
          <a:p>
            <a:pPr marL="0" marR="0">
              <a:lnSpc>
                <a:spcPct val="150000"/>
              </a:lnSpc>
              <a:spcBef>
                <a:spcPts val="0"/>
              </a:spcBef>
              <a:spcAft>
                <a:spcPts val="800"/>
              </a:spcAft>
            </a:pPr>
            <a:r>
              <a:rPr lang="en-US" sz="3200" b="1" dirty="0">
                <a:ea typeface="Calibri" panose="020F0502020204030204" pitchFamily="34" charset="0"/>
                <a:cs typeface="Iskoola Pota" panose="02010503010101010104" pitchFamily="2" charset="0"/>
              </a:rPr>
              <a:t>Introduction</a:t>
            </a:r>
          </a:p>
          <a:p>
            <a:pPr marL="0" marR="0">
              <a:lnSpc>
                <a:spcPct val="150000"/>
              </a:lnSpc>
              <a:spcBef>
                <a:spcPts val="0"/>
              </a:spcBef>
              <a:spcAft>
                <a:spcPts val="800"/>
              </a:spcAft>
            </a:pPr>
            <a:r>
              <a:rPr lang="en-US" sz="3200" b="1" dirty="0">
                <a:ea typeface="Calibri" panose="020F0502020204030204" pitchFamily="34" charset="0"/>
                <a:cs typeface="Iskoola Pota" panose="02010503010101010104" pitchFamily="2" charset="0"/>
              </a:rPr>
              <a:t>Objectives</a:t>
            </a:r>
          </a:p>
          <a:p>
            <a:pPr marL="0" marR="0" algn="just">
              <a:lnSpc>
                <a:spcPct val="150000"/>
              </a:lnSpc>
              <a:spcBef>
                <a:spcPts val="0"/>
              </a:spcBef>
              <a:spcAft>
                <a:spcPts val="800"/>
              </a:spcAft>
            </a:pPr>
            <a:r>
              <a:rPr lang="en-US" sz="3200" b="1" dirty="0">
                <a:ea typeface="Calibri" panose="020F0502020204030204" pitchFamily="34" charset="0"/>
                <a:cs typeface="Iskoola Pota" panose="02010503010101010104" pitchFamily="2" charset="0"/>
              </a:rPr>
              <a:t>Material and Methods</a:t>
            </a:r>
          </a:p>
          <a:p>
            <a:pPr marL="0" marR="0" algn="just">
              <a:lnSpc>
                <a:spcPct val="150000"/>
              </a:lnSpc>
              <a:spcBef>
                <a:spcPts val="0"/>
              </a:spcBef>
              <a:spcAft>
                <a:spcPts val="800"/>
              </a:spcAft>
            </a:pPr>
            <a:r>
              <a:rPr lang="en-US" sz="3200" b="1" dirty="0">
                <a:ea typeface="Calibri" panose="020F0502020204030204" pitchFamily="34" charset="0"/>
                <a:cs typeface="Iskoola Pota" panose="02010503010101010104" pitchFamily="2" charset="0"/>
              </a:rPr>
              <a:t>Results and Discussion</a:t>
            </a:r>
          </a:p>
          <a:p>
            <a:pPr marL="0" marR="0" algn="just">
              <a:lnSpc>
                <a:spcPct val="150000"/>
              </a:lnSpc>
              <a:spcBef>
                <a:spcPts val="0"/>
              </a:spcBef>
              <a:spcAft>
                <a:spcPts val="800"/>
              </a:spcAft>
            </a:pPr>
            <a:r>
              <a:rPr lang="en-US" sz="3200" b="1" dirty="0">
                <a:ea typeface="Calibri" panose="020F0502020204030204" pitchFamily="34" charset="0"/>
                <a:cs typeface="Iskoola Pota" panose="02010503010101010104" pitchFamily="2" charset="0"/>
              </a:rPr>
              <a:t>Conclusion and Recommendations</a:t>
            </a:r>
          </a:p>
          <a:p>
            <a:pPr marL="0" marR="0" algn="just">
              <a:lnSpc>
                <a:spcPct val="150000"/>
              </a:lnSpc>
              <a:spcBef>
                <a:spcPts val="0"/>
              </a:spcBef>
              <a:spcAft>
                <a:spcPts val="800"/>
              </a:spcAft>
            </a:pPr>
            <a:r>
              <a:rPr lang="en-US" sz="3200" b="1" dirty="0">
                <a:ea typeface="Calibri" panose="020F0502020204030204" pitchFamily="34" charset="0"/>
                <a:cs typeface="Iskoola Pota" panose="02010503010101010104" pitchFamily="2" charset="0"/>
              </a:rPr>
              <a:t>References</a:t>
            </a:r>
          </a:p>
        </p:txBody>
      </p:sp>
      <p:sp>
        <p:nvSpPr>
          <p:cNvPr id="4" name="Slide Number Placeholder 3">
            <a:extLst>
              <a:ext uri="{FF2B5EF4-FFF2-40B4-BE49-F238E27FC236}">
                <a16:creationId xmlns="" xmlns:a16="http://schemas.microsoft.com/office/drawing/2014/main" id="{6BF8F961-52E7-EAC8-9412-12E4E3384CBB}"/>
              </a:ext>
            </a:extLst>
          </p:cNvPr>
          <p:cNvSpPr>
            <a:spLocks noGrp="1"/>
          </p:cNvSpPr>
          <p:nvPr>
            <p:ph type="sldNum" sz="quarter" idx="12"/>
          </p:nvPr>
        </p:nvSpPr>
        <p:spPr>
          <a:xfrm>
            <a:off x="9329692" y="6492875"/>
            <a:ext cx="2743200" cy="365125"/>
          </a:xfrm>
        </p:spPr>
        <p:txBody>
          <a:bodyPr/>
          <a:lstStyle/>
          <a:p>
            <a:fld id="{48FC179B-E1DC-44DF-B0E4-66A8D350C2BE}" type="slidenum">
              <a:rPr lang="en-US" smtClean="0"/>
              <a:t>2</a:t>
            </a:fld>
            <a:endParaRPr lang="en-US"/>
          </a:p>
        </p:txBody>
      </p:sp>
    </p:spTree>
    <p:extLst>
      <p:ext uri="{BB962C8B-B14F-4D97-AF65-F5344CB8AC3E}">
        <p14:creationId xmlns:p14="http://schemas.microsoft.com/office/powerpoint/2010/main" val="17684454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8FC179B-E1DC-44DF-B0E4-66A8D350C2BE}" type="slidenum">
              <a:rPr lang="en-US" smtClean="0"/>
              <a:t>20</a:t>
            </a:fld>
            <a:endParaRPr lang="en-US"/>
          </a:p>
        </p:txBody>
      </p:sp>
      <p:sp>
        <p:nvSpPr>
          <p:cNvPr id="5" name="Title 1"/>
          <p:cNvSpPr>
            <a:spLocks noGrp="1"/>
          </p:cNvSpPr>
          <p:nvPr>
            <p:ph type="title"/>
          </p:nvPr>
        </p:nvSpPr>
        <p:spPr>
          <a:xfrm>
            <a:off x="2225841" y="-24063"/>
            <a:ext cx="13167360" cy="1371600"/>
          </a:xfrm>
        </p:spPr>
        <p:txBody>
          <a:bodyPr>
            <a:normAutofit/>
          </a:bodyPr>
          <a:lstStyle/>
          <a:p>
            <a:pPr algn="l"/>
            <a:r>
              <a:rPr lang="en-US" sz="3600" b="1" dirty="0">
                <a:solidFill>
                  <a:srgbClr val="002060"/>
                </a:solidFill>
                <a:latin typeface="+mn-lt"/>
              </a:rPr>
              <a:t>Sensory</a:t>
            </a:r>
            <a:r>
              <a:rPr lang="en-US" sz="3600" b="1" dirty="0">
                <a:latin typeface="+mn-lt"/>
              </a:rPr>
              <a:t> </a:t>
            </a:r>
            <a:r>
              <a:rPr lang="en-US" sz="3600" b="1" dirty="0">
                <a:solidFill>
                  <a:srgbClr val="002060"/>
                </a:solidFill>
                <a:latin typeface="+mn-lt"/>
              </a:rPr>
              <a:t>Evaluation</a:t>
            </a:r>
            <a:r>
              <a:rPr lang="en-US" sz="3600" b="1" dirty="0">
                <a:latin typeface="+mn-lt"/>
              </a:rPr>
              <a:t> </a:t>
            </a:r>
            <a:endParaRPr lang="en-US" sz="3600" dirty="0">
              <a:latin typeface="+mn-lt"/>
            </a:endParaRPr>
          </a:p>
        </p:txBody>
      </p:sp>
      <p:grpSp>
        <p:nvGrpSpPr>
          <p:cNvPr id="6" name="Group 5"/>
          <p:cNvGrpSpPr/>
          <p:nvPr/>
        </p:nvGrpSpPr>
        <p:grpSpPr>
          <a:xfrm>
            <a:off x="0" y="745958"/>
            <a:ext cx="12192000" cy="4530862"/>
            <a:chOff x="685800" y="788528"/>
            <a:chExt cx="13639800" cy="5743969"/>
          </a:xfrm>
        </p:grpSpPr>
        <p:graphicFrame>
          <p:nvGraphicFramePr>
            <p:cNvPr id="7" name="Chart 6"/>
            <p:cNvGraphicFramePr/>
            <p:nvPr>
              <p:extLst>
                <p:ext uri="{D42A27DB-BD31-4B8C-83A1-F6EECF244321}">
                  <p14:modId xmlns:p14="http://schemas.microsoft.com/office/powerpoint/2010/main" val="920857334"/>
                </p:ext>
              </p:extLst>
            </p:nvPr>
          </p:nvGraphicFramePr>
          <p:xfrm>
            <a:off x="685800" y="990600"/>
            <a:ext cx="6781800" cy="4800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p:nvPr>
              <p:extLst>
                <p:ext uri="{D42A27DB-BD31-4B8C-83A1-F6EECF244321}">
                  <p14:modId xmlns:p14="http://schemas.microsoft.com/office/powerpoint/2010/main" val="254332676"/>
                </p:ext>
              </p:extLst>
            </p:nvPr>
          </p:nvGraphicFramePr>
          <p:xfrm>
            <a:off x="7162800" y="788528"/>
            <a:ext cx="7162800" cy="5743969"/>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3033548" y="6026149"/>
              <a:ext cx="533400" cy="492443"/>
            </a:xfrm>
            <a:prstGeom prst="rect">
              <a:avLst/>
            </a:prstGeom>
            <a:solidFill>
              <a:srgbClr val="C0504D">
                <a:lumMod val="40000"/>
                <a:lumOff val="6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7030A0"/>
                  </a:solidFill>
                  <a:effectLst/>
                  <a:uLnTx/>
                  <a:uFillTx/>
                </a:rPr>
                <a:t>T5</a:t>
              </a:r>
              <a:endParaRPr kumimoji="0" lang="en-US" sz="1800" b="1" i="0" u="none" strike="noStrike" kern="0" cap="none" spc="0" normalizeH="0" baseline="0" noProof="0" dirty="0">
                <a:ln>
                  <a:noFill/>
                </a:ln>
                <a:solidFill>
                  <a:srgbClr val="7030A0"/>
                </a:solidFill>
                <a:effectLst/>
                <a:uLnTx/>
                <a:uFillTx/>
              </a:endParaRPr>
            </a:p>
          </p:txBody>
        </p:sp>
        <p:sp>
          <p:nvSpPr>
            <p:cNvPr id="13" name="TextBox 12"/>
            <p:cNvSpPr txBox="1"/>
            <p:nvPr/>
          </p:nvSpPr>
          <p:spPr>
            <a:xfrm>
              <a:off x="12153900" y="5925978"/>
              <a:ext cx="533400" cy="492443"/>
            </a:xfrm>
            <a:prstGeom prst="rect">
              <a:avLst/>
            </a:prstGeom>
            <a:solidFill>
              <a:srgbClr val="C0504D">
                <a:lumMod val="40000"/>
                <a:lumOff val="6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7030A0"/>
                  </a:solidFill>
                  <a:effectLst/>
                  <a:uLnTx/>
                  <a:uFillTx/>
                </a:rPr>
                <a:t>T5</a:t>
              </a:r>
              <a:endParaRPr kumimoji="0" lang="en-US" sz="1800" b="1" i="0" u="none" strike="noStrike" kern="0" cap="none" spc="0" normalizeH="0" baseline="0" noProof="0" dirty="0">
                <a:ln>
                  <a:noFill/>
                </a:ln>
                <a:solidFill>
                  <a:srgbClr val="7030A0"/>
                </a:solidFill>
                <a:effectLst/>
                <a:uLnTx/>
                <a:uFillTx/>
              </a:endParaRPr>
            </a:p>
          </p:txBody>
        </p:sp>
      </p:grpSp>
      <p:graphicFrame>
        <p:nvGraphicFramePr>
          <p:cNvPr id="15" name="Chart 14"/>
          <p:cNvGraphicFramePr/>
          <p:nvPr>
            <p:extLst>
              <p:ext uri="{D42A27DB-BD31-4B8C-83A1-F6EECF244321}">
                <p14:modId xmlns:p14="http://schemas.microsoft.com/office/powerpoint/2010/main" val="2259907174"/>
              </p:ext>
            </p:extLst>
          </p:nvPr>
        </p:nvGraphicFramePr>
        <p:xfrm>
          <a:off x="3152274" y="4331369"/>
          <a:ext cx="4692315" cy="2310064"/>
        </p:xfrm>
        <a:graphic>
          <a:graphicData uri="http://schemas.openxmlformats.org/drawingml/2006/chart">
            <c:chart xmlns:c="http://schemas.openxmlformats.org/drawingml/2006/chart" xmlns:r="http://schemas.openxmlformats.org/officeDocument/2006/relationships" r:id="rId4"/>
          </a:graphicData>
        </a:graphic>
      </p:graphicFrame>
      <p:sp>
        <p:nvSpPr>
          <p:cNvPr id="17" name="Left Arrow 16"/>
          <p:cNvSpPr/>
          <p:nvPr/>
        </p:nvSpPr>
        <p:spPr>
          <a:xfrm rot="19776926">
            <a:off x="6582895" y="5341313"/>
            <a:ext cx="1233855" cy="676991"/>
          </a:xfrm>
          <a:prstGeom prst="leftArrow">
            <a:avLst>
              <a:gd name="adj1" fmla="val 21565"/>
              <a:gd name="adj2" fmla="val 320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eft Arrow 17"/>
          <p:cNvSpPr/>
          <p:nvPr/>
        </p:nvSpPr>
        <p:spPr>
          <a:xfrm rot="12229446">
            <a:off x="3149885" y="5242884"/>
            <a:ext cx="1233855" cy="676991"/>
          </a:xfrm>
          <a:prstGeom prst="leftArrow">
            <a:avLst>
              <a:gd name="adj1" fmla="val 21565"/>
              <a:gd name="adj2" fmla="val 320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48578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8FC179B-E1DC-44DF-B0E4-66A8D350C2BE}" type="slidenum">
              <a:rPr lang="en-US" smtClean="0"/>
              <a:t>21</a:t>
            </a:fld>
            <a:endParaRPr lang="en-US"/>
          </a:p>
        </p:txBody>
      </p:sp>
      <p:sp>
        <p:nvSpPr>
          <p:cNvPr id="5" name="Title 1"/>
          <p:cNvSpPr>
            <a:spLocks noGrp="1"/>
          </p:cNvSpPr>
          <p:nvPr>
            <p:ph type="title"/>
          </p:nvPr>
        </p:nvSpPr>
        <p:spPr>
          <a:xfrm>
            <a:off x="2061411" y="328863"/>
            <a:ext cx="9127957" cy="1371600"/>
          </a:xfrm>
          <a:prstGeom prst="rect">
            <a:avLst/>
          </a:prstGeom>
        </p:spPr>
        <p:txBody>
          <a:bodyPr>
            <a:normAutofit/>
          </a:bodyPr>
          <a:lstStyle/>
          <a:p>
            <a:pPr lvl="0" algn="ctr">
              <a:lnSpc>
                <a:spcPct val="100000"/>
              </a:lnSpc>
              <a:spcBef>
                <a:spcPts val="0"/>
              </a:spcBef>
              <a:defRPr/>
            </a:pPr>
            <a:r>
              <a:rPr kumimoji="0" lang="en-US" sz="3200" b="1" i="0" u="none" strike="noStrike" kern="0" cap="none" spc="0" normalizeH="0" baseline="0" noProof="0" dirty="0" smtClean="0">
                <a:ln>
                  <a:noFill/>
                </a:ln>
                <a:solidFill>
                  <a:srgbClr val="002060"/>
                </a:solidFill>
                <a:effectLst/>
                <a:uLnTx/>
                <a:uFillTx/>
                <a:latin typeface="+mn-lt"/>
              </a:rPr>
              <a:t>Nutrient </a:t>
            </a:r>
            <a:r>
              <a:rPr kumimoji="0" lang="en-US" sz="3200" b="1" i="0" u="none" strike="noStrike" kern="0" cap="none" spc="0" normalizeH="0" baseline="0" noProof="0" dirty="0">
                <a:ln>
                  <a:noFill/>
                </a:ln>
                <a:solidFill>
                  <a:srgbClr val="002060"/>
                </a:solidFill>
                <a:effectLst/>
                <a:uLnTx/>
                <a:uFillTx/>
                <a:latin typeface="+mn-lt"/>
              </a:rPr>
              <a:t>composition of </a:t>
            </a:r>
            <a:r>
              <a:rPr lang="en-US" sz="3200" kern="0" dirty="0" smtClean="0">
                <a:solidFill>
                  <a:srgbClr val="002060"/>
                </a:solidFill>
                <a:latin typeface="+mn-lt"/>
              </a:rPr>
              <a:t>wood </a:t>
            </a:r>
            <a:r>
              <a:rPr lang="en-US" sz="3200" kern="0" dirty="0">
                <a:solidFill>
                  <a:srgbClr val="002060"/>
                </a:solidFill>
                <a:latin typeface="+mn-lt"/>
              </a:rPr>
              <a:t>apple powder-based instant beverage mix</a:t>
            </a:r>
            <a:endParaRPr kumimoji="0" lang="en-US" sz="3200" b="1" i="0" u="none" strike="noStrike" kern="0" cap="none" spc="0" normalizeH="0" baseline="0" noProof="0" dirty="0">
              <a:ln>
                <a:noFill/>
              </a:ln>
              <a:solidFill>
                <a:srgbClr val="002060"/>
              </a:solidFill>
              <a:effectLst/>
              <a:uLnTx/>
              <a:uFillTx/>
              <a:latin typeface="+mn-lt"/>
            </a:endParaRPr>
          </a:p>
        </p:txBody>
      </p:sp>
      <p:sp>
        <p:nvSpPr>
          <p:cNvPr id="11" name="Rectangle 10"/>
          <p:cNvSpPr/>
          <p:nvPr/>
        </p:nvSpPr>
        <p:spPr>
          <a:xfrm>
            <a:off x="443162" y="1423289"/>
            <a:ext cx="7315200" cy="5262979"/>
          </a:xfrm>
          <a:prstGeom prst="rect">
            <a:avLst/>
          </a:prstGeom>
        </p:spPr>
        <p:txBody>
          <a:bodyPr>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ysClr val="windowText" lastClr="000000"/>
                </a:solidFill>
                <a:effectLst/>
                <a:uLnTx/>
                <a:uFillTx/>
              </a:rPr>
              <a:t>Moisture </a:t>
            </a:r>
            <a:r>
              <a:rPr kumimoji="0" lang="en-US" sz="2800" b="0" i="0" u="none" strike="noStrike" kern="0" cap="none" spc="0" normalizeH="0" baseline="0" noProof="0" dirty="0">
                <a:ln>
                  <a:noFill/>
                </a:ln>
                <a:solidFill>
                  <a:sysClr val="windowText" lastClr="000000"/>
                </a:solidFill>
                <a:effectLst/>
                <a:uLnTx/>
                <a:uFillTx/>
              </a:rPr>
              <a:t>content		- 10.24 %</a:t>
            </a:r>
          </a:p>
          <a:p>
            <a:pPr marL="0" marR="0" lvl="0" indent="0" defTabSz="914400" eaLnBrk="1" fontAlgn="auto" latinLnBrk="0" hangingPunct="1">
              <a:lnSpc>
                <a:spcPct val="15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Fat Content 		</a:t>
            </a:r>
            <a:r>
              <a:rPr kumimoji="0" lang="en-US" sz="2800" b="0" i="0" u="none" strike="noStrike" kern="0" cap="none" spc="0" normalizeH="0" baseline="0" noProof="0" dirty="0" smtClean="0">
                <a:ln>
                  <a:noFill/>
                </a:ln>
                <a:solidFill>
                  <a:sysClr val="windowText" lastClr="000000"/>
                </a:solidFill>
                <a:effectLst/>
                <a:uLnTx/>
                <a:uFillTx/>
              </a:rPr>
              <a:t>	- </a:t>
            </a:r>
            <a:r>
              <a:rPr kumimoji="0" lang="en-US" sz="2800" b="0" i="0" u="none" strike="noStrike" kern="0" cap="none" spc="0" normalizeH="0" baseline="0" noProof="0" dirty="0">
                <a:ln>
                  <a:noFill/>
                </a:ln>
                <a:solidFill>
                  <a:sysClr val="windowText" lastClr="000000"/>
                </a:solidFill>
                <a:effectLst/>
                <a:uLnTx/>
                <a:uFillTx/>
              </a:rPr>
              <a:t>3.25%</a:t>
            </a:r>
          </a:p>
          <a:p>
            <a:pPr marL="0" marR="0" lvl="0" indent="0" defTabSz="914400" eaLnBrk="1" fontAlgn="auto" latinLnBrk="0" hangingPunct="1">
              <a:lnSpc>
                <a:spcPct val="15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Ash Content 		</a:t>
            </a:r>
            <a:r>
              <a:rPr kumimoji="0" lang="en-US" sz="2800" b="0" i="0" u="none" strike="noStrike" kern="0" cap="none" spc="0" normalizeH="0" baseline="0" noProof="0" dirty="0" smtClean="0">
                <a:ln>
                  <a:noFill/>
                </a:ln>
                <a:solidFill>
                  <a:sysClr val="windowText" lastClr="000000"/>
                </a:solidFill>
                <a:effectLst/>
                <a:uLnTx/>
                <a:uFillTx/>
              </a:rPr>
              <a:t>- </a:t>
            </a:r>
            <a:r>
              <a:rPr kumimoji="0" lang="en-US" sz="2800" b="0" i="0" u="none" strike="noStrike" kern="0" cap="none" spc="0" normalizeH="0" baseline="0" noProof="0" dirty="0">
                <a:ln>
                  <a:noFill/>
                </a:ln>
                <a:solidFill>
                  <a:sysClr val="windowText" lastClr="000000"/>
                </a:solidFill>
                <a:effectLst/>
                <a:uLnTx/>
                <a:uFillTx/>
              </a:rPr>
              <a:t>7.32%</a:t>
            </a:r>
          </a:p>
          <a:p>
            <a:pPr marL="0" marR="0" lvl="0" indent="0" defTabSz="914400" eaLnBrk="1" fontAlgn="auto" latinLnBrk="0" hangingPunct="1">
              <a:lnSpc>
                <a:spcPct val="15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Crude protein		</a:t>
            </a:r>
            <a:r>
              <a:rPr kumimoji="0" lang="en-US" sz="2800" b="0" i="0" u="none" strike="noStrike" kern="0" cap="none" spc="0" normalizeH="0" baseline="0" noProof="0" dirty="0" smtClean="0">
                <a:ln>
                  <a:noFill/>
                </a:ln>
                <a:solidFill>
                  <a:sysClr val="windowText" lastClr="000000"/>
                </a:solidFill>
                <a:effectLst/>
                <a:uLnTx/>
                <a:uFillTx/>
              </a:rPr>
              <a:t>- </a:t>
            </a:r>
            <a:r>
              <a:rPr kumimoji="0" lang="en-US" sz="2800" b="0" i="0" u="none" strike="noStrike" kern="0" cap="none" spc="0" normalizeH="0" baseline="0" noProof="0" dirty="0">
                <a:ln>
                  <a:noFill/>
                </a:ln>
                <a:solidFill>
                  <a:sysClr val="windowText" lastClr="000000"/>
                </a:solidFill>
                <a:effectLst/>
                <a:uLnTx/>
                <a:uFillTx/>
              </a:rPr>
              <a:t>5.17 %</a:t>
            </a:r>
          </a:p>
          <a:p>
            <a:pPr marL="0" marR="0" lvl="0" indent="0" defTabSz="914400" eaLnBrk="1" fontAlgn="auto" latinLnBrk="0" hangingPunct="1">
              <a:lnSpc>
                <a:spcPct val="15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Water Activity		</a:t>
            </a:r>
            <a:r>
              <a:rPr kumimoji="0" lang="en-US" sz="2800" b="0" i="0" u="none" strike="noStrike" kern="0" cap="none" spc="0" normalizeH="0" baseline="0" noProof="0" dirty="0" smtClean="0">
                <a:ln>
                  <a:noFill/>
                </a:ln>
                <a:solidFill>
                  <a:sysClr val="windowText" lastClr="000000"/>
                </a:solidFill>
                <a:effectLst/>
                <a:uLnTx/>
                <a:uFillTx/>
              </a:rPr>
              <a:t>- </a:t>
            </a:r>
            <a:r>
              <a:rPr kumimoji="0" lang="en-US" sz="2800" b="0" i="0" u="none" strike="noStrike" kern="0" cap="none" spc="0" normalizeH="0" baseline="0" noProof="0" dirty="0">
                <a:ln>
                  <a:noFill/>
                </a:ln>
                <a:solidFill>
                  <a:sysClr val="windowText" lastClr="000000"/>
                </a:solidFill>
                <a:effectLst/>
                <a:uLnTx/>
                <a:uFillTx/>
              </a:rPr>
              <a:t>0.47</a:t>
            </a:r>
          </a:p>
          <a:p>
            <a:pPr marL="0" marR="0" lvl="0" indent="0" defTabSz="914400" eaLnBrk="1" fontAlgn="auto" latinLnBrk="0" hangingPunct="1">
              <a:lnSpc>
                <a:spcPct val="15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Brix value			- 13.13 %</a:t>
            </a:r>
          </a:p>
          <a:p>
            <a:pPr marL="0" marR="0" lvl="0" indent="0" defTabSz="914400" eaLnBrk="1" fontAlgn="auto" latinLnBrk="0" hangingPunct="1">
              <a:lnSpc>
                <a:spcPct val="15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Solubility 			- 68.98%</a:t>
            </a:r>
          </a:p>
          <a:p>
            <a:pPr marL="0" marR="0" lvl="0" indent="0" defTabSz="914400" eaLnBrk="1" fontAlgn="auto" latinLnBrk="0" hangingPunct="1">
              <a:lnSpc>
                <a:spcPct val="150000"/>
              </a:lnSpc>
              <a:spcBef>
                <a:spcPts val="0"/>
              </a:spcBef>
              <a:spcAft>
                <a:spcPts val="0"/>
              </a:spcAft>
              <a:buClrTx/>
              <a:buSzTx/>
              <a:buFontTx/>
              <a:buNone/>
              <a:tabLst/>
              <a:defRPr/>
            </a:pPr>
            <a:r>
              <a:rPr kumimoji="0" lang="en-US" sz="2800" b="0" i="0" u="none" strike="noStrike" kern="0" cap="none" spc="0" normalizeH="0" baseline="0" noProof="0" dirty="0">
                <a:ln>
                  <a:noFill/>
                </a:ln>
                <a:solidFill>
                  <a:sysClr val="windowText" lastClr="000000"/>
                </a:solidFill>
                <a:effectLst/>
                <a:uLnTx/>
                <a:uFillTx/>
              </a:rPr>
              <a:t>pH				- 3.08</a:t>
            </a:r>
          </a:p>
        </p:txBody>
      </p:sp>
      <p:grpSp>
        <p:nvGrpSpPr>
          <p:cNvPr id="12" name="Group 11"/>
          <p:cNvGrpSpPr/>
          <p:nvPr/>
        </p:nvGrpSpPr>
        <p:grpSpPr>
          <a:xfrm>
            <a:off x="6256421" y="1703869"/>
            <a:ext cx="5606716" cy="4587594"/>
            <a:chOff x="0" y="0"/>
            <a:chExt cx="4610100" cy="3267075"/>
          </a:xfrm>
        </p:grpSpPr>
        <p:pic>
          <p:nvPicPr>
            <p:cNvPr id="13" name="Picture 12" descr="D:\year 4 semester 2\wood apple\draft\photos\IMG_20221011_140207.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52750" y="2028825"/>
              <a:ext cx="1657350" cy="1238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descr="D:\year 4 semester 2\wood apple\draft\photos\IMG_20221011_140050.jpg"/>
            <p:cNvPicPr>
              <a:picLocks noChangeAspect="1"/>
            </p:cNvPicPr>
            <p:nvPr/>
          </p:nvPicPr>
          <p:blipFill rotWithShape="1">
            <a:blip r:embed="rId3" cstate="print">
              <a:extLst>
                <a:ext uri="{28A0092B-C50C-407E-A947-70E740481C1C}">
                  <a14:useLocalDpi xmlns:a14="http://schemas.microsoft.com/office/drawing/2010/main" val="0"/>
                </a:ext>
              </a:extLst>
            </a:blip>
            <a:srcRect l="8333" b="7189"/>
            <a:stretch/>
          </p:blipFill>
          <p:spPr bwMode="auto">
            <a:xfrm>
              <a:off x="1466850" y="1019175"/>
              <a:ext cx="1781175" cy="1352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15" name="Picture 14" descr="D:\year 4 semester 2\wood apple\draft\photos\IMG_20221011_140120.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800225" cy="1352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Tree>
    <p:extLst>
      <p:ext uri="{BB962C8B-B14F-4D97-AF65-F5344CB8AC3E}">
        <p14:creationId xmlns:p14="http://schemas.microsoft.com/office/powerpoint/2010/main" val="3729025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8FC179B-E1DC-44DF-B0E4-66A8D350C2BE}" type="slidenum">
              <a:rPr lang="en-US" smtClean="0"/>
              <a:t>22</a:t>
            </a:fld>
            <a:endParaRPr lang="en-US"/>
          </a:p>
        </p:txBody>
      </p:sp>
      <p:sp>
        <p:nvSpPr>
          <p:cNvPr id="5" name="TextBox 4"/>
          <p:cNvSpPr txBox="1"/>
          <p:nvPr/>
        </p:nvSpPr>
        <p:spPr>
          <a:xfrm>
            <a:off x="1191127" y="304800"/>
            <a:ext cx="10515600" cy="1077218"/>
          </a:xfrm>
          <a:prstGeom prst="rect">
            <a:avLst/>
          </a:prstGeom>
          <a:noFill/>
        </p:spPr>
        <p:txBody>
          <a:bodyPr wrap="square" rtlCol="0">
            <a:spAutoFit/>
          </a:bodyPr>
          <a:lstStyle/>
          <a:p>
            <a:pPr algn="ctr"/>
            <a:r>
              <a:rPr lang="en-US" sz="3200" b="1" dirty="0" smtClean="0">
                <a:solidFill>
                  <a:srgbClr val="002060"/>
                </a:solidFill>
              </a:rPr>
              <a:t>Physical properties of the final product in </a:t>
            </a:r>
          </a:p>
          <a:p>
            <a:pPr algn="ctr"/>
            <a:r>
              <a:rPr lang="en-US" sz="3200" b="1" dirty="0" smtClean="0">
                <a:solidFill>
                  <a:srgbClr val="002060"/>
                </a:solidFill>
              </a:rPr>
              <a:t>selected packaging materials</a:t>
            </a:r>
            <a:endParaRPr lang="en-US" sz="3200" b="1" dirty="0">
              <a:solidFill>
                <a:srgbClr val="002060"/>
              </a:solidFill>
            </a:endParaRPr>
          </a:p>
        </p:txBody>
      </p:sp>
      <p:graphicFrame>
        <p:nvGraphicFramePr>
          <p:cNvPr id="6" name="Chart 5">
            <a:extLst>
              <a:ext uri="{FF2B5EF4-FFF2-40B4-BE49-F238E27FC236}">
                <a16:creationId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6="http://schemas.microsoft.com/office/drawing/2014/main" xmlns:lc="http://schemas.openxmlformats.org/drawingml/2006/lockedCanvas" id="{0FCAA3E5-2257-A303-5AE6-6D523AEB6EB5}"/>
              </a:ext>
            </a:extLst>
          </p:cNvPr>
          <p:cNvGraphicFramePr/>
          <p:nvPr>
            <p:extLst>
              <p:ext uri="{D42A27DB-BD31-4B8C-83A1-F6EECF244321}">
                <p14:modId xmlns:p14="http://schemas.microsoft.com/office/powerpoint/2010/main" val="177318066"/>
              </p:ext>
            </p:extLst>
          </p:nvPr>
        </p:nvGraphicFramePr>
        <p:xfrm>
          <a:off x="1485899" y="1505129"/>
          <a:ext cx="5155533" cy="244122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6="http://schemas.microsoft.com/office/drawing/2014/main" xmlns:lc="http://schemas.openxmlformats.org/drawingml/2006/lockedCanvas" id="{B5A3EFE5-4E9A-8D68-D43E-1E93C237021A}"/>
              </a:ext>
            </a:extLst>
          </p:cNvPr>
          <p:cNvGraphicFramePr/>
          <p:nvPr>
            <p:extLst>
              <p:ext uri="{D42A27DB-BD31-4B8C-83A1-F6EECF244321}">
                <p14:modId xmlns:p14="http://schemas.microsoft.com/office/powerpoint/2010/main" val="179782512"/>
              </p:ext>
            </p:extLst>
          </p:nvPr>
        </p:nvGraphicFramePr>
        <p:xfrm>
          <a:off x="6477000" y="1505129"/>
          <a:ext cx="4640179" cy="24171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oel="http://schemas.microsoft.com/office/2019/extlst"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6="http://schemas.microsoft.com/office/drawing/2014/main" xmlns:lc="http://schemas.openxmlformats.org/drawingml/2006/lockedCanvas" id="{375294E6-0168-8BC7-2370-3D793913A9B8}"/>
              </a:ext>
            </a:extLst>
          </p:cNvPr>
          <p:cNvGraphicFramePr/>
          <p:nvPr>
            <p:extLst>
              <p:ext uri="{D42A27DB-BD31-4B8C-83A1-F6EECF244321}">
                <p14:modId xmlns:p14="http://schemas.microsoft.com/office/powerpoint/2010/main" val="338434694"/>
              </p:ext>
            </p:extLst>
          </p:nvPr>
        </p:nvGraphicFramePr>
        <p:xfrm>
          <a:off x="3056019" y="3982452"/>
          <a:ext cx="5173581" cy="2466474"/>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p:cNvSpPr/>
          <p:nvPr/>
        </p:nvSpPr>
        <p:spPr>
          <a:xfrm>
            <a:off x="7988969" y="5002286"/>
            <a:ext cx="3994484" cy="923330"/>
          </a:xfrm>
          <a:prstGeom prst="rect">
            <a:avLst/>
          </a:prstGeom>
        </p:spPr>
        <p:txBody>
          <a:bodyPr wrap="square">
            <a:spAutoFit/>
          </a:bodyPr>
          <a:lstStyle/>
          <a:p>
            <a:r>
              <a:rPr lang="en-US" dirty="0" smtClean="0"/>
              <a:t>Water activity  - &lt;0.6</a:t>
            </a:r>
          </a:p>
          <a:p>
            <a:r>
              <a:rPr lang="en-US" dirty="0" smtClean="0"/>
              <a:t>RTS Brix – 10% -Min( </a:t>
            </a:r>
            <a:r>
              <a:rPr lang="en-US" dirty="0"/>
              <a:t>Food &amp; Drag administration </a:t>
            </a:r>
            <a:r>
              <a:rPr lang="en-US" dirty="0" smtClean="0"/>
              <a:t>quality parameters )</a:t>
            </a:r>
            <a:endParaRPr lang="en-US" dirty="0"/>
          </a:p>
        </p:txBody>
      </p:sp>
    </p:spTree>
    <p:extLst>
      <p:ext uri="{BB962C8B-B14F-4D97-AF65-F5344CB8AC3E}">
        <p14:creationId xmlns:p14="http://schemas.microsoft.com/office/powerpoint/2010/main" val="20863237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8FC179B-E1DC-44DF-B0E4-66A8D350C2BE}" type="slidenum">
              <a:rPr lang="en-US" smtClean="0"/>
              <a:t>23</a:t>
            </a:fld>
            <a:endParaRPr lang="en-US"/>
          </a:p>
        </p:txBody>
      </p:sp>
      <p:sp>
        <p:nvSpPr>
          <p:cNvPr id="5" name="Title 1"/>
          <p:cNvSpPr>
            <a:spLocks noGrp="1"/>
          </p:cNvSpPr>
          <p:nvPr>
            <p:ph type="title"/>
          </p:nvPr>
        </p:nvSpPr>
        <p:spPr>
          <a:xfrm>
            <a:off x="1934678" y="0"/>
            <a:ext cx="13167360" cy="1371600"/>
          </a:xfrm>
        </p:spPr>
        <p:txBody>
          <a:bodyPr>
            <a:normAutofit/>
          </a:bodyPr>
          <a:lstStyle/>
          <a:p>
            <a:pPr algn="l"/>
            <a:r>
              <a:rPr lang="en-US" sz="3600" b="1" dirty="0" smtClean="0">
                <a:solidFill>
                  <a:srgbClr val="002060"/>
                </a:solidFill>
                <a:latin typeface="+mn-lt"/>
              </a:rPr>
              <a:t>Microbial analysis of final product</a:t>
            </a:r>
            <a:endParaRPr lang="en-US" sz="3600" b="1" dirty="0">
              <a:solidFill>
                <a:srgbClr val="002060"/>
              </a:solidFill>
              <a:latin typeface="+mn-lt"/>
            </a:endParaRPr>
          </a:p>
        </p:txBody>
      </p:sp>
      <p:graphicFrame>
        <p:nvGraphicFramePr>
          <p:cNvPr id="6" name="Table 5"/>
          <p:cNvGraphicFramePr>
            <a:graphicFrameLocks noGrp="1"/>
          </p:cNvGraphicFramePr>
          <p:nvPr>
            <p:extLst>
              <p:ext uri="{D42A27DB-BD31-4B8C-83A1-F6EECF244321}">
                <p14:modId xmlns:p14="http://schemas.microsoft.com/office/powerpoint/2010/main" val="2029013017"/>
              </p:ext>
            </p:extLst>
          </p:nvPr>
        </p:nvGraphicFramePr>
        <p:xfrm>
          <a:off x="970547" y="1243263"/>
          <a:ext cx="10566000" cy="3850946"/>
        </p:xfrm>
        <a:graphic>
          <a:graphicData uri="http://schemas.openxmlformats.org/drawingml/2006/table">
            <a:tbl>
              <a:tblPr firstRow="1" firstCol="1" bandRow="1"/>
              <a:tblGrid>
                <a:gridCol w="3329009"/>
                <a:gridCol w="256877"/>
                <a:gridCol w="3932282"/>
                <a:gridCol w="2761447"/>
                <a:gridCol w="286385"/>
              </a:tblGrid>
              <a:tr h="1371600">
                <a:tc>
                  <a:txBody>
                    <a:bodyPr/>
                    <a:lstStyle/>
                    <a:p>
                      <a:pPr marL="0" marR="0">
                        <a:lnSpc>
                          <a:spcPct val="115000"/>
                        </a:lnSpc>
                        <a:spcBef>
                          <a:spcPts val="0"/>
                        </a:spcBef>
                        <a:spcAft>
                          <a:spcPts val="1000"/>
                        </a:spcAft>
                      </a:pPr>
                      <a:r>
                        <a:rPr lang="en-US" sz="2400" b="1" dirty="0">
                          <a:solidFill>
                            <a:srgbClr val="000000"/>
                          </a:solidFill>
                          <a:effectLst/>
                          <a:latin typeface="Times New Roman"/>
                          <a:ea typeface="Calibri"/>
                        </a:rPr>
                        <a:t>Storage period</a:t>
                      </a:r>
                      <a:endParaRPr lang="en-US" sz="2000" dirty="0">
                        <a:solidFill>
                          <a:srgbClr val="000000"/>
                        </a:solidFill>
                        <a:effectLst/>
                        <a:latin typeface="Calibri"/>
                        <a:ea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00000"/>
                        </a:lnSpc>
                        <a:spcBef>
                          <a:spcPts val="0"/>
                        </a:spcBef>
                        <a:spcAft>
                          <a:spcPts val="1000"/>
                        </a:spcAft>
                      </a:pPr>
                      <a:r>
                        <a:rPr lang="en-US" sz="2400" b="1" dirty="0">
                          <a:solidFill>
                            <a:srgbClr val="000000"/>
                          </a:solidFill>
                          <a:effectLst/>
                          <a:latin typeface="Times New Roman"/>
                          <a:ea typeface="Calibri"/>
                        </a:rPr>
                        <a:t>Total Plate Count </a:t>
                      </a:r>
                      <a:endParaRPr lang="en-US" sz="2400" b="1" dirty="0" smtClean="0">
                        <a:solidFill>
                          <a:srgbClr val="000000"/>
                        </a:solidFill>
                        <a:effectLst/>
                        <a:latin typeface="Times New Roman"/>
                        <a:ea typeface="Calibri"/>
                      </a:endParaRPr>
                    </a:p>
                    <a:p>
                      <a:pPr marL="0" marR="0">
                        <a:lnSpc>
                          <a:spcPct val="100000"/>
                        </a:lnSpc>
                        <a:spcBef>
                          <a:spcPts val="0"/>
                        </a:spcBef>
                        <a:spcAft>
                          <a:spcPts val="1000"/>
                        </a:spcAft>
                      </a:pPr>
                      <a:r>
                        <a:rPr lang="en-US" sz="2400" b="1" dirty="0" smtClean="0">
                          <a:solidFill>
                            <a:srgbClr val="000000"/>
                          </a:solidFill>
                          <a:effectLst/>
                          <a:latin typeface="Times New Roman"/>
                          <a:ea typeface="Calibri"/>
                        </a:rPr>
                        <a:t>(</a:t>
                      </a:r>
                      <a:r>
                        <a:rPr lang="en-US" sz="2400" b="1" dirty="0" err="1">
                          <a:solidFill>
                            <a:srgbClr val="000000"/>
                          </a:solidFill>
                          <a:effectLst/>
                          <a:latin typeface="Times New Roman"/>
                          <a:ea typeface="Calibri"/>
                        </a:rPr>
                        <a:t>cfu</a:t>
                      </a:r>
                      <a:r>
                        <a:rPr lang="en-US" sz="2400" b="1" dirty="0">
                          <a:solidFill>
                            <a:srgbClr val="000000"/>
                          </a:solidFill>
                          <a:effectLst/>
                          <a:latin typeface="Times New Roman"/>
                          <a:ea typeface="Calibri"/>
                        </a:rPr>
                        <a:t>/ml)</a:t>
                      </a:r>
                      <a:endParaRPr lang="en-US" sz="2000" dirty="0">
                        <a:solidFill>
                          <a:srgbClr val="000000"/>
                        </a:solidFill>
                        <a:effectLst/>
                        <a:latin typeface="Calibri"/>
                        <a:ea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nSpc>
                          <a:spcPct val="115000"/>
                        </a:lnSpc>
                        <a:spcBef>
                          <a:spcPts val="0"/>
                        </a:spcBef>
                        <a:spcAft>
                          <a:spcPts val="1000"/>
                        </a:spcAft>
                      </a:pPr>
                      <a:endParaRPr lang="en-US" sz="1050" b="1" dirty="0" smtClean="0">
                        <a:solidFill>
                          <a:srgbClr val="000000"/>
                        </a:solidFill>
                        <a:effectLst/>
                        <a:latin typeface="Times New Roman"/>
                        <a:ea typeface="Calibri"/>
                      </a:endParaRPr>
                    </a:p>
                    <a:p>
                      <a:pPr marL="0" marR="0">
                        <a:lnSpc>
                          <a:spcPct val="115000"/>
                        </a:lnSpc>
                        <a:spcBef>
                          <a:spcPts val="0"/>
                        </a:spcBef>
                        <a:spcAft>
                          <a:spcPts val="1000"/>
                        </a:spcAft>
                      </a:pPr>
                      <a:r>
                        <a:rPr lang="en-US" sz="2400" b="1" dirty="0" smtClean="0">
                          <a:solidFill>
                            <a:srgbClr val="000000"/>
                          </a:solidFill>
                          <a:effectLst/>
                          <a:latin typeface="Times New Roman"/>
                          <a:ea typeface="Calibri"/>
                        </a:rPr>
                        <a:t>Fungal </a:t>
                      </a:r>
                      <a:r>
                        <a:rPr lang="en-US" sz="2400" b="1" dirty="0">
                          <a:solidFill>
                            <a:srgbClr val="000000"/>
                          </a:solidFill>
                          <a:effectLst/>
                          <a:latin typeface="Times New Roman"/>
                          <a:ea typeface="Calibri"/>
                        </a:rPr>
                        <a:t>Count(</a:t>
                      </a:r>
                      <a:r>
                        <a:rPr lang="en-US" sz="2400" b="1" dirty="0" err="1">
                          <a:solidFill>
                            <a:srgbClr val="000000"/>
                          </a:solidFill>
                          <a:effectLst/>
                          <a:latin typeface="Times New Roman"/>
                          <a:ea typeface="Calibri"/>
                        </a:rPr>
                        <a:t>cfu</a:t>
                      </a:r>
                      <a:r>
                        <a:rPr lang="en-US" sz="2400" b="1" dirty="0">
                          <a:solidFill>
                            <a:srgbClr val="000000"/>
                          </a:solidFill>
                          <a:effectLst/>
                          <a:latin typeface="Times New Roman"/>
                          <a:ea typeface="Calibri"/>
                        </a:rPr>
                        <a:t>/ml)</a:t>
                      </a:r>
                      <a:endParaRPr lang="en-US" sz="2000" dirty="0">
                        <a:solidFill>
                          <a:srgbClr val="000000"/>
                        </a:solidFill>
                        <a:effectLst/>
                        <a:latin typeface="Calibri"/>
                        <a:ea typeface="Calibri"/>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479346">
                <a:tc gridSpan="2">
                  <a:txBody>
                    <a:bodyPr/>
                    <a:lstStyle/>
                    <a:p>
                      <a:pPr marL="0" marR="0">
                        <a:lnSpc>
                          <a:spcPct val="115000"/>
                        </a:lnSpc>
                        <a:spcBef>
                          <a:spcPts val="0"/>
                        </a:spcBef>
                        <a:spcAft>
                          <a:spcPts val="1000"/>
                        </a:spcAft>
                      </a:pPr>
                      <a:r>
                        <a:rPr lang="en-US" sz="2400" b="1" u="sng" dirty="0">
                          <a:solidFill>
                            <a:srgbClr val="000000"/>
                          </a:solidFill>
                          <a:effectLst/>
                          <a:latin typeface="Times New Roman"/>
                          <a:ea typeface="Calibri"/>
                        </a:rPr>
                        <a:t>Final product  </a:t>
                      </a:r>
                      <a:endParaRPr lang="en-US" sz="2000" dirty="0">
                        <a:solidFill>
                          <a:srgbClr val="000000"/>
                        </a:solidFill>
                        <a:effectLst/>
                        <a:latin typeface="Calibri"/>
                        <a:ea typeface="Calibri"/>
                      </a:endParaRPr>
                    </a:p>
                    <a:p>
                      <a:pPr marL="0" marR="0">
                        <a:lnSpc>
                          <a:spcPct val="115000"/>
                        </a:lnSpc>
                        <a:spcBef>
                          <a:spcPts val="0"/>
                        </a:spcBef>
                        <a:spcAft>
                          <a:spcPts val="1000"/>
                        </a:spcAft>
                      </a:pPr>
                      <a:r>
                        <a:rPr lang="en-US" sz="2400" dirty="0">
                          <a:solidFill>
                            <a:srgbClr val="000000"/>
                          </a:solidFill>
                          <a:effectLst/>
                          <a:latin typeface="Times New Roman"/>
                          <a:ea typeface="Calibri"/>
                        </a:rPr>
                        <a:t>Initial stage </a:t>
                      </a:r>
                      <a:endParaRPr lang="en-US" sz="2000" dirty="0">
                        <a:solidFill>
                          <a:srgbClr val="000000"/>
                        </a:solidFill>
                        <a:effectLst/>
                        <a:latin typeface="Calibri"/>
                        <a:ea typeface="Calibri"/>
                      </a:endParaRPr>
                    </a:p>
                    <a:p>
                      <a:pPr marL="0" marR="0">
                        <a:lnSpc>
                          <a:spcPct val="115000"/>
                        </a:lnSpc>
                        <a:spcBef>
                          <a:spcPts val="0"/>
                        </a:spcBef>
                        <a:spcAft>
                          <a:spcPts val="1000"/>
                        </a:spcAft>
                      </a:pPr>
                      <a:r>
                        <a:rPr lang="en-US" sz="2400" dirty="0">
                          <a:solidFill>
                            <a:srgbClr val="000000"/>
                          </a:solidFill>
                          <a:effectLst/>
                          <a:latin typeface="Times New Roman"/>
                          <a:ea typeface="Calibri"/>
                        </a:rPr>
                        <a:t>One month</a:t>
                      </a:r>
                      <a:endParaRPr lang="en-US" sz="2000" dirty="0">
                        <a:solidFill>
                          <a:srgbClr val="000000"/>
                        </a:solidFill>
                        <a:effectLst/>
                        <a:latin typeface="Calibri"/>
                        <a:ea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marL="0" marR="0">
                        <a:lnSpc>
                          <a:spcPct val="115000"/>
                        </a:lnSpc>
                        <a:spcBef>
                          <a:spcPts val="0"/>
                        </a:spcBef>
                        <a:spcAft>
                          <a:spcPts val="1000"/>
                        </a:spcAft>
                      </a:pPr>
                      <a:r>
                        <a:rPr lang="en-US" sz="2400" dirty="0">
                          <a:solidFill>
                            <a:srgbClr val="000000"/>
                          </a:solidFill>
                          <a:effectLst/>
                          <a:latin typeface="Times New Roman"/>
                          <a:ea typeface="Calibri"/>
                        </a:rPr>
                        <a:t> </a:t>
                      </a:r>
                      <a:endParaRPr lang="en-US" sz="2000" dirty="0">
                        <a:solidFill>
                          <a:srgbClr val="000000"/>
                        </a:solidFill>
                        <a:effectLst/>
                        <a:latin typeface="Calibri"/>
                        <a:ea typeface="Calibri"/>
                      </a:endParaRPr>
                    </a:p>
                    <a:p>
                      <a:pPr marL="0" marR="0">
                        <a:lnSpc>
                          <a:spcPct val="115000"/>
                        </a:lnSpc>
                        <a:spcBef>
                          <a:spcPts val="0"/>
                        </a:spcBef>
                        <a:spcAft>
                          <a:spcPts val="1000"/>
                        </a:spcAft>
                      </a:pPr>
                      <a:r>
                        <a:rPr lang="en-US" sz="2400" dirty="0">
                          <a:solidFill>
                            <a:srgbClr val="000000"/>
                          </a:solidFill>
                          <a:effectLst/>
                          <a:latin typeface="Times New Roman"/>
                          <a:ea typeface="Calibri"/>
                        </a:rPr>
                        <a:t>ND</a:t>
                      </a:r>
                      <a:endParaRPr lang="en-US" sz="2000" dirty="0">
                        <a:solidFill>
                          <a:srgbClr val="000000"/>
                        </a:solidFill>
                        <a:effectLst/>
                        <a:latin typeface="Calibri"/>
                        <a:ea typeface="Calibri"/>
                      </a:endParaRPr>
                    </a:p>
                    <a:p>
                      <a:pPr marL="0" marR="0">
                        <a:lnSpc>
                          <a:spcPct val="115000"/>
                        </a:lnSpc>
                        <a:spcBef>
                          <a:spcPts val="0"/>
                        </a:spcBef>
                        <a:spcAft>
                          <a:spcPts val="1000"/>
                        </a:spcAft>
                      </a:pPr>
                      <a:r>
                        <a:rPr lang="en-US" sz="2400" dirty="0" smtClean="0">
                          <a:solidFill>
                            <a:srgbClr val="000000"/>
                          </a:solidFill>
                          <a:effectLst/>
                          <a:latin typeface="Times New Roman"/>
                          <a:ea typeface="Calibri"/>
                        </a:rPr>
                        <a:t>8</a:t>
                      </a:r>
                      <a:endParaRPr lang="en-US" sz="2000" dirty="0">
                        <a:solidFill>
                          <a:srgbClr val="000000"/>
                        </a:solidFill>
                        <a:effectLst/>
                        <a:latin typeface="Calibri"/>
                        <a:ea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1000"/>
                        </a:spcAft>
                      </a:pPr>
                      <a:r>
                        <a:rPr lang="en-US" sz="2400" dirty="0">
                          <a:solidFill>
                            <a:srgbClr val="000000"/>
                          </a:solidFill>
                          <a:effectLst/>
                          <a:latin typeface="Times New Roman"/>
                          <a:ea typeface="Calibri"/>
                        </a:rPr>
                        <a:t> </a:t>
                      </a:r>
                      <a:endParaRPr lang="en-US" sz="2000" dirty="0">
                        <a:solidFill>
                          <a:srgbClr val="000000"/>
                        </a:solidFill>
                        <a:effectLst/>
                        <a:latin typeface="Calibri"/>
                        <a:ea typeface="Calibri"/>
                      </a:endParaRPr>
                    </a:p>
                    <a:p>
                      <a:pPr marL="0" marR="0">
                        <a:lnSpc>
                          <a:spcPct val="115000"/>
                        </a:lnSpc>
                        <a:spcBef>
                          <a:spcPts val="0"/>
                        </a:spcBef>
                        <a:spcAft>
                          <a:spcPts val="1000"/>
                        </a:spcAft>
                      </a:pPr>
                      <a:endParaRPr lang="en-US" sz="1000" dirty="0" smtClean="0">
                        <a:solidFill>
                          <a:srgbClr val="000000"/>
                        </a:solidFill>
                        <a:effectLst/>
                        <a:latin typeface="Times New Roman"/>
                        <a:ea typeface="Calibri"/>
                      </a:endParaRPr>
                    </a:p>
                    <a:p>
                      <a:pPr marL="0" marR="0">
                        <a:lnSpc>
                          <a:spcPct val="115000"/>
                        </a:lnSpc>
                        <a:spcBef>
                          <a:spcPts val="0"/>
                        </a:spcBef>
                        <a:spcAft>
                          <a:spcPts val="1000"/>
                        </a:spcAft>
                      </a:pPr>
                      <a:r>
                        <a:rPr lang="en-US" sz="2400" dirty="0" smtClean="0">
                          <a:solidFill>
                            <a:srgbClr val="000000"/>
                          </a:solidFill>
                          <a:effectLst/>
                          <a:latin typeface="Times New Roman"/>
                          <a:ea typeface="Calibri"/>
                        </a:rPr>
                        <a:t>ND</a:t>
                      </a:r>
                      <a:endParaRPr lang="en-US" sz="2000" dirty="0">
                        <a:solidFill>
                          <a:srgbClr val="000000"/>
                        </a:solidFill>
                        <a:effectLst/>
                        <a:latin typeface="Calibri"/>
                        <a:ea typeface="Calibri"/>
                      </a:endParaRPr>
                    </a:p>
                    <a:p>
                      <a:pPr marL="0" marR="0">
                        <a:lnSpc>
                          <a:spcPct val="115000"/>
                        </a:lnSpc>
                        <a:spcBef>
                          <a:spcPts val="0"/>
                        </a:spcBef>
                        <a:spcAft>
                          <a:spcPts val="1000"/>
                        </a:spcAft>
                      </a:pPr>
                      <a:r>
                        <a:rPr lang="en-US" sz="2400" dirty="0" smtClean="0">
                          <a:solidFill>
                            <a:srgbClr val="000000"/>
                          </a:solidFill>
                          <a:effectLst/>
                          <a:latin typeface="Times New Roman"/>
                          <a:ea typeface="Calibri"/>
                        </a:rPr>
                        <a:t>5</a:t>
                      </a:r>
                      <a:endParaRPr lang="en-US" sz="2000" dirty="0">
                        <a:solidFill>
                          <a:srgbClr val="000000"/>
                        </a:solidFill>
                        <a:effectLst/>
                        <a:latin typeface="Calibri"/>
                        <a:ea typeface="Calibri"/>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1000"/>
                        </a:spcAft>
                      </a:pPr>
                      <a:r>
                        <a:rPr lang="en-US" sz="2000" dirty="0">
                          <a:solidFill>
                            <a:srgbClr val="000000"/>
                          </a:solidFill>
                          <a:effectLst/>
                          <a:latin typeface="Calibri"/>
                          <a:ea typeface="Calibri"/>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
        <p:nvSpPr>
          <p:cNvPr id="7" name="TextBox 6"/>
          <p:cNvSpPr txBox="1"/>
          <p:nvPr/>
        </p:nvSpPr>
        <p:spPr>
          <a:xfrm>
            <a:off x="914400" y="5238256"/>
            <a:ext cx="9829800" cy="1488613"/>
          </a:xfrm>
          <a:prstGeom prst="rect">
            <a:avLst/>
          </a:prstGeom>
          <a:noFill/>
        </p:spPr>
        <p:txBody>
          <a:bodyPr wrap="square" rtlCol="0">
            <a:spAutoFit/>
          </a:bodyPr>
          <a:lstStyle/>
          <a:p>
            <a:pPr>
              <a:lnSpc>
                <a:spcPct val="115000"/>
              </a:lnSpc>
              <a:spcAft>
                <a:spcPts val="1000"/>
              </a:spcAft>
            </a:pPr>
            <a:r>
              <a:rPr lang="en-US" sz="2400" dirty="0" smtClean="0"/>
              <a:t>(TPC </a:t>
            </a:r>
            <a:r>
              <a:rPr lang="en-US" dirty="0" smtClean="0"/>
              <a:t>– </a:t>
            </a:r>
            <a:r>
              <a:rPr lang="en-US" sz="2800" dirty="0" smtClean="0">
                <a:ea typeface="Calibri"/>
                <a:cs typeface="Iskoola Pota"/>
              </a:rPr>
              <a:t>10</a:t>
            </a:r>
            <a:r>
              <a:rPr lang="en-US" sz="2800" baseline="30000" dirty="0" smtClean="0">
                <a:ea typeface="Calibri"/>
                <a:cs typeface="Iskoola Pota"/>
              </a:rPr>
              <a:t>4 </a:t>
            </a:r>
            <a:r>
              <a:rPr lang="en-US" sz="2400" dirty="0" smtClean="0"/>
              <a:t>CFU / g </a:t>
            </a:r>
            <a:r>
              <a:rPr lang="en-US" dirty="0" smtClean="0"/>
              <a:t>, </a:t>
            </a:r>
            <a:r>
              <a:rPr lang="en-US" sz="2400" dirty="0" smtClean="0"/>
              <a:t>YMC – </a:t>
            </a:r>
            <a:r>
              <a:rPr lang="en-US" sz="2800" dirty="0" smtClean="0">
                <a:ea typeface="Calibri"/>
                <a:cs typeface="Iskoola Pota"/>
              </a:rPr>
              <a:t>10</a:t>
            </a:r>
            <a:r>
              <a:rPr lang="en-US" sz="2800" baseline="30000" dirty="0" smtClean="0">
                <a:ea typeface="Calibri"/>
                <a:cs typeface="Iskoola Pota"/>
              </a:rPr>
              <a:t>2 </a:t>
            </a:r>
            <a:r>
              <a:rPr lang="en-US" sz="2800" dirty="0"/>
              <a:t>CFU / </a:t>
            </a:r>
            <a:r>
              <a:rPr lang="en-US" sz="2800" dirty="0" smtClean="0"/>
              <a:t>g) ( Food &amp; Drag administration Microbial quality guidelines (Circular  No: 2013-010))</a:t>
            </a:r>
            <a:endParaRPr lang="en-US" sz="2800" dirty="0">
              <a:ea typeface="Calibri"/>
              <a:cs typeface="Iskoola Pota"/>
            </a:endParaRPr>
          </a:p>
          <a:p>
            <a:endParaRPr lang="en-US" dirty="0"/>
          </a:p>
        </p:txBody>
      </p:sp>
    </p:spTree>
    <p:extLst>
      <p:ext uri="{BB962C8B-B14F-4D97-AF65-F5344CB8AC3E}">
        <p14:creationId xmlns:p14="http://schemas.microsoft.com/office/powerpoint/2010/main" val="17169051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8FC179B-E1DC-44DF-B0E4-66A8D350C2BE}" type="slidenum">
              <a:rPr lang="en-US" smtClean="0"/>
              <a:t>24</a:t>
            </a:fld>
            <a:endParaRPr lang="en-US"/>
          </a:p>
        </p:txBody>
      </p:sp>
      <p:sp>
        <p:nvSpPr>
          <p:cNvPr id="5" name="Title 1"/>
          <p:cNvSpPr>
            <a:spLocks noGrp="1"/>
          </p:cNvSpPr>
          <p:nvPr>
            <p:ph type="title"/>
          </p:nvPr>
        </p:nvSpPr>
        <p:spPr>
          <a:xfrm>
            <a:off x="2017496" y="-248504"/>
            <a:ext cx="13167360" cy="1371600"/>
          </a:xfrm>
        </p:spPr>
        <p:txBody>
          <a:bodyPr>
            <a:normAutofit/>
          </a:bodyPr>
          <a:lstStyle/>
          <a:p>
            <a:pPr algn="l"/>
            <a:r>
              <a:rPr lang="en-US" sz="3600" b="1" dirty="0" smtClean="0">
                <a:solidFill>
                  <a:srgbClr val="002060"/>
                </a:solidFill>
                <a:latin typeface="+mn-lt"/>
              </a:rPr>
              <a:t>Cost of production of final product</a:t>
            </a:r>
            <a:endParaRPr lang="en-US" sz="3600" b="1" dirty="0">
              <a:solidFill>
                <a:srgbClr val="002060"/>
              </a:solidFill>
              <a:latin typeface="+mn-l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6788" y="944232"/>
            <a:ext cx="10410728" cy="5731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63872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8FC179B-E1DC-44DF-B0E4-66A8D350C2BE}" type="slidenum">
              <a:rPr lang="en-US" smtClean="0"/>
              <a:t>25</a:t>
            </a:fld>
            <a:endParaRPr lang="en-US"/>
          </a:p>
        </p:txBody>
      </p:sp>
      <p:sp>
        <p:nvSpPr>
          <p:cNvPr id="5" name="Title 1"/>
          <p:cNvSpPr>
            <a:spLocks noGrp="1"/>
          </p:cNvSpPr>
          <p:nvPr>
            <p:ph type="title"/>
          </p:nvPr>
        </p:nvSpPr>
        <p:spPr>
          <a:xfrm>
            <a:off x="3957849" y="405063"/>
            <a:ext cx="3739487" cy="618519"/>
          </a:xfrm>
          <a:solidFill>
            <a:schemeClr val="accent1">
              <a:lumMod val="40000"/>
              <a:lumOff val="60000"/>
            </a:schemeClr>
          </a:solidFill>
        </p:spPr>
        <p:txBody>
          <a:bodyPr>
            <a:normAutofit fontScale="90000"/>
          </a:bodyPr>
          <a:lstStyle/>
          <a:p>
            <a:pPr algn="ctr"/>
            <a:r>
              <a:rPr lang="en-US" sz="3600" b="1" dirty="0" smtClean="0">
                <a:solidFill>
                  <a:srgbClr val="002060"/>
                </a:solidFill>
                <a:latin typeface="+mn-lt"/>
              </a:rPr>
              <a:t/>
            </a:r>
            <a:br>
              <a:rPr lang="en-US" sz="3600" b="1" dirty="0" smtClean="0">
                <a:solidFill>
                  <a:srgbClr val="002060"/>
                </a:solidFill>
                <a:latin typeface="+mn-lt"/>
              </a:rPr>
            </a:br>
            <a:r>
              <a:rPr lang="en-US" sz="3600" b="1" dirty="0" smtClean="0">
                <a:solidFill>
                  <a:srgbClr val="002060"/>
                </a:solidFill>
                <a:latin typeface="+mn-lt"/>
              </a:rPr>
              <a:t>Profit </a:t>
            </a:r>
            <a:r>
              <a:rPr lang="en-US" sz="3600" b="1" dirty="0">
                <a:solidFill>
                  <a:srgbClr val="002060"/>
                </a:solidFill>
                <a:latin typeface="+mn-lt"/>
              </a:rPr>
              <a:t>analysis</a:t>
            </a:r>
            <a:br>
              <a:rPr lang="en-US" sz="3600" b="1" dirty="0">
                <a:solidFill>
                  <a:srgbClr val="002060"/>
                </a:solidFill>
                <a:latin typeface="+mn-lt"/>
              </a:rPr>
            </a:br>
            <a:endParaRPr lang="en-US" sz="3600" b="1" dirty="0">
              <a:solidFill>
                <a:srgbClr val="002060"/>
              </a:solidFill>
              <a:latin typeface="+mn-lt"/>
            </a:endParaRPr>
          </a:p>
        </p:txBody>
      </p:sp>
      <p:sp>
        <p:nvSpPr>
          <p:cNvPr id="8" name="Content Placeholder 2"/>
          <p:cNvSpPr>
            <a:spLocks noGrp="1"/>
          </p:cNvSpPr>
          <p:nvPr>
            <p:ph idx="1"/>
          </p:nvPr>
        </p:nvSpPr>
        <p:spPr>
          <a:xfrm>
            <a:off x="676929" y="1426844"/>
            <a:ext cx="13517880" cy="3977669"/>
          </a:xfrm>
        </p:spPr>
        <p:txBody>
          <a:bodyPr>
            <a:normAutofit/>
          </a:bodyPr>
          <a:lstStyle/>
          <a:p>
            <a:r>
              <a:rPr lang="en-US" sz="3200" dirty="0" smtClean="0"/>
              <a:t>Market </a:t>
            </a:r>
            <a:r>
              <a:rPr lang="en-US" sz="3200" dirty="0"/>
              <a:t>price of wood apple fresh juice (200ml</a:t>
            </a:r>
            <a:r>
              <a:rPr lang="en-US" sz="3200" dirty="0" smtClean="0"/>
              <a:t>)</a:t>
            </a:r>
            <a:r>
              <a:rPr lang="en-US" sz="3200" dirty="0"/>
              <a:t>	= 170.00</a:t>
            </a:r>
          </a:p>
          <a:p>
            <a:r>
              <a:rPr lang="en-US" sz="3200" dirty="0"/>
              <a:t>Cost for one packet of ready to serve wood </a:t>
            </a:r>
            <a:endParaRPr lang="en-US" sz="3200" dirty="0" smtClean="0"/>
          </a:p>
          <a:p>
            <a:pPr marL="0" indent="0">
              <a:buNone/>
            </a:pPr>
            <a:r>
              <a:rPr lang="en-US" sz="3200" dirty="0"/>
              <a:t> </a:t>
            </a:r>
            <a:r>
              <a:rPr lang="en-US" sz="3200" dirty="0" smtClean="0"/>
              <a:t>    apple </a:t>
            </a:r>
            <a:r>
              <a:rPr lang="en-US" sz="3200" dirty="0"/>
              <a:t>juice mixture (200ml)		</a:t>
            </a:r>
            <a:r>
              <a:rPr lang="en-US" sz="3200" dirty="0" smtClean="0"/>
              <a:t>		= 44.50*2</a:t>
            </a:r>
            <a:endParaRPr lang="en-US" sz="3200" dirty="0"/>
          </a:p>
          <a:p>
            <a:r>
              <a:rPr lang="en-US" sz="3200" dirty="0"/>
              <a:t>Cost for 200ml		</a:t>
            </a:r>
            <a:r>
              <a:rPr lang="en-US" sz="3200" dirty="0" smtClean="0"/>
              <a:t>				= 89.00</a:t>
            </a:r>
            <a:endParaRPr lang="en-US" sz="3200" dirty="0"/>
          </a:p>
          <a:p>
            <a:r>
              <a:rPr lang="en-US" sz="3200" dirty="0" smtClean="0"/>
              <a:t>Selling price of final </a:t>
            </a:r>
            <a:r>
              <a:rPr lang="en-US" sz="3200" dirty="0"/>
              <a:t>product 	</a:t>
            </a:r>
            <a:r>
              <a:rPr lang="en-US" sz="3200" dirty="0" smtClean="0"/>
              <a:t>			= </a:t>
            </a:r>
            <a:r>
              <a:rPr lang="en-US" sz="3200" dirty="0"/>
              <a:t>150.00</a:t>
            </a:r>
          </a:p>
          <a:p>
            <a:r>
              <a:rPr lang="en-US" sz="3200" dirty="0"/>
              <a:t>Profit 							</a:t>
            </a:r>
            <a:r>
              <a:rPr lang="en-US" sz="3200" dirty="0" smtClean="0"/>
              <a:t>	= 150-89</a:t>
            </a:r>
            <a:r>
              <a:rPr lang="en-US" sz="3200" dirty="0"/>
              <a:t>									</a:t>
            </a:r>
            <a:r>
              <a:rPr lang="en-US" sz="3200" dirty="0" smtClean="0"/>
              <a:t>				= </a:t>
            </a:r>
            <a:r>
              <a:rPr lang="en-US" sz="3200" b="1" u="sng" dirty="0" err="1"/>
              <a:t>Rs</a:t>
            </a:r>
            <a:r>
              <a:rPr lang="en-US" sz="3200" b="1" u="sng" dirty="0"/>
              <a:t>: </a:t>
            </a:r>
            <a:r>
              <a:rPr lang="en-US" sz="3200" b="1" u="sng" dirty="0" smtClean="0"/>
              <a:t>61.00</a:t>
            </a:r>
            <a:endParaRPr lang="en-US" sz="3200" b="1" u="sng" dirty="0"/>
          </a:p>
          <a:p>
            <a:endParaRPr lang="en-US" sz="3200" dirty="0"/>
          </a:p>
        </p:txBody>
      </p:sp>
    </p:spTree>
    <p:extLst>
      <p:ext uri="{BB962C8B-B14F-4D97-AF65-F5344CB8AC3E}">
        <p14:creationId xmlns:p14="http://schemas.microsoft.com/office/powerpoint/2010/main" val="4620083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26</a:t>
            </a:fld>
            <a:endParaRPr lang="en-US"/>
          </a:p>
        </p:txBody>
      </p:sp>
      <p:sp>
        <p:nvSpPr>
          <p:cNvPr id="8" name="Title 1"/>
          <p:cNvSpPr>
            <a:spLocks noGrp="1"/>
          </p:cNvSpPr>
          <p:nvPr>
            <p:ph type="title"/>
          </p:nvPr>
        </p:nvSpPr>
        <p:spPr>
          <a:xfrm>
            <a:off x="4740444" y="312821"/>
            <a:ext cx="2970542" cy="724409"/>
          </a:xfrm>
          <a:solidFill>
            <a:schemeClr val="accent1">
              <a:lumMod val="40000"/>
              <a:lumOff val="60000"/>
            </a:schemeClr>
          </a:solidFill>
        </p:spPr>
        <p:txBody>
          <a:bodyPr>
            <a:normAutofit/>
          </a:bodyPr>
          <a:lstStyle/>
          <a:p>
            <a:pPr algn="l"/>
            <a:r>
              <a:rPr lang="en-US" b="1" dirty="0" smtClean="0"/>
              <a:t>   </a:t>
            </a:r>
            <a:r>
              <a:rPr lang="en-US" sz="3600" b="1" dirty="0" smtClean="0">
                <a:solidFill>
                  <a:srgbClr val="002060"/>
                </a:solidFill>
                <a:latin typeface="+mn-lt"/>
              </a:rPr>
              <a:t>Conclusions</a:t>
            </a:r>
            <a:endParaRPr lang="en-US" sz="3600" b="1" dirty="0">
              <a:solidFill>
                <a:srgbClr val="002060"/>
              </a:solidFill>
              <a:latin typeface="+mn-lt"/>
            </a:endParaRPr>
          </a:p>
        </p:txBody>
      </p:sp>
      <p:sp>
        <p:nvSpPr>
          <p:cNvPr id="5" name="Content Placeholder 2"/>
          <p:cNvSpPr>
            <a:spLocks noGrp="1"/>
          </p:cNvSpPr>
          <p:nvPr>
            <p:ph idx="1"/>
          </p:nvPr>
        </p:nvSpPr>
        <p:spPr>
          <a:xfrm>
            <a:off x="310486" y="1292046"/>
            <a:ext cx="11730789" cy="6553200"/>
          </a:xfrm>
        </p:spPr>
        <p:txBody>
          <a:bodyPr>
            <a:normAutofit/>
          </a:bodyPr>
          <a:lstStyle/>
          <a:p>
            <a:pPr algn="just"/>
            <a:r>
              <a:rPr lang="en-US" sz="2400" b="1" dirty="0"/>
              <a:t>Accession no 17 </a:t>
            </a:r>
            <a:r>
              <a:rPr lang="en-US" sz="2400" dirty="0"/>
              <a:t>which has </a:t>
            </a:r>
            <a:r>
              <a:rPr lang="en-US" sz="2400" b="1" dirty="0"/>
              <a:t>the richest </a:t>
            </a:r>
            <a:r>
              <a:rPr lang="en-US" sz="2400" dirty="0"/>
              <a:t>nutritional value </a:t>
            </a:r>
            <a:r>
              <a:rPr lang="en-US" sz="2400" dirty="0" smtClean="0"/>
              <a:t>while </a:t>
            </a:r>
            <a:r>
              <a:rPr lang="en-US" sz="2400" dirty="0"/>
              <a:t>having best physical properties </a:t>
            </a:r>
            <a:r>
              <a:rPr lang="en-US" sz="2400" b="1" dirty="0" smtClean="0"/>
              <a:t>from </a:t>
            </a:r>
            <a:r>
              <a:rPr lang="en-US" sz="2400" b="1" dirty="0"/>
              <a:t>both categories </a:t>
            </a:r>
            <a:r>
              <a:rPr lang="en-US" sz="2400" dirty="0" smtClean="0"/>
              <a:t>for </a:t>
            </a:r>
            <a:r>
              <a:rPr lang="en-US" sz="2400" dirty="0"/>
              <a:t>dry powder preparation. </a:t>
            </a:r>
            <a:endParaRPr lang="en-US" sz="2400" dirty="0" smtClean="0"/>
          </a:p>
          <a:p>
            <a:pPr algn="just"/>
            <a:r>
              <a:rPr lang="en-US" sz="2400" dirty="0" smtClean="0"/>
              <a:t>The highest </a:t>
            </a:r>
            <a:r>
              <a:rPr lang="en-US" sz="2400" dirty="0"/>
              <a:t>nutrient content is recorded by the wood apple dry powder with seeds. </a:t>
            </a:r>
            <a:endParaRPr lang="en-US" sz="2400" dirty="0" smtClean="0"/>
          </a:p>
          <a:p>
            <a:pPr algn="just"/>
            <a:r>
              <a:rPr lang="en-US" sz="2400" b="1" dirty="0" smtClean="0"/>
              <a:t>Yield </a:t>
            </a:r>
            <a:r>
              <a:rPr lang="en-US" sz="2400" dirty="0"/>
              <a:t>of dry powder </a:t>
            </a:r>
            <a:r>
              <a:rPr lang="en-US" sz="2400" dirty="0" smtClean="0"/>
              <a:t>with seeds by </a:t>
            </a:r>
            <a:r>
              <a:rPr lang="en-US" sz="2400" dirty="0"/>
              <a:t>using fresh wood apples is </a:t>
            </a:r>
            <a:r>
              <a:rPr lang="en-US" sz="2400" b="1" dirty="0"/>
              <a:t>15%. </a:t>
            </a:r>
            <a:endParaRPr lang="en-US" sz="2400" b="1" dirty="0" smtClean="0"/>
          </a:p>
          <a:p>
            <a:pPr algn="just"/>
            <a:r>
              <a:rPr lang="en-US" sz="2400" b="1" dirty="0" smtClean="0"/>
              <a:t>T5</a:t>
            </a:r>
            <a:r>
              <a:rPr lang="en-US" sz="2400" dirty="0" smtClean="0"/>
              <a:t> </a:t>
            </a:r>
            <a:r>
              <a:rPr lang="en-US" sz="2400" dirty="0"/>
              <a:t>(15g of wood apple dry powder, 10g of brown sugar and 1g of table salt dissolved with 100 ml of water) of both categories (with seeds and without seeds) shows the </a:t>
            </a:r>
            <a:r>
              <a:rPr lang="en-US" sz="2400" b="1" dirty="0"/>
              <a:t>best organoleptic qualities </a:t>
            </a:r>
            <a:r>
              <a:rPr lang="en-US" sz="2400" b="1" dirty="0" smtClean="0"/>
              <a:t>.</a:t>
            </a:r>
            <a:endParaRPr lang="en-US" sz="2400" b="1" dirty="0"/>
          </a:p>
          <a:p>
            <a:pPr algn="just"/>
            <a:r>
              <a:rPr lang="en-US" sz="2400" dirty="0"/>
              <a:t>T5 which composed of 15 g of wood apple dry powder </a:t>
            </a:r>
            <a:r>
              <a:rPr lang="en-US" sz="2400" b="1" dirty="0"/>
              <a:t>with seeds</a:t>
            </a:r>
            <a:r>
              <a:rPr lang="en-US" sz="2400" dirty="0"/>
              <a:t>, 10 g of brown sugar and 1g of table salt dissolved with 100 ml of water has the </a:t>
            </a:r>
            <a:r>
              <a:rPr lang="en-US" sz="2400" b="1" dirty="0"/>
              <a:t>highest overall acceptance. </a:t>
            </a:r>
            <a:endParaRPr lang="en-US" sz="2400" b="1" dirty="0" smtClean="0"/>
          </a:p>
          <a:p>
            <a:pPr algn="just"/>
            <a:r>
              <a:rPr lang="en-US" sz="2400" b="1" dirty="0" smtClean="0"/>
              <a:t>Quality parameters under all </a:t>
            </a:r>
            <a:r>
              <a:rPr lang="en-US" sz="2400" b="1" dirty="0"/>
              <a:t>three  packaging materials  </a:t>
            </a:r>
            <a:r>
              <a:rPr lang="en-US" sz="2400" dirty="0"/>
              <a:t>namely, Kraft paper standup zip lock pouch with rectangle window, Silver Laminated (single layered) sealed pouch and  Transparent polythene standup zip lock pouch </a:t>
            </a:r>
            <a:r>
              <a:rPr lang="en-US" sz="2400" dirty="0" smtClean="0"/>
              <a:t>were in </a:t>
            </a:r>
            <a:r>
              <a:rPr lang="en-US" sz="2400" b="1" dirty="0" smtClean="0"/>
              <a:t>favorable range </a:t>
            </a:r>
            <a:r>
              <a:rPr lang="en-US" sz="2400" dirty="0"/>
              <a:t>after one month of shelf –life. </a:t>
            </a:r>
            <a:endParaRPr lang="en-US" sz="2400" dirty="0" smtClean="0"/>
          </a:p>
          <a:p>
            <a:pPr marL="0" indent="0" algn="just">
              <a:buNone/>
            </a:pPr>
            <a:endParaRPr lang="en-US" sz="2400" dirty="0" smtClean="0"/>
          </a:p>
        </p:txBody>
      </p:sp>
    </p:spTree>
    <p:extLst>
      <p:ext uri="{BB962C8B-B14F-4D97-AF65-F5344CB8AC3E}">
        <p14:creationId xmlns:p14="http://schemas.microsoft.com/office/powerpoint/2010/main" val="40033569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8FC179B-E1DC-44DF-B0E4-66A8D350C2BE}" type="slidenum">
              <a:rPr lang="en-US" smtClean="0"/>
              <a:t>27</a:t>
            </a:fld>
            <a:endParaRPr lang="en-US"/>
          </a:p>
        </p:txBody>
      </p:sp>
      <p:sp>
        <p:nvSpPr>
          <p:cNvPr id="6" name="Title 1"/>
          <p:cNvSpPr>
            <a:spLocks noGrp="1"/>
          </p:cNvSpPr>
          <p:nvPr>
            <p:ph type="title"/>
          </p:nvPr>
        </p:nvSpPr>
        <p:spPr>
          <a:xfrm>
            <a:off x="4186988" y="414616"/>
            <a:ext cx="3592236" cy="759091"/>
          </a:xfrm>
          <a:solidFill>
            <a:schemeClr val="accent1">
              <a:lumMod val="40000"/>
              <a:lumOff val="60000"/>
            </a:schemeClr>
          </a:solidFill>
        </p:spPr>
        <p:txBody>
          <a:bodyPr>
            <a:normAutofit/>
          </a:bodyPr>
          <a:lstStyle/>
          <a:p>
            <a:pPr algn="ctr"/>
            <a:r>
              <a:rPr lang="en-US" sz="3600" b="1" dirty="0" smtClean="0"/>
              <a:t>   </a:t>
            </a:r>
            <a:r>
              <a:rPr lang="en-US" sz="3600" b="1" dirty="0" smtClean="0">
                <a:solidFill>
                  <a:srgbClr val="002060"/>
                </a:solidFill>
                <a:latin typeface="+mn-lt"/>
              </a:rPr>
              <a:t>Suggestions</a:t>
            </a:r>
            <a:endParaRPr lang="en-US" sz="3600" b="1" dirty="0">
              <a:solidFill>
                <a:srgbClr val="002060"/>
              </a:solidFill>
              <a:latin typeface="+mn-lt"/>
            </a:endParaRPr>
          </a:p>
        </p:txBody>
      </p:sp>
      <p:sp>
        <p:nvSpPr>
          <p:cNvPr id="7" name="Rectangle 6"/>
          <p:cNvSpPr/>
          <p:nvPr/>
        </p:nvSpPr>
        <p:spPr>
          <a:xfrm>
            <a:off x="762000" y="1676400"/>
            <a:ext cx="11245516" cy="4189480"/>
          </a:xfrm>
          <a:prstGeom prst="rect">
            <a:avLst/>
          </a:prstGeom>
        </p:spPr>
        <p:txBody>
          <a:bodyPr wrap="square">
            <a:spAutoFit/>
          </a:bodyPr>
          <a:lstStyle/>
          <a:p>
            <a:pPr algn="just">
              <a:lnSpc>
                <a:spcPct val="120000"/>
              </a:lnSpc>
            </a:pPr>
            <a:r>
              <a:rPr lang="en-US" sz="3200" dirty="0"/>
              <a:t>Need to </a:t>
            </a:r>
            <a:r>
              <a:rPr lang="en-US" sz="3200" b="1" dirty="0"/>
              <a:t>evaluate the shelf life </a:t>
            </a:r>
            <a:r>
              <a:rPr lang="en-US" sz="3200" dirty="0"/>
              <a:t>of the wood apple powder-based instant beverage mix </a:t>
            </a:r>
            <a:r>
              <a:rPr lang="en-US" sz="3200" b="1" dirty="0"/>
              <a:t>more than one month. </a:t>
            </a:r>
          </a:p>
          <a:p>
            <a:pPr>
              <a:lnSpc>
                <a:spcPct val="120000"/>
              </a:lnSpc>
            </a:pPr>
            <a:endParaRPr lang="en-US" sz="3200" b="1" dirty="0"/>
          </a:p>
          <a:p>
            <a:pPr algn="just">
              <a:lnSpc>
                <a:spcPct val="120000"/>
              </a:lnSpc>
            </a:pPr>
            <a:r>
              <a:rPr lang="en-US" sz="3200" dirty="0"/>
              <a:t>Studies need to be carried out to develop novel products/value added products/ fortified products by incorporating nutritive wood apple dry powder to increase its popularity especially among young generation.</a:t>
            </a:r>
          </a:p>
        </p:txBody>
      </p:sp>
    </p:spTree>
    <p:extLst>
      <p:ext uri="{BB962C8B-B14F-4D97-AF65-F5344CB8AC3E}">
        <p14:creationId xmlns:p14="http://schemas.microsoft.com/office/powerpoint/2010/main" val="7630946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366AA2D-EB97-F029-43DF-78A997A7827F}"/>
              </a:ext>
            </a:extLst>
          </p:cNvPr>
          <p:cNvSpPr>
            <a:spLocks noGrp="1"/>
          </p:cNvSpPr>
          <p:nvPr>
            <p:ph type="title"/>
          </p:nvPr>
        </p:nvSpPr>
        <p:spPr>
          <a:xfrm>
            <a:off x="4244453" y="327547"/>
            <a:ext cx="3480179" cy="736979"/>
          </a:xfrm>
          <a:solidFill>
            <a:schemeClr val="accent1">
              <a:lumMod val="40000"/>
              <a:lumOff val="60000"/>
            </a:schemeClr>
          </a:solidFill>
        </p:spPr>
        <p:txBody>
          <a:bodyPr>
            <a:normAutofit/>
          </a:bodyPr>
          <a:lstStyle/>
          <a:p>
            <a:pPr algn="ctr"/>
            <a:r>
              <a:rPr lang="en-US" sz="3600" dirty="0">
                <a:solidFill>
                  <a:srgbClr val="002060"/>
                </a:solidFill>
                <a:latin typeface="+mn-lt"/>
              </a:rPr>
              <a:t>References</a:t>
            </a:r>
          </a:p>
        </p:txBody>
      </p:sp>
      <p:sp>
        <p:nvSpPr>
          <p:cNvPr id="4" name="Slide Number Placeholder 3">
            <a:extLst>
              <a:ext uri="{FF2B5EF4-FFF2-40B4-BE49-F238E27FC236}">
                <a16:creationId xmlns="" xmlns:a16="http://schemas.microsoft.com/office/drawing/2014/main"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28</a:t>
            </a:fld>
            <a:endParaRPr lang="en-US"/>
          </a:p>
        </p:txBody>
      </p:sp>
      <p:sp>
        <p:nvSpPr>
          <p:cNvPr id="7" name="Content Placeholder 2"/>
          <p:cNvSpPr>
            <a:spLocks noGrp="1"/>
          </p:cNvSpPr>
          <p:nvPr>
            <p:ph idx="1"/>
          </p:nvPr>
        </p:nvSpPr>
        <p:spPr>
          <a:xfrm>
            <a:off x="168442" y="1414463"/>
            <a:ext cx="11815011" cy="7119937"/>
          </a:xfrm>
        </p:spPr>
        <p:txBody>
          <a:bodyPr>
            <a:noAutofit/>
          </a:bodyPr>
          <a:lstStyle/>
          <a:p>
            <a:pPr lvl="0"/>
            <a:r>
              <a:rPr lang="en-US" sz="2400" dirty="0" smtClean="0"/>
              <a:t>AOAC </a:t>
            </a:r>
            <a:r>
              <a:rPr lang="en-US" sz="2400" dirty="0"/>
              <a:t>(2005), Official Methods of Analysis of the Association of Analytical Chemists International, 18th ed. </a:t>
            </a:r>
            <a:r>
              <a:rPr lang="en-US" sz="2400" dirty="0" err="1"/>
              <a:t>Gathersburg</a:t>
            </a:r>
            <a:r>
              <a:rPr lang="en-US" sz="2400" dirty="0"/>
              <a:t>, MD U.S.A.</a:t>
            </a:r>
          </a:p>
          <a:p>
            <a:pPr lvl="0"/>
            <a:r>
              <a:rPr lang="en-US" sz="2400" dirty="0" err="1"/>
              <a:t>Ikram</a:t>
            </a:r>
            <a:r>
              <a:rPr lang="en-US" sz="2400" dirty="0"/>
              <a:t>, E.H.K., </a:t>
            </a:r>
            <a:r>
              <a:rPr lang="en-US" sz="2400" dirty="0" err="1"/>
              <a:t>Eng</a:t>
            </a:r>
            <a:r>
              <a:rPr lang="en-US" sz="2400" dirty="0"/>
              <a:t>, K.H., </a:t>
            </a:r>
            <a:r>
              <a:rPr lang="en-US" sz="2400" dirty="0" err="1"/>
              <a:t>Jalil</a:t>
            </a:r>
            <a:r>
              <a:rPr lang="en-US" sz="2400" dirty="0"/>
              <a:t>, A.M.M., Ismail, A., </a:t>
            </a:r>
            <a:r>
              <a:rPr lang="en-US" sz="2400" dirty="0" err="1"/>
              <a:t>Idris</a:t>
            </a:r>
            <a:r>
              <a:rPr lang="en-US" sz="2400" dirty="0"/>
              <a:t>, S., </a:t>
            </a:r>
            <a:r>
              <a:rPr lang="en-US" sz="2400" dirty="0" err="1"/>
              <a:t>Azlan</a:t>
            </a:r>
            <a:r>
              <a:rPr lang="en-US" sz="2400" dirty="0"/>
              <a:t>, A., </a:t>
            </a:r>
            <a:r>
              <a:rPr lang="en-US" sz="2400" dirty="0" err="1"/>
              <a:t>Nazri</a:t>
            </a:r>
            <a:r>
              <a:rPr lang="en-US" sz="2400" dirty="0"/>
              <a:t>, H.S.M., </a:t>
            </a:r>
            <a:r>
              <a:rPr lang="en-US" sz="2400" dirty="0" err="1"/>
              <a:t>Diton</a:t>
            </a:r>
            <a:r>
              <a:rPr lang="en-US" sz="2400" dirty="0"/>
              <a:t>, N.A.M. and </a:t>
            </a:r>
            <a:r>
              <a:rPr lang="en-US" sz="2400" dirty="0" err="1"/>
              <a:t>Mokhtar</a:t>
            </a:r>
            <a:r>
              <a:rPr lang="en-US" sz="2400" dirty="0"/>
              <a:t>, R.A.M. (2009), Antioxidant capacity and total phenolic content of Malaysian underutilized fruits</a:t>
            </a:r>
            <a:r>
              <a:rPr lang="en-US" sz="2400" dirty="0" smtClean="0"/>
              <a:t>. Food </a:t>
            </a:r>
            <a:r>
              <a:rPr lang="en-US" sz="2400" dirty="0"/>
              <a:t>Composition </a:t>
            </a:r>
            <a:r>
              <a:rPr lang="en-US" sz="2400" dirty="0" smtClean="0"/>
              <a:t>Analysis., </a:t>
            </a:r>
            <a:r>
              <a:rPr lang="en-US" sz="2400" dirty="0"/>
              <a:t>22: 388-393.</a:t>
            </a:r>
          </a:p>
          <a:p>
            <a:pPr lvl="0"/>
            <a:r>
              <a:rPr lang="en-US" sz="2400" dirty="0"/>
              <a:t>K.H. </a:t>
            </a:r>
            <a:r>
              <a:rPr lang="en-US" sz="2400" dirty="0" err="1"/>
              <a:t>Sarananda</a:t>
            </a:r>
            <a:r>
              <a:rPr lang="en-US" sz="2400" dirty="0"/>
              <a:t>, T.U. </a:t>
            </a:r>
            <a:r>
              <a:rPr lang="en-US" sz="2400" dirty="0" err="1"/>
              <a:t>Thillakawardane</a:t>
            </a:r>
            <a:r>
              <a:rPr lang="en-US" sz="2400" dirty="0"/>
              <a:t> and B. Alexander (2017), Production of health-friendly, ready-to-serve fruit drinks from underutilized local fruits from Sri Lanka, Sri Lanka Journal of Food and Agriculture (SLJFA), ISSN: 2424-6913. </a:t>
            </a:r>
            <a:endParaRPr lang="en-US" sz="2400" dirty="0" smtClean="0"/>
          </a:p>
          <a:p>
            <a:r>
              <a:rPr lang="en-US" sz="2400" dirty="0" err="1"/>
              <a:t>Vijayakumar</a:t>
            </a:r>
            <a:r>
              <a:rPr lang="en-US" sz="2400" dirty="0"/>
              <a:t>, </a:t>
            </a:r>
            <a:r>
              <a:rPr lang="en-US" sz="2400" dirty="0" err="1"/>
              <a:t>Punitha</a:t>
            </a:r>
            <a:r>
              <a:rPr lang="en-US" sz="2400" dirty="0"/>
              <a:t>, T.K. and </a:t>
            </a:r>
            <a:r>
              <a:rPr lang="en-US" sz="2400" dirty="0" err="1"/>
              <a:t>Banupriya</a:t>
            </a:r>
            <a:r>
              <a:rPr lang="en-US" sz="2400" dirty="0"/>
              <a:t>, L. (2013), Drying characteristics and quality evaluation of wood apple </a:t>
            </a:r>
            <a:r>
              <a:rPr lang="en-US" sz="2400" i="1" dirty="0"/>
              <a:t>(</a:t>
            </a:r>
            <a:r>
              <a:rPr lang="en-US" sz="2400" i="1" dirty="0" err="1"/>
              <a:t>Limonia</a:t>
            </a:r>
            <a:r>
              <a:rPr lang="en-US" sz="2400" i="1" dirty="0"/>
              <a:t> </a:t>
            </a:r>
            <a:r>
              <a:rPr lang="en-US" sz="2400" i="1" dirty="0" err="1"/>
              <a:t>acidissima</a:t>
            </a:r>
            <a:r>
              <a:rPr lang="en-US" sz="2400" i="1" dirty="0"/>
              <a:t> L.)</a:t>
            </a:r>
            <a:r>
              <a:rPr lang="en-US" sz="2400" dirty="0"/>
              <a:t> fruit pulp powder, International Journal of Current Research, 2 : </a:t>
            </a:r>
            <a:r>
              <a:rPr lang="en-US" sz="2400" dirty="0" smtClean="0"/>
              <a:t>pp.147-15.</a:t>
            </a:r>
          </a:p>
          <a:p>
            <a:pPr lvl="0"/>
            <a:r>
              <a:rPr lang="en-US" sz="2400" dirty="0"/>
              <a:t>SLSI (2010), Specification for Ready-To-Serve Fruit Drinks. Sri Lanka Standards 729, </a:t>
            </a:r>
            <a:r>
              <a:rPr lang="en-US" sz="2400" dirty="0" err="1"/>
              <a:t>pp</a:t>
            </a:r>
            <a:r>
              <a:rPr lang="en-US" sz="2400" dirty="0"/>
              <a:t> 3-17. </a:t>
            </a:r>
          </a:p>
          <a:p>
            <a:endParaRPr lang="en-US" sz="2400" dirty="0"/>
          </a:p>
          <a:p>
            <a:pPr lvl="0"/>
            <a:endParaRPr lang="en-US" sz="2400" dirty="0"/>
          </a:p>
        </p:txBody>
      </p:sp>
    </p:spTree>
    <p:extLst>
      <p:ext uri="{BB962C8B-B14F-4D97-AF65-F5344CB8AC3E}">
        <p14:creationId xmlns:p14="http://schemas.microsoft.com/office/powerpoint/2010/main" val="31500702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EECBED9C-61C2-F5E2-374E-E4D467FF994A}"/>
              </a:ext>
            </a:extLst>
          </p:cNvPr>
          <p:cNvSpPr>
            <a:spLocks noGrp="1"/>
          </p:cNvSpPr>
          <p:nvPr>
            <p:ph type="sldNum" sz="quarter" idx="12"/>
          </p:nvPr>
        </p:nvSpPr>
        <p:spPr/>
        <p:txBody>
          <a:bodyPr/>
          <a:lstStyle/>
          <a:p>
            <a:fld id="{48FC179B-E1DC-44DF-B0E4-66A8D350C2BE}" type="slidenum">
              <a:rPr lang="en-US" smtClean="0"/>
              <a:t>29</a:t>
            </a:fld>
            <a:endParaRPr lang="en-US"/>
          </a:p>
        </p:txBody>
      </p:sp>
      <p:sp>
        <p:nvSpPr>
          <p:cNvPr id="5" name="TextBox 4"/>
          <p:cNvSpPr txBox="1"/>
          <p:nvPr/>
        </p:nvSpPr>
        <p:spPr>
          <a:xfrm>
            <a:off x="2885610" y="1941095"/>
            <a:ext cx="6629400" cy="1569660"/>
          </a:xfrm>
          <a:prstGeom prst="rect">
            <a:avLst/>
          </a:prstGeom>
          <a:solidFill>
            <a:schemeClr val="accent1">
              <a:lumMod val="60000"/>
              <a:lumOff val="40000"/>
            </a:schemeClr>
          </a:solidFill>
          <a:ln w="38100">
            <a:solidFill>
              <a:schemeClr val="tx1"/>
            </a:solidFill>
          </a:ln>
        </p:spPr>
        <p:txBody>
          <a:bodyPr wrap="square" rtlCol="0">
            <a:spAutoFit/>
          </a:bodyPr>
          <a:lstStyle/>
          <a:p>
            <a:pPr algn="ctr"/>
            <a:r>
              <a:rPr lang="en-US" sz="8000" dirty="0" smtClean="0"/>
              <a:t> </a:t>
            </a:r>
            <a:r>
              <a:rPr lang="en-US" sz="9600" b="1" dirty="0" smtClean="0"/>
              <a:t>Thank You </a:t>
            </a:r>
            <a:endParaRPr lang="en-US" sz="9600" b="1" dirty="0"/>
          </a:p>
        </p:txBody>
      </p:sp>
    </p:spTree>
    <p:extLst>
      <p:ext uri="{BB962C8B-B14F-4D97-AF65-F5344CB8AC3E}">
        <p14:creationId xmlns:p14="http://schemas.microsoft.com/office/powerpoint/2010/main" val="27920748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366AA2D-EB97-F029-43DF-78A997A7827F}"/>
              </a:ext>
            </a:extLst>
          </p:cNvPr>
          <p:cNvSpPr>
            <a:spLocks noGrp="1"/>
          </p:cNvSpPr>
          <p:nvPr>
            <p:ph type="title"/>
          </p:nvPr>
        </p:nvSpPr>
        <p:spPr>
          <a:xfrm>
            <a:off x="3272589" y="336885"/>
            <a:ext cx="5606715" cy="938463"/>
          </a:xfrm>
          <a:solidFill>
            <a:schemeClr val="accent1">
              <a:lumMod val="20000"/>
              <a:lumOff val="80000"/>
            </a:schemeClr>
          </a:solidFill>
        </p:spPr>
        <p:txBody>
          <a:bodyPr>
            <a:normAutofit/>
          </a:bodyPr>
          <a:lstStyle/>
          <a:p>
            <a:pPr algn="ctr"/>
            <a:r>
              <a:rPr lang="en-US" sz="4400" dirty="0">
                <a:solidFill>
                  <a:srgbClr val="002060"/>
                </a:solidFill>
                <a:latin typeface="+mn-lt"/>
              </a:rPr>
              <a:t>Introduction</a:t>
            </a:r>
          </a:p>
        </p:txBody>
      </p:sp>
      <p:sp>
        <p:nvSpPr>
          <p:cNvPr id="3" name="Content Placeholder 2">
            <a:extLst>
              <a:ext uri="{FF2B5EF4-FFF2-40B4-BE49-F238E27FC236}">
                <a16:creationId xmlns="" xmlns:a16="http://schemas.microsoft.com/office/drawing/2014/main" id="{3989914B-F471-723A-5A29-F6E1BE6E81C9}"/>
              </a:ext>
            </a:extLst>
          </p:cNvPr>
          <p:cNvSpPr>
            <a:spLocks noGrp="1"/>
          </p:cNvSpPr>
          <p:nvPr>
            <p:ph idx="1"/>
          </p:nvPr>
        </p:nvSpPr>
        <p:spPr>
          <a:xfrm>
            <a:off x="645694" y="1199986"/>
            <a:ext cx="11313695" cy="4351338"/>
          </a:xfrm>
        </p:spPr>
        <p:txBody>
          <a:bodyPr>
            <a:noAutofit/>
          </a:bodyPr>
          <a:lstStyle/>
          <a:p>
            <a:pPr>
              <a:lnSpc>
                <a:spcPct val="150000"/>
              </a:lnSpc>
            </a:pPr>
            <a:r>
              <a:rPr lang="en-US" sz="3200" b="1" dirty="0"/>
              <a:t>Wood apple </a:t>
            </a:r>
            <a:r>
              <a:rPr lang="en-US" sz="3200" dirty="0"/>
              <a:t>(</a:t>
            </a:r>
            <a:r>
              <a:rPr lang="en-US" sz="3200" i="1" dirty="0" err="1"/>
              <a:t>Limonia</a:t>
            </a:r>
            <a:r>
              <a:rPr lang="en-US" sz="3200" i="1" dirty="0"/>
              <a:t> </a:t>
            </a:r>
            <a:r>
              <a:rPr lang="en-US" sz="3200" i="1" dirty="0" err="1"/>
              <a:t>acidissima</a:t>
            </a:r>
            <a:r>
              <a:rPr lang="en-US" sz="3200" i="1" dirty="0"/>
              <a:t>  </a:t>
            </a:r>
            <a:r>
              <a:rPr lang="en-US" sz="3200" dirty="0"/>
              <a:t>L.) belongs to the Family </a:t>
            </a:r>
            <a:r>
              <a:rPr lang="en-US" sz="3200" dirty="0" err="1"/>
              <a:t>Rutaceae</a:t>
            </a:r>
            <a:r>
              <a:rPr lang="en-US" sz="3200" dirty="0"/>
              <a:t> and  is native to Asia and widely distributed in India, Sri Lanka, China and Indonesia. </a:t>
            </a:r>
          </a:p>
          <a:p>
            <a:pPr>
              <a:lnSpc>
                <a:spcPct val="150000"/>
              </a:lnSpc>
            </a:pPr>
            <a:r>
              <a:rPr lang="en-US" sz="3200" dirty="0" smtClean="0"/>
              <a:t>Plays </a:t>
            </a:r>
            <a:r>
              <a:rPr lang="en-US" sz="3200" dirty="0"/>
              <a:t>an important role in food processing industry owing to its </a:t>
            </a:r>
            <a:r>
              <a:rPr lang="en-US" sz="3200" b="1" dirty="0"/>
              <a:t>nutritional and food value. </a:t>
            </a:r>
          </a:p>
          <a:p>
            <a:pPr>
              <a:lnSpc>
                <a:spcPct val="150000"/>
              </a:lnSpc>
            </a:pPr>
            <a:r>
              <a:rPr lang="en-US" sz="3200" b="1" dirty="0" smtClean="0"/>
              <a:t>The </a:t>
            </a:r>
            <a:r>
              <a:rPr lang="en-US" sz="3200" b="1" dirty="0"/>
              <a:t>medicinal and curative properties </a:t>
            </a:r>
            <a:r>
              <a:rPr lang="en-US" sz="3200" dirty="0"/>
              <a:t>of wood apple make it significant. </a:t>
            </a:r>
          </a:p>
          <a:p>
            <a:pPr>
              <a:lnSpc>
                <a:spcPct val="150000"/>
              </a:lnSpc>
            </a:pPr>
            <a:endParaRPr lang="en-US" sz="3200" dirty="0"/>
          </a:p>
          <a:p>
            <a:pPr>
              <a:lnSpc>
                <a:spcPct val="150000"/>
              </a:lnSpc>
            </a:pPr>
            <a:endParaRPr lang="en-US" sz="3200" dirty="0"/>
          </a:p>
        </p:txBody>
      </p:sp>
      <p:sp>
        <p:nvSpPr>
          <p:cNvPr id="4" name="Slide Number Placeholder 3">
            <a:extLst>
              <a:ext uri="{FF2B5EF4-FFF2-40B4-BE49-F238E27FC236}">
                <a16:creationId xmlns="" xmlns:a16="http://schemas.microsoft.com/office/drawing/2014/main"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3</a:t>
            </a:fld>
            <a:endParaRPr lang="en-US"/>
          </a:p>
        </p:txBody>
      </p:sp>
    </p:spTree>
    <p:extLst>
      <p:ext uri="{BB962C8B-B14F-4D97-AF65-F5344CB8AC3E}">
        <p14:creationId xmlns:p14="http://schemas.microsoft.com/office/powerpoint/2010/main" val="21766514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366AA2D-EB97-F029-43DF-78A997A7827F}"/>
              </a:ext>
            </a:extLst>
          </p:cNvPr>
          <p:cNvSpPr>
            <a:spLocks noGrp="1"/>
          </p:cNvSpPr>
          <p:nvPr>
            <p:ph type="title"/>
          </p:nvPr>
        </p:nvSpPr>
        <p:spPr>
          <a:xfrm>
            <a:off x="3822034" y="505326"/>
            <a:ext cx="4383503" cy="866273"/>
          </a:xfrm>
          <a:solidFill>
            <a:schemeClr val="accent1">
              <a:lumMod val="20000"/>
              <a:lumOff val="80000"/>
            </a:schemeClr>
          </a:solidFill>
        </p:spPr>
        <p:txBody>
          <a:bodyPr>
            <a:noAutofit/>
          </a:bodyPr>
          <a:lstStyle/>
          <a:p>
            <a:pPr marL="0" marR="0" algn="ctr">
              <a:lnSpc>
                <a:spcPct val="150000"/>
              </a:lnSpc>
              <a:spcBef>
                <a:spcPts val="0"/>
              </a:spcBef>
              <a:spcAft>
                <a:spcPts val="800"/>
              </a:spcAft>
            </a:pPr>
            <a:r>
              <a:rPr lang="en-US" dirty="0">
                <a:solidFill>
                  <a:srgbClr val="002060"/>
                </a:solidFill>
                <a:latin typeface="+mn-lt"/>
                <a:ea typeface="Calibri" panose="020F0502020204030204" pitchFamily="34" charset="0"/>
                <a:cs typeface="Iskoola Pota" panose="02010503010101010104" pitchFamily="2" charset="0"/>
              </a:rPr>
              <a:t>Objectives</a:t>
            </a:r>
          </a:p>
        </p:txBody>
      </p:sp>
      <p:sp>
        <p:nvSpPr>
          <p:cNvPr id="3" name="Content Placeholder 2">
            <a:extLst>
              <a:ext uri="{FF2B5EF4-FFF2-40B4-BE49-F238E27FC236}">
                <a16:creationId xmlns="" xmlns:a16="http://schemas.microsoft.com/office/drawing/2014/main" id="{3989914B-F471-723A-5A29-F6E1BE6E81C9}"/>
              </a:ext>
            </a:extLst>
          </p:cNvPr>
          <p:cNvSpPr>
            <a:spLocks noGrp="1"/>
          </p:cNvSpPr>
          <p:nvPr>
            <p:ph idx="1"/>
          </p:nvPr>
        </p:nvSpPr>
        <p:spPr>
          <a:xfrm>
            <a:off x="962522" y="1248110"/>
            <a:ext cx="11189369" cy="4351338"/>
          </a:xfrm>
        </p:spPr>
        <p:txBody>
          <a:bodyPr>
            <a:noAutofit/>
          </a:bodyPr>
          <a:lstStyle/>
          <a:p>
            <a:pPr marL="0" indent="0">
              <a:lnSpc>
                <a:spcPct val="120000"/>
              </a:lnSpc>
              <a:buNone/>
            </a:pPr>
            <a:r>
              <a:rPr lang="en-US" b="1" u="sng" dirty="0" smtClean="0"/>
              <a:t>General </a:t>
            </a:r>
            <a:r>
              <a:rPr lang="en-US" b="1" u="sng" dirty="0"/>
              <a:t>Objective</a:t>
            </a:r>
          </a:p>
          <a:p>
            <a:pPr>
              <a:lnSpc>
                <a:spcPct val="120000"/>
              </a:lnSpc>
            </a:pPr>
            <a:r>
              <a:rPr lang="en-US" dirty="0"/>
              <a:t>To develop </a:t>
            </a:r>
            <a:r>
              <a:rPr lang="en-US" dirty="0" smtClean="0"/>
              <a:t>a wood apple (</a:t>
            </a:r>
            <a:r>
              <a:rPr lang="en-US" i="1" dirty="0" err="1" smtClean="0"/>
              <a:t>Limonia</a:t>
            </a:r>
            <a:r>
              <a:rPr lang="en-US" i="1" dirty="0" smtClean="0"/>
              <a:t> </a:t>
            </a:r>
            <a:r>
              <a:rPr lang="en-US" i="1" dirty="0" err="1"/>
              <a:t>acidissima</a:t>
            </a:r>
            <a:r>
              <a:rPr lang="en-US" i="1" dirty="0"/>
              <a:t> </a:t>
            </a:r>
            <a:r>
              <a:rPr lang="en-US" dirty="0"/>
              <a:t>L.) </a:t>
            </a:r>
            <a:r>
              <a:rPr lang="en-US" dirty="0" smtClean="0"/>
              <a:t>powder-based instant beverage mix</a:t>
            </a:r>
            <a:endParaRPr lang="en-US" dirty="0"/>
          </a:p>
          <a:p>
            <a:pPr marL="0" indent="0">
              <a:lnSpc>
                <a:spcPct val="120000"/>
              </a:lnSpc>
              <a:buNone/>
            </a:pPr>
            <a:r>
              <a:rPr lang="en-US" b="1" u="sng" dirty="0" smtClean="0"/>
              <a:t>Specific </a:t>
            </a:r>
            <a:r>
              <a:rPr lang="en-US" b="1" u="sng" dirty="0"/>
              <a:t>Objectives</a:t>
            </a:r>
          </a:p>
          <a:p>
            <a:pPr>
              <a:lnSpc>
                <a:spcPct val="100000"/>
              </a:lnSpc>
            </a:pPr>
            <a:r>
              <a:rPr lang="en-US" dirty="0"/>
              <a:t>To identify the wood apple variety (of three) with the best physical, nutritional and health properties for dry powder preparation</a:t>
            </a:r>
          </a:p>
          <a:p>
            <a:pPr>
              <a:lnSpc>
                <a:spcPct val="100000"/>
              </a:lnSpc>
            </a:pPr>
            <a:r>
              <a:rPr lang="en-US" dirty="0" smtClean="0"/>
              <a:t>To </a:t>
            </a:r>
            <a:r>
              <a:rPr lang="en-US" dirty="0"/>
              <a:t>develop a wood apple </a:t>
            </a:r>
            <a:r>
              <a:rPr lang="en-US" dirty="0" smtClean="0"/>
              <a:t>powder-based </a:t>
            </a:r>
            <a:r>
              <a:rPr lang="en-US" dirty="0"/>
              <a:t>instant beverage mix with best organoleptic qualities</a:t>
            </a:r>
          </a:p>
          <a:p>
            <a:pPr>
              <a:lnSpc>
                <a:spcPct val="100000"/>
              </a:lnSpc>
            </a:pPr>
            <a:r>
              <a:rPr lang="en-US" dirty="0" smtClean="0"/>
              <a:t>To </a:t>
            </a:r>
            <a:r>
              <a:rPr lang="en-US" dirty="0"/>
              <a:t>evaluate the shelf life of the </a:t>
            </a:r>
            <a:r>
              <a:rPr lang="en-US" dirty="0" smtClean="0"/>
              <a:t>wood </a:t>
            </a:r>
            <a:r>
              <a:rPr lang="en-US" dirty="0"/>
              <a:t>apple </a:t>
            </a:r>
            <a:r>
              <a:rPr lang="en-US" dirty="0" smtClean="0"/>
              <a:t>powder-based </a:t>
            </a:r>
            <a:r>
              <a:rPr lang="en-US" dirty="0"/>
              <a:t>instant beverage mix </a:t>
            </a:r>
            <a:r>
              <a:rPr lang="en-US" dirty="0" smtClean="0"/>
              <a:t>in selected packages</a:t>
            </a:r>
          </a:p>
          <a:p>
            <a:pPr>
              <a:lnSpc>
                <a:spcPct val="120000"/>
              </a:lnSpc>
            </a:pPr>
            <a:endParaRPr lang="en-US" dirty="0"/>
          </a:p>
        </p:txBody>
      </p:sp>
      <p:sp>
        <p:nvSpPr>
          <p:cNvPr id="4" name="Slide Number Placeholder 3">
            <a:extLst>
              <a:ext uri="{FF2B5EF4-FFF2-40B4-BE49-F238E27FC236}">
                <a16:creationId xmlns="" xmlns:a16="http://schemas.microsoft.com/office/drawing/2014/main"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4</a:t>
            </a:fld>
            <a:endParaRPr lang="en-US"/>
          </a:p>
        </p:txBody>
      </p:sp>
    </p:spTree>
    <p:extLst>
      <p:ext uri="{BB962C8B-B14F-4D97-AF65-F5344CB8AC3E}">
        <p14:creationId xmlns:p14="http://schemas.microsoft.com/office/powerpoint/2010/main" val="10343415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366AA2D-EB97-F029-43DF-78A997A7827F}"/>
              </a:ext>
            </a:extLst>
          </p:cNvPr>
          <p:cNvSpPr>
            <a:spLocks noGrp="1"/>
          </p:cNvSpPr>
          <p:nvPr>
            <p:ph type="title"/>
          </p:nvPr>
        </p:nvSpPr>
        <p:spPr>
          <a:xfrm>
            <a:off x="3390886" y="282783"/>
            <a:ext cx="5558590" cy="914400"/>
          </a:xfrm>
          <a:solidFill>
            <a:schemeClr val="accent1">
              <a:lumMod val="20000"/>
              <a:lumOff val="80000"/>
            </a:schemeClr>
          </a:solidFill>
        </p:spPr>
        <p:txBody>
          <a:bodyPr>
            <a:normAutofit/>
          </a:bodyPr>
          <a:lstStyle/>
          <a:p>
            <a:pPr algn="ctr"/>
            <a:r>
              <a:rPr lang="en-US" sz="4400" dirty="0" smtClean="0">
                <a:solidFill>
                  <a:srgbClr val="002060"/>
                </a:solidFill>
                <a:latin typeface="+mn-lt"/>
              </a:rPr>
              <a:t>Methodology</a:t>
            </a:r>
            <a:endParaRPr lang="en-US" sz="4400" dirty="0">
              <a:solidFill>
                <a:srgbClr val="002060"/>
              </a:solidFill>
              <a:latin typeface="+mn-lt"/>
            </a:endParaRPr>
          </a:p>
        </p:txBody>
      </p:sp>
      <p:sp>
        <p:nvSpPr>
          <p:cNvPr id="4" name="Slide Number Placeholder 3">
            <a:extLst>
              <a:ext uri="{FF2B5EF4-FFF2-40B4-BE49-F238E27FC236}">
                <a16:creationId xmlns="" xmlns:a16="http://schemas.microsoft.com/office/drawing/2014/main" id="{C7CA4BE0-3BD5-3B8C-61F4-12E8D4FDDB15}"/>
              </a:ext>
            </a:extLst>
          </p:cNvPr>
          <p:cNvSpPr>
            <a:spLocks noGrp="1"/>
          </p:cNvSpPr>
          <p:nvPr>
            <p:ph type="sldNum" sz="quarter" idx="12"/>
          </p:nvPr>
        </p:nvSpPr>
        <p:spPr>
          <a:xfrm>
            <a:off x="9338569" y="6492875"/>
            <a:ext cx="2743200" cy="365125"/>
          </a:xfrm>
        </p:spPr>
        <p:txBody>
          <a:bodyPr/>
          <a:lstStyle/>
          <a:p>
            <a:fld id="{48FC179B-E1DC-44DF-B0E4-66A8D350C2BE}" type="slidenum">
              <a:rPr lang="en-US" smtClean="0"/>
              <a:t>5</a:t>
            </a:fld>
            <a:endParaRPr lang="en-US"/>
          </a:p>
        </p:txBody>
      </p:sp>
      <p:sp>
        <p:nvSpPr>
          <p:cNvPr id="6" name="Rectangle 5"/>
          <p:cNvSpPr/>
          <p:nvPr/>
        </p:nvSpPr>
        <p:spPr>
          <a:xfrm>
            <a:off x="1030676" y="1221246"/>
            <a:ext cx="10928710" cy="3785652"/>
          </a:xfrm>
          <a:prstGeom prst="rect">
            <a:avLst/>
          </a:prstGeom>
        </p:spPr>
        <p:txBody>
          <a:bodyPr wrap="square">
            <a:spAutoFit/>
          </a:bodyPr>
          <a:lstStyle/>
          <a:p>
            <a:pPr algn="just"/>
            <a:r>
              <a:rPr lang="en-US" sz="3200" b="1" dirty="0">
                <a:solidFill>
                  <a:srgbClr val="002060"/>
                </a:solidFill>
              </a:rPr>
              <a:t>Experimental </a:t>
            </a:r>
            <a:r>
              <a:rPr lang="en-US" sz="3200" b="1" dirty="0" smtClean="0">
                <a:solidFill>
                  <a:srgbClr val="002060"/>
                </a:solidFill>
              </a:rPr>
              <a:t>Location</a:t>
            </a:r>
            <a:endParaRPr lang="en-US" sz="3200" b="1" dirty="0">
              <a:solidFill>
                <a:srgbClr val="002060"/>
              </a:solidFill>
            </a:endParaRPr>
          </a:p>
          <a:p>
            <a:pPr algn="just"/>
            <a:r>
              <a:rPr lang="en-US" sz="2800" dirty="0" smtClean="0"/>
              <a:t>	Food </a:t>
            </a:r>
            <a:r>
              <a:rPr lang="en-US" sz="2800" dirty="0"/>
              <a:t>Science Laboratory of Grain Legumes </a:t>
            </a:r>
            <a:r>
              <a:rPr lang="en-US" sz="2800" dirty="0" smtClean="0"/>
              <a:t>and Oil </a:t>
            </a:r>
            <a:r>
              <a:rPr lang="en-US" sz="2800" dirty="0"/>
              <a:t>Crops Research and Development Center, </a:t>
            </a:r>
            <a:r>
              <a:rPr lang="en-US" sz="2800" dirty="0" err="1"/>
              <a:t>Angunukolapelessa</a:t>
            </a:r>
            <a:r>
              <a:rPr lang="en-US" sz="2800" dirty="0"/>
              <a:t>, Department of Agriculture.</a:t>
            </a:r>
          </a:p>
          <a:p>
            <a:pPr algn="just"/>
            <a:r>
              <a:rPr lang="en-US" sz="2800" dirty="0"/>
              <a:t> </a:t>
            </a:r>
            <a:endParaRPr lang="en-US" sz="1400" dirty="0"/>
          </a:p>
          <a:p>
            <a:pPr algn="just"/>
            <a:r>
              <a:rPr lang="en-US" sz="3200" b="1" dirty="0" smtClean="0">
                <a:solidFill>
                  <a:srgbClr val="002060"/>
                </a:solidFill>
              </a:rPr>
              <a:t>Experimental </a:t>
            </a:r>
            <a:r>
              <a:rPr lang="en-US" sz="3200" b="1" dirty="0">
                <a:solidFill>
                  <a:srgbClr val="002060"/>
                </a:solidFill>
              </a:rPr>
              <a:t>materials</a:t>
            </a:r>
          </a:p>
          <a:p>
            <a:pPr algn="just"/>
            <a:r>
              <a:rPr lang="en-US" sz="2800" dirty="0" smtClean="0"/>
              <a:t>	Fully ripe ANK wood </a:t>
            </a:r>
            <a:r>
              <a:rPr lang="en-US" sz="2800" dirty="0"/>
              <a:t>apple 1, </a:t>
            </a:r>
            <a:r>
              <a:rPr lang="en-US" sz="2800" dirty="0" smtClean="0"/>
              <a:t>ANK wood </a:t>
            </a:r>
            <a:r>
              <a:rPr lang="en-US" sz="2800" dirty="0"/>
              <a:t>apple 2 and Accession No 17 wood apple varieties </a:t>
            </a:r>
            <a:r>
              <a:rPr lang="en-US" sz="2800" dirty="0" smtClean="0"/>
              <a:t>were collected </a:t>
            </a:r>
            <a:r>
              <a:rPr lang="en-US" sz="2800" dirty="0"/>
              <a:t>from the </a:t>
            </a:r>
            <a:r>
              <a:rPr lang="en-US" sz="2800" dirty="0" smtClean="0"/>
              <a:t>research field, </a:t>
            </a:r>
            <a:r>
              <a:rPr lang="en-US" sz="2800" dirty="0" err="1"/>
              <a:t>Angunukolapelessa</a:t>
            </a:r>
            <a:r>
              <a:rPr lang="en-US" sz="2800" dirty="0"/>
              <a:t>.</a:t>
            </a:r>
          </a:p>
        </p:txBody>
      </p:sp>
      <p:grpSp>
        <p:nvGrpSpPr>
          <p:cNvPr id="14" name="Group 13"/>
          <p:cNvGrpSpPr/>
          <p:nvPr/>
        </p:nvGrpSpPr>
        <p:grpSpPr>
          <a:xfrm>
            <a:off x="4448069" y="4500256"/>
            <a:ext cx="6356289" cy="2082525"/>
            <a:chOff x="1035268" y="5257800"/>
            <a:chExt cx="10741573" cy="3694080"/>
          </a:xfrm>
        </p:grpSpPr>
        <p:pic>
          <p:nvPicPr>
            <p:cNvPr id="7" name="Picture 6" descr="C:\Users\MYPLUS~1\AppData\Local\Temp\Rar$DIa5252.46820\IMG-20221011-WA000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47841" y="5257800"/>
              <a:ext cx="3429000" cy="2146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C:\Users\MYPLUS~1\AppData\Local\Temp\Rar$DIa5252.1703\IMG-20221011-WA0009.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5268" y="5257800"/>
              <a:ext cx="3468563" cy="21734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C:\Users\MYPLUS~1\AppData\Local\Temp\Rar$DIa5252.6086\IMG-20221011-WA0015.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399" y="5257800"/>
              <a:ext cx="3433779" cy="21516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p:cNvSpPr txBox="1"/>
            <p:nvPr/>
          </p:nvSpPr>
          <p:spPr>
            <a:xfrm>
              <a:off x="4114800" y="5257800"/>
              <a:ext cx="389031" cy="492443"/>
            </a:xfrm>
            <a:prstGeom prst="rect">
              <a:avLst/>
            </a:prstGeom>
            <a:solidFill>
              <a:schemeClr val="bg1"/>
            </a:solidFill>
            <a:ln w="9525">
              <a:solidFill>
                <a:schemeClr val="tx1"/>
              </a:solidFill>
            </a:ln>
          </p:spPr>
          <p:txBody>
            <a:bodyPr wrap="square" rtlCol="0">
              <a:spAutoFit/>
            </a:bodyPr>
            <a:lstStyle/>
            <a:p>
              <a:r>
                <a:rPr lang="en-US" dirty="0" smtClean="0"/>
                <a:t>A</a:t>
              </a:r>
              <a:endParaRPr lang="en-US" dirty="0"/>
            </a:p>
          </p:txBody>
        </p:sp>
        <p:sp>
          <p:nvSpPr>
            <p:cNvPr id="11" name="TextBox 10"/>
            <p:cNvSpPr txBox="1"/>
            <p:nvPr/>
          </p:nvSpPr>
          <p:spPr>
            <a:xfrm>
              <a:off x="11387810" y="5257800"/>
              <a:ext cx="389031" cy="492443"/>
            </a:xfrm>
            <a:prstGeom prst="rect">
              <a:avLst/>
            </a:prstGeom>
            <a:solidFill>
              <a:schemeClr val="bg1"/>
            </a:solidFill>
            <a:ln w="9525">
              <a:solidFill>
                <a:schemeClr val="tx1"/>
              </a:solidFill>
            </a:ln>
          </p:spPr>
          <p:txBody>
            <a:bodyPr wrap="square" rtlCol="0">
              <a:spAutoFit/>
            </a:bodyPr>
            <a:lstStyle/>
            <a:p>
              <a:r>
                <a:rPr lang="en-US" dirty="0" smtClean="0"/>
                <a:t>C</a:t>
              </a:r>
              <a:endParaRPr lang="en-US" dirty="0"/>
            </a:p>
          </p:txBody>
        </p:sp>
        <p:sp>
          <p:nvSpPr>
            <p:cNvPr id="12" name="TextBox 11"/>
            <p:cNvSpPr txBox="1"/>
            <p:nvPr/>
          </p:nvSpPr>
          <p:spPr>
            <a:xfrm>
              <a:off x="7743019" y="5257800"/>
              <a:ext cx="389031" cy="492443"/>
            </a:xfrm>
            <a:prstGeom prst="rect">
              <a:avLst/>
            </a:prstGeom>
            <a:solidFill>
              <a:schemeClr val="bg1"/>
            </a:solidFill>
            <a:ln w="9525">
              <a:solidFill>
                <a:schemeClr val="tx1"/>
              </a:solidFill>
            </a:ln>
          </p:spPr>
          <p:txBody>
            <a:bodyPr wrap="square" rtlCol="0">
              <a:spAutoFit/>
            </a:bodyPr>
            <a:lstStyle/>
            <a:p>
              <a:r>
                <a:rPr lang="en-US" dirty="0" smtClean="0"/>
                <a:t>B</a:t>
              </a:r>
              <a:endParaRPr lang="en-US" dirty="0"/>
            </a:p>
          </p:txBody>
        </p:sp>
        <p:sp>
          <p:nvSpPr>
            <p:cNvPr id="13" name="TextBox 12"/>
            <p:cNvSpPr txBox="1"/>
            <p:nvPr/>
          </p:nvSpPr>
          <p:spPr>
            <a:xfrm>
              <a:off x="1371600" y="7696199"/>
              <a:ext cx="10405241" cy="1255681"/>
            </a:xfrm>
            <a:prstGeom prst="rect">
              <a:avLst/>
            </a:prstGeom>
            <a:noFill/>
          </p:spPr>
          <p:txBody>
            <a:bodyPr wrap="square" rtlCol="0">
              <a:spAutoFit/>
            </a:bodyPr>
            <a:lstStyle/>
            <a:p>
              <a:r>
                <a:rPr lang="en-US" sz="2000" b="1" dirty="0" smtClean="0"/>
                <a:t>Figure 01: A –ANK Wood apple 1, B- ANK Wood apple 2, C-Accession No - 17</a:t>
              </a:r>
              <a:endParaRPr lang="en-US" sz="2000" b="1" dirty="0"/>
            </a:p>
          </p:txBody>
        </p:sp>
      </p:grpSp>
    </p:spTree>
    <p:extLst>
      <p:ext uri="{BB962C8B-B14F-4D97-AF65-F5344CB8AC3E}">
        <p14:creationId xmlns:p14="http://schemas.microsoft.com/office/powerpoint/2010/main" val="17545852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1990" y="172620"/>
            <a:ext cx="10515600" cy="1325563"/>
          </a:xfrm>
        </p:spPr>
        <p:txBody>
          <a:bodyPr>
            <a:normAutofit/>
          </a:bodyPr>
          <a:lstStyle/>
          <a:p>
            <a:r>
              <a:rPr lang="en-US" sz="3600" dirty="0"/>
              <a:t>Methodology </a:t>
            </a:r>
            <a:r>
              <a:rPr lang="en-US" sz="3600" dirty="0" err="1"/>
              <a:t>Cont</a:t>
            </a:r>
            <a:r>
              <a:rPr lang="en-US" sz="3600" dirty="0"/>
              <a:t>…</a:t>
            </a:r>
          </a:p>
        </p:txBody>
      </p:sp>
      <p:sp>
        <p:nvSpPr>
          <p:cNvPr id="4" name="Slide Number Placeholder 3"/>
          <p:cNvSpPr>
            <a:spLocks noGrp="1"/>
          </p:cNvSpPr>
          <p:nvPr>
            <p:ph type="sldNum" sz="quarter" idx="12"/>
          </p:nvPr>
        </p:nvSpPr>
        <p:spPr/>
        <p:txBody>
          <a:bodyPr/>
          <a:lstStyle/>
          <a:p>
            <a:fld id="{48FC179B-E1DC-44DF-B0E4-66A8D350C2BE}" type="slidenum">
              <a:rPr lang="en-US" smtClean="0"/>
              <a:t>6</a:t>
            </a:fld>
            <a:endParaRPr lang="en-US"/>
          </a:p>
        </p:txBody>
      </p:sp>
      <p:graphicFrame>
        <p:nvGraphicFramePr>
          <p:cNvPr id="6" name="Diagram 5"/>
          <p:cNvGraphicFramePr/>
          <p:nvPr>
            <p:extLst>
              <p:ext uri="{D42A27DB-BD31-4B8C-83A1-F6EECF244321}">
                <p14:modId xmlns:p14="http://schemas.microsoft.com/office/powerpoint/2010/main" val="3156823039"/>
              </p:ext>
            </p:extLst>
          </p:nvPr>
        </p:nvGraphicFramePr>
        <p:xfrm>
          <a:off x="682388" y="1241946"/>
          <a:ext cx="8407021" cy="4735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97518" y="996287"/>
            <a:ext cx="5737440" cy="289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85937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9484" y="300250"/>
            <a:ext cx="7682313" cy="682389"/>
          </a:xfrm>
          <a:solidFill>
            <a:schemeClr val="accent1">
              <a:lumMod val="40000"/>
              <a:lumOff val="60000"/>
            </a:schemeClr>
          </a:solidFill>
        </p:spPr>
        <p:txBody>
          <a:bodyPr>
            <a:normAutofit fontScale="90000"/>
          </a:bodyPr>
          <a:lstStyle/>
          <a:p>
            <a:r>
              <a:rPr lang="en-US" sz="3600" dirty="0" smtClean="0">
                <a:solidFill>
                  <a:srgbClr val="002060"/>
                </a:solidFill>
                <a:latin typeface="+mn-lt"/>
              </a:rPr>
              <a:t/>
            </a:r>
            <a:br>
              <a:rPr lang="en-US" sz="3600" dirty="0" smtClean="0">
                <a:solidFill>
                  <a:srgbClr val="002060"/>
                </a:solidFill>
                <a:latin typeface="+mn-lt"/>
              </a:rPr>
            </a:br>
            <a:r>
              <a:rPr lang="en-US" sz="3600" dirty="0" smtClean="0">
                <a:solidFill>
                  <a:srgbClr val="002060"/>
                </a:solidFill>
                <a:latin typeface="+mn-lt"/>
              </a:rPr>
              <a:t>Experiment </a:t>
            </a:r>
            <a:r>
              <a:rPr lang="en-US" sz="3600" dirty="0">
                <a:solidFill>
                  <a:srgbClr val="002060"/>
                </a:solidFill>
                <a:latin typeface="+mn-lt"/>
              </a:rPr>
              <a:t>I : </a:t>
            </a:r>
            <a:r>
              <a:rPr lang="en-US" sz="3200" dirty="0">
                <a:solidFill>
                  <a:srgbClr val="002060"/>
                </a:solidFill>
                <a:latin typeface="+mn-lt"/>
              </a:rPr>
              <a:t>Observations and data collection</a:t>
            </a:r>
            <a:r>
              <a:rPr lang="en-US" sz="3600" dirty="0">
                <a:solidFill>
                  <a:srgbClr val="002060"/>
                </a:solidFill>
              </a:rPr>
              <a:t/>
            </a:r>
            <a:br>
              <a:rPr lang="en-US" sz="3600" dirty="0">
                <a:solidFill>
                  <a:srgbClr val="002060"/>
                </a:solidFill>
              </a:rPr>
            </a:br>
            <a:endParaRPr lang="en-US" sz="3600" dirty="0"/>
          </a:p>
        </p:txBody>
      </p:sp>
      <p:sp>
        <p:nvSpPr>
          <p:cNvPr id="4" name="Slide Number Placeholder 3"/>
          <p:cNvSpPr>
            <a:spLocks noGrp="1"/>
          </p:cNvSpPr>
          <p:nvPr>
            <p:ph type="sldNum" sz="quarter" idx="12"/>
          </p:nvPr>
        </p:nvSpPr>
        <p:spPr/>
        <p:txBody>
          <a:bodyPr/>
          <a:lstStyle/>
          <a:p>
            <a:fld id="{48FC179B-E1DC-44DF-B0E4-66A8D350C2BE}" type="slidenum">
              <a:rPr lang="en-US" smtClean="0"/>
              <a:t>7</a:t>
            </a:fld>
            <a:endParaRPr lang="en-US"/>
          </a:p>
        </p:txBody>
      </p:sp>
      <p:sp>
        <p:nvSpPr>
          <p:cNvPr id="6" name="Content Placeholder 5"/>
          <p:cNvSpPr txBox="1">
            <a:spLocks noGrp="1"/>
          </p:cNvSpPr>
          <p:nvPr>
            <p:ph idx="1"/>
          </p:nvPr>
        </p:nvSpPr>
        <p:spPr>
          <a:xfrm>
            <a:off x="790073" y="1055605"/>
            <a:ext cx="5947611" cy="8574142"/>
          </a:xfrm>
          <a:prstGeom prst="rect">
            <a:avLst/>
          </a:prstGeom>
          <a:noFill/>
        </p:spPr>
        <p:txBody>
          <a:bodyPr wrap="square" rtlCol="0">
            <a:spAutoFit/>
          </a:bodyPr>
          <a:lstStyle/>
          <a:p>
            <a:pPr marL="514350" lvl="0" indent="-514350">
              <a:lnSpc>
                <a:spcPct val="100000"/>
              </a:lnSpc>
              <a:buFont typeface="+mj-lt"/>
              <a:buAutoNum type="arabicPeriod"/>
            </a:pPr>
            <a:r>
              <a:rPr lang="en-US" b="1" dirty="0" smtClean="0"/>
              <a:t>Proximate Composition Analysis </a:t>
            </a:r>
            <a:r>
              <a:rPr lang="en-US" sz="2400" b="1" dirty="0"/>
              <a:t>(AOAC method -2000) </a:t>
            </a:r>
            <a:endParaRPr lang="en-US" dirty="0"/>
          </a:p>
          <a:p>
            <a:pPr marL="1110310" lvl="1" indent="-457200">
              <a:lnSpc>
                <a:spcPct val="100000"/>
              </a:lnSpc>
              <a:buFont typeface="Arial" pitchFamily="34" charset="0"/>
              <a:buChar char="•"/>
            </a:pPr>
            <a:r>
              <a:rPr lang="en-US" sz="2800" b="1" dirty="0" smtClean="0"/>
              <a:t>Moisture </a:t>
            </a:r>
            <a:r>
              <a:rPr lang="en-US" sz="2800" b="1" dirty="0"/>
              <a:t>content %</a:t>
            </a:r>
          </a:p>
          <a:p>
            <a:pPr marL="1110310" lvl="1" indent="-457200">
              <a:lnSpc>
                <a:spcPct val="100000"/>
              </a:lnSpc>
              <a:buFont typeface="Arial" pitchFamily="34" charset="0"/>
              <a:buChar char="•"/>
            </a:pPr>
            <a:r>
              <a:rPr lang="en-US" sz="2800" b="1" dirty="0"/>
              <a:t>Crude Protein Content %</a:t>
            </a:r>
          </a:p>
          <a:p>
            <a:pPr marL="1110310" lvl="1" indent="-457200">
              <a:lnSpc>
                <a:spcPct val="100000"/>
              </a:lnSpc>
              <a:buFont typeface="Arial" pitchFamily="34" charset="0"/>
              <a:buChar char="•"/>
            </a:pPr>
            <a:r>
              <a:rPr lang="en-US" sz="2800" b="1" dirty="0"/>
              <a:t>Crude Fat Content %</a:t>
            </a:r>
          </a:p>
          <a:p>
            <a:pPr marL="1110310" lvl="1" indent="-457200">
              <a:lnSpc>
                <a:spcPct val="100000"/>
              </a:lnSpc>
              <a:buFont typeface="Arial" pitchFamily="34" charset="0"/>
              <a:buChar char="•"/>
            </a:pPr>
            <a:r>
              <a:rPr lang="en-US" sz="2800" b="1" dirty="0"/>
              <a:t>Ash Content %</a:t>
            </a:r>
          </a:p>
          <a:p>
            <a:pPr marL="1110310" lvl="1" indent="-457200">
              <a:lnSpc>
                <a:spcPct val="100000"/>
              </a:lnSpc>
              <a:buFont typeface="Arial" pitchFamily="34" charset="0"/>
              <a:buChar char="•"/>
            </a:pPr>
            <a:r>
              <a:rPr lang="en-US" sz="2800" b="1" dirty="0"/>
              <a:t>Carbohydrates %</a:t>
            </a:r>
          </a:p>
          <a:p>
            <a:pPr marL="514350" indent="-514350">
              <a:lnSpc>
                <a:spcPct val="100000"/>
              </a:lnSpc>
              <a:buFont typeface="+mj-lt"/>
              <a:buAutoNum type="arabicPeriod"/>
            </a:pPr>
            <a:r>
              <a:rPr lang="en-US" b="1" dirty="0" smtClean="0"/>
              <a:t>Total Soluble Solid Content </a:t>
            </a:r>
            <a:r>
              <a:rPr lang="en-US" sz="2400" b="1" dirty="0" smtClean="0"/>
              <a:t>(Brix value)</a:t>
            </a:r>
          </a:p>
          <a:p>
            <a:pPr marL="514350" lvl="0" indent="-514350">
              <a:lnSpc>
                <a:spcPct val="100000"/>
              </a:lnSpc>
              <a:buFont typeface="+mj-lt"/>
              <a:buAutoNum type="arabicPeriod"/>
            </a:pPr>
            <a:r>
              <a:rPr lang="en-US" b="1" dirty="0" smtClean="0"/>
              <a:t>Color </a:t>
            </a:r>
            <a:r>
              <a:rPr lang="en-US" sz="2400" b="1" dirty="0" smtClean="0"/>
              <a:t>(</a:t>
            </a:r>
            <a:r>
              <a:rPr lang="en-US" sz="2400" b="1" dirty="0"/>
              <a:t>Digital </a:t>
            </a:r>
            <a:r>
              <a:rPr lang="en-US" sz="2400" b="1" dirty="0" smtClean="0"/>
              <a:t>Colorimeter )</a:t>
            </a:r>
            <a:endParaRPr lang="en-US" sz="2400" dirty="0"/>
          </a:p>
          <a:p>
            <a:pPr marL="514350" indent="-514350">
              <a:lnSpc>
                <a:spcPct val="100000"/>
              </a:lnSpc>
              <a:buFont typeface="+mj-lt"/>
              <a:buAutoNum type="arabicPeriod"/>
            </a:pPr>
            <a:r>
              <a:rPr lang="en-US" b="1" dirty="0" smtClean="0"/>
              <a:t>pH value </a:t>
            </a:r>
            <a:r>
              <a:rPr lang="en-US" sz="2400" b="1" dirty="0" smtClean="0"/>
              <a:t>(pH meter)</a:t>
            </a:r>
          </a:p>
          <a:p>
            <a:pPr marL="514350" indent="-514350">
              <a:lnSpc>
                <a:spcPct val="100000"/>
              </a:lnSpc>
              <a:buFont typeface="+mj-lt"/>
              <a:buAutoNum type="arabicPeriod"/>
            </a:pPr>
            <a:endParaRPr lang="en-US" b="1" dirty="0" smtClean="0"/>
          </a:p>
          <a:p>
            <a:pPr marL="1110310" lvl="1" indent="-457200">
              <a:lnSpc>
                <a:spcPct val="100000"/>
              </a:lnSpc>
              <a:buFont typeface="Arial" pitchFamily="34" charset="0"/>
              <a:buChar char="•"/>
            </a:pPr>
            <a:endParaRPr lang="en-US" b="1" dirty="0"/>
          </a:p>
          <a:p>
            <a:pPr marL="1110310" lvl="1" indent="-457200">
              <a:lnSpc>
                <a:spcPct val="100000"/>
              </a:lnSpc>
              <a:buFont typeface="Arial" pitchFamily="34" charset="0"/>
              <a:buChar char="•"/>
            </a:pPr>
            <a:endParaRPr lang="en-US" b="1" dirty="0" smtClean="0"/>
          </a:p>
          <a:p>
            <a:pPr marL="1110310" lvl="1" indent="-457200">
              <a:lnSpc>
                <a:spcPct val="100000"/>
              </a:lnSpc>
              <a:buFont typeface="Arial" pitchFamily="34" charset="0"/>
              <a:buChar char="•"/>
            </a:pPr>
            <a:endParaRPr lang="en-US" b="1" dirty="0"/>
          </a:p>
          <a:p>
            <a:pPr marL="1110310" lvl="1" indent="-457200">
              <a:lnSpc>
                <a:spcPct val="100000"/>
              </a:lnSpc>
              <a:buFont typeface="Arial" pitchFamily="34" charset="0"/>
              <a:buChar char="•"/>
            </a:pPr>
            <a:endParaRPr lang="en-US" b="1" dirty="0" smtClean="0"/>
          </a:p>
          <a:p>
            <a:pPr marL="1110310" lvl="1" indent="-457200">
              <a:lnSpc>
                <a:spcPct val="100000"/>
              </a:lnSpc>
              <a:buFont typeface="Arial" pitchFamily="34" charset="0"/>
              <a:buChar char="•"/>
            </a:pPr>
            <a:endParaRPr lang="en-US" b="1" dirty="0" smtClean="0"/>
          </a:p>
          <a:p>
            <a:pPr marL="1110310" lvl="1" indent="-457200">
              <a:lnSpc>
                <a:spcPct val="100000"/>
              </a:lnSpc>
              <a:buFont typeface="Arial" pitchFamily="34" charset="0"/>
              <a:buChar char="•"/>
            </a:pPr>
            <a:endParaRPr lang="en-US" b="1" dirty="0"/>
          </a:p>
        </p:txBody>
      </p:sp>
      <p:sp>
        <p:nvSpPr>
          <p:cNvPr id="5" name="Content Placeholder 5"/>
          <p:cNvSpPr txBox="1">
            <a:spLocks/>
          </p:cNvSpPr>
          <p:nvPr/>
        </p:nvSpPr>
        <p:spPr>
          <a:xfrm>
            <a:off x="6493041" y="1260974"/>
            <a:ext cx="5698959" cy="7581563"/>
          </a:xfrm>
          <a:prstGeom prst="rect">
            <a:avLst/>
          </a:prstGeom>
          <a:noFill/>
        </p:spPr>
        <p:txBody>
          <a:bodyPr vert="horz" wrap="square" lIns="91440" tIns="45720" rIns="91440" bIns="45720" rtlCol="0">
            <a:spAutoFit/>
          </a:bodyPr>
          <a:lstStyle>
            <a:lvl1pPr marL="457200" indent="-4572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b="1" dirty="0" smtClean="0"/>
              <a:t>5. Water </a:t>
            </a:r>
            <a:r>
              <a:rPr lang="en-US" b="1" dirty="0"/>
              <a:t>Activity (Water Activity Meter)</a:t>
            </a:r>
          </a:p>
          <a:p>
            <a:pPr marL="0" indent="0">
              <a:lnSpc>
                <a:spcPct val="100000"/>
              </a:lnSpc>
              <a:buNone/>
            </a:pPr>
            <a:r>
              <a:rPr lang="en-US" b="1" dirty="0" smtClean="0"/>
              <a:t>6. </a:t>
            </a:r>
            <a:r>
              <a:rPr lang="en-US" b="1" dirty="0" err="1" smtClean="0"/>
              <a:t>Titratable</a:t>
            </a:r>
            <a:r>
              <a:rPr lang="en-US" b="1" dirty="0" smtClean="0"/>
              <a:t> Acidity</a:t>
            </a:r>
          </a:p>
          <a:p>
            <a:pPr marL="0" indent="0">
              <a:lnSpc>
                <a:spcPct val="100000"/>
              </a:lnSpc>
              <a:buNone/>
            </a:pPr>
            <a:r>
              <a:rPr lang="en-US" b="1" dirty="0" smtClean="0"/>
              <a:t>7. Solubility %</a:t>
            </a:r>
          </a:p>
          <a:p>
            <a:pPr marL="0" indent="0">
              <a:lnSpc>
                <a:spcPct val="100000"/>
              </a:lnSpc>
              <a:buNone/>
            </a:pPr>
            <a:r>
              <a:rPr lang="en-US" b="1" dirty="0" smtClean="0"/>
              <a:t>8. Total Phenolic Content </a:t>
            </a:r>
            <a:r>
              <a:rPr lang="en-US" sz="2400" b="1" dirty="0" smtClean="0"/>
              <a:t>(</a:t>
            </a:r>
            <a:r>
              <a:rPr lang="en-US" b="1" dirty="0" err="1" smtClean="0"/>
              <a:t>Folin-Ciocalteu</a:t>
            </a:r>
            <a:r>
              <a:rPr lang="en-US" b="1" dirty="0" smtClean="0"/>
              <a:t> assay)</a:t>
            </a:r>
            <a:endParaRPr lang="en-US" sz="2400" b="1" dirty="0" smtClean="0"/>
          </a:p>
          <a:p>
            <a:pPr marL="0" indent="0">
              <a:lnSpc>
                <a:spcPct val="100000"/>
              </a:lnSpc>
              <a:buNone/>
            </a:pPr>
            <a:r>
              <a:rPr lang="en-US" b="1" dirty="0" smtClean="0"/>
              <a:t>9. Antioxidant </a:t>
            </a:r>
            <a:r>
              <a:rPr lang="en-US" sz="3200" b="1" dirty="0" smtClean="0"/>
              <a:t>activity </a:t>
            </a:r>
            <a:r>
              <a:rPr lang="en-US" sz="2400" b="1" dirty="0" smtClean="0"/>
              <a:t>(2-diphenyl-1-picrylhydrazyl.’s free radical ( DPPH) scavenging assay-2001 ).</a:t>
            </a:r>
          </a:p>
          <a:p>
            <a:pPr marL="514350" indent="-514350">
              <a:lnSpc>
                <a:spcPct val="100000"/>
              </a:lnSpc>
              <a:buFont typeface="+mj-lt"/>
              <a:buAutoNum type="arabicPeriod"/>
            </a:pPr>
            <a:endParaRPr lang="en-US" b="1" dirty="0" smtClean="0"/>
          </a:p>
          <a:p>
            <a:pPr marL="1110310" lvl="1" indent="-457200">
              <a:lnSpc>
                <a:spcPct val="100000"/>
              </a:lnSpc>
            </a:pPr>
            <a:endParaRPr lang="en-US" b="1" dirty="0" smtClean="0"/>
          </a:p>
          <a:p>
            <a:pPr marL="1110310" lvl="1" indent="-457200">
              <a:lnSpc>
                <a:spcPct val="100000"/>
              </a:lnSpc>
            </a:pPr>
            <a:endParaRPr lang="en-US" b="1" dirty="0" smtClean="0"/>
          </a:p>
          <a:p>
            <a:pPr marL="1110310" lvl="1" indent="-457200">
              <a:lnSpc>
                <a:spcPct val="100000"/>
              </a:lnSpc>
            </a:pPr>
            <a:endParaRPr lang="en-US" b="1" dirty="0" smtClean="0"/>
          </a:p>
          <a:p>
            <a:pPr marL="1110310" lvl="1" indent="-457200">
              <a:lnSpc>
                <a:spcPct val="100000"/>
              </a:lnSpc>
            </a:pPr>
            <a:endParaRPr lang="en-US" b="1" dirty="0" smtClean="0"/>
          </a:p>
          <a:p>
            <a:pPr marL="1110310" lvl="1" indent="-457200">
              <a:lnSpc>
                <a:spcPct val="100000"/>
              </a:lnSpc>
            </a:pPr>
            <a:endParaRPr lang="en-US" b="1" dirty="0" smtClean="0"/>
          </a:p>
          <a:p>
            <a:pPr marL="1110310" lvl="1" indent="-457200">
              <a:lnSpc>
                <a:spcPct val="100000"/>
              </a:lnSpc>
            </a:pPr>
            <a:endParaRPr lang="en-US" b="1" dirty="0"/>
          </a:p>
        </p:txBody>
      </p:sp>
    </p:spTree>
    <p:extLst>
      <p:ext uri="{BB962C8B-B14F-4D97-AF65-F5344CB8AC3E}">
        <p14:creationId xmlns:p14="http://schemas.microsoft.com/office/powerpoint/2010/main" val="26851423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7610" y="172621"/>
            <a:ext cx="9220201" cy="1150854"/>
          </a:xfrm>
        </p:spPr>
        <p:txBody>
          <a:bodyPr>
            <a:normAutofit/>
          </a:bodyPr>
          <a:lstStyle/>
          <a:p>
            <a:r>
              <a:rPr lang="en-US" sz="3600" dirty="0"/>
              <a:t>Methodology</a:t>
            </a:r>
            <a:r>
              <a:rPr lang="en-US" sz="4800" dirty="0"/>
              <a:t> </a:t>
            </a:r>
            <a:r>
              <a:rPr lang="en-US" sz="3600" dirty="0" err="1"/>
              <a:t>Cont</a:t>
            </a:r>
            <a:r>
              <a:rPr lang="en-US" sz="3600" dirty="0"/>
              <a:t>…</a:t>
            </a:r>
          </a:p>
        </p:txBody>
      </p:sp>
      <p:sp>
        <p:nvSpPr>
          <p:cNvPr id="4" name="Slide Number Placeholder 3"/>
          <p:cNvSpPr>
            <a:spLocks noGrp="1"/>
          </p:cNvSpPr>
          <p:nvPr>
            <p:ph type="sldNum" sz="quarter" idx="12"/>
          </p:nvPr>
        </p:nvSpPr>
        <p:spPr/>
        <p:txBody>
          <a:bodyPr/>
          <a:lstStyle/>
          <a:p>
            <a:fld id="{48FC179B-E1DC-44DF-B0E4-66A8D350C2BE}" type="slidenum">
              <a:rPr lang="en-US" smtClean="0"/>
              <a:t>8</a:t>
            </a:fld>
            <a:endParaRPr lang="en-US"/>
          </a:p>
        </p:txBody>
      </p:sp>
      <p:grpSp>
        <p:nvGrpSpPr>
          <p:cNvPr id="6" name="Group 5"/>
          <p:cNvGrpSpPr/>
          <p:nvPr/>
        </p:nvGrpSpPr>
        <p:grpSpPr>
          <a:xfrm>
            <a:off x="490628" y="1204414"/>
            <a:ext cx="10932548" cy="992875"/>
            <a:chOff x="3886214" y="4343402"/>
            <a:chExt cx="9251678" cy="1849414"/>
          </a:xfrm>
          <a:scene3d>
            <a:camera prst="orthographicFront"/>
            <a:lightRig rig="flat" dir="t"/>
          </a:scene3d>
        </p:grpSpPr>
        <p:sp>
          <p:nvSpPr>
            <p:cNvPr id="7" name="Rounded Rectangle 6"/>
            <p:cNvSpPr/>
            <p:nvPr/>
          </p:nvSpPr>
          <p:spPr>
            <a:xfrm>
              <a:off x="3886214" y="4343402"/>
              <a:ext cx="9251678" cy="1849414"/>
            </a:xfrm>
            <a:prstGeom prst="roundRect">
              <a:avLst>
                <a:gd name="adj" fmla="val 16670"/>
              </a:avLst>
            </a:prstGeom>
            <a:gradFill rotWithShape="1">
              <a:gsLst>
                <a:gs pos="0">
                  <a:srgbClr val="1F497D">
                    <a:hueOff val="0"/>
                    <a:satOff val="0"/>
                    <a:lumOff val="0"/>
                    <a:alphaOff val="0"/>
                    <a:tint val="50000"/>
                    <a:satMod val="300000"/>
                  </a:srgbClr>
                </a:gs>
                <a:gs pos="35000">
                  <a:srgbClr val="1F497D">
                    <a:hueOff val="0"/>
                    <a:satOff val="0"/>
                    <a:lumOff val="0"/>
                    <a:alphaOff val="0"/>
                    <a:tint val="37000"/>
                    <a:satMod val="300000"/>
                  </a:srgbClr>
                </a:gs>
                <a:gs pos="100000">
                  <a:srgbClr val="1F497D">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p3d prstMaterial="dkEdge">
              <a:bevelT w="8200" h="38100"/>
            </a:sp3d>
          </p:spPr>
        </p:sp>
        <p:sp>
          <p:nvSpPr>
            <p:cNvPr id="8" name="Rounded Rectangle 4"/>
            <p:cNvSpPr/>
            <p:nvPr/>
          </p:nvSpPr>
          <p:spPr>
            <a:xfrm>
              <a:off x="3976511" y="4343402"/>
              <a:ext cx="9071084" cy="1759117"/>
            </a:xfrm>
            <a:prstGeom prst="rect">
              <a:avLst/>
            </a:prstGeom>
            <a:noFill/>
            <a:ln>
              <a:noFill/>
            </a:ln>
            <a:effectLst/>
            <a:sp3d/>
          </p:spPr>
          <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kumimoji="0" lang="en-US" sz="3200" b="1" i="0" u="sng" strike="noStrike" kern="1200" cap="none" spc="0" normalizeH="0" baseline="0" noProof="0" dirty="0" smtClean="0">
                  <a:ln>
                    <a:noFill/>
                  </a:ln>
                  <a:solidFill>
                    <a:srgbClr val="002060"/>
                  </a:solidFill>
                  <a:effectLst/>
                  <a:uLnTx/>
                  <a:uFillTx/>
                  <a:latin typeface="Calibri"/>
                  <a:ea typeface="+mn-ea"/>
                  <a:cs typeface="+mn-cs"/>
                </a:rPr>
                <a:t>Experiment 2</a:t>
              </a:r>
              <a:r>
                <a:rPr kumimoji="0" lang="en-US" sz="3200" b="1" i="0" u="none" strike="noStrike" kern="1200" cap="none" spc="0" normalizeH="0" baseline="0" noProof="0" dirty="0" smtClean="0">
                  <a:ln>
                    <a:noFill/>
                  </a:ln>
                  <a:solidFill>
                    <a:srgbClr val="002060"/>
                  </a:solidFill>
                  <a:effectLst/>
                  <a:uLnTx/>
                  <a:uFillTx/>
                  <a:latin typeface="Calibri"/>
                  <a:ea typeface="+mn-ea"/>
                  <a:cs typeface="+mn-cs"/>
                </a:rPr>
                <a:t>-   </a:t>
              </a:r>
              <a:r>
                <a:rPr kumimoji="0" lang="en-US" sz="3200" b="1" i="0" u="none" strike="noStrike" kern="1200" cap="none" spc="0" normalizeH="0" baseline="0" noProof="0" dirty="0" smtClean="0">
                  <a:ln>
                    <a:noFill/>
                  </a:ln>
                  <a:solidFill>
                    <a:sysClr val="windowText" lastClr="000000"/>
                  </a:solidFill>
                  <a:effectLst/>
                  <a:uLnTx/>
                  <a:uFillTx/>
                  <a:latin typeface="Calibri"/>
                  <a:ea typeface="+mn-ea"/>
                  <a:cs typeface="+mn-cs"/>
                </a:rPr>
                <a:t>Development </a:t>
              </a:r>
              <a:r>
                <a:rPr lang="en-US" sz="3200" b="1" dirty="0">
                  <a:solidFill>
                    <a:sysClr val="windowText" lastClr="000000"/>
                  </a:solidFill>
                </a:rPr>
                <a:t>of </a:t>
              </a:r>
              <a:r>
                <a:rPr lang="en-US" sz="3200" b="1" dirty="0" smtClean="0">
                  <a:solidFill>
                    <a:sysClr val="windowText" lastClr="000000"/>
                  </a:solidFill>
                </a:rPr>
                <a:t>wood </a:t>
              </a:r>
              <a:r>
                <a:rPr lang="en-US" sz="3200" b="1" dirty="0">
                  <a:solidFill>
                    <a:sysClr val="windowText" lastClr="000000"/>
                  </a:solidFill>
                </a:rPr>
                <a:t>apple powder-based instant beverage mix</a:t>
              </a:r>
              <a:endParaRPr kumimoji="0" lang="en-US" sz="3200" b="1" i="0" u="none" strike="noStrike" kern="1200" cap="none" spc="0" normalizeH="0" baseline="0" noProof="0" dirty="0">
                <a:ln>
                  <a:noFill/>
                </a:ln>
                <a:solidFill>
                  <a:sysClr val="windowText" lastClr="000000"/>
                </a:solidFill>
                <a:effectLst/>
                <a:uLnTx/>
                <a:uFillTx/>
                <a:latin typeface="Calibri"/>
                <a:ea typeface="+mn-ea"/>
                <a:cs typeface="+mn-cs"/>
              </a:endParaRPr>
            </a:p>
          </p:txBody>
        </p:sp>
      </p:gr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01" y="2148812"/>
            <a:ext cx="10608033" cy="4508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81386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8FC179B-E1DC-44DF-B0E4-66A8D350C2BE}" type="slidenum">
              <a:rPr lang="en-US" smtClean="0"/>
              <a:t>9</a:t>
            </a:fld>
            <a:endParaRPr lang="en-US"/>
          </a:p>
        </p:txBody>
      </p:sp>
      <p:grpSp>
        <p:nvGrpSpPr>
          <p:cNvPr id="5" name="Group 4"/>
          <p:cNvGrpSpPr/>
          <p:nvPr/>
        </p:nvGrpSpPr>
        <p:grpSpPr>
          <a:xfrm>
            <a:off x="1010654" y="1058778"/>
            <a:ext cx="11219695" cy="5299447"/>
            <a:chOff x="762000" y="531781"/>
            <a:chExt cx="14306996" cy="7991883"/>
          </a:xfrm>
        </p:grpSpPr>
        <p:sp>
          <p:nvSpPr>
            <p:cNvPr id="6" name="TextBox 5"/>
            <p:cNvSpPr txBox="1"/>
            <p:nvPr/>
          </p:nvSpPr>
          <p:spPr>
            <a:xfrm>
              <a:off x="8656106" y="5037509"/>
              <a:ext cx="6412890" cy="3486155"/>
            </a:xfrm>
            <a:prstGeom prst="rect">
              <a:avLst/>
            </a:prstGeom>
            <a:noFill/>
            <a:ln w="6350">
              <a:solidFill>
                <a:sysClr val="windowText" lastClr="000000"/>
              </a:solidFill>
            </a:ln>
          </p:spPr>
          <p:txBody>
            <a:bodyPr wrap="square" rtlCol="0">
              <a:spAutoFit/>
            </a:bodyPr>
            <a:lstStyle/>
            <a:p>
              <a:pPr marL="457200" marR="0" lvl="0" indent="-45720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2400" b="1" i="0" u="none" strike="noStrike" kern="0" cap="none" spc="0" normalizeH="0" baseline="0" noProof="0" dirty="0" smtClean="0">
                  <a:ln>
                    <a:noFill/>
                  </a:ln>
                  <a:solidFill>
                    <a:prstClr val="black"/>
                  </a:solidFill>
                  <a:effectLst/>
                  <a:uLnTx/>
                  <a:uFillTx/>
                </a:rPr>
                <a:t>Total Soluble Solid Content (Brix value)</a:t>
              </a:r>
            </a:p>
            <a:p>
              <a:pPr marL="457200" marR="0" lvl="0" indent="-45720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2400" b="1" i="0" u="none" strike="noStrike" kern="0" cap="none" spc="0" normalizeH="0" baseline="0" noProof="0" dirty="0" smtClean="0">
                  <a:ln>
                    <a:noFill/>
                  </a:ln>
                  <a:solidFill>
                    <a:prstClr val="black"/>
                  </a:solidFill>
                  <a:effectLst/>
                  <a:uLnTx/>
                  <a:uFillTx/>
                </a:rPr>
                <a:t>pH value</a:t>
              </a:r>
            </a:p>
            <a:p>
              <a:pPr marL="457200" marR="0" lvl="0" indent="-45720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2400" b="1" i="0" u="none" strike="noStrike" kern="0" cap="none" spc="0" normalizeH="0" baseline="0" noProof="0" dirty="0" smtClean="0">
                  <a:ln>
                    <a:noFill/>
                  </a:ln>
                  <a:solidFill>
                    <a:prstClr val="black"/>
                  </a:solidFill>
                  <a:effectLst/>
                  <a:uLnTx/>
                  <a:uFillTx/>
                </a:rPr>
                <a:t>Water Activity</a:t>
              </a:r>
            </a:p>
            <a:p>
              <a:pPr marL="457200" marR="0" lvl="0" indent="-457200" defTabSz="914400" eaLnBrk="1" fontAlgn="auto" latinLnBrk="0" hangingPunct="1">
                <a:lnSpc>
                  <a:spcPct val="100000"/>
                </a:lnSpc>
                <a:spcBef>
                  <a:spcPts val="0"/>
                </a:spcBef>
                <a:spcAft>
                  <a:spcPts val="0"/>
                </a:spcAft>
                <a:buClrTx/>
                <a:buSzTx/>
                <a:buFont typeface="Arial" pitchFamily="34" charset="0"/>
                <a:buChar char="•"/>
                <a:tabLst/>
                <a:defRPr/>
              </a:pPr>
              <a:r>
                <a:rPr kumimoji="0" lang="en-US" sz="2400" b="1" i="0" u="none" strike="noStrike" kern="0" cap="none" spc="0" normalizeH="0" baseline="0" noProof="0" dirty="0" smtClean="0">
                  <a:ln>
                    <a:noFill/>
                  </a:ln>
                  <a:solidFill>
                    <a:prstClr val="black"/>
                  </a:solidFill>
                  <a:effectLst/>
                  <a:uLnTx/>
                  <a:uFillTx/>
                </a:rPr>
                <a:t>Microbial Analysis (Total Plate count &amp; Fungal Count)</a:t>
              </a:r>
              <a:endParaRPr kumimoji="0" lang="en-US" sz="2400" b="1" i="0" u="none" strike="noStrike" kern="0" cap="none" spc="0" normalizeH="0" baseline="0" noProof="0" dirty="0">
                <a:ln>
                  <a:noFill/>
                </a:ln>
                <a:solidFill>
                  <a:prstClr val="black"/>
                </a:solidFill>
                <a:effectLst/>
                <a:uLnTx/>
                <a:uFillTx/>
              </a:endParaRPr>
            </a:p>
          </p:txBody>
        </p:sp>
        <p:sp>
          <p:nvSpPr>
            <p:cNvPr id="7" name="TextBox 6"/>
            <p:cNvSpPr txBox="1"/>
            <p:nvPr/>
          </p:nvSpPr>
          <p:spPr>
            <a:xfrm>
              <a:off x="4474831" y="7416223"/>
              <a:ext cx="2840369" cy="789047"/>
            </a:xfrm>
            <a:prstGeom prst="rect">
              <a:avLst/>
            </a:prstGeom>
            <a:solidFill>
              <a:srgbClr val="E2BCCA"/>
            </a:solidFill>
            <a:ln w="9525">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rgbClr val="002060"/>
                  </a:solidFill>
                  <a:effectLst/>
                  <a:uLnTx/>
                  <a:uFillTx/>
                </a:rPr>
                <a:t>Final Product</a:t>
              </a:r>
              <a:endParaRPr kumimoji="0" lang="en-US" sz="2800" b="1" i="0" u="none" strike="noStrike" kern="0" cap="none" spc="0" normalizeH="0" baseline="0" noProof="0" dirty="0">
                <a:ln>
                  <a:noFill/>
                </a:ln>
                <a:solidFill>
                  <a:srgbClr val="002060"/>
                </a:solidFill>
                <a:effectLst/>
                <a:uLnTx/>
                <a:uFillTx/>
              </a:endParaRPr>
            </a:p>
          </p:txBody>
        </p:sp>
        <p:sp>
          <p:nvSpPr>
            <p:cNvPr id="8" name="Right Arrow 7"/>
            <p:cNvSpPr/>
            <p:nvPr/>
          </p:nvSpPr>
          <p:spPr>
            <a:xfrm>
              <a:off x="7689901" y="7504513"/>
              <a:ext cx="762000" cy="520986"/>
            </a:xfrm>
            <a:prstGeom prst="rightArrow">
              <a:avLst/>
            </a:prstGeom>
            <a:solidFill>
              <a:srgbClr val="C0504D">
                <a:lumMod val="75000"/>
              </a:srgbClr>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ysClr val="windowText" lastClr="000000"/>
                </a:solidFill>
                <a:effectLst/>
                <a:uLnTx/>
                <a:uFillTx/>
                <a:latin typeface="Calibri"/>
                <a:ea typeface="+mn-ea"/>
                <a:cs typeface="+mn-cs"/>
              </a:endParaRPr>
            </a:p>
          </p:txBody>
        </p:sp>
        <p:pic>
          <p:nvPicPr>
            <p:cNvPr id="9" name="Picture 8" descr="D:\year 4 semester 2\wood apple\draft\photos\IMG_20220927_13312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559087"/>
              <a:ext cx="2657475" cy="26427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D:\year 4 semester 2\wood apple\draft\photos\IMG_20220927_123934.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599" y="531781"/>
              <a:ext cx="2679065" cy="26536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p:cNvSpPr txBox="1"/>
            <p:nvPr/>
          </p:nvSpPr>
          <p:spPr>
            <a:xfrm>
              <a:off x="990600" y="3393698"/>
              <a:ext cx="4876800" cy="892552"/>
            </a:xfrm>
            <a:prstGeom prst="rect">
              <a:avLst/>
            </a:prstGeom>
            <a:solidFill>
              <a:srgbClr val="E2BCCA"/>
            </a:solidFill>
            <a:ln w="12700">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ysClr val="windowText" lastClr="000000"/>
                  </a:solidFill>
                  <a:effectLst/>
                  <a:uLnTx/>
                  <a:uFillTx/>
                </a:rPr>
                <a:t>Hedonic Test I ( Wood apple dry powder with seeds</a:t>
              </a:r>
              <a:endParaRPr kumimoji="0" lang="en-US" sz="1800" b="1" i="0" u="none" strike="noStrike" kern="0" cap="none" spc="0" normalizeH="0" baseline="0" noProof="0" dirty="0">
                <a:ln>
                  <a:noFill/>
                </a:ln>
                <a:solidFill>
                  <a:sysClr val="windowText" lastClr="000000"/>
                </a:solidFill>
                <a:effectLst/>
                <a:uLnTx/>
                <a:uFillTx/>
              </a:endParaRPr>
            </a:p>
          </p:txBody>
        </p:sp>
        <p:pic>
          <p:nvPicPr>
            <p:cNvPr id="12" name="Picture 11" descr="D:\year 4 semester 2\wood apple\draft\photos\IMG_20220929_144838.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8501" y="568613"/>
              <a:ext cx="2445747" cy="26661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descr="D:\year 4 semester 2\wood apple\draft\photos\IMG_20220929_112256.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77400" y="540671"/>
              <a:ext cx="2457449" cy="26795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TextBox 13"/>
            <p:cNvSpPr txBox="1"/>
            <p:nvPr/>
          </p:nvSpPr>
          <p:spPr>
            <a:xfrm>
              <a:off x="7048501" y="3401824"/>
              <a:ext cx="4876800" cy="892552"/>
            </a:xfrm>
            <a:prstGeom prst="rect">
              <a:avLst/>
            </a:prstGeom>
            <a:solidFill>
              <a:srgbClr val="E2BCCA"/>
            </a:solidFill>
            <a:ln w="9525">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ysClr val="windowText" lastClr="000000"/>
                  </a:solidFill>
                  <a:effectLst/>
                  <a:uLnTx/>
                  <a:uFillTx/>
                </a:rPr>
                <a:t>Hedonic Test II ( Wood apple dry powder without seeds</a:t>
              </a:r>
              <a:endParaRPr kumimoji="0" lang="en-US" sz="1800" b="1" i="0" u="none" strike="noStrike" kern="0" cap="none" spc="0" normalizeH="0" baseline="0" noProof="0" dirty="0">
                <a:ln>
                  <a:noFill/>
                </a:ln>
                <a:solidFill>
                  <a:sysClr val="windowText" lastClr="000000"/>
                </a:solidFill>
                <a:effectLst/>
                <a:uLnTx/>
                <a:uFillTx/>
              </a:endParaRPr>
            </a:p>
          </p:txBody>
        </p:sp>
        <p:sp>
          <p:nvSpPr>
            <p:cNvPr id="15" name="Down Arrow 14"/>
            <p:cNvSpPr/>
            <p:nvPr/>
          </p:nvSpPr>
          <p:spPr>
            <a:xfrm>
              <a:off x="6515099" y="3611374"/>
              <a:ext cx="381001" cy="960626"/>
            </a:xfrm>
            <a:prstGeom prst="downArrow">
              <a:avLst/>
            </a:prstGeom>
            <a:solidFill>
              <a:srgbClr val="C0504D"/>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ysClr val="windowText" lastClr="000000"/>
                </a:solidFill>
                <a:effectLst/>
                <a:uLnTx/>
                <a:uFillTx/>
                <a:latin typeface="Calibri"/>
                <a:ea typeface="+mn-ea"/>
                <a:cs typeface="+mn-cs"/>
              </a:endParaRPr>
            </a:p>
          </p:txBody>
        </p:sp>
        <p:sp>
          <p:nvSpPr>
            <p:cNvPr id="16" name="Oval 15"/>
            <p:cNvSpPr/>
            <p:nvPr/>
          </p:nvSpPr>
          <p:spPr>
            <a:xfrm>
              <a:off x="4147227" y="4810633"/>
              <a:ext cx="4378873" cy="1447800"/>
            </a:xfrm>
            <a:prstGeom prst="ellipse">
              <a:avLst/>
            </a:prstGeom>
            <a:solidFill>
              <a:srgbClr val="8064A2">
                <a:lumMod val="40000"/>
                <a:lumOff val="60000"/>
              </a:srgbClr>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ysClr val="windowText" lastClr="000000"/>
                  </a:solidFill>
                  <a:effectLst/>
                  <a:uLnTx/>
                  <a:uFillTx/>
                  <a:latin typeface="Calibri"/>
                  <a:ea typeface="+mn-ea"/>
                  <a:cs typeface="+mn-cs"/>
                </a:rPr>
                <a:t>Paired Preference Test</a:t>
              </a:r>
            </a:p>
          </p:txBody>
        </p:sp>
        <p:sp>
          <p:nvSpPr>
            <p:cNvPr id="17" name="Down Arrow 16"/>
            <p:cNvSpPr/>
            <p:nvPr/>
          </p:nvSpPr>
          <p:spPr>
            <a:xfrm>
              <a:off x="6496048" y="6300274"/>
              <a:ext cx="381001" cy="960626"/>
            </a:xfrm>
            <a:prstGeom prst="downArrow">
              <a:avLst/>
            </a:prstGeom>
            <a:solidFill>
              <a:srgbClr val="C0504D"/>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ysClr val="windowText" lastClr="000000"/>
                </a:solidFill>
                <a:effectLst/>
                <a:uLnTx/>
                <a:uFillTx/>
                <a:latin typeface="Calibri"/>
                <a:ea typeface="+mn-ea"/>
                <a:cs typeface="+mn-cs"/>
              </a:endParaRPr>
            </a:p>
          </p:txBody>
        </p:sp>
        <p:pic>
          <p:nvPicPr>
            <p:cNvPr id="18" name="Picture 17" descr="D:\year 4 semester 2\wood apple\draft\photos\IMG_20221010_101853.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0" y="4572000"/>
              <a:ext cx="2824164" cy="26889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9" name="Left Arrow 18"/>
            <p:cNvSpPr/>
            <p:nvPr/>
          </p:nvSpPr>
          <p:spPr>
            <a:xfrm>
              <a:off x="3657599" y="5429250"/>
              <a:ext cx="400050" cy="361950"/>
            </a:xfrm>
            <a:prstGeom prst="leftArrow">
              <a:avLst/>
            </a:prstGeom>
            <a:solidFill>
              <a:srgbClr val="C0504D">
                <a:lumMod val="75000"/>
              </a:srgbClr>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ysClr val="windowText" lastClr="000000"/>
                </a:solidFill>
                <a:effectLst/>
                <a:uLnTx/>
                <a:uFillTx/>
                <a:latin typeface="Calibri"/>
                <a:ea typeface="+mn-ea"/>
                <a:cs typeface="+mn-cs"/>
              </a:endParaRPr>
            </a:p>
          </p:txBody>
        </p:sp>
      </p:grpSp>
    </p:spTree>
    <p:extLst>
      <p:ext uri="{BB962C8B-B14F-4D97-AF65-F5344CB8AC3E}">
        <p14:creationId xmlns:p14="http://schemas.microsoft.com/office/powerpoint/2010/main" val="24145285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346</TotalTime>
  <Words>1602</Words>
  <Application>Microsoft Office PowerPoint</Application>
  <PresentationFormat>Custom</PresentationFormat>
  <Paragraphs>384</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Development and Quality Evaluation of a Wood Apple Powder-based instant Beverage Mix</vt:lpstr>
      <vt:lpstr>Content</vt:lpstr>
      <vt:lpstr>Introduction</vt:lpstr>
      <vt:lpstr>Objectives</vt:lpstr>
      <vt:lpstr>Methodology</vt:lpstr>
      <vt:lpstr>Methodology Cont…</vt:lpstr>
      <vt:lpstr> Experiment I : Observations and data collection </vt:lpstr>
      <vt:lpstr>Methodology Cont…</vt:lpstr>
      <vt:lpstr>PowerPoint Presentation</vt:lpstr>
      <vt:lpstr>PowerPoint Presentation</vt:lpstr>
      <vt:lpstr>PowerPoint Presentation</vt:lpstr>
      <vt:lpstr>PowerPoint Presentation</vt:lpstr>
      <vt:lpstr>Selection of the Best Variety of Wood Apple to  prepare Wood Apple dry powder</vt:lpstr>
      <vt:lpstr>PowerPoint Presentation</vt:lpstr>
      <vt:lpstr>PowerPoint Presentation</vt:lpstr>
      <vt:lpstr>PowerPoint Presentation</vt:lpstr>
      <vt:lpstr>Free Radical Scavenging Activity </vt:lpstr>
      <vt:lpstr>Total Phenolic Content </vt:lpstr>
      <vt:lpstr>Yield of Wood Apple dry powder </vt:lpstr>
      <vt:lpstr>Sensory Evaluation </vt:lpstr>
      <vt:lpstr>Nutrient composition of wood apple powder-based instant beverage mix</vt:lpstr>
      <vt:lpstr>PowerPoint Presentation</vt:lpstr>
      <vt:lpstr>Microbial analysis of final product</vt:lpstr>
      <vt:lpstr>Cost of production of final product</vt:lpstr>
      <vt:lpstr> Profit analysis </vt:lpstr>
      <vt:lpstr>   Conclusions</vt:lpstr>
      <vt:lpstr>   Suggestions</vt:lpstr>
      <vt:lpstr>References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 Anuradha</dc:creator>
  <cp:lastModifiedBy>My plus computers</cp:lastModifiedBy>
  <cp:revision>73</cp:revision>
  <dcterms:created xsi:type="dcterms:W3CDTF">2023-02-09T03:28:20Z</dcterms:created>
  <dcterms:modified xsi:type="dcterms:W3CDTF">2023-03-07T07:33:18Z</dcterms:modified>
</cp:coreProperties>
</file>