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6" r:id="rId5"/>
    <p:sldId id="267" r:id="rId6"/>
    <p:sldId id="268" r:id="rId7"/>
    <p:sldId id="260" r:id="rId8"/>
    <p:sldId id="261" r:id="rId9"/>
    <p:sldId id="269" r:id="rId10"/>
    <p:sldId id="270" r:id="rId11"/>
    <p:sldId id="271" r:id="rId12"/>
    <p:sldId id="272" r:id="rId13"/>
    <p:sldId id="273" r:id="rId14"/>
    <p:sldId id="26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3" r:id="rId25"/>
    <p:sldId id="264" r:id="rId26"/>
    <p:sldId id="2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Moisture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43704389758916"/>
          <c:y val="0.10129766225607044"/>
          <c:w val="0.71700217045331527"/>
          <c:h val="0.68775591272605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Sheet1!$M$71</c:f>
              <c:strCache>
                <c:ptCount val="1"/>
                <c:pt idx="0">
                  <c:v>Moisture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D2-4CC7-90BB-AB2288F3F3B9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D2-4CC7-90BB-AB2288F3F3B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D2-4CC7-90BB-AB2288F3F3B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D2-4CC7-90BB-AB2288F3F3B9}"/>
                </c:ext>
              </c:extLst>
            </c:dLbl>
            <c:dLbl>
              <c:idx val="1"/>
              <c:layout>
                <c:manualLayout>
                  <c:x val="-5.7347670250896586E-3"/>
                  <c:y val="4.62962962962961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9D2-4CC7-90BB-AB2288F3F3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9D2-4CC7-90BB-AB2288F3F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Sheet1!$V$71:$X$71</c:f>
                <c:numCache>
                  <c:formatCode>General</c:formatCode>
                  <c:ptCount val="3"/>
                  <c:pt idx="0">
                    <c:v>1.4E-3</c:v>
                  </c:pt>
                  <c:pt idx="1">
                    <c:v>2.8E-3</c:v>
                  </c:pt>
                  <c:pt idx="2">
                    <c:v>1.8E-3</c:v>
                  </c:pt>
                </c:numCache>
              </c:numRef>
            </c:plus>
            <c:minus>
              <c:numRef>
                <c:f>Sheet1!$V$71:$X$71</c:f>
                <c:numCache>
                  <c:formatCode>General</c:formatCode>
                  <c:ptCount val="3"/>
                  <c:pt idx="0">
                    <c:v>1.4E-3</c:v>
                  </c:pt>
                  <c:pt idx="1">
                    <c:v>2.8E-3</c:v>
                  </c:pt>
                  <c:pt idx="2">
                    <c:v>1.8E-3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Sheet1!$N$70:$P$70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Sheet1!$N$71:$P$71</c:f>
              <c:numCache>
                <c:formatCode>General</c:formatCode>
                <c:ptCount val="3"/>
                <c:pt idx="0">
                  <c:v>52.756</c:v>
                </c:pt>
                <c:pt idx="1">
                  <c:v>54.36</c:v>
                </c:pt>
                <c:pt idx="2">
                  <c:v>51.06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D2-4CC7-90BB-AB2288F3F3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5157904"/>
        <c:axId val="575158560"/>
      </c:barChart>
      <c:catAx>
        <c:axId val="575157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58560"/>
        <c:crosses val="autoZero"/>
        <c:auto val="1"/>
        <c:lblAlgn val="ctr"/>
        <c:lblOffset val="100"/>
        <c:noMultiLvlLbl val="0"/>
      </c:catAx>
      <c:valAx>
        <c:axId val="575158560"/>
        <c:scaling>
          <c:orientation val="minMax"/>
          <c:max val="58"/>
          <c:min val="4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Percentage%</a:t>
                </a:r>
              </a:p>
            </c:rich>
          </c:tx>
          <c:layout>
            <c:manualLayout>
              <c:xMode val="edge"/>
              <c:yMode val="edge"/>
              <c:x val="1.5843689207872769E-2"/>
              <c:y val="0.292465151647232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5790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Fiber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45452448666516"/>
          <c:y val="0.1179455349132916"/>
          <c:w val="0.65736629388717704"/>
          <c:h val="0.72130431612715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Sheet1!$M$74</c:f>
              <c:strCache>
                <c:ptCount val="1"/>
                <c:pt idx="0">
                  <c:v>Fiber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45-4C32-A2F8-5E38123F3187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45-4C32-A2F8-5E38123F318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45-4C32-A2F8-5E38123F3187}"/>
              </c:ext>
            </c:extLst>
          </c:dPt>
          <c:dLbls>
            <c:dLbl>
              <c:idx val="0"/>
              <c:layout>
                <c:manualLayout>
                  <c:x val="-5.94618700758138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745-4C32-A2F8-5E38123F318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745-4C32-A2F8-5E38123F318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745-4C32-A2F8-5E38123F31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Sheet1!$V$72:$X$72</c:f>
                <c:numCache>
                  <c:formatCode>General</c:formatCode>
                  <c:ptCount val="3"/>
                  <c:pt idx="0">
                    <c:v>1E-3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Sheet1!$V$72:$X$72</c:f>
                <c:numCache>
                  <c:formatCode>General</c:formatCode>
                  <c:ptCount val="3"/>
                  <c:pt idx="0">
                    <c:v>1E-3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Sheet1!$N$73:$P$73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Sheet1!$N$74:$P$74</c:f>
              <c:numCache>
                <c:formatCode>General</c:formatCode>
                <c:ptCount val="3"/>
                <c:pt idx="0">
                  <c:v>3.9</c:v>
                </c:pt>
                <c:pt idx="1">
                  <c:v>4.2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45-4C32-A2F8-5E38123F31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5177584"/>
        <c:axId val="575186440"/>
      </c:barChart>
      <c:catAx>
        <c:axId val="575177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86440"/>
        <c:crosses val="autoZero"/>
        <c:auto val="1"/>
        <c:lblAlgn val="ctr"/>
        <c:lblOffset val="100"/>
        <c:noMultiLvlLbl val="0"/>
      </c:catAx>
      <c:valAx>
        <c:axId val="575186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</a:rPr>
                  <a:t>Percentage%</a:t>
                </a:r>
              </a:p>
            </c:rich>
          </c:tx>
          <c:layout>
            <c:manualLayout>
              <c:xMode val="edge"/>
              <c:yMode val="edge"/>
              <c:x val="2.7208223972003495E-2"/>
              <c:y val="0.309946048410615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7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Fa</a:t>
            </a:r>
            <a:r>
              <a:rPr lang="en-US" b="1" dirty="0">
                <a:solidFill>
                  <a:schemeClr val="tx1"/>
                </a:solidFill>
              </a:rPr>
              <a:t>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126245445567154"/>
          <c:y val="0.1138531259902307"/>
          <c:w val="0.65564129483814526"/>
          <c:h val="0.7049687012358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Sheet1!$M$77</c:f>
              <c:strCache>
                <c:ptCount val="1"/>
                <c:pt idx="0">
                  <c:v>Fat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77-49A7-B417-09F1F4BEB60B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77-49A7-B417-09F1F4BEB60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77-49A7-B417-09F1F4BEB60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E77-49A7-B417-09F1F4BEB60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E77-49A7-B417-09F1F4BEB6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E77-49A7-B417-09F1F4BEB6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Sheet1!$V$73:$X$73</c:f>
                <c:numCache>
                  <c:formatCode>General</c:formatCode>
                  <c:ptCount val="3"/>
                  <c:pt idx="0">
                    <c:v>1.5E-3</c:v>
                  </c:pt>
                  <c:pt idx="1">
                    <c:v>3.7000000000000002E-3</c:v>
                  </c:pt>
                  <c:pt idx="2">
                    <c:v>0</c:v>
                  </c:pt>
                </c:numCache>
              </c:numRef>
            </c:plus>
            <c:minus>
              <c:numRef>
                <c:f>Sheet1!$V$73:$X$73</c:f>
                <c:numCache>
                  <c:formatCode>General</c:formatCode>
                  <c:ptCount val="3"/>
                  <c:pt idx="0">
                    <c:v>1.5E-3</c:v>
                  </c:pt>
                  <c:pt idx="1">
                    <c:v>3.7000000000000002E-3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Sheet1!$N$76:$P$76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Sheet1!$N$77:$P$77</c:f>
              <c:numCache>
                <c:formatCode>General</c:formatCode>
                <c:ptCount val="3"/>
                <c:pt idx="0">
                  <c:v>27.91</c:v>
                </c:pt>
                <c:pt idx="1">
                  <c:v>26.73</c:v>
                </c:pt>
                <c:pt idx="2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77-49A7-B417-09F1F4BEB6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5171352"/>
        <c:axId val="575171680"/>
      </c:barChart>
      <c:catAx>
        <c:axId val="575171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71680"/>
        <c:crosses val="autoZero"/>
        <c:auto val="1"/>
        <c:lblAlgn val="ctr"/>
        <c:lblOffset val="100"/>
        <c:noMultiLvlLbl val="0"/>
      </c:catAx>
      <c:valAx>
        <c:axId val="575171680"/>
        <c:scaling>
          <c:orientation val="minMax"/>
          <c:min val="1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Percentage%</a:t>
                </a:r>
              </a:p>
            </c:rich>
          </c:tx>
          <c:layout>
            <c:manualLayout>
              <c:xMode val="edge"/>
              <c:yMode val="edge"/>
              <c:x val="8.2773754495751153E-2"/>
              <c:y val="0.321743643092449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713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Protein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69915597670595"/>
          <c:y val="6.6732238478468472E-2"/>
          <c:w val="0.67278018372703396"/>
          <c:h val="0.74859895369577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Sheet1!$M$80</c:f>
              <c:strCache>
                <c:ptCount val="1"/>
                <c:pt idx="0">
                  <c:v>Protein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2E-48E1-BFDF-851A8ABD3138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2E-48E1-BFDF-851A8ABD31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2E-48E1-BFDF-851A8ABD3138}"/>
              </c:ext>
            </c:extLst>
          </c:dPt>
          <c:dLbls>
            <c:dLbl>
              <c:idx val="0"/>
              <c:layout>
                <c:manualLayout>
                  <c:x val="-5.0925337632079971E-17"/>
                  <c:y val="-2.1218890680033321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C2E-48E1-BFDF-851A8ABD31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C2E-48E1-BFDF-851A8ABD313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C2E-48E1-BFDF-851A8ABD3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Sheet1!$V$74:$X$74</c:f>
                <c:numCache>
                  <c:formatCode>General</c:formatCode>
                  <c:ptCount val="3"/>
                  <c:pt idx="0">
                    <c:v>1.2200000000000001E-2</c:v>
                  </c:pt>
                  <c:pt idx="1">
                    <c:v>7.0000000000000001E-3</c:v>
                  </c:pt>
                  <c:pt idx="2">
                    <c:v>5.2500000000000003E-3</c:v>
                  </c:pt>
                </c:numCache>
              </c:numRef>
            </c:plus>
            <c:minus>
              <c:numRef>
                <c:f>Sheet1!$V$74:$X$74</c:f>
                <c:numCache>
                  <c:formatCode>General</c:formatCode>
                  <c:ptCount val="3"/>
                  <c:pt idx="0">
                    <c:v>1.2200000000000001E-2</c:v>
                  </c:pt>
                  <c:pt idx="1">
                    <c:v>7.0000000000000001E-3</c:v>
                  </c:pt>
                  <c:pt idx="2">
                    <c:v>5.2500000000000003E-3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Sheet1!$N$79:$P$79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Sheet1!$N$80:$P$80</c:f>
              <c:numCache>
                <c:formatCode>General</c:formatCode>
                <c:ptCount val="3"/>
                <c:pt idx="0">
                  <c:v>30.995000000000001</c:v>
                </c:pt>
                <c:pt idx="1">
                  <c:v>29.42</c:v>
                </c:pt>
                <c:pt idx="2">
                  <c:v>29.945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2E-48E1-BFDF-851A8ABD31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8967072"/>
        <c:axId val="578964448"/>
      </c:barChart>
      <c:catAx>
        <c:axId val="578967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layout>
            <c:manualLayout>
              <c:xMode val="edge"/>
              <c:yMode val="edge"/>
              <c:x val="0.4439039061286465"/>
              <c:y val="0.912037058932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964448"/>
        <c:crosses val="autoZero"/>
        <c:auto val="1"/>
        <c:lblAlgn val="ctr"/>
        <c:lblOffset val="100"/>
        <c:noMultiLvlLbl val="0"/>
      </c:catAx>
      <c:valAx>
        <c:axId val="578964448"/>
        <c:scaling>
          <c:orientation val="minMax"/>
          <c:min val="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9670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871862062115083"/>
          <c:y val="2.820399617313966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047370907501735"/>
          <c:y val="8.5245273982393455E-2"/>
          <c:w val="0.6678198610770506"/>
          <c:h val="0.70721442462065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Sheet1!$M$83</c:f>
              <c:strCache>
                <c:ptCount val="1"/>
                <c:pt idx="0">
                  <c:v>Ash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D-4F8B-9D3B-D8128A8F1CE4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D-4F8B-9D3B-D8128A8F1CE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1D-4F8B-9D3B-D8128A8F1CE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B1D-4F8B-9D3B-D8128A8F1CE4}"/>
                </c:ext>
              </c:extLst>
            </c:dLbl>
            <c:dLbl>
              <c:idx val="1"/>
              <c:layout>
                <c:manualLayout>
                  <c:x val="2.1825397166375235E-3"/>
                  <c:y val="1.12815984692558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B1D-4F8B-9D3B-D8128A8F1CE4}"/>
                </c:ext>
              </c:extLst>
            </c:dLbl>
            <c:dLbl>
              <c:idx val="2"/>
              <c:layout>
                <c:manualLayout>
                  <c:x val="0"/>
                  <c:y val="-8.4875562720133283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B1D-4F8B-9D3B-D8128A8F1C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Sheet1!$V$75:$X$75</c:f>
                <c:numCache>
                  <c:formatCode>General</c:formatCode>
                  <c:ptCount val="3"/>
                  <c:pt idx="0">
                    <c:v>1.6000000000000001E-3</c:v>
                  </c:pt>
                  <c:pt idx="1">
                    <c:v>5.0000000000000001E-4</c:v>
                  </c:pt>
                  <c:pt idx="2">
                    <c:v>7.2000000000000005E-4</c:v>
                  </c:pt>
                </c:numCache>
              </c:numRef>
            </c:plus>
            <c:minus>
              <c:numRef>
                <c:f>Sheet1!$V$75:$X$75</c:f>
                <c:numCache>
                  <c:formatCode>General</c:formatCode>
                  <c:ptCount val="3"/>
                  <c:pt idx="0">
                    <c:v>1.6000000000000001E-3</c:v>
                  </c:pt>
                  <c:pt idx="1">
                    <c:v>5.0000000000000001E-4</c:v>
                  </c:pt>
                  <c:pt idx="2">
                    <c:v>7.2000000000000005E-4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Sheet1!$N$82:$P$82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Sheet1!$N$83:$P$83</c:f>
              <c:numCache>
                <c:formatCode>General</c:formatCode>
                <c:ptCount val="3"/>
                <c:pt idx="0">
                  <c:v>3.07</c:v>
                </c:pt>
                <c:pt idx="1">
                  <c:v>3.37</c:v>
                </c:pt>
                <c:pt idx="2">
                  <c:v>3.0830000000000002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1D-4F8B-9D3B-D8128A8F1C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5168072"/>
        <c:axId val="575169056"/>
      </c:barChart>
      <c:catAx>
        <c:axId val="575168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69056"/>
        <c:crosses val="autoZero"/>
        <c:auto val="1"/>
        <c:lblAlgn val="ctr"/>
        <c:lblOffset val="100"/>
        <c:noMultiLvlLbl val="0"/>
      </c:catAx>
      <c:valAx>
        <c:axId val="575169056"/>
        <c:scaling>
          <c:orientation val="minMax"/>
          <c:min val="1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Percentage%</a:t>
                </a:r>
              </a:p>
            </c:rich>
          </c:tx>
          <c:layout>
            <c:manualLayout>
              <c:xMode val="edge"/>
              <c:yMode val="edge"/>
              <c:x val="2.1652668416447945E-2"/>
              <c:y val="0.325073272090988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6807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64933577087547"/>
          <c:y val="8.9564036759566798E-2"/>
          <c:w val="0.69448876476806676"/>
          <c:h val="0.74173436630072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Sheet1!$M$86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B1-4E43-9D52-6AC3583752AD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B1-4E43-9D52-6AC3583752A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B1-4E43-9D52-6AC3583752AD}"/>
              </c:ext>
            </c:extLst>
          </c:dPt>
          <c:dLbls>
            <c:dLbl>
              <c:idx val="0"/>
              <c:layout>
                <c:manualLayout>
                  <c:x val="4.2087535113680252E-3"/>
                  <c:y val="-9.848180461485478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0B1-4E43-9D52-6AC3583752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0B1-4E43-9D52-6AC3583752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0B1-4E43-9D52-6AC3583752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Sheet1!$V$76:$X$76</c:f>
                <c:numCache>
                  <c:formatCode>General</c:formatCode>
                  <c:ptCount val="3"/>
                  <c:pt idx="0">
                    <c:v>0.02</c:v>
                  </c:pt>
                  <c:pt idx="1">
                    <c:v>6.6E-3</c:v>
                  </c:pt>
                  <c:pt idx="2">
                    <c:v>5.7000000000000002E-3</c:v>
                  </c:pt>
                </c:numCache>
              </c:numRef>
            </c:plus>
            <c:minus>
              <c:numRef>
                <c:f>Sheet1!$V$76:$X$76</c:f>
                <c:numCache>
                  <c:formatCode>General</c:formatCode>
                  <c:ptCount val="3"/>
                  <c:pt idx="0">
                    <c:v>0.02</c:v>
                  </c:pt>
                  <c:pt idx="1">
                    <c:v>6.6E-3</c:v>
                  </c:pt>
                  <c:pt idx="2">
                    <c:v>5.7000000000000002E-3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Sheet1!$N$85:$P$85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Sheet1!$N$86:$P$86</c:f>
              <c:numCache>
                <c:formatCode>General</c:formatCode>
                <c:ptCount val="3"/>
                <c:pt idx="0">
                  <c:v>6.33</c:v>
                </c:pt>
                <c:pt idx="1">
                  <c:v>6.1559999999999997</c:v>
                </c:pt>
                <c:pt idx="2">
                  <c:v>6.29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B1-4E43-9D52-6AC3583752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5185784"/>
        <c:axId val="575186112"/>
      </c:barChart>
      <c:catAx>
        <c:axId val="575185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86112"/>
        <c:crosses val="autoZero"/>
        <c:auto val="1"/>
        <c:lblAlgn val="ctr"/>
        <c:lblOffset val="100"/>
        <c:noMultiLvlLbl val="0"/>
      </c:catAx>
      <c:valAx>
        <c:axId val="575186112"/>
        <c:scaling>
          <c:orientation val="minMax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sz="1600" b="1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</a:t>
                </a:r>
                <a:endParaRPr lang="en-US" sz="1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3245825666463429E-2"/>
              <c:y val="0.323755589660008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8578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6409701092197"/>
          <c:y val="0.16587564560601822"/>
          <c:w val="0.73645407617099212"/>
          <c:h val="0.61440616797900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Sheet1!$M$89</c:f>
              <c:strCache>
                <c:ptCount val="1"/>
                <c:pt idx="0">
                  <c:v>WHC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64-4342-B3E9-FABCD229F0F8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D64-4342-B3E9-FABCD229F0F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64-4342-B3E9-FABCD229F0F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D64-4342-B3E9-FABCD229F0F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D64-4342-B3E9-FABCD229F0F8}"/>
                </c:ext>
              </c:extLst>
            </c:dLbl>
            <c:dLbl>
              <c:idx val="2"/>
              <c:layout>
                <c:manualLayout>
                  <c:x val="-8.3333333333333332E-3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D64-4342-B3E9-FABCD229F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Sheet1!$V$77:$X$77</c:f>
                <c:numCache>
                  <c:formatCode>General</c:formatCode>
                  <c:ptCount val="3"/>
                  <c:pt idx="0">
                    <c:v>8.6599999999999996E-2</c:v>
                  </c:pt>
                  <c:pt idx="1">
                    <c:v>1.24E-2</c:v>
                  </c:pt>
                  <c:pt idx="2">
                    <c:v>2.6599999999999999E-2</c:v>
                  </c:pt>
                </c:numCache>
              </c:numRef>
            </c:plus>
            <c:minus>
              <c:numRef>
                <c:f>Sheet1!$V$77:$X$77</c:f>
                <c:numCache>
                  <c:formatCode>General</c:formatCode>
                  <c:ptCount val="3"/>
                  <c:pt idx="0">
                    <c:v>8.6599999999999996E-2</c:v>
                  </c:pt>
                  <c:pt idx="1">
                    <c:v>1.24E-2</c:v>
                  </c:pt>
                  <c:pt idx="2">
                    <c:v>2.6599999999999999E-2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Sheet1!$N$88:$P$88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Sheet1!$N$89:$P$89</c:f>
              <c:numCache>
                <c:formatCode>General</c:formatCode>
                <c:ptCount val="3"/>
                <c:pt idx="0">
                  <c:v>63.152999999999999</c:v>
                </c:pt>
                <c:pt idx="1">
                  <c:v>71.673000000000002</c:v>
                </c:pt>
                <c:pt idx="2">
                  <c:v>86.93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64-4342-B3E9-FABCD229F0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943504"/>
        <c:axId val="601942848"/>
      </c:barChart>
      <c:catAx>
        <c:axId val="601943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942848"/>
        <c:crosses val="autoZero"/>
        <c:auto val="1"/>
        <c:lblAlgn val="ctr"/>
        <c:lblOffset val="100"/>
        <c:noMultiLvlLbl val="0"/>
      </c:catAx>
      <c:valAx>
        <c:axId val="601942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94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275803665567445"/>
          <c:y val="0.10346150999991267"/>
          <c:w val="0.71412292213473327"/>
          <c:h val="0.743503207932341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Sheet1!$M$92</c:f>
              <c:strCache>
                <c:ptCount val="1"/>
                <c:pt idx="0">
                  <c:v>CL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2A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E9-406E-9303-636AAE0469C7}"/>
              </c:ext>
            </c:extLst>
          </c:dPt>
          <c:dPt>
            <c:idx val="1"/>
            <c:invertIfNegative val="0"/>
            <c:bubble3D val="0"/>
            <c:spPr>
              <a:solidFill>
                <a:srgbClr val="D41C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E9-406E-9303-636AAE0469C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E9-406E-9303-636AAE0469C7}"/>
              </c:ext>
            </c:extLst>
          </c:dPt>
          <c:dLbls>
            <c:dLbl>
              <c:idx val="0"/>
              <c:layout>
                <c:manualLayout>
                  <c:x val="0"/>
                  <c:y val="-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AE9-406E-9303-636AAE0469C7}"/>
                </c:ext>
              </c:extLst>
            </c:dLbl>
            <c:dLbl>
              <c:idx val="1"/>
              <c:layout>
                <c:manualLayout>
                  <c:x val="0"/>
                  <c:y val="-4.629629629629640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E9-406E-9303-636AAE0469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E9-406E-9303-636AAE046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Sheet1!$V$78:$X$78</c:f>
                <c:numCache>
                  <c:formatCode>General</c:formatCode>
                  <c:ptCount val="3"/>
                  <c:pt idx="0">
                    <c:v>2.2100000000000002E-3</c:v>
                  </c:pt>
                  <c:pt idx="1">
                    <c:v>1.6999999999999999E-3</c:v>
                  </c:pt>
                  <c:pt idx="2">
                    <c:v>3.96E-3</c:v>
                  </c:pt>
                </c:numCache>
              </c:numRef>
            </c:plus>
            <c:minus>
              <c:numRef>
                <c:f>Sheet1!$V$78:$X$78</c:f>
                <c:numCache>
                  <c:formatCode>General</c:formatCode>
                  <c:ptCount val="3"/>
                  <c:pt idx="0">
                    <c:v>2.2100000000000002E-3</c:v>
                  </c:pt>
                  <c:pt idx="1">
                    <c:v>1.6999999999999999E-3</c:v>
                  </c:pt>
                  <c:pt idx="2">
                    <c:v>3.96E-3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Sheet1!$N$91:$P$91</c:f>
              <c:strCache>
                <c:ptCount val="3"/>
                <c:pt idx="0">
                  <c:v>JFS</c:v>
                </c:pt>
                <c:pt idx="1">
                  <c:v>BFS</c:v>
                </c:pt>
                <c:pt idx="2">
                  <c:v>C</c:v>
                </c:pt>
              </c:strCache>
            </c:strRef>
          </c:cat>
          <c:val>
            <c:numRef>
              <c:f>Sheet1!$N$92:$P$92</c:f>
              <c:numCache>
                <c:formatCode>General</c:formatCode>
                <c:ptCount val="3"/>
                <c:pt idx="0">
                  <c:v>3.456</c:v>
                </c:pt>
                <c:pt idx="1">
                  <c:v>3.3260000000000001</c:v>
                </c:pt>
                <c:pt idx="2">
                  <c:v>2.4060000000000001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E9-406E-9303-636AAE0469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948424"/>
        <c:axId val="601944816"/>
      </c:barChart>
      <c:catAx>
        <c:axId val="601948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944816"/>
        <c:crosses val="autoZero"/>
        <c:auto val="1"/>
        <c:lblAlgn val="ctr"/>
        <c:lblOffset val="100"/>
        <c:noMultiLvlLbl val="0"/>
      </c:catAx>
      <c:valAx>
        <c:axId val="601944816"/>
        <c:scaling>
          <c:orientation val="minMax"/>
          <c:max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94842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Sheet1!$H$4</c:f>
              <c:strCache>
                <c:ptCount val="1"/>
                <c:pt idx="0">
                  <c:v>JFS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Sheet1!$G$5:$G$12</c:f>
              <c:strCache>
                <c:ptCount val="8"/>
                <c:pt idx="0">
                  <c:v>Appearance</c:v>
                </c:pt>
                <c:pt idx="1">
                  <c:v>Aroma</c:v>
                </c:pt>
                <c:pt idx="2">
                  <c:v>Color</c:v>
                </c:pt>
                <c:pt idx="3">
                  <c:v>Flavor</c:v>
                </c:pt>
                <c:pt idx="4">
                  <c:v>Size &amp; shape</c:v>
                </c:pt>
                <c:pt idx="5">
                  <c:v>Tactile texture</c:v>
                </c:pt>
                <c:pt idx="6">
                  <c:v>Surface texture</c:v>
                </c:pt>
                <c:pt idx="7">
                  <c:v>Uniformity</c:v>
                </c:pt>
              </c:strCache>
            </c:strRef>
          </c:cat>
          <c:val>
            <c:numRef>
              <c:f>Sheet1!$H$5:$H$12</c:f>
              <c:numCache>
                <c:formatCode>General</c:formatCode>
                <c:ptCount val="8"/>
                <c:pt idx="0">
                  <c:v>7.28</c:v>
                </c:pt>
                <c:pt idx="1">
                  <c:v>7</c:v>
                </c:pt>
                <c:pt idx="2">
                  <c:v>7.16</c:v>
                </c:pt>
                <c:pt idx="3">
                  <c:v>6.32</c:v>
                </c:pt>
                <c:pt idx="4">
                  <c:v>6.84</c:v>
                </c:pt>
                <c:pt idx="5">
                  <c:v>6.4</c:v>
                </c:pt>
                <c:pt idx="6">
                  <c:v>6.24</c:v>
                </c:pt>
                <c:pt idx="7">
                  <c:v>6.92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5-410E-B85E-09866A5D318E}"/>
            </c:ext>
          </c:extLst>
        </c:ser>
        <c:ser>
          <c:idx val="1"/>
          <c:order val="1"/>
          <c:tx>
            <c:strRef>
              <c:f>Sheet1!$I$4</c:f>
              <c:strCache>
                <c:ptCount val="1"/>
                <c:pt idx="0">
                  <c:v>BFS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Sheet1!$G$5:$G$12</c:f>
              <c:strCache>
                <c:ptCount val="8"/>
                <c:pt idx="0">
                  <c:v>Appearance</c:v>
                </c:pt>
                <c:pt idx="1">
                  <c:v>Aroma</c:v>
                </c:pt>
                <c:pt idx="2">
                  <c:v>Color</c:v>
                </c:pt>
                <c:pt idx="3">
                  <c:v>Flavor</c:v>
                </c:pt>
                <c:pt idx="4">
                  <c:v>Size &amp; shape</c:v>
                </c:pt>
                <c:pt idx="5">
                  <c:v>Tactile texture</c:v>
                </c:pt>
                <c:pt idx="6">
                  <c:v>Surface texture</c:v>
                </c:pt>
                <c:pt idx="7">
                  <c:v>Uniformity</c:v>
                </c:pt>
              </c:strCache>
            </c:strRef>
          </c:cat>
          <c:val>
            <c:numRef>
              <c:f>Sheet1!$I$5:$I$12</c:f>
              <c:numCache>
                <c:formatCode>General</c:formatCode>
                <c:ptCount val="8"/>
                <c:pt idx="0">
                  <c:v>6.52</c:v>
                </c:pt>
                <c:pt idx="1">
                  <c:v>4.5599999999999996</c:v>
                </c:pt>
                <c:pt idx="2">
                  <c:v>6</c:v>
                </c:pt>
                <c:pt idx="3">
                  <c:v>5.28</c:v>
                </c:pt>
                <c:pt idx="4">
                  <c:v>6.8</c:v>
                </c:pt>
                <c:pt idx="5">
                  <c:v>6.2</c:v>
                </c:pt>
                <c:pt idx="6">
                  <c:v>6.28</c:v>
                </c:pt>
                <c:pt idx="7">
                  <c:v>6.36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95-410E-B85E-09866A5D318E}"/>
            </c:ext>
          </c:extLst>
        </c:ser>
        <c:ser>
          <c:idx val="2"/>
          <c:order val="2"/>
          <c:tx>
            <c:strRef>
              <c:f>Sheet1!$J$4</c:f>
              <c:strCache>
                <c:ptCount val="1"/>
                <c:pt idx="0">
                  <c:v>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Sheet1!$G$5:$G$12</c:f>
              <c:strCache>
                <c:ptCount val="8"/>
                <c:pt idx="0">
                  <c:v>Appearance</c:v>
                </c:pt>
                <c:pt idx="1">
                  <c:v>Aroma</c:v>
                </c:pt>
                <c:pt idx="2">
                  <c:v>Color</c:v>
                </c:pt>
                <c:pt idx="3">
                  <c:v>Flavor</c:v>
                </c:pt>
                <c:pt idx="4">
                  <c:v>Size &amp; shape</c:v>
                </c:pt>
                <c:pt idx="5">
                  <c:v>Tactile texture</c:v>
                </c:pt>
                <c:pt idx="6">
                  <c:v>Surface texture</c:v>
                </c:pt>
                <c:pt idx="7">
                  <c:v>Uniformity</c:v>
                </c:pt>
              </c:strCache>
            </c:strRef>
          </c:cat>
          <c:val>
            <c:numRef>
              <c:f>Sheet1!$J$5:$J$12</c:f>
              <c:numCache>
                <c:formatCode>General</c:formatCode>
                <c:ptCount val="8"/>
                <c:pt idx="0">
                  <c:v>7.12</c:v>
                </c:pt>
                <c:pt idx="1">
                  <c:v>6.84</c:v>
                </c:pt>
                <c:pt idx="2">
                  <c:v>6.56</c:v>
                </c:pt>
                <c:pt idx="3">
                  <c:v>7.6</c:v>
                </c:pt>
                <c:pt idx="4">
                  <c:v>6.96</c:v>
                </c:pt>
                <c:pt idx="5">
                  <c:v>6.72</c:v>
                </c:pt>
                <c:pt idx="6">
                  <c:v>6.64</c:v>
                </c:pt>
                <c:pt idx="7">
                  <c:v>6.96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95-410E-B85E-09866A5D3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187848"/>
        <c:axId val="498186536"/>
      </c:radarChart>
      <c:catAx>
        <c:axId val="49818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186536"/>
        <c:crosses val="autoZero"/>
        <c:auto val="1"/>
        <c:lblAlgn val="ctr"/>
        <c:lblOffset val="100"/>
        <c:noMultiLvlLbl val="0"/>
      </c:catAx>
      <c:valAx>
        <c:axId val="49818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18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721841834988024"/>
          <c:y val="1.6309886124032617E-2"/>
          <c:w val="0.28904132907299629"/>
          <c:h val="4.5871875784592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9955-9A95-436C-99C3-9249808B2C9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A908A-40DA-4385-96CA-0E233AB8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7969-4646-0311-37D1-2E355C5917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Research Topic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AE0CF-F39E-AF3A-21D1-E58FEE7FA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85C5-110D-2BCE-5729-CEE44BA3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B83A7-1EC4-307E-554D-281220A7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7F6B-80C0-4DD9-5B3D-5C7D6043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EA05-7E01-5383-DBE0-8DD3BF08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BAA55-5A9B-2056-A6C3-32F821CF0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926F8-0703-66E5-E71D-E1FC8C87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C5C9-8250-99C9-BCE1-B4AF3FB1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6E12C-4B65-E3AF-1721-C890FA4F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2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F473C-73E3-01D0-7AFC-C38C4A48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96384-DC25-594D-6B35-E3A83B321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F9C-5D81-9610-48C8-C313116E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CB411-649C-341A-0F9E-AB2FBAE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CB216-4EC5-B91B-1928-253A567E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3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Topic Here……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452A-D6F8-C6AE-3FEA-ADFC57F0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D072-65FF-CF97-B7E8-CB5B22EA1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2CF0D-0151-44E9-10B8-0738B9EEB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A0FD8-8632-4358-3ED7-0603A4B2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1A09-9139-A265-D5CF-79C46D5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7811F-7FA8-BF72-D8DB-21511B8A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7A8C-0323-E4BB-D073-B752DF7E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0559D-E3F0-4C5F-4D86-808179E8C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72E48-E5D6-4309-FE87-162FA1AF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A7410-28B9-1126-0F82-88CCCC466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13B33-090A-51AD-E7B4-AA38C5B55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F57A7-6E89-04D9-023A-140844CC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958A4-AEFE-A6A8-0386-6589FBB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B3EC1-87F8-80FE-0F81-CDBCA4A4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1659-B1BC-7FAE-991B-BF09F93A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4906-531C-4B30-7879-310FD641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3892B-0FC9-B7C7-B278-75FBF37E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59966-AABE-1811-710F-18CE3CF2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C124B-EF3A-7C52-502B-78199F7A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B8CAC-C8F4-4045-54C8-67793DDA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00E0A-0E4F-0283-9D71-27DBDEC9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9EA5-45C2-D087-3AF0-DFEB3436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1E509-E2B2-3FF9-0A5B-3508A025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9F53B-8935-BC25-B503-B4889244F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C09E0-9170-0D9A-AC6E-728CA3C5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F8903-2675-9F49-D34C-C32DDC4F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B0455-5F1B-6A63-20DA-AD38F3C0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1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56F0-7043-96BF-B4C4-43D1E414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F1898-3C62-34C4-E2B9-88B437588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88573-FF6E-CBA7-4CB0-4E874445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9B5EE-4355-D7FE-2C32-2FEF9FE8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73719-B06C-C3B0-5EF9-CCEAC643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46418-6E63-F759-38D3-A627712D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7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8BA6E-A64F-4653-598A-C97DA36121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2B1D3-6A11-F23D-7C31-1F0084E5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46B8D-AF73-C7A6-19BB-19FF9677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90DE-316E-2527-E356-1E437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38/jas.v13i1.8302" TargetMode="External"/><Relationship Id="rId2" Type="http://schemas.openxmlformats.org/officeDocument/2006/relationships/hyperlink" Target="https://doi.org/10.3329/jbau.v14i2.32697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academicjournals.org/AJFS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42CA-5798-0436-B8AE-5C0A3BB06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27" y="1637577"/>
            <a:ext cx="11354539" cy="1468099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/>
              <a:t>Incorporation of Jack Fruit (</a:t>
            </a:r>
            <a:r>
              <a:rPr lang="en-US" sz="3200" i="1" dirty="0"/>
              <a:t>Artocarpus heterophyllus)</a:t>
            </a:r>
            <a:r>
              <a:rPr lang="en-US" sz="3200" dirty="0"/>
              <a:t> Seeds Flour and Bread Fruits</a:t>
            </a:r>
            <a:r>
              <a:rPr lang="en-US" sz="3200" i="1" dirty="0"/>
              <a:t>(Artocarpus altilis) </a:t>
            </a:r>
            <a:r>
              <a:rPr lang="en-US" sz="3200" dirty="0"/>
              <a:t>Flour as Substitutes of Bread Crumbles in Manufacturing of Chicken Sausages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029D9-45E1-6988-ED36-1DA428853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28" y="3913472"/>
            <a:ext cx="11354538" cy="890063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err="1"/>
              <a:t>W.A.K.Darshanie</a:t>
            </a:r>
            <a:r>
              <a:rPr lang="en-US" sz="2800" dirty="0"/>
              <a:t>, </a:t>
            </a:r>
            <a:r>
              <a:rPr lang="en-US" sz="2800" dirty="0" err="1"/>
              <a:t>T.S.P.Jayaweera</a:t>
            </a:r>
            <a:r>
              <a:rPr lang="en-US" sz="2800" dirty="0"/>
              <a:t> ,</a:t>
            </a:r>
            <a:r>
              <a:rPr lang="en-US" sz="2800" dirty="0" err="1"/>
              <a:t>M.P.Senanayake</a:t>
            </a:r>
            <a:endParaRPr lang="en-US" sz="28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4BB5B-09EB-1B3A-429A-B87F5F1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152B19-860D-D292-3F8A-1BA2E3F4049A}"/>
              </a:ext>
            </a:extLst>
          </p:cNvPr>
          <p:cNvSpPr txBox="1">
            <a:spLocks/>
          </p:cNvSpPr>
          <p:nvPr/>
        </p:nvSpPr>
        <p:spPr>
          <a:xfrm>
            <a:off x="418728" y="4877282"/>
            <a:ext cx="11354539" cy="14681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tx1"/>
                </a:solidFill>
              </a:rPr>
              <a:t>Faculty of Agricultural Sciences, Sabaragamuwa University of Sri Lanka, </a:t>
            </a:r>
            <a:r>
              <a:rPr lang="en-US" sz="2400" i="1" dirty="0" err="1">
                <a:solidFill>
                  <a:schemeClr val="tx1"/>
                </a:solidFill>
              </a:rPr>
              <a:t>Belihuloya</a:t>
            </a:r>
            <a:r>
              <a:rPr lang="en-US" sz="2400" i="1" dirty="0">
                <a:solidFill>
                  <a:schemeClr val="tx1"/>
                </a:solidFill>
              </a:rPr>
              <a:t>, Sri Lanka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JP Poultry Products(Pvt)ltd</a:t>
            </a:r>
          </a:p>
        </p:txBody>
      </p:sp>
    </p:spTree>
    <p:extLst>
      <p:ext uri="{BB962C8B-B14F-4D97-AF65-F5344CB8AC3E}">
        <p14:creationId xmlns:p14="http://schemas.microsoft.com/office/powerpoint/2010/main" val="120962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EBC53-19FC-E74A-CF4A-608DBCDD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BED21CE-B651-2C5A-97AD-ACD08FA30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984595"/>
              </p:ext>
            </p:extLst>
          </p:nvPr>
        </p:nvGraphicFramePr>
        <p:xfrm>
          <a:off x="2244436" y="833120"/>
          <a:ext cx="6366164" cy="51917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91541">
                  <a:extLst>
                    <a:ext uri="{9D8B030D-6E8A-4147-A177-3AD203B41FA5}">
                      <a16:colId xmlns:a16="http://schemas.microsoft.com/office/drawing/2014/main" val="1680876613"/>
                    </a:ext>
                  </a:extLst>
                </a:gridCol>
                <a:gridCol w="1591541">
                  <a:extLst>
                    <a:ext uri="{9D8B030D-6E8A-4147-A177-3AD203B41FA5}">
                      <a16:colId xmlns:a16="http://schemas.microsoft.com/office/drawing/2014/main" val="931277118"/>
                    </a:ext>
                  </a:extLst>
                </a:gridCol>
                <a:gridCol w="1591541">
                  <a:extLst>
                    <a:ext uri="{9D8B030D-6E8A-4147-A177-3AD203B41FA5}">
                      <a16:colId xmlns:a16="http://schemas.microsoft.com/office/drawing/2014/main" val="759560610"/>
                    </a:ext>
                  </a:extLst>
                </a:gridCol>
                <a:gridCol w="1591541">
                  <a:extLst>
                    <a:ext uri="{9D8B030D-6E8A-4147-A177-3AD203B41FA5}">
                      <a16:colId xmlns:a16="http://schemas.microsoft.com/office/drawing/2014/main" val="349819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Ingredients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JFS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BFS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Control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808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MSM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2500g (50%)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2500g (50%)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2500g (50%)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37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Loose meat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250g (5%)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250g (5%)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250g (5%)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5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Boneless meat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1250g (25%)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1250g (25%)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1250g (25%)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474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Filler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750g(15%)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750g(15%)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750g(15%)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57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Cinnamon powder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6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Chili powder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15g (0.3%)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15g (0.3%)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15g (0.3%)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74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Nut meg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465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Crushed pepper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20g (0.4%)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20g (0.4%)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20g (0.4%)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169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Coriander powder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11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Phosphate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30 g (0.6%)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30 g (0.6%)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 g (0.6%)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8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Vacuum salt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75g (1.5%)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75g (1.5%)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75g (1.5%)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12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Curing salt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2.5g (0.05%)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94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Ice crystals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100g(2%)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100g(2%)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100g(2%)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0" marR="9130" marT="91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553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10B5F7-CFDD-B9F6-C6B8-4EF81CD54FD3}"/>
              </a:ext>
            </a:extLst>
          </p:cNvPr>
          <p:cNvSpPr txBox="1"/>
          <p:nvPr/>
        </p:nvSpPr>
        <p:spPr>
          <a:xfrm>
            <a:off x="8991600" y="2666531"/>
            <a:ext cx="2618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FF0000"/>
                </a:solidFill>
              </a:rPr>
              <a:t>JFS</a:t>
            </a:r>
            <a:r>
              <a:rPr lang="en-US" sz="1600" dirty="0"/>
              <a:t>- </a:t>
            </a:r>
            <a:r>
              <a:rPr lang="en-US" sz="1600" b="1" dirty="0"/>
              <a:t>Jack Fruit Seed Flour Incorporated Sausages(JFS)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FF0000"/>
                </a:solidFill>
              </a:rPr>
              <a:t>BFS</a:t>
            </a:r>
            <a:r>
              <a:rPr lang="en-US" sz="1600" b="1" dirty="0"/>
              <a:t> - Bread Fruit Flour Incorporated Sausages(BFS)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FF0000"/>
                </a:solidFill>
              </a:rPr>
              <a:t>C </a:t>
            </a:r>
            <a:r>
              <a:rPr lang="en-US" sz="1600" b="1" dirty="0"/>
              <a:t>- Control</a:t>
            </a:r>
          </a:p>
        </p:txBody>
      </p:sp>
    </p:spTree>
    <p:extLst>
      <p:ext uri="{BB962C8B-B14F-4D97-AF65-F5344CB8AC3E}">
        <p14:creationId xmlns:p14="http://schemas.microsoft.com/office/powerpoint/2010/main" val="339530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B0FB3-D53C-5D31-1527-5AD959A5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009EB6-EAF0-A88B-43A6-A463E2D6640D}"/>
              </a:ext>
            </a:extLst>
          </p:cNvPr>
          <p:cNvSpPr/>
          <p:nvPr/>
        </p:nvSpPr>
        <p:spPr>
          <a:xfrm>
            <a:off x="1253835" y="1266877"/>
            <a:ext cx="3574473" cy="4987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Receiving Raw materials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D48-C6B9-E7C2-DD7A-06D779CE6488}"/>
              </a:ext>
            </a:extLst>
          </p:cNvPr>
          <p:cNvSpPr/>
          <p:nvPr/>
        </p:nvSpPr>
        <p:spPr>
          <a:xfrm>
            <a:off x="1253834" y="2257389"/>
            <a:ext cx="3574473" cy="468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Grinding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6C840-79A4-2E45-3D84-331008CFE1CF}"/>
              </a:ext>
            </a:extLst>
          </p:cNvPr>
          <p:cNvSpPr/>
          <p:nvPr/>
        </p:nvSpPr>
        <p:spPr>
          <a:xfrm>
            <a:off x="1226125" y="3227936"/>
            <a:ext cx="3602182" cy="5541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Weighing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94EABA-FEE0-C48E-23EE-E90C056775B9}"/>
              </a:ext>
            </a:extLst>
          </p:cNvPr>
          <p:cNvSpPr/>
          <p:nvPr/>
        </p:nvSpPr>
        <p:spPr>
          <a:xfrm>
            <a:off x="1226125" y="4271107"/>
            <a:ext cx="3546763" cy="526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Chopping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A1F3EA-8F3C-5C3C-DFD1-79986353DA3D}"/>
              </a:ext>
            </a:extLst>
          </p:cNvPr>
          <p:cNvSpPr/>
          <p:nvPr/>
        </p:nvSpPr>
        <p:spPr>
          <a:xfrm>
            <a:off x="1226125" y="5301730"/>
            <a:ext cx="3519054" cy="556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Stuffing and linking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2FD3A0-0ED8-3D5B-2FA0-F3CA033810CE}"/>
              </a:ext>
            </a:extLst>
          </p:cNvPr>
          <p:cNvSpPr/>
          <p:nvPr/>
        </p:nvSpPr>
        <p:spPr>
          <a:xfrm>
            <a:off x="6851073" y="5331602"/>
            <a:ext cx="3519054" cy="526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Hanging and cooking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145A6-1C4B-BA45-15D5-F48A16E5326B}"/>
              </a:ext>
            </a:extLst>
          </p:cNvPr>
          <p:cNvSpPr/>
          <p:nvPr/>
        </p:nvSpPr>
        <p:spPr>
          <a:xfrm>
            <a:off x="6851073" y="4112394"/>
            <a:ext cx="3519054" cy="5748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Showering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CB31E-28F5-5EA7-3417-92CA7D21BE43}"/>
              </a:ext>
            </a:extLst>
          </p:cNvPr>
          <p:cNvSpPr/>
          <p:nvPr/>
        </p:nvSpPr>
        <p:spPr>
          <a:xfrm>
            <a:off x="6851073" y="2981658"/>
            <a:ext cx="3519054" cy="5524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Peeling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E904E7-EB94-D864-BEB8-406EEBC62C90}"/>
              </a:ext>
            </a:extLst>
          </p:cNvPr>
          <p:cNvSpPr/>
          <p:nvPr/>
        </p:nvSpPr>
        <p:spPr>
          <a:xfrm>
            <a:off x="6851073" y="1780147"/>
            <a:ext cx="3519054" cy="544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Manual packing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8D6207-3D73-7FFB-A869-EA8B19F43896}"/>
              </a:ext>
            </a:extLst>
          </p:cNvPr>
          <p:cNvSpPr/>
          <p:nvPr/>
        </p:nvSpPr>
        <p:spPr>
          <a:xfrm>
            <a:off x="6851073" y="639085"/>
            <a:ext cx="3519054" cy="586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Vacuum sealing</a:t>
            </a:r>
          </a:p>
        </p:txBody>
      </p:sp>
      <p:sp>
        <p:nvSpPr>
          <p:cNvPr id="19" name="Down Arrow 13">
            <a:extLst>
              <a:ext uri="{FF2B5EF4-FFF2-40B4-BE49-F238E27FC236}">
                <a16:creationId xmlns:a16="http://schemas.microsoft.com/office/drawing/2014/main" id="{AB3CFCAF-1618-3DB5-BC0B-FB2E6926A571}"/>
              </a:ext>
            </a:extLst>
          </p:cNvPr>
          <p:cNvSpPr/>
          <p:nvPr/>
        </p:nvSpPr>
        <p:spPr>
          <a:xfrm>
            <a:off x="2788223" y="1780147"/>
            <a:ext cx="505694" cy="489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3">
            <a:extLst>
              <a:ext uri="{FF2B5EF4-FFF2-40B4-BE49-F238E27FC236}">
                <a16:creationId xmlns:a16="http://schemas.microsoft.com/office/drawing/2014/main" id="{69C90578-D5B2-26E9-D9C9-536AF926542B}"/>
              </a:ext>
            </a:extLst>
          </p:cNvPr>
          <p:cNvSpPr/>
          <p:nvPr/>
        </p:nvSpPr>
        <p:spPr>
          <a:xfrm>
            <a:off x="2802079" y="2730883"/>
            <a:ext cx="491838" cy="489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13">
            <a:extLst>
              <a:ext uri="{FF2B5EF4-FFF2-40B4-BE49-F238E27FC236}">
                <a16:creationId xmlns:a16="http://schemas.microsoft.com/office/drawing/2014/main" id="{F941835A-E330-2619-0C05-D25529CE7C84}"/>
              </a:ext>
            </a:extLst>
          </p:cNvPr>
          <p:cNvSpPr/>
          <p:nvPr/>
        </p:nvSpPr>
        <p:spPr>
          <a:xfrm>
            <a:off x="2802079" y="3793905"/>
            <a:ext cx="491838" cy="489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13">
            <a:extLst>
              <a:ext uri="{FF2B5EF4-FFF2-40B4-BE49-F238E27FC236}">
                <a16:creationId xmlns:a16="http://schemas.microsoft.com/office/drawing/2014/main" id="{834D738C-802C-DA6F-F646-B6DD9044AA2F}"/>
              </a:ext>
            </a:extLst>
          </p:cNvPr>
          <p:cNvSpPr/>
          <p:nvPr/>
        </p:nvSpPr>
        <p:spPr>
          <a:xfrm>
            <a:off x="2802079" y="4796613"/>
            <a:ext cx="491838" cy="489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17">
            <a:extLst>
              <a:ext uri="{FF2B5EF4-FFF2-40B4-BE49-F238E27FC236}">
                <a16:creationId xmlns:a16="http://schemas.microsoft.com/office/drawing/2014/main" id="{DD5AE8E7-8D55-6619-EA7E-93E0AAB31F04}"/>
              </a:ext>
            </a:extLst>
          </p:cNvPr>
          <p:cNvSpPr/>
          <p:nvPr/>
        </p:nvSpPr>
        <p:spPr>
          <a:xfrm>
            <a:off x="8364681" y="4760620"/>
            <a:ext cx="491838" cy="4972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17">
            <a:extLst>
              <a:ext uri="{FF2B5EF4-FFF2-40B4-BE49-F238E27FC236}">
                <a16:creationId xmlns:a16="http://schemas.microsoft.com/office/drawing/2014/main" id="{B0A1D2AA-EB8D-1423-34EB-AB00C5BAD7C7}"/>
              </a:ext>
            </a:extLst>
          </p:cNvPr>
          <p:cNvSpPr/>
          <p:nvPr/>
        </p:nvSpPr>
        <p:spPr>
          <a:xfrm>
            <a:off x="8364681" y="3572370"/>
            <a:ext cx="491838" cy="4972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17">
            <a:extLst>
              <a:ext uri="{FF2B5EF4-FFF2-40B4-BE49-F238E27FC236}">
                <a16:creationId xmlns:a16="http://schemas.microsoft.com/office/drawing/2014/main" id="{DAFFFACA-2436-FF71-8CEC-FBA21E2E8B62}"/>
              </a:ext>
            </a:extLst>
          </p:cNvPr>
          <p:cNvSpPr/>
          <p:nvPr/>
        </p:nvSpPr>
        <p:spPr>
          <a:xfrm>
            <a:off x="8343902" y="2321254"/>
            <a:ext cx="491838" cy="4972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17">
            <a:extLst>
              <a:ext uri="{FF2B5EF4-FFF2-40B4-BE49-F238E27FC236}">
                <a16:creationId xmlns:a16="http://schemas.microsoft.com/office/drawing/2014/main" id="{BAC0AD21-AA1D-1366-916D-D43D0F6208E4}"/>
              </a:ext>
            </a:extLst>
          </p:cNvPr>
          <p:cNvSpPr/>
          <p:nvPr/>
        </p:nvSpPr>
        <p:spPr>
          <a:xfrm>
            <a:off x="8354291" y="1242364"/>
            <a:ext cx="491838" cy="4972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ent Arrow 21">
            <a:extLst>
              <a:ext uri="{FF2B5EF4-FFF2-40B4-BE49-F238E27FC236}">
                <a16:creationId xmlns:a16="http://schemas.microsoft.com/office/drawing/2014/main" id="{17C97105-DCAA-2FB9-4FD9-9132D174CCD7}"/>
              </a:ext>
            </a:extLst>
          </p:cNvPr>
          <p:cNvSpPr/>
          <p:nvPr/>
        </p:nvSpPr>
        <p:spPr>
          <a:xfrm rot="18278574" flipV="1">
            <a:off x="5317682" y="5358931"/>
            <a:ext cx="1068432" cy="998287"/>
          </a:xfrm>
          <a:prstGeom prst="bentArrow">
            <a:avLst>
              <a:gd name="adj1" fmla="val 25000"/>
              <a:gd name="adj2" fmla="val 2096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0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3FA4A-8C31-9C96-0046-0D9BA352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9C18D-6608-238F-5E0F-E367F3EDE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090" y="969989"/>
            <a:ext cx="2126670" cy="2571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E6CC7-DD8E-1E19-5DA5-381C06046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1730" y="1057445"/>
            <a:ext cx="2126671" cy="23968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12C4A-0101-818B-C865-791DBD8AC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6244" y="1024843"/>
            <a:ext cx="2126672" cy="2462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BB187-62A5-F616-EDC7-0FB814A8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8793" y="1057445"/>
            <a:ext cx="2173178" cy="2396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E709E-4EEC-8C09-7F77-CC1CAEB66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949" y="3724605"/>
            <a:ext cx="2285276" cy="26034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2E115-3430-8ED6-7593-EA4BC564C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320" y="3744584"/>
            <a:ext cx="2285277" cy="24620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6AF21-A3B4-6707-0581-8A8523E2F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7546" y="3798340"/>
            <a:ext cx="2392786" cy="2462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3ACE1-4747-721A-E380-9E9639A97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7308" y="3717631"/>
            <a:ext cx="2339184" cy="2462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6E1C15-126D-4899-5CC1-7F58FF4CCA8E}"/>
              </a:ext>
            </a:extLst>
          </p:cNvPr>
          <p:cNvSpPr/>
          <p:nvPr/>
        </p:nvSpPr>
        <p:spPr>
          <a:xfrm>
            <a:off x="648189" y="3398928"/>
            <a:ext cx="1912795" cy="354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Dehydrated jack fruit seeds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FF75BF-6117-F8F6-3AC2-9C8EB957002C}"/>
              </a:ext>
            </a:extLst>
          </p:cNvPr>
          <p:cNvSpPr/>
          <p:nvPr/>
        </p:nvSpPr>
        <p:spPr>
          <a:xfrm>
            <a:off x="3113869" y="3345920"/>
            <a:ext cx="2862391" cy="46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Ground dehydrated Jack Fruit Seeds in to flour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7A17B4-6F05-BDB6-49C2-C3B1B3B8B97B}"/>
              </a:ext>
            </a:extLst>
          </p:cNvPr>
          <p:cNvSpPr/>
          <p:nvPr/>
        </p:nvSpPr>
        <p:spPr>
          <a:xfrm>
            <a:off x="6481096" y="3398928"/>
            <a:ext cx="1891149" cy="354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Weighing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FA4B10-F1B0-B854-8792-FA037EFEFEB3}"/>
              </a:ext>
            </a:extLst>
          </p:cNvPr>
          <p:cNvSpPr/>
          <p:nvPr/>
        </p:nvSpPr>
        <p:spPr>
          <a:xfrm>
            <a:off x="8997443" y="3379532"/>
            <a:ext cx="2396836" cy="322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Sausages Manufacturing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65AED8-6F57-0CD6-4DE3-92236A367A0E}"/>
              </a:ext>
            </a:extLst>
          </p:cNvPr>
          <p:cNvSpPr/>
          <p:nvPr/>
        </p:nvSpPr>
        <p:spPr>
          <a:xfrm>
            <a:off x="131619" y="6299397"/>
            <a:ext cx="2657340" cy="56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Dehydrated bread fruit slices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D2A7BB-E46B-ADEC-46D9-DC9221BFBB4F}"/>
              </a:ext>
            </a:extLst>
          </p:cNvPr>
          <p:cNvSpPr/>
          <p:nvPr/>
        </p:nvSpPr>
        <p:spPr>
          <a:xfrm>
            <a:off x="3310241" y="6168955"/>
            <a:ext cx="2516076" cy="36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Ground  Dehydrated bread fruit slices in to flour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5DA747-B883-0E56-344E-669585012FC2}"/>
              </a:ext>
            </a:extLst>
          </p:cNvPr>
          <p:cNvSpPr/>
          <p:nvPr/>
        </p:nvSpPr>
        <p:spPr>
          <a:xfrm>
            <a:off x="6139484" y="6299398"/>
            <a:ext cx="2396836" cy="234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Weighing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93371D-CD92-254D-EA2F-68809F479AF3}"/>
              </a:ext>
            </a:extLst>
          </p:cNvPr>
          <p:cNvSpPr/>
          <p:nvPr/>
        </p:nvSpPr>
        <p:spPr>
          <a:xfrm>
            <a:off x="9122999" y="6166453"/>
            <a:ext cx="2396836" cy="322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Sausages Manufacturing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1E25BE1-C119-8B78-E532-BEDFA7B0D14A}"/>
              </a:ext>
            </a:extLst>
          </p:cNvPr>
          <p:cNvSpPr/>
          <p:nvPr/>
        </p:nvSpPr>
        <p:spPr>
          <a:xfrm>
            <a:off x="2962327" y="2255863"/>
            <a:ext cx="398620" cy="354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911A1EF-B6B8-930F-E709-2D46CB5D4F49}"/>
              </a:ext>
            </a:extLst>
          </p:cNvPr>
          <p:cNvSpPr/>
          <p:nvPr/>
        </p:nvSpPr>
        <p:spPr>
          <a:xfrm>
            <a:off x="5777288" y="2255862"/>
            <a:ext cx="398620" cy="354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D27029C-28DC-71E2-9E87-307569985E96}"/>
              </a:ext>
            </a:extLst>
          </p:cNvPr>
          <p:cNvSpPr/>
          <p:nvPr/>
        </p:nvSpPr>
        <p:spPr>
          <a:xfrm>
            <a:off x="8604959" y="2255862"/>
            <a:ext cx="398620" cy="354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F80A735-F78C-1825-211E-1B2FD2AFE3FE}"/>
              </a:ext>
            </a:extLst>
          </p:cNvPr>
          <p:cNvSpPr/>
          <p:nvPr/>
        </p:nvSpPr>
        <p:spPr>
          <a:xfrm>
            <a:off x="2911620" y="4771496"/>
            <a:ext cx="398620" cy="354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9BB5188-ACE8-C853-8926-6C9D3B98122D}"/>
              </a:ext>
            </a:extLst>
          </p:cNvPr>
          <p:cNvSpPr/>
          <p:nvPr/>
        </p:nvSpPr>
        <p:spPr>
          <a:xfrm>
            <a:off x="5724581" y="4771496"/>
            <a:ext cx="398620" cy="354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38BA8C7-BFCD-92BF-7A1B-4B9AEE513E2E}"/>
              </a:ext>
            </a:extLst>
          </p:cNvPr>
          <p:cNvSpPr/>
          <p:nvPr/>
        </p:nvSpPr>
        <p:spPr>
          <a:xfrm>
            <a:off x="8583911" y="4798449"/>
            <a:ext cx="398620" cy="354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7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36B2-8437-27DB-F2B8-398C40EC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764"/>
            <a:ext cx="10515600" cy="491619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Analysis:-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Proximate analysis-Fat, Protein, Moisture, Ash, Fiber-(One way ANOVA)</a:t>
            </a:r>
          </a:p>
          <a:p>
            <a:r>
              <a:rPr lang="en-US" sz="2800" dirty="0"/>
              <a:t>Physiochemical Properties-pH, Water Holding Capacity, Cooking loss-(One way ANOVA)</a:t>
            </a:r>
          </a:p>
          <a:p>
            <a:r>
              <a:rPr lang="en-US" sz="2800" dirty="0"/>
              <a:t>Sensory Evaluation- Hedonic Scale(9 Points)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984D9-A4B1-1F40-3F14-89E1833B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1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/>
              <a:t>Results and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78572F-6A68-9103-69D6-DFBF42E1EE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562389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/>
              <a:t>Final Products :-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A86DA-28E7-1EF8-5ECB-BB9C3A503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890" y="2058394"/>
            <a:ext cx="3338947" cy="3325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ACE8D-65DA-02D4-184E-DF303F45C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333" y="1974200"/>
            <a:ext cx="3338949" cy="3493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F0BA3-A8E8-2B6F-8C8B-51A687F29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6970" y="1952394"/>
            <a:ext cx="3338948" cy="3493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773D8-9258-45DF-DFBA-B7622D155C5A}"/>
              </a:ext>
            </a:extLst>
          </p:cNvPr>
          <p:cNvSpPr txBox="1"/>
          <p:nvPr/>
        </p:nvSpPr>
        <p:spPr>
          <a:xfrm>
            <a:off x="1367273" y="5520359"/>
            <a:ext cx="1555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AA847-62EF-34F8-2C69-CB5C1CBD42F0}"/>
              </a:ext>
            </a:extLst>
          </p:cNvPr>
          <p:cNvSpPr txBox="1"/>
          <p:nvPr/>
        </p:nvSpPr>
        <p:spPr>
          <a:xfrm>
            <a:off x="5718361" y="5494205"/>
            <a:ext cx="144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63C868-FA1C-42EB-44F3-0CF8C74FA942}"/>
              </a:ext>
            </a:extLst>
          </p:cNvPr>
          <p:cNvSpPr txBox="1"/>
          <p:nvPr/>
        </p:nvSpPr>
        <p:spPr>
          <a:xfrm>
            <a:off x="9503855" y="5637407"/>
            <a:ext cx="22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BFS</a:t>
            </a:r>
          </a:p>
        </p:txBody>
      </p:sp>
    </p:spTree>
    <p:extLst>
      <p:ext uri="{BB962C8B-B14F-4D97-AF65-F5344CB8AC3E}">
        <p14:creationId xmlns:p14="http://schemas.microsoft.com/office/powerpoint/2010/main" val="3593525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514D7-9AE6-DB57-68ED-FB5BFF7C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36" y="681037"/>
            <a:ext cx="4378037" cy="1009651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+mn-lt"/>
              </a:rPr>
              <a:t>1)Moisture Content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4E1C4-3D9B-61AE-1FE8-5AF1999B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A83E981-EEE0-7446-60FB-AA720BC7C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516336"/>
              </p:ext>
            </p:extLst>
          </p:nvPr>
        </p:nvGraphicFramePr>
        <p:xfrm>
          <a:off x="2632363" y="1871004"/>
          <a:ext cx="6290391" cy="416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22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4592-49E6-FE6E-A886-9A55EDFD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2)Fiber Content %</a:t>
            </a:r>
            <a:endParaRPr lang="en-US" sz="28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507BC-CD24-D86C-0293-07A84F3D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F9A5DC0-4A1F-90A6-A1DB-574F632F2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012793"/>
              </p:ext>
            </p:extLst>
          </p:nvPr>
        </p:nvGraphicFramePr>
        <p:xfrm>
          <a:off x="3013363" y="1786596"/>
          <a:ext cx="6165274" cy="3979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35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5B8C7-779C-94FC-DE63-2A9C3847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5BD529-7C41-98F4-1242-F7A512B2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3)Fat Content %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620A9F0-ADD4-0EEF-FE69-9FB0C2F6F4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778676"/>
              </p:ext>
            </p:extLst>
          </p:nvPr>
        </p:nvGraphicFramePr>
        <p:xfrm>
          <a:off x="2466962" y="1690688"/>
          <a:ext cx="6343676" cy="418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0884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D82EF-6927-D6B7-22A7-EBE32A62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9E3DBB-5726-CF7E-811E-0E9C8D99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4)Protein Content %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4BF0AB9-FE54-96A9-15FE-0168B0E20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740049"/>
              </p:ext>
            </p:extLst>
          </p:nvPr>
        </p:nvGraphicFramePr>
        <p:xfrm>
          <a:off x="2472130" y="1690688"/>
          <a:ext cx="6560127" cy="421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9644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8A8EE-CA0B-80E5-D89C-C7DD7DD2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5DE78D-9E1C-8FDA-436F-62780493F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5)Ash Content %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C73FF3E4-C337-27DC-1EDD-197BCDE20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134944"/>
              </p:ext>
            </p:extLst>
          </p:nvPr>
        </p:nvGraphicFramePr>
        <p:xfrm>
          <a:off x="2665399" y="1690688"/>
          <a:ext cx="5818909" cy="362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89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6B58-BEB4-7EC1-F5FE-DF097D6D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u="sng" dirty="0"/>
              <a:t>Content for 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ADEF-2197-9A5F-5429-3CD03E1AB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Introduction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Objectives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Material and Methods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Results and Discussion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Conclusion and Recommendations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8F961-52E7-EAC8-9412-12E4E338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92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5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F47BD-4413-E999-D7B9-AF856504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58F62F-0216-4921-1C5E-49491028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6)pH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4BD878D-F96B-472B-8A4D-8D27493906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9047"/>
              </p:ext>
            </p:extLst>
          </p:nvPr>
        </p:nvGraphicFramePr>
        <p:xfrm>
          <a:off x="2720393" y="1898506"/>
          <a:ext cx="6035041" cy="361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711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53102-2232-B93B-1E0E-2FCBD996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79BA10-5088-EF74-2795-515259A8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7)Water Holding Capacity %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9AAD510-692B-F050-712C-A00175C14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684478"/>
              </p:ext>
            </p:extLst>
          </p:nvPr>
        </p:nvGraphicFramePr>
        <p:xfrm>
          <a:off x="2709524" y="1690688"/>
          <a:ext cx="5755604" cy="364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7143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CA692-4123-E701-B11B-079BD291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9029A5-340E-A544-60F8-C5A9E11F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8)Cooking Loss(CL) %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40B9EB3-E4AE-B182-1A5D-AA766937F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186965"/>
              </p:ext>
            </p:extLst>
          </p:nvPr>
        </p:nvGraphicFramePr>
        <p:xfrm>
          <a:off x="3094892" y="1690688"/>
          <a:ext cx="5882853" cy="367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230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A91AD-7437-8E8F-E79B-4F36C3D2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5C6533-6927-3FE7-49C7-0F7E1D08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9)Sensory Evaluation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D4C12DA-2160-DEE9-F149-C99C76A9E5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0931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409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/>
              <a:t>Conclusion and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32D2B2-70D5-2207-B365-BE6E39DA8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4043363"/>
          </a:xfrm>
        </p:spPr>
        <p:txBody>
          <a:bodyPr>
            <a:normAutofit/>
          </a:bodyPr>
          <a:lstStyle/>
          <a:p>
            <a:r>
              <a:rPr lang="en-US" dirty="0"/>
              <a:t>There is a potential of using Jack fruit seed flour and bread fruit flour as a filler and Jack fruit seed flour can be considered as a better filler according to the organoleptic properties, proximate composition and WHC.</a:t>
            </a:r>
          </a:p>
          <a:p>
            <a:r>
              <a:rPr lang="en-US" dirty="0"/>
              <a:t> There is a minimum effect on cooking loss by incorporating jack fruit seed flour and bread fruit flour.(According to the Tukey test)</a:t>
            </a:r>
          </a:p>
        </p:txBody>
      </p:sp>
    </p:spTree>
    <p:extLst>
      <p:ext uri="{BB962C8B-B14F-4D97-AF65-F5344CB8AC3E}">
        <p14:creationId xmlns:p14="http://schemas.microsoft.com/office/powerpoint/2010/main" val="4003356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8954ED-81B5-BC8A-7CC3-4EB4E6F48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300" dirty="0"/>
              <a:t>Joy, A. C. (2018). Nutrient and Phytochemical Composition of Jackfruit ( Artocarpus heterophyllus ) Pulp , Seeds and Leaves. 6(3), 27–32.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/>
              <a:t>Johnson, T., &amp; Brandt, J. (2018). Methods of freezing. (September).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/>
              <a:t>Length, F. (2011). Functional and pasting characteristics of breadfruit ( Artocarpus altilis ) flours. 5(9), 529–535.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/>
              <a:t>Palamthodi, S., Shimpi, S., &amp; Tungare, K. (2021). Food Science and Applied Biotechnology. 4(March), 63–75.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Khan, S., Saqib, M., &amp; Alim, M. (2017). Evaluation of quality characteristics of composite cake prepared from mixed jackfruit seed flour and wheat flour. </a:t>
            </a:r>
            <a:r>
              <a:rPr lang="en-US" sz="2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the Bangladesh Agricultural University</a:t>
            </a: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219–227. </a:t>
            </a: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https://doi.org/10.3329/jbau.v14i2.32697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Oke, K., Tijani, A. O., Abiola, O. T., Adeoye, A. K., &amp; Odumosu, B. O. (2018). Effects of partial substitution of wheat flour with breadfruit flour on quality attributes of fried doughnut. </a:t>
            </a:r>
            <a:r>
              <a:rPr lang="en-US" sz="2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Agricultural Sciences - Sri Lanka</a:t>
            </a: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72–80. </a:t>
            </a:r>
            <a:r>
              <a: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https://doi.org/10.4038/jas.v13i1.8302</a:t>
            </a:r>
            <a:endParaRPr lang="en-US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Smitha. (2012). Inquiry Training Model and Guided Discovery Learning. 5(9), 529–535. </a:t>
            </a: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http://www.academicjournals.org/AJFS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Chandra, S. (2013). </a:t>
            </a:r>
            <a:r>
              <a:rPr lang="en-US" sz="2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 of functional properties of different flours</a:t>
            </a: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(38), 4849–4852. https://doi.org/10.5897/AJAR2013.6905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14350" indent="-514350">
              <a:buFont typeface="+mj-lt"/>
              <a:buAutoNum type="arabicPeriod"/>
            </a:pP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70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F9E5-0E49-850E-F5C9-8747106A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BED9C-61C2-F5E2-374E-E4D467FF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74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54727"/>
            <a:ext cx="11652278" cy="472223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Jack Fruit (</a:t>
            </a:r>
            <a:r>
              <a:rPr lang="en-US" sz="2800" b="1" i="1" dirty="0"/>
              <a:t>Artocarpus heterophyllus)</a:t>
            </a:r>
            <a:r>
              <a:rPr lang="en-US" sz="2800" b="1" dirty="0"/>
              <a:t>  </a:t>
            </a:r>
          </a:p>
          <a:p>
            <a:r>
              <a:rPr lang="en-US" sz="2800" dirty="0">
                <a:effectLst/>
                <a:ea typeface="Calibri" panose="020F0502020204030204" pitchFamily="34" charset="0"/>
              </a:rPr>
              <a:t>Origin-Western Ghats rain forests in the southwest of India </a:t>
            </a:r>
          </a:p>
          <a:p>
            <a:r>
              <a:rPr lang="en-US" sz="2800" dirty="0">
                <a:ea typeface="Calibri" panose="020F0502020204030204" pitchFamily="34" charset="0"/>
              </a:rPr>
              <a:t>M</a:t>
            </a:r>
            <a:r>
              <a:rPr lang="en-US" sz="2800" dirty="0">
                <a:effectLst/>
                <a:ea typeface="Calibri" panose="020F0502020204030204" pitchFamily="34" charset="0"/>
              </a:rPr>
              <a:t>onoecious tree - Moraceae family</a:t>
            </a:r>
          </a:p>
          <a:p>
            <a:r>
              <a:rPr lang="en-US" sz="2800" dirty="0"/>
              <a:t>Seed and pulp are edible</a:t>
            </a:r>
          </a:p>
          <a:p>
            <a:pPr marL="0" indent="0">
              <a:buNone/>
            </a:pPr>
            <a:r>
              <a:rPr lang="en-US" sz="2800" b="1" dirty="0"/>
              <a:t>Bread Fruit </a:t>
            </a:r>
            <a:r>
              <a:rPr lang="en-US" sz="2800" b="1" i="1" dirty="0"/>
              <a:t>(Artocarpus altilis) </a:t>
            </a:r>
          </a:p>
          <a:p>
            <a:r>
              <a:rPr lang="en-US" sz="2800" dirty="0">
                <a:effectLst/>
                <a:ea typeface="Calibri" panose="020F0502020204030204" pitchFamily="34" charset="0"/>
              </a:rPr>
              <a:t>Moraceae family</a:t>
            </a:r>
          </a:p>
          <a:p>
            <a:r>
              <a:rPr lang="en-US" sz="2800" dirty="0">
                <a:effectLst/>
                <a:ea typeface="Calibri" panose="020F0502020204030204" pitchFamily="34" charset="0"/>
              </a:rPr>
              <a:t>The flesh is creamy white or yellow color and it is edible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F5669-ACDA-B6F7-99A8-2CF16D817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32" y="1027906"/>
            <a:ext cx="2489237" cy="271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BF346-6231-E704-F982-4BB264D39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823" y="4054653"/>
            <a:ext cx="2410691" cy="2280266"/>
          </a:xfrm>
          <a:prstGeom prst="rect">
            <a:avLst/>
          </a:prstGeom>
        </p:spPr>
      </p:pic>
      <p:pic>
        <p:nvPicPr>
          <p:cNvPr id="7" name="Picture 2" descr="Premium Photo | Jackfruit seed on white bowl on a wooden background from  ripe jackfruit fruit">
            <a:extLst>
              <a:ext uri="{FF2B5EF4-FFF2-40B4-BE49-F238E27FC236}">
                <a16:creationId xmlns:a16="http://schemas.microsoft.com/office/drawing/2014/main" id="{68B5BF7A-D3D2-FFA3-C402-CC44CD29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30" y="2570243"/>
            <a:ext cx="2410691" cy="1717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5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BA19-27FD-CF95-B49A-34278583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212"/>
          </a:xfrm>
        </p:spPr>
        <p:txBody>
          <a:bodyPr/>
          <a:lstStyle/>
          <a:p>
            <a:pPr algn="ctr"/>
            <a:r>
              <a:rPr lang="en-US" sz="4400" b="1" dirty="0"/>
              <a:t>Nutritional Compositions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24E1C-D68E-D4D6-8C8C-5014A35B6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82"/>
            <a:ext cx="10515600" cy="470838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          Jack Fruit Seed Flour                                          Bread fruit Flour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C6374-9252-D0C9-2D03-E9412602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336DD29-E249-C35C-BE7E-942E29823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9690"/>
              </p:ext>
            </p:extLst>
          </p:nvPr>
        </p:nvGraphicFramePr>
        <p:xfrm>
          <a:off x="838200" y="2109599"/>
          <a:ext cx="4604328" cy="3137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327">
                  <a:extLst>
                    <a:ext uri="{9D8B030D-6E8A-4147-A177-3AD203B41FA5}">
                      <a16:colId xmlns:a16="http://schemas.microsoft.com/office/drawing/2014/main" val="2996341587"/>
                    </a:ext>
                  </a:extLst>
                </a:gridCol>
                <a:gridCol w="2159001">
                  <a:extLst>
                    <a:ext uri="{9D8B030D-6E8A-4147-A177-3AD203B41FA5}">
                      <a16:colId xmlns:a16="http://schemas.microsoft.com/office/drawing/2014/main" val="2215501472"/>
                    </a:ext>
                  </a:extLst>
                </a:gridCol>
              </a:tblGrid>
              <a:tr h="5783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Nutrients</a:t>
                      </a: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Content</a:t>
                      </a: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208893"/>
                  </a:ext>
                </a:extLst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Protein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13.23%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0413054"/>
                  </a:ext>
                </a:extLst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Carbohydrate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73.72%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339323"/>
                  </a:ext>
                </a:extLst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Fat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1.25%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5551373"/>
                  </a:ext>
                </a:extLst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Moisture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6.29%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1274490"/>
                  </a:ext>
                </a:extLst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Crude Fiber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3.09%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893352"/>
                  </a:ext>
                </a:extLst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Ash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2.72%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2146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DB3820-8179-931F-AAC3-4E9A57EF7DE1}"/>
              </a:ext>
            </a:extLst>
          </p:cNvPr>
          <p:cNvSpPr txBox="1"/>
          <p:nvPr/>
        </p:nvSpPr>
        <p:spPr>
          <a:xfrm>
            <a:off x="1620981" y="5481286"/>
            <a:ext cx="211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ea typeface="Calibri" panose="020F0502020204030204" pitchFamily="34" charset="0"/>
              </a:rPr>
              <a:t>(Khan et al., 2017)</a:t>
            </a:r>
            <a:endParaRPr lang="en-US" sz="16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903732D-08D4-5EE3-924E-7891182A3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73356"/>
              </p:ext>
            </p:extLst>
          </p:nvPr>
        </p:nvGraphicFramePr>
        <p:xfrm>
          <a:off x="6476998" y="2068036"/>
          <a:ext cx="4876802" cy="3179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1">
                  <a:extLst>
                    <a:ext uri="{9D8B030D-6E8A-4147-A177-3AD203B41FA5}">
                      <a16:colId xmlns:a16="http://schemas.microsoft.com/office/drawing/2014/main" val="464162228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1973810436"/>
                    </a:ext>
                  </a:extLst>
                </a:gridCol>
              </a:tblGrid>
              <a:tr h="5979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Nutrient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557023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 5.49%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618372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Carbohydrates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  76.61%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590015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604165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Moisture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  11.42%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151870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719140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Crude Fiber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47595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D2DFF78-6E1D-276B-31AD-AD439290801F}"/>
              </a:ext>
            </a:extLst>
          </p:cNvPr>
          <p:cNvSpPr txBox="1"/>
          <p:nvPr/>
        </p:nvSpPr>
        <p:spPr>
          <a:xfrm>
            <a:off x="7710828" y="5481286"/>
            <a:ext cx="2409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(Smitha,2021)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6262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B626-2B54-D5F5-483C-4C8BFC7F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651"/>
            <a:ext cx="10515600" cy="76174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Functional Properties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F28D8-1347-AB4A-DB80-69CFFDE2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13FF38-CDD1-453F-9F1B-85081FF5ED1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41450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/>
              <a:t>                    Jack Fruit Seed Flour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6FFCC-D31E-96B9-60D2-0A220E918DC6}"/>
              </a:ext>
            </a:extLst>
          </p:cNvPr>
          <p:cNvSpPr txBox="1"/>
          <p:nvPr/>
        </p:nvSpPr>
        <p:spPr>
          <a:xfrm>
            <a:off x="7841672" y="131099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Bread fruit Flour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49E8CAC-0508-9BD2-74BA-D63A9935A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03646"/>
              </p:ext>
            </p:extLst>
          </p:nvPr>
        </p:nvGraphicFramePr>
        <p:xfrm>
          <a:off x="591127" y="1996637"/>
          <a:ext cx="5504874" cy="38709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52437">
                  <a:extLst>
                    <a:ext uri="{9D8B030D-6E8A-4147-A177-3AD203B41FA5}">
                      <a16:colId xmlns:a16="http://schemas.microsoft.com/office/drawing/2014/main" val="2032964976"/>
                    </a:ext>
                  </a:extLst>
                </a:gridCol>
                <a:gridCol w="2752437">
                  <a:extLst>
                    <a:ext uri="{9D8B030D-6E8A-4147-A177-3AD203B41FA5}">
                      <a16:colId xmlns:a16="http://schemas.microsoft.com/office/drawing/2014/main" val="269008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597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Water absorption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   112.00%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34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Oil absorption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  126.90%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564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Dispersibility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129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Swelling Powder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3.62%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4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Per sent</a:t>
                      </a:r>
                      <a:r>
                        <a:rPr lang="en-US" sz="2000" baseline="0" dirty="0">
                          <a:latin typeface="+mn-lt"/>
                        </a:rPr>
                        <a:t> solubility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1.80%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029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Forming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25.34%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269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Foam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33.00%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919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Bulk density (g/cm3)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2344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8D65165-0BDA-B6E7-C341-09F5B9E556E2}"/>
              </a:ext>
            </a:extLst>
          </p:cNvPr>
          <p:cNvSpPr txBox="1"/>
          <p:nvPr/>
        </p:nvSpPr>
        <p:spPr>
          <a:xfrm>
            <a:off x="2060169" y="5987018"/>
            <a:ext cx="256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j-lt"/>
              </a:rPr>
              <a:t>(Source : Airani ,2007)</a:t>
            </a:r>
            <a:endParaRPr lang="en-US" dirty="0">
              <a:latin typeface="+mj-lt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1831A6B-E573-9990-7508-67A005130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0054"/>
              </p:ext>
            </p:extLst>
          </p:nvPr>
        </p:nvGraphicFramePr>
        <p:xfrm>
          <a:off x="6959601" y="1996637"/>
          <a:ext cx="4641272" cy="28956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20636">
                  <a:extLst>
                    <a:ext uri="{9D8B030D-6E8A-4147-A177-3AD203B41FA5}">
                      <a16:colId xmlns:a16="http://schemas.microsoft.com/office/drawing/2014/main" val="1151933616"/>
                    </a:ext>
                  </a:extLst>
                </a:gridCol>
                <a:gridCol w="2320636">
                  <a:extLst>
                    <a:ext uri="{9D8B030D-6E8A-4147-A177-3AD203B41FA5}">
                      <a16:colId xmlns:a16="http://schemas.microsoft.com/office/drawing/2014/main" val="3826923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Property</a:t>
                      </a:r>
                      <a:r>
                        <a:rPr lang="en-US" sz="2000" dirty="0">
                          <a:latin typeface="+mn-l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12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Water Holding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154.7 ± 0.75%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422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Oil Absorption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81.62 ± 0.94%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66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Least Gelling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8.00</a:t>
                      </a:r>
                      <a:r>
                        <a:rPr lang="en-US" sz="2000" baseline="0" dirty="0">
                          <a:latin typeface="+mn-lt"/>
                        </a:rPr>
                        <a:t> ± 0.61%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31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Bulk density (g/cm3)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0.56 ± 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27525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CFEEA77-2317-8FF7-4B6F-19017C7ADCAD}"/>
              </a:ext>
            </a:extLst>
          </p:cNvPr>
          <p:cNvSpPr txBox="1"/>
          <p:nvPr/>
        </p:nvSpPr>
        <p:spPr>
          <a:xfrm>
            <a:off x="8379405" y="5070295"/>
            <a:ext cx="180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(Smitha,</a:t>
            </a:r>
            <a:r>
              <a:rPr lang="en-US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2012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005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6FDC-566C-37B1-28E0-495BDDC8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0" y="365125"/>
            <a:ext cx="9857509" cy="1325563"/>
          </a:xfrm>
        </p:spPr>
        <p:txBody>
          <a:bodyPr/>
          <a:lstStyle/>
          <a:p>
            <a:pPr algn="ctr"/>
            <a:r>
              <a:rPr lang="en-US" sz="4400" b="1" dirty="0"/>
              <a:t>Nutritional Compositions and Functional Properties of Wheat Flour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E00505A-E5B4-C59A-7399-DC277FF0C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625858"/>
              </p:ext>
            </p:extLst>
          </p:nvPr>
        </p:nvGraphicFramePr>
        <p:xfrm>
          <a:off x="644236" y="2181489"/>
          <a:ext cx="4883728" cy="2773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441864">
                  <a:extLst>
                    <a:ext uri="{9D8B030D-6E8A-4147-A177-3AD203B41FA5}">
                      <a16:colId xmlns:a16="http://schemas.microsoft.com/office/drawing/2014/main" val="4037951983"/>
                    </a:ext>
                  </a:extLst>
                </a:gridCol>
                <a:gridCol w="2441864">
                  <a:extLst>
                    <a:ext uri="{9D8B030D-6E8A-4147-A177-3AD203B41FA5}">
                      <a16:colId xmlns:a16="http://schemas.microsoft.com/office/drawing/2014/main" val="2876098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Nutrient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Content(%)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179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Moisture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12.86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836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46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10.76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555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95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Crude Fiber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4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Total Carbohydrates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72.46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28590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D8A5B-00AA-C350-67F1-97164CDC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97175-237D-332E-73F0-434C29C9EBF2}"/>
              </a:ext>
            </a:extLst>
          </p:cNvPr>
          <p:cNvSpPr txBox="1"/>
          <p:nvPr/>
        </p:nvSpPr>
        <p:spPr>
          <a:xfrm>
            <a:off x="2371685" y="5519049"/>
            <a:ext cx="1939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en-US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Smitha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,2021)</a:t>
            </a:r>
            <a:endParaRPr lang="en-US" sz="1600" b="1" dirty="0">
              <a:latin typeface="+mj-lt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B4BD5E5-C765-40C0-F28D-4D5EA97F2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874523"/>
              </p:ext>
            </p:extLst>
          </p:nvPr>
        </p:nvGraphicFramePr>
        <p:xfrm>
          <a:off x="5929499" y="2160105"/>
          <a:ext cx="5698836" cy="3870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849418">
                  <a:extLst>
                    <a:ext uri="{9D8B030D-6E8A-4147-A177-3AD203B41FA5}">
                      <a16:colId xmlns:a16="http://schemas.microsoft.com/office/drawing/2014/main" val="3159760839"/>
                    </a:ext>
                  </a:extLst>
                </a:gridCol>
                <a:gridCol w="2849418">
                  <a:extLst>
                    <a:ext uri="{9D8B030D-6E8A-4147-A177-3AD203B41FA5}">
                      <a16:colId xmlns:a16="http://schemas.microsoft.com/office/drawing/2014/main" val="3102210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Values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Water absorption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35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Oil absorption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7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Swelling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17.60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46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Emulsion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38.38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296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Foam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12.922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292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Foam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35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Bulk density(g/cm3)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0.762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942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Emulsion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43.88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6900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BC6F739-E38A-7181-CBD9-7C647A49CD6A}"/>
              </a:ext>
            </a:extLst>
          </p:cNvPr>
          <p:cNvSpPr txBox="1"/>
          <p:nvPr/>
        </p:nvSpPr>
        <p:spPr>
          <a:xfrm>
            <a:off x="7929172" y="6031065"/>
            <a:ext cx="245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en-US" sz="1800" b="1" dirty="0">
                <a:effectLst/>
                <a:ea typeface="Calibri" panose="020F0502020204030204" pitchFamily="34" charset="0"/>
              </a:rPr>
              <a:t>Chandra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</a:rPr>
              <a:t>, 2013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010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u="sng" dirty="0">
                <a:ea typeface="Calibri" panose="020F0502020204030204" pitchFamily="34" charset="0"/>
                <a:cs typeface="Iskoola Pota" panose="02010503010101010104" pitchFamily="2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Major Objectives :-</a:t>
            </a:r>
          </a:p>
          <a:p>
            <a:r>
              <a:rPr lang="en-US" sz="2800" dirty="0"/>
              <a:t>To determine the potential of using jack fruit seed flour  and bread fruit flour as alternative filler in Chicken sausage production</a:t>
            </a:r>
          </a:p>
          <a:p>
            <a:r>
              <a:rPr lang="en-US" sz="2800" dirty="0"/>
              <a:t>To study the cooking loss of chicken sausages with incorporate of jack fruit seed flour and bread fruit flour</a:t>
            </a:r>
            <a:r>
              <a:rPr lang="en-US" sz="2800" i="1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4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/>
              <a:t>Material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Study Location :-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sz="2800" dirty="0"/>
              <a:t>The research was conducted at ,</a:t>
            </a:r>
          </a:p>
          <a:p>
            <a:r>
              <a:rPr lang="en-US" sz="2800" dirty="0"/>
              <a:t> JP POULTRY PRODUCTS(PVT)LTD –Sausage manufacturing and Sensory Analysis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Livestock Laboratory of the Faculty of Agricultural Sciences Sabaragamuwa University of Sri Lanka – Proximate analysis and Physiochemical properties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8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1865C-29BB-A4FD-70F0-1FA19E6A2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0691"/>
            <a:ext cx="10515600" cy="376627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Prepared three types of chicken sausages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Jack fruit seed flour incorporated chicken sausages(JFS)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Bread  fruit flour incorporated chicken sausages(BFS)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Control(Bread crumbs)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7F6D8-EF51-AB01-B15A-C26C8282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D420C1-42FA-75F4-5000-6A13CBBD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8473"/>
            <a:ext cx="10515600" cy="72043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Overall Procedure:-</a:t>
            </a:r>
          </a:p>
        </p:txBody>
      </p:sp>
    </p:spTree>
    <p:extLst>
      <p:ext uri="{BB962C8B-B14F-4D97-AF65-F5344CB8AC3E}">
        <p14:creationId xmlns:p14="http://schemas.microsoft.com/office/powerpoint/2010/main" val="1210330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1277</Words>
  <Application>Microsoft Office PowerPoint</Application>
  <PresentationFormat>Widescreen</PresentationFormat>
  <Paragraphs>321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Incorporation of Jack Fruit (Artocarpus heterophyllus) Seeds Flour and Bread Fruits(Artocarpus altilis) Flour as Substitutes of Bread Crumbles in Manufacturing of Chicken Sausages</vt:lpstr>
      <vt:lpstr>Content for  the presentation</vt:lpstr>
      <vt:lpstr>Introduction</vt:lpstr>
      <vt:lpstr>Nutritional Compositions</vt:lpstr>
      <vt:lpstr>Functional Properties </vt:lpstr>
      <vt:lpstr>Nutritional Compositions and Functional Properties of Wheat Flour</vt:lpstr>
      <vt:lpstr>Objectives</vt:lpstr>
      <vt:lpstr>Material and Methods</vt:lpstr>
      <vt:lpstr>Overall Procedure:-</vt:lpstr>
      <vt:lpstr>PowerPoint Presentation</vt:lpstr>
      <vt:lpstr>PowerPoint Presentation</vt:lpstr>
      <vt:lpstr>PowerPoint Presentation</vt:lpstr>
      <vt:lpstr>PowerPoint Presentation</vt:lpstr>
      <vt:lpstr>Results and Discussion</vt:lpstr>
      <vt:lpstr>1)Moisture Content </vt:lpstr>
      <vt:lpstr>2)Fiber Content %</vt:lpstr>
      <vt:lpstr>3)Fat Content %</vt:lpstr>
      <vt:lpstr>4)Protein Content %</vt:lpstr>
      <vt:lpstr>5)Ash Content %</vt:lpstr>
      <vt:lpstr>6)pH </vt:lpstr>
      <vt:lpstr>7)Water Holding Capacity %</vt:lpstr>
      <vt:lpstr>8)Cooking Loss(CL) %</vt:lpstr>
      <vt:lpstr>9)Sensory Evaluation</vt:lpstr>
      <vt:lpstr>Conclusion and Recommendations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M.D. Anuradha</dc:creator>
  <cp:lastModifiedBy>kumudhu</cp:lastModifiedBy>
  <cp:revision>26</cp:revision>
  <dcterms:created xsi:type="dcterms:W3CDTF">2023-02-09T03:28:20Z</dcterms:created>
  <dcterms:modified xsi:type="dcterms:W3CDTF">2023-03-25T12:42:44Z</dcterms:modified>
</cp:coreProperties>
</file>