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66" r:id="rId5"/>
    <p:sldId id="260" r:id="rId6"/>
    <p:sldId id="261" r:id="rId7"/>
    <p:sldId id="262" r:id="rId8"/>
    <p:sldId id="267" r:id="rId9"/>
    <p:sldId id="268" r:id="rId10"/>
    <p:sldId id="269" r:id="rId11"/>
    <p:sldId id="270" r:id="rId12"/>
    <p:sldId id="271" r:id="rId13"/>
    <p:sldId id="272" r:id="rId14"/>
    <p:sldId id="273" r:id="rId15"/>
    <p:sldId id="274" r:id="rId16"/>
    <p:sldId id="275" r:id="rId17"/>
    <p:sldId id="276" r:id="rId18"/>
    <p:sldId id="277" r:id="rId19"/>
    <p:sldId id="263" r:id="rId20"/>
    <p:sldId id="278" r:id="rId21"/>
    <p:sldId id="264" r:id="rId22"/>
    <p:sldId id="26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1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smtClean="0"/>
              <a:t>The</a:t>
            </a:r>
            <a:r>
              <a:rPr lang="en-US" baseline="0" dirty="0" smtClean="0"/>
              <a:t> mostly consume dairy product</a:t>
            </a:r>
            <a:endParaRPr lang="en-US" dirty="0"/>
          </a:p>
        </c:rich>
      </c:tx>
      <c:layout>
        <c:manualLayout>
          <c:xMode val="edge"/>
          <c:yMode val="edge"/>
          <c:x val="0.18507160058291278"/>
          <c:y val="1.5772782511337465E-2"/>
        </c:manualLayout>
      </c:layout>
      <c:overlay val="0"/>
      <c:spPr>
        <a:noFill/>
        <a:ln>
          <a:noFill/>
        </a:ln>
        <a:effectLst/>
      </c:spPr>
    </c:title>
    <c:autoTitleDeleted val="0"/>
    <c:plotArea>
      <c:layout/>
      <c:pieChart>
        <c:varyColors val="1"/>
        <c:ser>
          <c:idx val="0"/>
          <c:order val="0"/>
          <c:tx>
            <c:strRef>
              <c:f>Sheet1!$B$1</c:f>
              <c:strCache>
                <c:ptCount val="1"/>
                <c:pt idx="0">
                  <c:v>Percentage</c:v>
                </c:pt>
              </c:strCache>
            </c:strRef>
          </c:tx>
          <c:dPt>
            <c:idx val="0"/>
            <c:bubble3D val="0"/>
            <c:spPr>
              <a:solidFill>
                <a:schemeClr val="accent6"/>
              </a:solidFill>
              <a:ln>
                <a:noFill/>
              </a:ln>
              <a:effectLst>
                <a:outerShdw blurRad="254000" sx="102000" sy="102000" algn="ctr" rotWithShape="0">
                  <a:prstClr val="black">
                    <a:alpha val="20000"/>
                  </a:prstClr>
                </a:outerShdw>
              </a:effectLst>
            </c:spPr>
          </c:dPt>
          <c:dPt>
            <c:idx val="1"/>
            <c:bubble3D val="0"/>
            <c:spPr>
              <a:solidFill>
                <a:schemeClr val="accent5"/>
              </a:solidFill>
              <a:ln>
                <a:noFill/>
              </a:ln>
              <a:effectLst>
                <a:outerShdw blurRad="254000" sx="102000" sy="102000" algn="ctr" rotWithShape="0">
                  <a:prstClr val="black">
                    <a:alpha val="20000"/>
                  </a:prstClr>
                </a:outerShdw>
              </a:effectLst>
            </c:spPr>
          </c:dPt>
          <c:dPt>
            <c:idx val="2"/>
            <c:bubble3D val="0"/>
            <c:spPr>
              <a:solidFill>
                <a:schemeClr val="accent4"/>
              </a:solidFill>
              <a:ln>
                <a:noFill/>
              </a:ln>
              <a:effectLst>
                <a:outerShdw blurRad="254000" sx="102000" sy="102000" algn="ctr" rotWithShape="0">
                  <a:prstClr val="black">
                    <a:alpha val="20000"/>
                  </a:prstClr>
                </a:outerShdw>
              </a:effectLst>
            </c:spPr>
          </c:dPt>
          <c:dPt>
            <c:idx val="3"/>
            <c:bubble3D val="0"/>
            <c:spPr>
              <a:solidFill>
                <a:schemeClr val="accent6">
                  <a:lumMod val="60000"/>
                </a:schemeClr>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Sheet1!$A$2:$A$5</c:f>
              <c:strCache>
                <c:ptCount val="3"/>
                <c:pt idx="0">
                  <c:v>Yoghurt</c:v>
                </c:pt>
                <c:pt idx="1">
                  <c:v>Drinking Yoghurt</c:v>
                </c:pt>
                <c:pt idx="2">
                  <c:v>Curd</c:v>
                </c:pt>
              </c:strCache>
            </c:strRef>
          </c:cat>
          <c:val>
            <c:numRef>
              <c:f>Sheet1!$B$2:$B$5</c:f>
              <c:numCache>
                <c:formatCode>General</c:formatCode>
                <c:ptCount val="4"/>
                <c:pt idx="0">
                  <c:v>227</c:v>
                </c:pt>
                <c:pt idx="1">
                  <c:v>41</c:v>
                </c:pt>
                <c:pt idx="2">
                  <c:v>34</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smtClean="0"/>
              <a:t>Having</a:t>
            </a:r>
            <a:r>
              <a:rPr lang="en-US" baseline="0" dirty="0" smtClean="0"/>
              <a:t> a favorite brand of dairy products</a:t>
            </a:r>
            <a:endParaRPr lang="en-US" dirty="0"/>
          </a:p>
        </c:rich>
      </c:tx>
      <c:layout>
        <c:manualLayout>
          <c:xMode val="edge"/>
          <c:yMode val="edge"/>
          <c:x val="0.13737263598829558"/>
          <c:y val="2.4154053411522308E-2"/>
        </c:manualLayout>
      </c:layout>
      <c:overlay val="0"/>
      <c:spPr>
        <a:noFill/>
        <a:ln>
          <a:noFill/>
        </a:ln>
        <a:effectLst/>
      </c:spPr>
    </c:title>
    <c:autoTitleDeleted val="0"/>
    <c:plotArea>
      <c:layout/>
      <c:pieChart>
        <c:varyColors val="1"/>
        <c:ser>
          <c:idx val="0"/>
          <c:order val="0"/>
          <c:tx>
            <c:strRef>
              <c:f>Sheet1!$B$1</c:f>
              <c:strCache>
                <c:ptCount val="1"/>
                <c:pt idx="0">
                  <c:v>Frequency</c:v>
                </c:pt>
              </c:strCache>
            </c:strRef>
          </c:tx>
          <c:dPt>
            <c:idx val="0"/>
            <c:bubble3D val="0"/>
            <c:spPr>
              <a:solidFill>
                <a:schemeClr val="accent6"/>
              </a:solidFill>
              <a:ln>
                <a:noFill/>
              </a:ln>
              <a:effectLst>
                <a:outerShdw blurRad="254000" sx="102000" sy="102000" algn="ctr" rotWithShape="0">
                  <a:prstClr val="black">
                    <a:alpha val="20000"/>
                  </a:prstClr>
                </a:outerShdw>
              </a:effectLst>
            </c:spPr>
          </c:dPt>
          <c:dPt>
            <c:idx val="1"/>
            <c:bubble3D val="0"/>
            <c:spPr>
              <a:solidFill>
                <a:schemeClr val="accent5"/>
              </a:solidFill>
              <a:ln>
                <a:noFill/>
              </a:ln>
              <a:effectLst>
                <a:outerShdw blurRad="254000" sx="102000" sy="102000" algn="ctr" rotWithShape="0">
                  <a:prstClr val="black">
                    <a:alpha val="20000"/>
                  </a:prstClr>
                </a:outerShdw>
              </a:effectLst>
            </c:spPr>
          </c:dPt>
          <c:dPt>
            <c:idx val="2"/>
            <c:bubble3D val="0"/>
            <c:spPr>
              <a:solidFill>
                <a:schemeClr val="accent4"/>
              </a:solidFill>
              <a:ln>
                <a:noFill/>
              </a:ln>
              <a:effectLst>
                <a:outerShdw blurRad="254000" sx="102000" sy="102000" algn="ctr" rotWithShape="0">
                  <a:prstClr val="black">
                    <a:alpha val="20000"/>
                  </a:prstClr>
                </a:outerShdw>
              </a:effectLst>
            </c:spPr>
          </c:dPt>
          <c:dPt>
            <c:idx val="3"/>
            <c:bubble3D val="0"/>
            <c:spPr>
              <a:solidFill>
                <a:schemeClr val="accent6">
                  <a:lumMod val="60000"/>
                </a:schemeClr>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Sheet1!$A$2:$A$5</c:f>
              <c:strCache>
                <c:ptCount val="2"/>
                <c:pt idx="0">
                  <c:v>Yes</c:v>
                </c:pt>
                <c:pt idx="1">
                  <c:v>No</c:v>
                </c:pt>
              </c:strCache>
            </c:strRef>
          </c:cat>
          <c:val>
            <c:numRef>
              <c:f>Sheet1!$B$2:$B$5</c:f>
              <c:numCache>
                <c:formatCode>General</c:formatCode>
                <c:ptCount val="4"/>
                <c:pt idx="0">
                  <c:v>239</c:v>
                </c:pt>
                <c:pt idx="1">
                  <c:v>63</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2"/>
        <c:delete val="1"/>
      </c:legendEntry>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A99955-9A95-436C-99C3-9249808B2C94}" type="datetimeFigureOut">
              <a:rPr lang="en-US" smtClean="0"/>
              <a:t>4/2/2023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CA908A-40DA-4385-96CA-0E233AB8F071}" type="slidenum">
              <a:rPr lang="en-US" smtClean="0"/>
              <a:t>‹#›</a:t>
            </a:fld>
            <a:endParaRPr lang="en-US"/>
          </a:p>
        </p:txBody>
      </p:sp>
    </p:spTree>
    <p:extLst>
      <p:ext uri="{BB962C8B-B14F-4D97-AF65-F5344CB8AC3E}">
        <p14:creationId xmlns:p14="http://schemas.microsoft.com/office/powerpoint/2010/main" val="3444738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417969-4646-0311-37D1-2E355C591717}"/>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en-US" dirty="0"/>
              <a:t>Research Topic</a:t>
            </a:r>
          </a:p>
        </p:txBody>
      </p:sp>
      <p:sp>
        <p:nvSpPr>
          <p:cNvPr id="3" name="Subtitle 2">
            <a:extLst>
              <a:ext uri="{FF2B5EF4-FFF2-40B4-BE49-F238E27FC236}">
                <a16:creationId xmlns="" xmlns:a16="http://schemas.microsoft.com/office/drawing/2014/main" id="{25EAE0CF-F39E-AF3A-21D1-E58FEE7FAB09}"/>
              </a:ext>
            </a:extLst>
          </p:cNvPr>
          <p:cNvSpPr>
            <a:spLocks noGrp="1"/>
          </p:cNvSpPr>
          <p:nvPr>
            <p:ph type="subTitle" idx="1" hasCustomPrompt="1"/>
          </p:nvPr>
        </p:nvSpPr>
        <p:spPr>
          <a:xfrm>
            <a:off x="1524000" y="3602038"/>
            <a:ext cx="9144000" cy="1655762"/>
          </a:xfrm>
        </p:spPr>
        <p:txBody>
          <a:bodyPr>
            <a:normAutofit/>
          </a:bodyPr>
          <a:lstStyle>
            <a:lvl1pPr marL="0" indent="0" algn="ctr">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Authors</a:t>
            </a:r>
          </a:p>
        </p:txBody>
      </p:sp>
      <p:sp>
        <p:nvSpPr>
          <p:cNvPr id="4" name="Date Placeholder 3">
            <a:extLst>
              <a:ext uri="{FF2B5EF4-FFF2-40B4-BE49-F238E27FC236}">
                <a16:creationId xmlns="" xmlns:a16="http://schemas.microsoft.com/office/drawing/2014/main" id="{717085C5-110D-2BCE-5729-CEE44BA3C7AC}"/>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 xmlns:a16="http://schemas.microsoft.com/office/drawing/2014/main" id="{789B83A7-1EC4-307E-554D-281220A7C77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 xmlns:a16="http://schemas.microsoft.com/office/drawing/2014/main" id="{BBDC7F6B-80C0-4DD9-5B3D-5C7D6043D162}"/>
              </a:ext>
            </a:extLst>
          </p:cNvPr>
          <p:cNvSpPr>
            <a:spLocks noGrp="1"/>
          </p:cNvSpPr>
          <p:nvPr>
            <p:ph type="sldNum" sz="quarter" idx="12"/>
          </p:nvPr>
        </p:nvSpPr>
        <p:spPr>
          <a:xfrm>
            <a:off x="9296400" y="6492875"/>
            <a:ext cx="2743200" cy="365125"/>
          </a:xfrm>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27493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C4EA05-7E01-5383-DBE0-8DD3BF085C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383BAA55-5A9B-2056-A6C3-32F821CF03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D1926F8-0703-66E5-E71D-E1FC8C87EAFA}"/>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 xmlns:a16="http://schemas.microsoft.com/office/drawing/2014/main" id="{511BC5C9-8250-99C9-BCE1-B4AF3FB1944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 xmlns:a16="http://schemas.microsoft.com/office/drawing/2014/main" id="{1F16E12C-4B65-E3AF-1721-C890FA4F211C}"/>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3772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F2F473C-73E3-01D0-7AFC-C38C4A48C1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1896384-DC25-594D-6B35-E3A83B321D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82B6F9C-5D81-9610-48C8-C313116EF81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 xmlns:a16="http://schemas.microsoft.com/office/drawing/2014/main" id="{AF5CB411-649C-341A-0F9E-AB2FBAEF79E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 xmlns:a16="http://schemas.microsoft.com/office/drawing/2014/main" id="{7C8CB216-4EC5-B91B-1928-253A567EAC28}"/>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76043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D471F7-8430-D4D9-C410-605B860FD39C}"/>
              </a:ext>
            </a:extLst>
          </p:cNvPr>
          <p:cNvSpPr>
            <a:spLocks noGrp="1"/>
          </p:cNvSpPr>
          <p:nvPr>
            <p:ph type="title" hasCustomPrompt="1"/>
          </p:nvPr>
        </p:nvSpPr>
        <p:spPr/>
        <p:txBody>
          <a:bodyPr>
            <a:normAutofit/>
          </a:bodyPr>
          <a:lstStyle>
            <a:lvl1pPr>
              <a:defRPr sz="4400" b="1">
                <a:latin typeface="+mj-lt"/>
              </a:defRPr>
            </a:lvl1pPr>
          </a:lstStyle>
          <a:p>
            <a:r>
              <a:rPr lang="en-US" dirty="0"/>
              <a:t>Content</a:t>
            </a:r>
          </a:p>
        </p:txBody>
      </p:sp>
      <p:sp>
        <p:nvSpPr>
          <p:cNvPr id="3" name="Content Placeholder 2">
            <a:extLst>
              <a:ext uri="{FF2B5EF4-FFF2-40B4-BE49-F238E27FC236}">
                <a16:creationId xmlns="" xmlns:a16="http://schemas.microsoft.com/office/drawing/2014/main" id="{1733130F-EE6E-3BB1-E1C6-D238555799FC}"/>
              </a:ext>
            </a:extLst>
          </p:cNvPr>
          <p:cNvSpPr>
            <a:spLocks noGrp="1"/>
          </p:cNvSpPr>
          <p:nvPr>
            <p:ph idx="1" hasCustomPrompt="1"/>
          </p:nvPr>
        </p:nvSpPr>
        <p:spPr/>
        <p:txBody>
          <a:bodyPr/>
          <a:lstStyle>
            <a:lvl1pPr marL="457200" indent="-457200">
              <a:buFont typeface="Wingdings" panose="05000000000000000000" pitchFamily="2" charset="2"/>
              <a:buChar char="Ø"/>
              <a:defRPr/>
            </a:lvl1pPr>
          </a:lstStyle>
          <a:p>
            <a:pPr lvl="0"/>
            <a:r>
              <a:rPr lang="en-US" dirty="0"/>
              <a:t>……</a:t>
            </a:r>
          </a:p>
          <a:p>
            <a:pPr lvl="0"/>
            <a:r>
              <a:rPr lang="en-US" dirty="0"/>
              <a:t>……</a:t>
            </a:r>
          </a:p>
          <a:p>
            <a:pPr lvl="0"/>
            <a:r>
              <a:rPr lang="en-US" dirty="0"/>
              <a:t>……</a:t>
            </a:r>
          </a:p>
          <a:p>
            <a:pPr lvl="0"/>
            <a:r>
              <a:rPr lang="en-US" dirty="0"/>
              <a:t>……</a:t>
            </a:r>
          </a:p>
          <a:p>
            <a:pPr lvl="0"/>
            <a:r>
              <a:rPr lang="en-US" dirty="0"/>
              <a:t>…..</a:t>
            </a:r>
          </a:p>
        </p:txBody>
      </p:sp>
      <p:sp>
        <p:nvSpPr>
          <p:cNvPr id="4" name="Date Placeholder 3">
            <a:extLst>
              <a:ext uri="{FF2B5EF4-FFF2-40B4-BE49-F238E27FC236}">
                <a16:creationId xmlns="" xmlns:a16="http://schemas.microsoft.com/office/drawing/2014/main" id="{C6DB1DCA-CC52-136E-CED2-F56D3B8473D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 xmlns:a16="http://schemas.microsoft.com/office/drawing/2014/main" id="{B397FAA6-010F-5EB9-B53A-A0EE7948AC8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 xmlns:a16="http://schemas.microsoft.com/office/drawing/2014/main" id="{50B88A30-44ED-403D-5F22-09F89F2E9DD6}"/>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23635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D471F7-8430-D4D9-C410-605B860FD39C}"/>
              </a:ext>
            </a:extLst>
          </p:cNvPr>
          <p:cNvSpPr>
            <a:spLocks noGrp="1"/>
          </p:cNvSpPr>
          <p:nvPr>
            <p:ph type="title" hasCustomPrompt="1"/>
          </p:nvPr>
        </p:nvSpPr>
        <p:spPr/>
        <p:txBody>
          <a:bodyPr>
            <a:normAutofit/>
          </a:bodyPr>
          <a:lstStyle>
            <a:lvl1pPr>
              <a:defRPr sz="4400" b="1">
                <a:latin typeface="+mj-lt"/>
              </a:defRPr>
            </a:lvl1pPr>
          </a:lstStyle>
          <a:p>
            <a:r>
              <a:rPr lang="en-US" dirty="0"/>
              <a:t>Topic Here……</a:t>
            </a:r>
          </a:p>
        </p:txBody>
      </p:sp>
      <p:sp>
        <p:nvSpPr>
          <p:cNvPr id="3" name="Content Placeholder 2">
            <a:extLst>
              <a:ext uri="{FF2B5EF4-FFF2-40B4-BE49-F238E27FC236}">
                <a16:creationId xmlns="" xmlns:a16="http://schemas.microsoft.com/office/drawing/2014/main" id="{1733130F-EE6E-3BB1-E1C6-D238555799FC}"/>
              </a:ext>
            </a:extLst>
          </p:cNvPr>
          <p:cNvSpPr>
            <a:spLocks noGrp="1"/>
          </p:cNvSpPr>
          <p:nvPr>
            <p:ph idx="1" hasCustomPrompt="1"/>
          </p:nvPr>
        </p:nvSpPr>
        <p:spPr/>
        <p:txBody>
          <a:bodyPr/>
          <a:lstStyle>
            <a:lvl1pPr marL="457200" indent="-457200">
              <a:buFont typeface="Arial" panose="020B0604020202020204" pitchFamily="34" charset="0"/>
              <a:buChar char="•"/>
              <a:defRPr/>
            </a:lvl1pPr>
          </a:lstStyle>
          <a:p>
            <a:pPr lvl="0"/>
            <a:r>
              <a:rPr lang="en-US" dirty="0"/>
              <a:t>……</a:t>
            </a:r>
          </a:p>
          <a:p>
            <a:pPr lvl="0"/>
            <a:r>
              <a:rPr lang="en-US" dirty="0"/>
              <a:t>……</a:t>
            </a:r>
          </a:p>
          <a:p>
            <a:pPr lvl="0"/>
            <a:r>
              <a:rPr lang="en-US" dirty="0"/>
              <a:t>……</a:t>
            </a:r>
          </a:p>
          <a:p>
            <a:pPr lvl="0"/>
            <a:r>
              <a:rPr lang="en-US" dirty="0"/>
              <a:t>……</a:t>
            </a:r>
          </a:p>
          <a:p>
            <a:pPr lvl="0"/>
            <a:r>
              <a:rPr lang="en-US" dirty="0"/>
              <a:t>…..</a:t>
            </a:r>
          </a:p>
        </p:txBody>
      </p:sp>
      <p:sp>
        <p:nvSpPr>
          <p:cNvPr id="4" name="Date Placeholder 3">
            <a:extLst>
              <a:ext uri="{FF2B5EF4-FFF2-40B4-BE49-F238E27FC236}">
                <a16:creationId xmlns="" xmlns:a16="http://schemas.microsoft.com/office/drawing/2014/main" id="{C6DB1DCA-CC52-136E-CED2-F56D3B8473D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 xmlns:a16="http://schemas.microsoft.com/office/drawing/2014/main" id="{B397FAA6-010F-5EB9-B53A-A0EE7948AC8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 xmlns:a16="http://schemas.microsoft.com/office/drawing/2014/main" id="{50B88A30-44ED-403D-5F22-09F89F2E9DD6}"/>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5011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49452A-D6F8-C6AE-3FEA-ADFC57F080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CEAD072-65FF-CF97-B7E8-CB5B22EA1D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6142CF0D-0151-44E9-10B8-0738B9EEB7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B6DA0FD8-8632-4358-3ED7-0603A4B2BB36}"/>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 xmlns:a16="http://schemas.microsoft.com/office/drawing/2014/main" id="{02411A09-9139-A265-D5CF-79C46D5EEC7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 xmlns:a16="http://schemas.microsoft.com/office/drawing/2014/main" id="{37D7811F-7FA8-BF72-D8DB-21511B8A391A}"/>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95905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FD7A8C-0323-E4BB-D073-B752DF7E25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EE0559D-E3F0-4C5F-4D86-808179E8CC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B2B72E48-E5D6-4309-FE87-162FA1AF08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DEA7410-28B9-1126-0F82-88CCCC466F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CD13B33-090A-51AD-E7B4-AA38C5B556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489F57A7-6E89-04D9-023A-140844CCB8FF}"/>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a:extLst>
              <a:ext uri="{FF2B5EF4-FFF2-40B4-BE49-F238E27FC236}">
                <a16:creationId xmlns="" xmlns:a16="http://schemas.microsoft.com/office/drawing/2014/main" id="{04D958A4-AEFE-A6A8-0386-6589FBB4C5D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 xmlns:a16="http://schemas.microsoft.com/office/drawing/2014/main" id="{DB3B3EC1-87F8-80FE-0F81-CDBCA4A4F44C}"/>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30454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3B1659-B1BC-7FAE-991B-BF09F93A55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97A4906-531C-4B30-7879-310FD641C93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a:extLst>
              <a:ext uri="{FF2B5EF4-FFF2-40B4-BE49-F238E27FC236}">
                <a16:creationId xmlns="" xmlns:a16="http://schemas.microsoft.com/office/drawing/2014/main" id="{A353892B-0FC9-B7C7-B278-75FBF37E74B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 xmlns:a16="http://schemas.microsoft.com/office/drawing/2014/main" id="{76859966-AABE-1811-710F-18CE3CF23EB5}"/>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80075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CAC124B-EF3A-7C52-502B-78199F7ADE9B}"/>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 xmlns:a16="http://schemas.microsoft.com/office/drawing/2014/main" id="{340B8CAC-C8F4-4045-54C8-67793DDAD4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 xmlns:a16="http://schemas.microsoft.com/office/drawing/2014/main" id="{DED00E0A-0E4F-0283-9D71-27DBDEC97B1E}"/>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080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FC9EA5-45C2-D087-3AF0-DFEB343683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6EF1E509-E2B2-3FF9-0A5B-3508A025D1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9D9F53B-8935-BC25-B503-B4889244F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45C09E0-9170-0D9A-AC6E-728CA3C5481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 xmlns:a16="http://schemas.microsoft.com/office/drawing/2014/main" id="{339F8903-2675-9F49-D34C-C32DDC4FB9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 xmlns:a16="http://schemas.microsoft.com/office/drawing/2014/main" id="{BCDB0455-5F1B-6A63-20DA-AD38F3C077E2}"/>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5181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6C56F0-7043-96BF-B4C4-43D1E4145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BAFF1898-3C62-34C4-E2B9-88B437588F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54488573-FF6E-CBA7-4CB0-4E874445D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FDF9B5EE-4355-D7FE-2C32-2FEF9FE85BF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 xmlns:a16="http://schemas.microsoft.com/office/drawing/2014/main" id="{06473719-B06C-C3B0-5EF9-CCEAC643226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 xmlns:a16="http://schemas.microsoft.com/office/drawing/2014/main" id="{6C346418-6E63-F759-38D3-A627712D1484}"/>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96797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0EE8BA6E-A64F-4653-598A-C97DA36121E5}"/>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 xmlns:a16="http://schemas.microsoft.com/office/drawing/2014/main" id="{6332B1D3-6A11-F23D-7C31-1F0084E56E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F7646B8D-AF73-C7A6-19BB-19FF96778D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 xmlns:a16="http://schemas.microsoft.com/office/drawing/2014/main" id="{322890DE-316E-2527-E356-1E4370DC8B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C179B-E1DC-44DF-B0E4-66A8D350C2BE}" type="slidenum">
              <a:rPr lang="en-US" smtClean="0"/>
              <a:t>‹#›</a:t>
            </a:fld>
            <a:endParaRPr lang="en-US"/>
          </a:p>
        </p:txBody>
      </p:sp>
    </p:spTree>
    <p:extLst>
      <p:ext uri="{BB962C8B-B14F-4D97-AF65-F5344CB8AC3E}">
        <p14:creationId xmlns:p14="http://schemas.microsoft.com/office/powerpoint/2010/main" val="2911773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6142CA-5798-0436-B8AE-5C0A3BB06DA4}"/>
              </a:ext>
            </a:extLst>
          </p:cNvPr>
          <p:cNvSpPr>
            <a:spLocks noGrp="1"/>
          </p:cNvSpPr>
          <p:nvPr>
            <p:ph type="ctrTitle"/>
          </p:nvPr>
        </p:nvSpPr>
        <p:spPr>
          <a:xfrm>
            <a:off x="418728" y="1530274"/>
            <a:ext cx="11354539" cy="1542552"/>
          </a:xfrm>
          <a:noFill/>
        </p:spPr>
        <p:style>
          <a:lnRef idx="2">
            <a:schemeClr val="accent2"/>
          </a:lnRef>
          <a:fillRef idx="1">
            <a:schemeClr val="lt1"/>
          </a:fillRef>
          <a:effectRef idx="0">
            <a:schemeClr val="accent2"/>
          </a:effectRef>
          <a:fontRef idx="minor">
            <a:schemeClr val="dk1"/>
          </a:fontRef>
        </p:style>
        <p:txBody>
          <a:bodyPr anchor="ctr">
            <a:normAutofit fontScale="90000"/>
          </a:bodyPr>
          <a:lstStyle/>
          <a:p>
            <a:r>
              <a:rPr lang="en-GB" dirty="0" smtClean="0"/>
              <a:t>Factors </a:t>
            </a:r>
            <a:r>
              <a:rPr lang="en-GB" dirty="0"/>
              <a:t>Leading to Brand Loyalty in Selected Dairy Products in Sri </a:t>
            </a:r>
            <a:r>
              <a:rPr lang="en-GB" dirty="0" smtClean="0"/>
              <a:t>Lanka</a:t>
            </a:r>
            <a:endParaRPr lang="en-US" dirty="0">
              <a:solidFill>
                <a:schemeClr val="tx1">
                  <a:lumMod val="95000"/>
                  <a:lumOff val="5000"/>
                </a:schemeClr>
              </a:solidFill>
            </a:endParaRPr>
          </a:p>
        </p:txBody>
      </p:sp>
      <p:sp>
        <p:nvSpPr>
          <p:cNvPr id="3" name="Subtitle 2">
            <a:extLst>
              <a:ext uri="{FF2B5EF4-FFF2-40B4-BE49-F238E27FC236}">
                <a16:creationId xmlns="" xmlns:a16="http://schemas.microsoft.com/office/drawing/2014/main" id="{6C7029D9-45E1-6988-ED36-1DA4288538E8}"/>
              </a:ext>
            </a:extLst>
          </p:cNvPr>
          <p:cNvSpPr>
            <a:spLocks noGrp="1"/>
          </p:cNvSpPr>
          <p:nvPr>
            <p:ph type="subTitle" idx="1"/>
          </p:nvPr>
        </p:nvSpPr>
        <p:spPr>
          <a:xfrm>
            <a:off x="418731" y="4158245"/>
            <a:ext cx="11354538" cy="890063"/>
          </a:xfrm>
          <a:noFill/>
          <a:ln>
            <a:noFill/>
          </a:ln>
        </p:spPr>
        <p:style>
          <a:lnRef idx="2">
            <a:schemeClr val="accent2"/>
          </a:lnRef>
          <a:fillRef idx="1">
            <a:schemeClr val="lt1"/>
          </a:fillRef>
          <a:effectRef idx="0">
            <a:schemeClr val="accent2"/>
          </a:effectRef>
          <a:fontRef idx="minor">
            <a:schemeClr val="dk1"/>
          </a:fontRef>
        </p:style>
        <p:txBody>
          <a:bodyPr anchor="ctr">
            <a:normAutofit/>
          </a:bodyPr>
          <a:lstStyle/>
          <a:p>
            <a:r>
              <a:rPr lang="en-GB" sz="3600" dirty="0" smtClean="0">
                <a:solidFill>
                  <a:schemeClr val="tx1">
                    <a:lumMod val="65000"/>
                    <a:lumOff val="35000"/>
                  </a:schemeClr>
                </a:solidFill>
              </a:rPr>
              <a:t>KKA </a:t>
            </a:r>
            <a:r>
              <a:rPr lang="en-GB" sz="3600" dirty="0">
                <a:solidFill>
                  <a:schemeClr val="tx1">
                    <a:lumMod val="65000"/>
                    <a:lumOff val="35000"/>
                  </a:schemeClr>
                </a:solidFill>
              </a:rPr>
              <a:t>Dilshan</a:t>
            </a:r>
            <a:r>
              <a:rPr lang="en-GB" sz="3600" baseline="30000" dirty="0">
                <a:solidFill>
                  <a:schemeClr val="tx1">
                    <a:lumMod val="65000"/>
                    <a:lumOff val="35000"/>
                  </a:schemeClr>
                </a:solidFill>
              </a:rPr>
              <a:t>1</a:t>
            </a:r>
            <a:r>
              <a:rPr lang="en-GB" sz="3600" dirty="0">
                <a:solidFill>
                  <a:schemeClr val="tx1">
                    <a:lumMod val="65000"/>
                    <a:lumOff val="35000"/>
                  </a:schemeClr>
                </a:solidFill>
              </a:rPr>
              <a:t>*, HSR Rosairo</a:t>
            </a:r>
            <a:r>
              <a:rPr lang="en-GB" sz="3600" baseline="30000" dirty="0">
                <a:solidFill>
                  <a:schemeClr val="tx1">
                    <a:lumMod val="65000"/>
                    <a:lumOff val="35000"/>
                  </a:schemeClr>
                </a:solidFill>
              </a:rPr>
              <a:t>1</a:t>
            </a:r>
            <a:r>
              <a:rPr lang="en-GB" sz="3600" dirty="0">
                <a:solidFill>
                  <a:schemeClr val="tx1">
                    <a:lumMod val="65000"/>
                    <a:lumOff val="35000"/>
                  </a:schemeClr>
                </a:solidFill>
              </a:rPr>
              <a:t>, DP </a:t>
            </a:r>
            <a:r>
              <a:rPr lang="en-GB" sz="3600" dirty="0" smtClean="0">
                <a:solidFill>
                  <a:schemeClr val="tx1">
                    <a:lumMod val="65000"/>
                    <a:lumOff val="35000"/>
                  </a:schemeClr>
                </a:solidFill>
              </a:rPr>
              <a:t>Senadeera</a:t>
            </a:r>
            <a:r>
              <a:rPr lang="en-GB" sz="3600" baseline="30000" dirty="0" smtClean="0">
                <a:solidFill>
                  <a:schemeClr val="tx1">
                    <a:lumMod val="65000"/>
                    <a:lumOff val="35000"/>
                  </a:schemeClr>
                </a:solidFill>
              </a:rPr>
              <a:t>2</a:t>
            </a:r>
            <a:endParaRPr lang="en-US" sz="3600" dirty="0">
              <a:solidFill>
                <a:schemeClr val="tx1">
                  <a:lumMod val="65000"/>
                  <a:lumOff val="35000"/>
                </a:schemeClr>
              </a:solidFill>
            </a:endParaRPr>
          </a:p>
        </p:txBody>
      </p:sp>
      <p:sp>
        <p:nvSpPr>
          <p:cNvPr id="5" name="Slide Number Placeholder 4">
            <a:extLst>
              <a:ext uri="{FF2B5EF4-FFF2-40B4-BE49-F238E27FC236}">
                <a16:creationId xmlns="" xmlns:a16="http://schemas.microsoft.com/office/drawing/2014/main" id="{ABC4BB5B-09EB-1B3A-429A-B87F5F1A078E}"/>
              </a:ext>
            </a:extLst>
          </p:cNvPr>
          <p:cNvSpPr>
            <a:spLocks noGrp="1"/>
          </p:cNvSpPr>
          <p:nvPr>
            <p:ph type="sldNum" sz="quarter" idx="12"/>
          </p:nvPr>
        </p:nvSpPr>
        <p:spPr/>
        <p:txBody>
          <a:bodyPr/>
          <a:lstStyle/>
          <a:p>
            <a:fld id="{48FC179B-E1DC-44DF-B0E4-66A8D350C2BE}" type="slidenum">
              <a:rPr lang="en-US" smtClean="0"/>
              <a:t>1</a:t>
            </a:fld>
            <a:endParaRPr lang="en-US" dirty="0"/>
          </a:p>
        </p:txBody>
      </p:sp>
      <p:sp>
        <p:nvSpPr>
          <p:cNvPr id="8" name="Subtitle 2">
            <a:extLst>
              <a:ext uri="{FF2B5EF4-FFF2-40B4-BE49-F238E27FC236}">
                <a16:creationId xmlns="" xmlns:a16="http://schemas.microsoft.com/office/drawing/2014/main" id="{4B152B19-860D-D292-3F8A-1BA2E3F4049A}"/>
              </a:ext>
            </a:extLst>
          </p:cNvPr>
          <p:cNvSpPr txBox="1">
            <a:spLocks/>
          </p:cNvSpPr>
          <p:nvPr/>
        </p:nvSpPr>
        <p:spPr>
          <a:xfrm>
            <a:off x="418729" y="5048308"/>
            <a:ext cx="11354538" cy="127318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40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r>
              <a:rPr lang="en-US" sz="2400" baseline="30000" dirty="0">
                <a:solidFill>
                  <a:schemeClr val="tx1">
                    <a:lumMod val="65000"/>
                    <a:lumOff val="35000"/>
                  </a:schemeClr>
                </a:solidFill>
              </a:rPr>
              <a:t>1</a:t>
            </a:r>
            <a:r>
              <a:rPr lang="en-US" sz="2400" dirty="0">
                <a:solidFill>
                  <a:schemeClr val="tx1">
                    <a:lumMod val="65000"/>
                    <a:lumOff val="35000"/>
                  </a:schemeClr>
                </a:solidFill>
              </a:rPr>
              <a:t>Department of Agribusiness Management, Faculty of Agricultural Sciences, </a:t>
            </a:r>
            <a:r>
              <a:rPr lang="en-US" sz="2400" dirty="0" err="1">
                <a:solidFill>
                  <a:schemeClr val="tx1">
                    <a:lumMod val="65000"/>
                    <a:lumOff val="35000"/>
                  </a:schemeClr>
                </a:solidFill>
              </a:rPr>
              <a:t>Sabaragamuwa</a:t>
            </a:r>
            <a:r>
              <a:rPr lang="en-US" sz="2400" dirty="0">
                <a:solidFill>
                  <a:schemeClr val="tx1">
                    <a:lumMod val="65000"/>
                    <a:lumOff val="35000"/>
                  </a:schemeClr>
                </a:solidFill>
              </a:rPr>
              <a:t> University of Sri Lanka</a:t>
            </a:r>
          </a:p>
          <a:p>
            <a:r>
              <a:rPr lang="en-GB" sz="2400" baseline="30000" dirty="0">
                <a:solidFill>
                  <a:schemeClr val="tx1">
                    <a:lumMod val="65000"/>
                    <a:lumOff val="35000"/>
                  </a:schemeClr>
                </a:solidFill>
              </a:rPr>
              <a:t>2</a:t>
            </a:r>
            <a:r>
              <a:rPr lang="en-GB" sz="2400" dirty="0">
                <a:solidFill>
                  <a:schemeClr val="tx1">
                    <a:lumMod val="65000"/>
                    <a:lumOff val="35000"/>
                  </a:schemeClr>
                </a:solidFill>
              </a:rPr>
              <a:t>CIC Dairies (Private) Limited, </a:t>
            </a:r>
            <a:r>
              <a:rPr lang="en-GB" sz="2400" dirty="0" err="1">
                <a:solidFill>
                  <a:schemeClr val="tx1">
                    <a:lumMod val="65000"/>
                    <a:lumOff val="35000"/>
                  </a:schemeClr>
                </a:solidFill>
              </a:rPr>
              <a:t>Ekala</a:t>
            </a:r>
            <a:r>
              <a:rPr lang="en-GB" sz="2400" dirty="0">
                <a:solidFill>
                  <a:schemeClr val="tx1">
                    <a:lumMod val="65000"/>
                    <a:lumOff val="35000"/>
                  </a:schemeClr>
                </a:solidFill>
              </a:rPr>
              <a:t>, Sri Lanka</a:t>
            </a:r>
            <a:endParaRPr lang="en-US" sz="2400" dirty="0">
              <a:solidFill>
                <a:schemeClr val="tx1">
                  <a:lumMod val="65000"/>
                  <a:lumOff val="35000"/>
                </a:schemeClr>
              </a:solidFill>
            </a:endParaRPr>
          </a:p>
          <a:p>
            <a:endParaRPr lang="en-US" sz="2400" dirty="0">
              <a:solidFill>
                <a:schemeClr val="tx1">
                  <a:lumMod val="65000"/>
                  <a:lumOff val="35000"/>
                </a:schemeClr>
              </a:solidFill>
            </a:endParaRPr>
          </a:p>
        </p:txBody>
      </p:sp>
    </p:spTree>
    <p:extLst>
      <p:ext uri="{BB962C8B-B14F-4D97-AF65-F5344CB8AC3E}">
        <p14:creationId xmlns:p14="http://schemas.microsoft.com/office/powerpoint/2010/main" val="1209625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a:t>
            </a:r>
            <a:r>
              <a:rPr lang="en-US" sz="4400" u="sng" dirty="0" smtClean="0"/>
              <a:t>Discussion </a:t>
            </a:r>
            <a:r>
              <a:rPr lang="en-US" sz="4400" i="1" u="sng" dirty="0" smtClean="0"/>
              <a:t>cont.</a:t>
            </a:r>
            <a:endParaRPr lang="en-US" sz="4400" i="1" u="sng"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10</a:t>
            </a:fld>
            <a:endParaRPr lang="en-US"/>
          </a:p>
        </p:txBody>
      </p:sp>
      <p:sp>
        <p:nvSpPr>
          <p:cNvPr id="6" name="TextBox 5"/>
          <p:cNvSpPr txBox="1"/>
          <p:nvPr/>
        </p:nvSpPr>
        <p:spPr>
          <a:xfrm>
            <a:off x="623739" y="1516982"/>
            <a:ext cx="10944520" cy="400110"/>
          </a:xfrm>
          <a:prstGeom prst="rect">
            <a:avLst/>
          </a:prstGeom>
          <a:solidFill>
            <a:schemeClr val="accent6">
              <a:lumMod val="40000"/>
              <a:lumOff val="60000"/>
            </a:schemeClr>
          </a:solidFill>
        </p:spPr>
        <p:txBody>
          <a:bodyPr wrap="square" rtlCol="0">
            <a:spAutoFit/>
          </a:bodyPr>
          <a:lstStyle/>
          <a:p>
            <a:pPr algn="just"/>
            <a:r>
              <a:rPr lang="en-US" sz="2000" b="1" dirty="0"/>
              <a:t>D</a:t>
            </a:r>
            <a:r>
              <a:rPr lang="en-US" sz="2000" b="1" dirty="0" smtClean="0"/>
              <a:t>etermine </a:t>
            </a:r>
            <a:r>
              <a:rPr lang="en-US" sz="2000" b="1" dirty="0"/>
              <a:t>the factors affecting the brand loyalty of selected dairy products in Sri Lanka</a:t>
            </a:r>
            <a:r>
              <a:rPr lang="en-US" sz="2000" b="1" dirty="0" smtClean="0"/>
              <a:t>.  </a:t>
            </a:r>
            <a:endParaRPr lang="en-US" sz="2000" b="1" dirty="0"/>
          </a:p>
        </p:txBody>
      </p:sp>
      <p:sp>
        <p:nvSpPr>
          <p:cNvPr id="7" name="TextBox 6"/>
          <p:cNvSpPr txBox="1"/>
          <p:nvPr/>
        </p:nvSpPr>
        <p:spPr>
          <a:xfrm>
            <a:off x="623739" y="2275198"/>
            <a:ext cx="5004062" cy="400110"/>
          </a:xfrm>
          <a:prstGeom prst="rect">
            <a:avLst/>
          </a:prstGeom>
          <a:noFill/>
        </p:spPr>
        <p:txBody>
          <a:bodyPr wrap="square" rtlCol="0">
            <a:spAutoFit/>
          </a:bodyPr>
          <a:lstStyle/>
          <a:p>
            <a:pPr marL="342900" indent="-342900">
              <a:buFont typeface="Wingdings" panose="05000000000000000000" pitchFamily="2" charset="2"/>
              <a:buChar char="v"/>
            </a:pPr>
            <a:r>
              <a:rPr lang="en-US" sz="2000" b="1" u="sng" dirty="0" smtClean="0"/>
              <a:t>Multiple Linear Regression Analysis</a:t>
            </a:r>
            <a:endParaRPr lang="en-US" sz="2000" b="1" u="sng" dirty="0"/>
          </a:p>
        </p:txBody>
      </p:sp>
      <p:sp>
        <p:nvSpPr>
          <p:cNvPr id="8" name="TextBox 7"/>
          <p:cNvSpPr txBox="1"/>
          <p:nvPr/>
        </p:nvSpPr>
        <p:spPr>
          <a:xfrm>
            <a:off x="5115610" y="2913209"/>
            <a:ext cx="1960775" cy="400110"/>
          </a:xfrm>
          <a:prstGeom prst="rect">
            <a:avLst/>
          </a:prstGeom>
          <a:noFill/>
        </p:spPr>
        <p:txBody>
          <a:bodyPr wrap="square" rtlCol="0">
            <a:spAutoFit/>
          </a:bodyPr>
          <a:lstStyle/>
          <a:p>
            <a:r>
              <a:rPr lang="en-US" sz="2000" dirty="0" smtClean="0"/>
              <a:t>Model Summary</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1043173463"/>
              </p:ext>
            </p:extLst>
          </p:nvPr>
        </p:nvGraphicFramePr>
        <p:xfrm>
          <a:off x="1752859" y="3313319"/>
          <a:ext cx="8686276" cy="1651000"/>
        </p:xfrm>
        <a:graphic>
          <a:graphicData uri="http://schemas.openxmlformats.org/drawingml/2006/table">
            <a:tbl>
              <a:tblPr firstRow="1" bandRow="1">
                <a:tableStyleId>{68D230F3-CF80-4859-8CE7-A43EE81993B5}</a:tableStyleId>
              </a:tblPr>
              <a:tblGrid>
                <a:gridCol w="890309"/>
                <a:gridCol w="942680"/>
                <a:gridCol w="1168924"/>
                <a:gridCol w="1979629"/>
                <a:gridCol w="2036190"/>
                <a:gridCol w="1668544"/>
              </a:tblGrid>
              <a:tr h="370840">
                <a:tc>
                  <a:txBody>
                    <a:bodyPr/>
                    <a:lstStyle/>
                    <a:p>
                      <a:pPr algn="ctr"/>
                      <a:r>
                        <a:rPr lang="en-US" sz="1800" dirty="0" smtClean="0"/>
                        <a:t>Model</a:t>
                      </a:r>
                      <a:endParaRPr lang="en-US" sz="1800" dirty="0"/>
                    </a:p>
                  </a:txBody>
                  <a:tcPr/>
                </a:tc>
                <a:tc>
                  <a:txBody>
                    <a:bodyPr/>
                    <a:lstStyle/>
                    <a:p>
                      <a:pPr algn="ctr"/>
                      <a:r>
                        <a:rPr lang="en-US" sz="1800" dirty="0" smtClean="0"/>
                        <a:t>R</a:t>
                      </a:r>
                      <a:endParaRPr lang="en-US" sz="1800" dirty="0"/>
                    </a:p>
                  </a:txBody>
                  <a:tcPr/>
                </a:tc>
                <a:tc>
                  <a:txBody>
                    <a:bodyPr/>
                    <a:lstStyle/>
                    <a:p>
                      <a:pPr algn="ctr"/>
                      <a:r>
                        <a:rPr lang="en-US" sz="1800" dirty="0" smtClean="0"/>
                        <a:t>R square</a:t>
                      </a:r>
                      <a:endParaRPr lang="en-US" sz="1800" dirty="0"/>
                    </a:p>
                  </a:txBody>
                  <a:tcPr/>
                </a:tc>
                <a:tc>
                  <a:txBody>
                    <a:bodyPr/>
                    <a:lstStyle/>
                    <a:p>
                      <a:pPr algn="ctr"/>
                      <a:r>
                        <a:rPr lang="en-US" sz="1800" dirty="0" smtClean="0"/>
                        <a:t>Adjusted R Square</a:t>
                      </a:r>
                      <a:endParaRPr lang="en-US" sz="1800" dirty="0"/>
                    </a:p>
                  </a:txBody>
                  <a:tcPr/>
                </a:tc>
                <a:tc>
                  <a:txBody>
                    <a:bodyPr/>
                    <a:lstStyle/>
                    <a:p>
                      <a:pPr algn="ctr"/>
                      <a:r>
                        <a:rPr lang="en-US" sz="1800" dirty="0" smtClean="0"/>
                        <a:t>Std.</a:t>
                      </a:r>
                      <a:r>
                        <a:rPr lang="en-US" sz="1800" baseline="0" dirty="0" smtClean="0"/>
                        <a:t> Error of the Estimates</a:t>
                      </a:r>
                      <a:endParaRPr lang="en-US" sz="1800" dirty="0"/>
                    </a:p>
                  </a:txBody>
                  <a:tcPr/>
                </a:tc>
                <a:tc>
                  <a:txBody>
                    <a:bodyPr/>
                    <a:lstStyle/>
                    <a:p>
                      <a:pPr algn="ctr"/>
                      <a:r>
                        <a:rPr lang="en-US" sz="1800" dirty="0" smtClean="0"/>
                        <a:t>Sig. F</a:t>
                      </a:r>
                      <a:r>
                        <a:rPr lang="en-US" sz="1800" baseline="0" dirty="0" smtClean="0"/>
                        <a:t> Change</a:t>
                      </a:r>
                      <a:endParaRPr lang="en-US" sz="1800" dirty="0"/>
                    </a:p>
                  </a:txBody>
                  <a:tcPr/>
                </a:tc>
              </a:tr>
              <a:tr h="370840">
                <a:tc>
                  <a:txBody>
                    <a:bodyPr/>
                    <a:lstStyle/>
                    <a:p>
                      <a:pPr marL="38100" marR="38100" algn="ctr">
                        <a:lnSpc>
                          <a:spcPts val="1600"/>
                        </a:lnSpc>
                        <a:spcBef>
                          <a:spcPts val="0"/>
                        </a:spcBef>
                        <a:spcAft>
                          <a:spcPts val="0"/>
                        </a:spcAft>
                      </a:pPr>
                      <a:r>
                        <a:rPr lang="en-US" sz="1800" dirty="0">
                          <a:effectLst/>
                        </a:rPr>
                        <a:t>1</a:t>
                      </a:r>
                      <a:endParaRPr lang="en-US" sz="1800" dirty="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1800" dirty="0" smtClean="0">
                          <a:effectLst/>
                        </a:rPr>
                        <a:t>0.722</a:t>
                      </a:r>
                      <a:endParaRPr lang="en-US" sz="1800" dirty="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1800" dirty="0" smtClean="0">
                          <a:effectLst/>
                        </a:rPr>
                        <a:t>0.522</a:t>
                      </a:r>
                      <a:endParaRPr lang="en-US" sz="1800" dirty="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1800" dirty="0" smtClean="0">
                          <a:effectLst/>
                        </a:rPr>
                        <a:t>0.512</a:t>
                      </a:r>
                      <a:endParaRPr lang="en-US" sz="1800" dirty="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1800" dirty="0" smtClean="0">
                          <a:effectLst/>
                        </a:rPr>
                        <a:t>0.549</a:t>
                      </a:r>
                      <a:endParaRPr lang="en-US" sz="1800" dirty="0">
                        <a:effectLst/>
                        <a:latin typeface="+mn-lt"/>
                        <a:ea typeface="Calibri" panose="020F0502020204030204" pitchFamily="34" charset="0"/>
                        <a:cs typeface="Latha"/>
                      </a:endParaRPr>
                    </a:p>
                  </a:txBody>
                  <a:tcPr marL="0" marR="0" marT="0" marB="0" anchor="ctr"/>
                </a:tc>
                <a:tc>
                  <a:txBody>
                    <a:bodyPr/>
                    <a:lstStyle/>
                    <a:p>
                      <a:pPr algn="ctr"/>
                      <a:r>
                        <a:rPr lang="en-US" sz="1800" dirty="0" smtClean="0"/>
                        <a:t>0.000</a:t>
                      </a:r>
                      <a:endParaRPr lang="en-US" sz="1800" dirty="0">
                        <a:latin typeface="+mn-lt"/>
                      </a:endParaRPr>
                    </a:p>
                  </a:txBody>
                  <a:tcPr anchor="ctr"/>
                </a:tc>
              </a:tr>
              <a:tr h="370840">
                <a:tc gridSpan="6">
                  <a:txBody>
                    <a:bodyPr/>
                    <a:lstStyle/>
                    <a:p>
                      <a:r>
                        <a:rPr lang="en-US" dirty="0" smtClean="0"/>
                        <a:t>Predictors: (Constant),</a:t>
                      </a:r>
                      <a:r>
                        <a:rPr lang="en-US" baseline="0" dirty="0" smtClean="0"/>
                        <a:t> Quality, Price, Packaging, Advertising, Trust on the brand, Availability</a:t>
                      </a:r>
                    </a:p>
                    <a:p>
                      <a:r>
                        <a:rPr lang="en-US" baseline="0" dirty="0" smtClean="0"/>
                        <a:t>Dependent Variable: Brand Loyalty</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10" name="TextBox 9"/>
          <p:cNvSpPr txBox="1"/>
          <p:nvPr/>
        </p:nvSpPr>
        <p:spPr>
          <a:xfrm>
            <a:off x="623740" y="5132987"/>
            <a:ext cx="10944520" cy="1323439"/>
          </a:xfrm>
          <a:prstGeom prst="rect">
            <a:avLst/>
          </a:prstGeom>
          <a:noFill/>
        </p:spPr>
        <p:txBody>
          <a:bodyPr wrap="square" rtlCol="0">
            <a:spAutoFit/>
          </a:bodyPr>
          <a:lstStyle/>
          <a:p>
            <a:pPr algn="just"/>
            <a:r>
              <a:rPr lang="en-US" sz="2000" dirty="0"/>
              <a:t>According to </a:t>
            </a:r>
            <a:r>
              <a:rPr lang="en-US" sz="2000" dirty="0" smtClean="0"/>
              <a:t>the model summary </a:t>
            </a:r>
            <a:r>
              <a:rPr lang="en-US" sz="2000" dirty="0"/>
              <a:t>table, the adjusted R square is 0.512 with a statistical significance of </a:t>
            </a:r>
            <a:r>
              <a:rPr lang="en-US" sz="2000" dirty="0" smtClean="0"/>
              <a:t>P&lt;0.05</a:t>
            </a:r>
            <a:r>
              <a:rPr lang="en-US" sz="2000" dirty="0"/>
              <a:t>. This suggests </a:t>
            </a:r>
            <a:r>
              <a:rPr lang="en-US" sz="2000" dirty="0" smtClean="0"/>
              <a:t>that </a:t>
            </a:r>
            <a:r>
              <a:rPr lang="en-US" sz="2000" dirty="0"/>
              <a:t>51.2% of the variants in Brand Loyalty (</a:t>
            </a:r>
            <a:r>
              <a:rPr lang="en-US" sz="2000" dirty="0" smtClean="0"/>
              <a:t>outcome/dependent </a:t>
            </a:r>
            <a:r>
              <a:rPr lang="en-US" sz="2000" dirty="0"/>
              <a:t>variable) was predicted from </a:t>
            </a:r>
            <a:r>
              <a:rPr lang="en-US" sz="2000" dirty="0" smtClean="0"/>
              <a:t>Product Quality</a:t>
            </a:r>
            <a:r>
              <a:rPr lang="en-US" sz="2000" dirty="0"/>
              <a:t>, Price, Packaging, Advertising, Trust on the brand, and Availability (</a:t>
            </a:r>
            <a:r>
              <a:rPr lang="en-US" sz="2000" dirty="0" smtClean="0"/>
              <a:t>predictor/independent </a:t>
            </a:r>
            <a:r>
              <a:rPr lang="en-US" sz="2000" dirty="0"/>
              <a:t>variables).</a:t>
            </a:r>
          </a:p>
        </p:txBody>
      </p:sp>
    </p:spTree>
    <p:extLst>
      <p:ext uri="{BB962C8B-B14F-4D97-AF65-F5344CB8AC3E}">
        <p14:creationId xmlns:p14="http://schemas.microsoft.com/office/powerpoint/2010/main" val="1536772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a:t>
            </a:r>
            <a:r>
              <a:rPr lang="en-US" sz="4400" u="sng" dirty="0" smtClean="0"/>
              <a:t>Discussion </a:t>
            </a:r>
            <a:r>
              <a:rPr lang="en-US" sz="4400" i="1" u="sng" dirty="0" smtClean="0"/>
              <a:t>cont.</a:t>
            </a:r>
            <a:endParaRPr lang="en-US" sz="4400" i="1" u="sng"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979856091"/>
              </p:ext>
            </p:extLst>
          </p:nvPr>
        </p:nvGraphicFramePr>
        <p:xfrm>
          <a:off x="1814398" y="1905572"/>
          <a:ext cx="8504810" cy="2058467"/>
        </p:xfrm>
        <a:graphic>
          <a:graphicData uri="http://schemas.openxmlformats.org/drawingml/2006/table">
            <a:tbl>
              <a:tblPr firstRow="1" bandRow="1">
                <a:tableStyleId>{68D230F3-CF80-4859-8CE7-A43EE81993B5}</a:tableStyleId>
              </a:tblPr>
              <a:tblGrid>
                <a:gridCol w="1479295"/>
                <a:gridCol w="1997049"/>
                <a:gridCol w="962680"/>
                <a:gridCol w="1771740"/>
                <a:gridCol w="1208470"/>
                <a:gridCol w="1085576"/>
              </a:tblGrid>
              <a:tr h="522998">
                <a:tc>
                  <a:txBody>
                    <a:bodyPr/>
                    <a:lstStyle/>
                    <a:p>
                      <a:pPr algn="ctr"/>
                      <a:r>
                        <a:rPr lang="en-US" sz="2000" dirty="0" smtClean="0"/>
                        <a:t>Model</a:t>
                      </a:r>
                      <a:endParaRPr lang="en-US" sz="2000" dirty="0"/>
                    </a:p>
                  </a:txBody>
                  <a:tcPr anchor="ctr"/>
                </a:tc>
                <a:tc>
                  <a:txBody>
                    <a:bodyPr/>
                    <a:lstStyle/>
                    <a:p>
                      <a:pPr algn="ctr"/>
                      <a:r>
                        <a:rPr lang="en-US" sz="2000" dirty="0" smtClean="0"/>
                        <a:t>Sum of Squares</a:t>
                      </a:r>
                      <a:endParaRPr lang="en-US" sz="2000" dirty="0"/>
                    </a:p>
                  </a:txBody>
                  <a:tcPr anchor="ctr"/>
                </a:tc>
                <a:tc>
                  <a:txBody>
                    <a:bodyPr/>
                    <a:lstStyle/>
                    <a:p>
                      <a:pPr algn="ctr"/>
                      <a:r>
                        <a:rPr lang="en-US" sz="2000" dirty="0" err="1" smtClean="0"/>
                        <a:t>df</a:t>
                      </a:r>
                      <a:endParaRPr lang="en-US" sz="2000" dirty="0"/>
                    </a:p>
                  </a:txBody>
                  <a:tcPr anchor="ctr"/>
                </a:tc>
                <a:tc>
                  <a:txBody>
                    <a:bodyPr/>
                    <a:lstStyle/>
                    <a:p>
                      <a:pPr algn="ctr"/>
                      <a:r>
                        <a:rPr lang="en-US" sz="2000" dirty="0" smtClean="0"/>
                        <a:t>Mean</a:t>
                      </a:r>
                      <a:r>
                        <a:rPr lang="en-US" sz="2000" baseline="0" dirty="0" smtClean="0"/>
                        <a:t> Square</a:t>
                      </a:r>
                      <a:endParaRPr lang="en-US" sz="2000" dirty="0"/>
                    </a:p>
                  </a:txBody>
                  <a:tcPr anchor="ctr"/>
                </a:tc>
                <a:tc>
                  <a:txBody>
                    <a:bodyPr/>
                    <a:lstStyle/>
                    <a:p>
                      <a:pPr algn="ctr"/>
                      <a:r>
                        <a:rPr lang="en-US" sz="2000" dirty="0" smtClean="0"/>
                        <a:t>F</a:t>
                      </a:r>
                      <a:endParaRPr lang="en-US" sz="2000" dirty="0"/>
                    </a:p>
                  </a:txBody>
                  <a:tcPr anchor="ctr"/>
                </a:tc>
                <a:tc>
                  <a:txBody>
                    <a:bodyPr/>
                    <a:lstStyle/>
                    <a:p>
                      <a:pPr algn="ctr"/>
                      <a:r>
                        <a:rPr lang="en-US" sz="2000" dirty="0" smtClean="0"/>
                        <a:t>Sig.</a:t>
                      </a:r>
                      <a:endParaRPr lang="en-US" sz="2000" dirty="0"/>
                    </a:p>
                  </a:txBody>
                  <a:tcPr anchor="ctr"/>
                </a:tc>
              </a:tr>
              <a:tr h="489473">
                <a:tc>
                  <a:txBody>
                    <a:bodyPr/>
                    <a:lstStyle/>
                    <a:p>
                      <a:pPr marL="38100" marR="38100">
                        <a:lnSpc>
                          <a:spcPts val="1600"/>
                        </a:lnSpc>
                        <a:spcBef>
                          <a:spcPts val="0"/>
                        </a:spcBef>
                        <a:spcAft>
                          <a:spcPts val="0"/>
                        </a:spcAft>
                      </a:pPr>
                      <a:r>
                        <a:rPr lang="en-US" sz="2000" dirty="0">
                          <a:effectLst/>
                        </a:rPr>
                        <a:t>Regression</a:t>
                      </a:r>
                      <a:endParaRPr lang="en-US" sz="2000" dirty="0">
                        <a:effectLst/>
                        <a:latin typeface="+mn-lt"/>
                        <a:ea typeface="Calibri" panose="020F0502020204030204" pitchFamily="34" charset="0"/>
                        <a:cs typeface="Latha"/>
                      </a:endParaRPr>
                    </a:p>
                  </a:txBody>
                  <a:tcPr marL="0" marR="0" marT="0" marB="0" anchor="ctr"/>
                </a:tc>
                <a:tc>
                  <a:txBody>
                    <a:bodyPr/>
                    <a:lstStyle/>
                    <a:p>
                      <a:pPr marL="38100" marR="38100" algn="r">
                        <a:lnSpc>
                          <a:spcPts val="1600"/>
                        </a:lnSpc>
                        <a:spcBef>
                          <a:spcPts val="0"/>
                        </a:spcBef>
                        <a:spcAft>
                          <a:spcPts val="0"/>
                        </a:spcAft>
                      </a:pPr>
                      <a:r>
                        <a:rPr lang="en-US" sz="2000">
                          <a:effectLst/>
                        </a:rPr>
                        <a:t>95.974</a:t>
                      </a:r>
                      <a:endParaRPr lang="en-US" sz="2000">
                        <a:effectLst/>
                        <a:latin typeface="+mn-lt"/>
                        <a:ea typeface="Calibri" panose="020F0502020204030204" pitchFamily="34" charset="0"/>
                        <a:cs typeface="Latha"/>
                      </a:endParaRPr>
                    </a:p>
                  </a:txBody>
                  <a:tcPr marL="0" marR="0" marT="0" marB="0" anchor="ctr"/>
                </a:tc>
                <a:tc>
                  <a:txBody>
                    <a:bodyPr/>
                    <a:lstStyle/>
                    <a:p>
                      <a:pPr marL="38100" marR="38100" algn="r">
                        <a:lnSpc>
                          <a:spcPts val="1600"/>
                        </a:lnSpc>
                        <a:spcBef>
                          <a:spcPts val="0"/>
                        </a:spcBef>
                        <a:spcAft>
                          <a:spcPts val="0"/>
                        </a:spcAft>
                      </a:pPr>
                      <a:r>
                        <a:rPr lang="en-US" sz="2000">
                          <a:effectLst/>
                        </a:rPr>
                        <a:t>6</a:t>
                      </a:r>
                      <a:endParaRPr lang="en-US" sz="2000">
                        <a:effectLst/>
                        <a:latin typeface="+mn-lt"/>
                        <a:ea typeface="Calibri" panose="020F0502020204030204" pitchFamily="34" charset="0"/>
                        <a:cs typeface="Latha"/>
                      </a:endParaRPr>
                    </a:p>
                  </a:txBody>
                  <a:tcPr marL="0" marR="0" marT="0" marB="0" anchor="ctr"/>
                </a:tc>
                <a:tc>
                  <a:txBody>
                    <a:bodyPr/>
                    <a:lstStyle/>
                    <a:p>
                      <a:pPr marL="38100" marR="38100" algn="r">
                        <a:lnSpc>
                          <a:spcPts val="1600"/>
                        </a:lnSpc>
                        <a:spcBef>
                          <a:spcPts val="0"/>
                        </a:spcBef>
                        <a:spcAft>
                          <a:spcPts val="0"/>
                        </a:spcAft>
                      </a:pPr>
                      <a:r>
                        <a:rPr lang="en-US" sz="2000" dirty="0">
                          <a:effectLst/>
                        </a:rPr>
                        <a:t>15.996</a:t>
                      </a:r>
                      <a:endParaRPr lang="en-US" sz="2000" dirty="0">
                        <a:effectLst/>
                        <a:latin typeface="+mn-lt"/>
                        <a:ea typeface="Calibri" panose="020F0502020204030204" pitchFamily="34" charset="0"/>
                        <a:cs typeface="Latha"/>
                      </a:endParaRPr>
                    </a:p>
                  </a:txBody>
                  <a:tcPr marL="0" marR="0" marT="0" marB="0" anchor="ctr"/>
                </a:tc>
                <a:tc>
                  <a:txBody>
                    <a:bodyPr/>
                    <a:lstStyle/>
                    <a:p>
                      <a:pPr marL="38100" marR="38100" algn="r">
                        <a:lnSpc>
                          <a:spcPts val="1600"/>
                        </a:lnSpc>
                        <a:spcBef>
                          <a:spcPts val="0"/>
                        </a:spcBef>
                        <a:spcAft>
                          <a:spcPts val="0"/>
                        </a:spcAft>
                      </a:pPr>
                      <a:r>
                        <a:rPr lang="en-US" sz="2000" dirty="0">
                          <a:effectLst/>
                        </a:rPr>
                        <a:t>53.104</a:t>
                      </a:r>
                      <a:endParaRPr lang="en-US" sz="2000" dirty="0">
                        <a:effectLst/>
                        <a:latin typeface="+mn-lt"/>
                        <a:ea typeface="Calibri" panose="020F0502020204030204" pitchFamily="34" charset="0"/>
                        <a:cs typeface="Latha"/>
                      </a:endParaRPr>
                    </a:p>
                  </a:txBody>
                  <a:tcPr marL="0" marR="0" marT="0" marB="0" anchor="ctr"/>
                </a:tc>
                <a:tc>
                  <a:txBody>
                    <a:bodyPr/>
                    <a:lstStyle/>
                    <a:p>
                      <a:pPr marL="38100" marR="38100" algn="r">
                        <a:lnSpc>
                          <a:spcPts val="1600"/>
                        </a:lnSpc>
                        <a:spcBef>
                          <a:spcPts val="0"/>
                        </a:spcBef>
                        <a:spcAft>
                          <a:spcPts val="0"/>
                        </a:spcAft>
                      </a:pPr>
                      <a:r>
                        <a:rPr lang="en-US" sz="2000" dirty="0" smtClean="0">
                          <a:effectLst/>
                        </a:rPr>
                        <a:t>0.000</a:t>
                      </a:r>
                      <a:endParaRPr lang="en-US" sz="2000" dirty="0">
                        <a:effectLst/>
                        <a:latin typeface="+mn-lt"/>
                        <a:ea typeface="Calibri" panose="020F0502020204030204" pitchFamily="34" charset="0"/>
                        <a:cs typeface="Latha"/>
                      </a:endParaRPr>
                    </a:p>
                  </a:txBody>
                  <a:tcPr marL="0" marR="0" marT="0" marB="0" anchor="ctr"/>
                </a:tc>
              </a:tr>
              <a:tr h="522998">
                <a:tc>
                  <a:txBody>
                    <a:bodyPr/>
                    <a:lstStyle/>
                    <a:p>
                      <a:pPr marL="38100" marR="38100">
                        <a:lnSpc>
                          <a:spcPts val="1600"/>
                        </a:lnSpc>
                        <a:spcBef>
                          <a:spcPts val="0"/>
                        </a:spcBef>
                        <a:spcAft>
                          <a:spcPts val="0"/>
                        </a:spcAft>
                      </a:pPr>
                      <a:r>
                        <a:rPr lang="en-US" sz="2000" dirty="0">
                          <a:effectLst/>
                        </a:rPr>
                        <a:t>Residual</a:t>
                      </a:r>
                      <a:endParaRPr lang="en-US" sz="2000" dirty="0">
                        <a:effectLst/>
                        <a:latin typeface="+mn-lt"/>
                        <a:ea typeface="Calibri" panose="020F0502020204030204" pitchFamily="34" charset="0"/>
                        <a:cs typeface="Latha"/>
                      </a:endParaRPr>
                    </a:p>
                  </a:txBody>
                  <a:tcPr marL="0" marR="0" marT="0" marB="0" anchor="ctr"/>
                </a:tc>
                <a:tc>
                  <a:txBody>
                    <a:bodyPr/>
                    <a:lstStyle/>
                    <a:p>
                      <a:pPr marL="38100" marR="38100" algn="r">
                        <a:lnSpc>
                          <a:spcPts val="1600"/>
                        </a:lnSpc>
                        <a:spcBef>
                          <a:spcPts val="0"/>
                        </a:spcBef>
                        <a:spcAft>
                          <a:spcPts val="0"/>
                        </a:spcAft>
                      </a:pPr>
                      <a:r>
                        <a:rPr lang="en-US" sz="2000" dirty="0">
                          <a:effectLst/>
                        </a:rPr>
                        <a:t>87.955</a:t>
                      </a:r>
                      <a:endParaRPr lang="en-US" sz="2000" dirty="0">
                        <a:effectLst/>
                        <a:latin typeface="+mn-lt"/>
                        <a:ea typeface="Calibri" panose="020F0502020204030204" pitchFamily="34" charset="0"/>
                        <a:cs typeface="Latha"/>
                      </a:endParaRPr>
                    </a:p>
                  </a:txBody>
                  <a:tcPr marL="0" marR="0" marT="0" marB="0" anchor="ctr"/>
                </a:tc>
                <a:tc>
                  <a:txBody>
                    <a:bodyPr/>
                    <a:lstStyle/>
                    <a:p>
                      <a:pPr marL="38100" marR="38100" algn="r">
                        <a:lnSpc>
                          <a:spcPts val="1600"/>
                        </a:lnSpc>
                        <a:spcBef>
                          <a:spcPts val="0"/>
                        </a:spcBef>
                        <a:spcAft>
                          <a:spcPts val="0"/>
                        </a:spcAft>
                      </a:pPr>
                      <a:r>
                        <a:rPr lang="en-US" sz="2000" dirty="0">
                          <a:effectLst/>
                        </a:rPr>
                        <a:t>292</a:t>
                      </a:r>
                      <a:endParaRPr lang="en-US" sz="2000" dirty="0">
                        <a:effectLst/>
                        <a:latin typeface="+mn-lt"/>
                        <a:ea typeface="Calibri" panose="020F0502020204030204" pitchFamily="34" charset="0"/>
                        <a:cs typeface="Latha"/>
                      </a:endParaRPr>
                    </a:p>
                  </a:txBody>
                  <a:tcPr marL="0" marR="0" marT="0" marB="0" anchor="ctr"/>
                </a:tc>
                <a:tc>
                  <a:txBody>
                    <a:bodyPr/>
                    <a:lstStyle/>
                    <a:p>
                      <a:pPr marL="38100" marR="38100" algn="r">
                        <a:lnSpc>
                          <a:spcPts val="1600"/>
                        </a:lnSpc>
                        <a:spcBef>
                          <a:spcPts val="0"/>
                        </a:spcBef>
                        <a:spcAft>
                          <a:spcPts val="0"/>
                        </a:spcAft>
                      </a:pPr>
                      <a:r>
                        <a:rPr lang="en-US" sz="2000" dirty="0" smtClean="0">
                          <a:effectLst/>
                        </a:rPr>
                        <a:t>0.301</a:t>
                      </a:r>
                      <a:endParaRPr lang="en-US" sz="2000" dirty="0">
                        <a:effectLst/>
                        <a:latin typeface="+mn-lt"/>
                        <a:ea typeface="Calibri" panose="020F0502020204030204" pitchFamily="34" charset="0"/>
                        <a:cs typeface="Latha"/>
                      </a:endParaRPr>
                    </a:p>
                  </a:txBody>
                  <a:tcPr marL="0" marR="0" marT="0" marB="0" anchor="ctr"/>
                </a:tc>
                <a:tc>
                  <a:txBody>
                    <a:bodyPr/>
                    <a:lstStyle/>
                    <a:p>
                      <a:endParaRPr lang="en-US" sz="2000" dirty="0">
                        <a:latin typeface="+mn-lt"/>
                      </a:endParaRPr>
                    </a:p>
                  </a:txBody>
                  <a:tcPr anchor="ctr"/>
                </a:tc>
                <a:tc>
                  <a:txBody>
                    <a:bodyPr/>
                    <a:lstStyle/>
                    <a:p>
                      <a:endParaRPr lang="en-US" sz="2000" dirty="0">
                        <a:latin typeface="+mn-lt"/>
                      </a:endParaRPr>
                    </a:p>
                  </a:txBody>
                  <a:tcPr anchor="ctr"/>
                </a:tc>
              </a:tr>
              <a:tr h="522998">
                <a:tc>
                  <a:txBody>
                    <a:bodyPr/>
                    <a:lstStyle/>
                    <a:p>
                      <a:pPr marL="38100" marR="38100">
                        <a:lnSpc>
                          <a:spcPts val="1600"/>
                        </a:lnSpc>
                        <a:spcBef>
                          <a:spcPts val="0"/>
                        </a:spcBef>
                        <a:spcAft>
                          <a:spcPts val="0"/>
                        </a:spcAft>
                      </a:pPr>
                      <a:r>
                        <a:rPr lang="en-US" sz="2000">
                          <a:effectLst/>
                        </a:rPr>
                        <a:t>Total</a:t>
                      </a:r>
                      <a:endParaRPr lang="en-US" sz="2000">
                        <a:effectLst/>
                        <a:latin typeface="+mn-lt"/>
                        <a:ea typeface="Calibri" panose="020F0502020204030204" pitchFamily="34" charset="0"/>
                        <a:cs typeface="Latha"/>
                      </a:endParaRPr>
                    </a:p>
                  </a:txBody>
                  <a:tcPr marL="0" marR="0" marT="0" marB="0" anchor="ctr"/>
                </a:tc>
                <a:tc>
                  <a:txBody>
                    <a:bodyPr/>
                    <a:lstStyle/>
                    <a:p>
                      <a:pPr marL="38100" marR="38100" algn="r">
                        <a:lnSpc>
                          <a:spcPts val="1600"/>
                        </a:lnSpc>
                        <a:spcBef>
                          <a:spcPts val="0"/>
                        </a:spcBef>
                        <a:spcAft>
                          <a:spcPts val="0"/>
                        </a:spcAft>
                      </a:pPr>
                      <a:r>
                        <a:rPr lang="en-US" sz="2000" dirty="0">
                          <a:effectLst/>
                        </a:rPr>
                        <a:t>183.929</a:t>
                      </a:r>
                      <a:endParaRPr lang="en-US" sz="2000" dirty="0">
                        <a:effectLst/>
                        <a:latin typeface="+mn-lt"/>
                        <a:ea typeface="Calibri" panose="020F0502020204030204" pitchFamily="34" charset="0"/>
                        <a:cs typeface="Latha"/>
                      </a:endParaRPr>
                    </a:p>
                  </a:txBody>
                  <a:tcPr marL="0" marR="0" marT="0" marB="0" anchor="ctr"/>
                </a:tc>
                <a:tc>
                  <a:txBody>
                    <a:bodyPr/>
                    <a:lstStyle/>
                    <a:p>
                      <a:pPr marL="38100" marR="38100" algn="r">
                        <a:lnSpc>
                          <a:spcPts val="1600"/>
                        </a:lnSpc>
                        <a:spcBef>
                          <a:spcPts val="0"/>
                        </a:spcBef>
                        <a:spcAft>
                          <a:spcPts val="0"/>
                        </a:spcAft>
                      </a:pPr>
                      <a:r>
                        <a:rPr lang="en-US" sz="2000" dirty="0">
                          <a:effectLst/>
                        </a:rPr>
                        <a:t>298</a:t>
                      </a:r>
                      <a:endParaRPr lang="en-US" sz="2000" dirty="0">
                        <a:effectLst/>
                        <a:latin typeface="+mn-lt"/>
                        <a:ea typeface="Calibri" panose="020F0502020204030204" pitchFamily="34" charset="0"/>
                        <a:cs typeface="Latha"/>
                      </a:endParaRPr>
                    </a:p>
                  </a:txBody>
                  <a:tcPr marL="0" marR="0" marT="0" marB="0" anchor="ctr"/>
                </a:tc>
                <a:tc>
                  <a:txBody>
                    <a:bodyPr/>
                    <a:lstStyle/>
                    <a:p>
                      <a:endParaRPr lang="en-US" sz="2000" dirty="0">
                        <a:latin typeface="+mn-lt"/>
                      </a:endParaRPr>
                    </a:p>
                  </a:txBody>
                  <a:tcPr anchor="ctr"/>
                </a:tc>
                <a:tc>
                  <a:txBody>
                    <a:bodyPr/>
                    <a:lstStyle/>
                    <a:p>
                      <a:endParaRPr lang="en-US" sz="2000" dirty="0">
                        <a:latin typeface="+mn-lt"/>
                      </a:endParaRPr>
                    </a:p>
                  </a:txBody>
                  <a:tcPr anchor="ctr"/>
                </a:tc>
                <a:tc>
                  <a:txBody>
                    <a:bodyPr/>
                    <a:lstStyle/>
                    <a:p>
                      <a:endParaRPr lang="en-US" sz="2000" dirty="0">
                        <a:latin typeface="+mn-lt"/>
                      </a:endParaRPr>
                    </a:p>
                  </a:txBody>
                  <a:tcPr anchor="ctr"/>
                </a:tc>
              </a:tr>
            </a:tbl>
          </a:graphicData>
        </a:graphic>
      </p:graphicFrame>
      <p:sp>
        <p:nvSpPr>
          <p:cNvPr id="7" name="TextBox 6"/>
          <p:cNvSpPr txBox="1"/>
          <p:nvPr/>
        </p:nvSpPr>
        <p:spPr>
          <a:xfrm>
            <a:off x="5533533" y="1510705"/>
            <a:ext cx="1124932" cy="400110"/>
          </a:xfrm>
          <a:prstGeom prst="rect">
            <a:avLst/>
          </a:prstGeom>
          <a:noFill/>
        </p:spPr>
        <p:txBody>
          <a:bodyPr wrap="square" rtlCol="0">
            <a:spAutoFit/>
          </a:bodyPr>
          <a:lstStyle/>
          <a:p>
            <a:r>
              <a:rPr lang="en-US" sz="2000" dirty="0" smtClean="0"/>
              <a:t>ANOVA</a:t>
            </a:r>
            <a:endParaRPr lang="en-US" sz="2000" dirty="0"/>
          </a:p>
        </p:txBody>
      </p:sp>
      <p:sp>
        <p:nvSpPr>
          <p:cNvPr id="8" name="TextBox 7"/>
          <p:cNvSpPr txBox="1"/>
          <p:nvPr/>
        </p:nvSpPr>
        <p:spPr>
          <a:xfrm>
            <a:off x="1014951" y="4323439"/>
            <a:ext cx="10162095" cy="1323439"/>
          </a:xfrm>
          <a:prstGeom prst="rect">
            <a:avLst/>
          </a:prstGeom>
          <a:noFill/>
        </p:spPr>
        <p:txBody>
          <a:bodyPr wrap="square" rtlCol="0">
            <a:spAutoFit/>
          </a:bodyPr>
          <a:lstStyle/>
          <a:p>
            <a:pPr algn="just"/>
            <a:r>
              <a:rPr lang="en-US" sz="2000" dirty="0"/>
              <a:t>The ANOVA table </a:t>
            </a:r>
            <a:r>
              <a:rPr lang="en-US" sz="2000" dirty="0" smtClean="0"/>
              <a:t>shows the </a:t>
            </a:r>
            <a:r>
              <a:rPr lang="en-US" sz="2000" dirty="0"/>
              <a:t>overall significance of the regression. The P value 0.000 is less than 0.05 and it means the independent variables </a:t>
            </a:r>
            <a:r>
              <a:rPr lang="en-US" sz="2000" dirty="0" smtClean="0"/>
              <a:t>(Product Quality</a:t>
            </a:r>
            <a:r>
              <a:rPr lang="en-US" sz="2000" dirty="0"/>
              <a:t>, Price, Packaging, Advertising, Trust on the brand, Availability) statistically significantly predict the dependent variable (Brand Loyalty).</a:t>
            </a:r>
          </a:p>
        </p:txBody>
      </p:sp>
    </p:spTree>
    <p:extLst>
      <p:ext uri="{BB962C8B-B14F-4D97-AF65-F5344CB8AC3E}">
        <p14:creationId xmlns:p14="http://schemas.microsoft.com/office/powerpoint/2010/main" val="1536772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a:t>
            </a:r>
            <a:r>
              <a:rPr lang="en-US" sz="4400" u="sng" dirty="0" smtClean="0"/>
              <a:t>Discussion </a:t>
            </a:r>
            <a:r>
              <a:rPr lang="en-US" sz="4400" i="1" u="sng" dirty="0" smtClean="0"/>
              <a:t>cont.</a:t>
            </a:r>
            <a:endParaRPr lang="en-US" sz="4400" i="1" u="sng"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12</a:t>
            </a:fld>
            <a:endParaRPr lang="en-US"/>
          </a:p>
        </p:txBody>
      </p:sp>
      <p:sp>
        <p:nvSpPr>
          <p:cNvPr id="6" name="TextBox 5"/>
          <p:cNvSpPr txBox="1"/>
          <p:nvPr/>
        </p:nvSpPr>
        <p:spPr>
          <a:xfrm>
            <a:off x="2966301" y="1507989"/>
            <a:ext cx="1659117" cy="400110"/>
          </a:xfrm>
          <a:prstGeom prst="rect">
            <a:avLst/>
          </a:prstGeom>
          <a:noFill/>
        </p:spPr>
        <p:txBody>
          <a:bodyPr wrap="square" rtlCol="0">
            <a:spAutoFit/>
          </a:bodyPr>
          <a:lstStyle/>
          <a:p>
            <a:r>
              <a:rPr lang="en-US" sz="2000" dirty="0" smtClean="0"/>
              <a:t>Coefficients</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1998339750"/>
              </p:ext>
            </p:extLst>
          </p:nvPr>
        </p:nvGraphicFramePr>
        <p:xfrm>
          <a:off x="710674" y="1969654"/>
          <a:ext cx="6170370" cy="3667760"/>
        </p:xfrm>
        <a:graphic>
          <a:graphicData uri="http://schemas.openxmlformats.org/drawingml/2006/table">
            <a:tbl>
              <a:tblPr firstRow="1" bandRow="1">
                <a:tableStyleId>{68D230F3-CF80-4859-8CE7-A43EE81993B5}</a:tableStyleId>
              </a:tblPr>
              <a:tblGrid>
                <a:gridCol w="1983844"/>
                <a:gridCol w="1572759"/>
                <a:gridCol w="1536969"/>
                <a:gridCol w="1076798"/>
              </a:tblGrid>
              <a:tr h="370840">
                <a:tc>
                  <a:txBody>
                    <a:bodyPr/>
                    <a:lstStyle/>
                    <a:p>
                      <a:pPr algn="ctr"/>
                      <a:r>
                        <a:rPr lang="en-US" sz="2000" dirty="0" smtClean="0"/>
                        <a:t>Model</a:t>
                      </a:r>
                      <a:endParaRPr lang="en-US" sz="2000" dirty="0"/>
                    </a:p>
                  </a:txBody>
                  <a:tcPr anchor="ctr"/>
                </a:tc>
                <a:tc gridSpan="2">
                  <a:txBody>
                    <a:bodyPr/>
                    <a:lstStyle/>
                    <a:p>
                      <a:pPr algn="ctr"/>
                      <a:r>
                        <a:rPr lang="en-US" sz="2000" dirty="0" smtClean="0"/>
                        <a:t>Unstandardized Coefficients</a:t>
                      </a:r>
                      <a:endParaRPr lang="en-US" sz="2000" dirty="0"/>
                    </a:p>
                  </a:txBody>
                  <a:tcPr anchor="ctr"/>
                </a:tc>
                <a:tc hMerge="1">
                  <a:txBody>
                    <a:bodyPr/>
                    <a:lstStyle/>
                    <a:p>
                      <a:endParaRPr lang="en-US" dirty="0"/>
                    </a:p>
                  </a:txBody>
                  <a:tcPr/>
                </a:tc>
                <a:tc>
                  <a:txBody>
                    <a:bodyPr/>
                    <a:lstStyle/>
                    <a:p>
                      <a:pPr algn="ctr"/>
                      <a:r>
                        <a:rPr lang="en-US" sz="2000" dirty="0" smtClean="0"/>
                        <a:t>Sig.</a:t>
                      </a:r>
                      <a:endParaRPr lang="en-US" sz="2000" dirty="0"/>
                    </a:p>
                  </a:txBody>
                  <a:tcPr anchor="ctr"/>
                </a:tc>
              </a:tr>
              <a:tr h="370840">
                <a:tc>
                  <a:txBody>
                    <a:bodyPr/>
                    <a:lstStyle/>
                    <a:p>
                      <a:endParaRPr lang="en-US" dirty="0"/>
                    </a:p>
                  </a:txBody>
                  <a:tcPr/>
                </a:tc>
                <a:tc>
                  <a:txBody>
                    <a:bodyPr/>
                    <a:lstStyle/>
                    <a:p>
                      <a:pPr algn="ctr"/>
                      <a:r>
                        <a:rPr lang="en-US" dirty="0" smtClean="0"/>
                        <a:t>B</a:t>
                      </a:r>
                      <a:endParaRPr lang="en-US" dirty="0"/>
                    </a:p>
                  </a:txBody>
                  <a:tcPr anchor="ctr"/>
                </a:tc>
                <a:tc>
                  <a:txBody>
                    <a:bodyPr/>
                    <a:lstStyle/>
                    <a:p>
                      <a:pPr algn="ctr"/>
                      <a:r>
                        <a:rPr lang="en-US" dirty="0" smtClean="0"/>
                        <a:t>Std. Error</a:t>
                      </a:r>
                      <a:endParaRPr lang="en-US" dirty="0"/>
                    </a:p>
                  </a:txBody>
                  <a:tcPr anchor="ctr"/>
                </a:tc>
                <a:tc>
                  <a:txBody>
                    <a:bodyPr/>
                    <a:lstStyle/>
                    <a:p>
                      <a:pPr algn="ctr"/>
                      <a:endParaRPr lang="en-US" dirty="0"/>
                    </a:p>
                  </a:txBody>
                  <a:tcPr anchor="ctr"/>
                </a:tc>
              </a:tr>
              <a:tr h="370840">
                <a:tc>
                  <a:txBody>
                    <a:bodyPr/>
                    <a:lstStyle/>
                    <a:p>
                      <a:pPr marL="38100" marR="38100">
                        <a:lnSpc>
                          <a:spcPts val="1600"/>
                        </a:lnSpc>
                        <a:spcBef>
                          <a:spcPts val="0"/>
                        </a:spcBef>
                        <a:spcAft>
                          <a:spcPts val="0"/>
                        </a:spcAft>
                      </a:pPr>
                      <a:r>
                        <a:rPr lang="en-US" sz="2000" dirty="0">
                          <a:effectLst/>
                        </a:rPr>
                        <a:t>(Constant)</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0.316</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0.221</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0.154</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smtClean="0">
                          <a:effectLst/>
                        </a:rPr>
                        <a:t>Product Quality</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0.142</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0.063</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0.025</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a:effectLst/>
                        </a:rPr>
                        <a:t>Price</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-0.009</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0.052</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0.869</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a:effectLst/>
                        </a:rPr>
                        <a:t>Packaging</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0.094</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0.063</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0.134</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a:effectLst/>
                        </a:rPr>
                        <a:t>Advertising</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-0.063</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0.047</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0.176</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a:effectLst/>
                        </a:rPr>
                        <a:t>Trust on the brand</a:t>
                      </a:r>
                      <a:endParaRPr lang="en-US" sz="320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0.563</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0.058</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0.000</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a:effectLst/>
                        </a:rPr>
                        <a:t>Availability</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0.150</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0.057</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0.009</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bl>
          </a:graphicData>
        </a:graphic>
      </p:graphicFrame>
      <p:sp>
        <p:nvSpPr>
          <p:cNvPr id="8" name="TextBox 7"/>
          <p:cNvSpPr txBox="1"/>
          <p:nvPr/>
        </p:nvSpPr>
        <p:spPr>
          <a:xfrm>
            <a:off x="7132697" y="2007476"/>
            <a:ext cx="4411743" cy="3785652"/>
          </a:xfrm>
          <a:prstGeom prst="rect">
            <a:avLst/>
          </a:prstGeom>
          <a:noFill/>
        </p:spPr>
        <p:txBody>
          <a:bodyPr wrap="square" rtlCol="0">
            <a:spAutoFit/>
          </a:bodyPr>
          <a:lstStyle/>
          <a:p>
            <a:pPr marL="342900" indent="-342900" algn="just">
              <a:buFont typeface="Arial" panose="020B0604020202020204" pitchFamily="34" charset="0"/>
              <a:buChar char="•"/>
            </a:pPr>
            <a:r>
              <a:rPr lang="en-US" sz="2000" dirty="0"/>
              <a:t>The coefficients table shows the significance of individual parameters. The significance values of Product Quality (0.025), Trust on the brand (0.000), and Availability (0.009) are less than 0.05 P-value. </a:t>
            </a:r>
            <a:endParaRPr lang="en-US" sz="2000" dirty="0" smtClean="0"/>
          </a:p>
          <a:p>
            <a:pPr marL="342900" indent="-342900" algn="just">
              <a:buFont typeface="Arial" panose="020B0604020202020204" pitchFamily="34" charset="0"/>
              <a:buChar char="•"/>
            </a:pPr>
            <a:r>
              <a:rPr lang="en-US" sz="2000" dirty="0"/>
              <a:t>This means these three variables are individually statistically significant variables and are making a significant unique contribution to the prediction of Brand Loyalty.</a:t>
            </a:r>
          </a:p>
          <a:p>
            <a:pPr algn="just"/>
            <a:endParaRPr lang="en-US" sz="2000" dirty="0" smtClean="0"/>
          </a:p>
        </p:txBody>
      </p:sp>
    </p:spTree>
    <p:extLst>
      <p:ext uri="{BB962C8B-B14F-4D97-AF65-F5344CB8AC3E}">
        <p14:creationId xmlns:p14="http://schemas.microsoft.com/office/powerpoint/2010/main" val="1536772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a:t>
            </a:r>
            <a:r>
              <a:rPr lang="en-US" sz="4400" u="sng" dirty="0" smtClean="0"/>
              <a:t>Discussion </a:t>
            </a:r>
            <a:r>
              <a:rPr lang="en-US" sz="4400" i="1" u="sng" dirty="0" smtClean="0"/>
              <a:t>cont.</a:t>
            </a:r>
            <a:endParaRPr lang="en-US" sz="4400" i="1" u="sng"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13</a:t>
            </a:fld>
            <a:endParaRPr lang="en-US"/>
          </a:p>
        </p:txBody>
      </p:sp>
      <p:sp>
        <p:nvSpPr>
          <p:cNvPr id="6" name="TextBox 5"/>
          <p:cNvSpPr txBox="1"/>
          <p:nvPr/>
        </p:nvSpPr>
        <p:spPr>
          <a:xfrm>
            <a:off x="836206" y="1519461"/>
            <a:ext cx="10163488" cy="2554545"/>
          </a:xfrm>
          <a:prstGeom prst="rect">
            <a:avLst/>
          </a:prstGeom>
          <a:noFill/>
        </p:spPr>
        <p:txBody>
          <a:bodyPr wrap="square" rtlCol="0">
            <a:spAutoFit/>
          </a:bodyPr>
          <a:lstStyle/>
          <a:p>
            <a:pPr marL="342900" indent="-342900" algn="just">
              <a:buFont typeface="Arial" panose="020B0604020202020204" pitchFamily="34" charset="0"/>
              <a:buChar char="•"/>
            </a:pPr>
            <a:r>
              <a:rPr lang="en-US" sz="2000" dirty="0"/>
              <a:t>The unstandardized </a:t>
            </a:r>
            <a:r>
              <a:rPr lang="en-US" sz="2000" dirty="0" smtClean="0"/>
              <a:t>coefficient </a:t>
            </a:r>
            <a:r>
              <a:rPr lang="el-GR" sz="2000" dirty="0" smtClean="0"/>
              <a:t>β</a:t>
            </a:r>
            <a:r>
              <a:rPr lang="en-US" sz="2000" dirty="0" smtClean="0"/>
              <a:t> </a:t>
            </a:r>
            <a:r>
              <a:rPr lang="en-US" sz="2000" dirty="0"/>
              <a:t>value for Product Quality is 0.142. This means that for each one unit increase in Product Quality, there is an increase in Brand Loyalty of 0.142 times units. </a:t>
            </a:r>
          </a:p>
          <a:p>
            <a:pPr marL="342900" indent="-342900" algn="just">
              <a:buFont typeface="Arial" panose="020B0604020202020204" pitchFamily="34" charset="0"/>
              <a:buChar char="•"/>
            </a:pPr>
            <a:r>
              <a:rPr lang="en-US" sz="2000" dirty="0"/>
              <a:t>The unstandardized coefficient, </a:t>
            </a:r>
            <a:r>
              <a:rPr lang="el-GR" sz="2000" dirty="0" smtClean="0"/>
              <a:t>β</a:t>
            </a:r>
            <a:r>
              <a:rPr lang="en-US" sz="2000" dirty="0" smtClean="0"/>
              <a:t> </a:t>
            </a:r>
            <a:r>
              <a:rPr lang="en-US" sz="2000" dirty="0"/>
              <a:t>value for Trust on the Brand is 0.563. This means that for each one unit increase in Trust on the Brand, there is an increase in Brand Loyalty of 0.563 times units.</a:t>
            </a:r>
          </a:p>
          <a:p>
            <a:pPr marL="342900" indent="-342900" algn="just">
              <a:buFont typeface="Arial" panose="020B0604020202020204" pitchFamily="34" charset="0"/>
              <a:buChar char="•"/>
            </a:pPr>
            <a:r>
              <a:rPr lang="en-US" sz="2000" dirty="0"/>
              <a:t>The unstandardized coefficient, </a:t>
            </a:r>
            <a:r>
              <a:rPr lang="el-GR" sz="2000" dirty="0" smtClean="0"/>
              <a:t>β</a:t>
            </a:r>
            <a:r>
              <a:rPr lang="en-US" sz="2000" dirty="0" smtClean="0"/>
              <a:t> </a:t>
            </a:r>
            <a:r>
              <a:rPr lang="en-US" sz="2000" dirty="0"/>
              <a:t>value for Availability is 0.150. This means that for each one unit increase in Availability, there is an increase in Brand Loyalty of 0.150 times units.</a:t>
            </a:r>
          </a:p>
        </p:txBody>
      </p:sp>
      <p:pic>
        <p:nvPicPr>
          <p:cNvPr id="7" name="Picture 6"/>
          <p:cNvPicPr>
            <a:picLocks noChangeAspect="1"/>
          </p:cNvPicPr>
          <p:nvPr/>
        </p:nvPicPr>
        <p:blipFill>
          <a:blip r:embed="rId2"/>
          <a:stretch>
            <a:fillRect/>
          </a:stretch>
        </p:blipFill>
        <p:spPr>
          <a:xfrm>
            <a:off x="7061254" y="4022341"/>
            <a:ext cx="3938440" cy="2412002"/>
          </a:xfrm>
          <a:prstGeom prst="rect">
            <a:avLst/>
          </a:prstGeom>
        </p:spPr>
      </p:pic>
    </p:spTree>
    <p:extLst>
      <p:ext uri="{BB962C8B-B14F-4D97-AF65-F5344CB8AC3E}">
        <p14:creationId xmlns:p14="http://schemas.microsoft.com/office/powerpoint/2010/main" val="1536772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a:t>
            </a:r>
            <a:r>
              <a:rPr lang="en-US" sz="4400" u="sng" dirty="0" smtClean="0"/>
              <a:t>Discussion </a:t>
            </a:r>
            <a:r>
              <a:rPr lang="en-US" sz="4400" i="1" u="sng" dirty="0" smtClean="0"/>
              <a:t>cont.</a:t>
            </a:r>
            <a:endParaRPr lang="en-US" sz="4400" i="1" u="sng"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14</a:t>
            </a:fld>
            <a:endParaRPr lang="en-US"/>
          </a:p>
        </p:txBody>
      </p:sp>
      <p:sp>
        <p:nvSpPr>
          <p:cNvPr id="8" name="TextBox 7"/>
          <p:cNvSpPr txBox="1"/>
          <p:nvPr/>
        </p:nvSpPr>
        <p:spPr>
          <a:xfrm>
            <a:off x="588898" y="1527955"/>
            <a:ext cx="11095102" cy="4093428"/>
          </a:xfrm>
          <a:prstGeom prst="rect">
            <a:avLst/>
          </a:prstGeom>
          <a:noFill/>
        </p:spPr>
        <p:txBody>
          <a:bodyPr wrap="square" rtlCol="0">
            <a:spAutoFit/>
          </a:bodyPr>
          <a:lstStyle/>
          <a:p>
            <a:pPr marL="342900" indent="-342900" algn="just">
              <a:lnSpc>
                <a:spcPct val="107000"/>
              </a:lnSpc>
              <a:buFont typeface="Arial" panose="020B0604020202020204" pitchFamily="34" charset="0"/>
              <a:buChar char="•"/>
            </a:pPr>
            <a:r>
              <a:rPr lang="en-US" sz="2400" dirty="0">
                <a:ea typeface="Calibri" panose="020F0502020204030204" pitchFamily="34" charset="0"/>
                <a:cs typeface="Latha"/>
              </a:rPr>
              <a:t>From the above results, </a:t>
            </a:r>
            <a:r>
              <a:rPr lang="en-US" sz="2400" dirty="0" smtClean="0">
                <a:ea typeface="Calibri" panose="020F0502020204030204" pitchFamily="34" charset="0"/>
                <a:cs typeface="Latha"/>
              </a:rPr>
              <a:t>the following </a:t>
            </a:r>
            <a:r>
              <a:rPr lang="en-US" sz="2400" dirty="0">
                <a:ea typeface="Calibri" panose="020F0502020204030204" pitchFamily="34" charset="0"/>
                <a:cs typeface="Latha"/>
              </a:rPr>
              <a:t>linear regression equation can be </a:t>
            </a:r>
            <a:r>
              <a:rPr lang="en-US" sz="2400" dirty="0" smtClean="0">
                <a:ea typeface="Calibri" panose="020F0502020204030204" pitchFamily="34" charset="0"/>
                <a:cs typeface="Latha"/>
              </a:rPr>
              <a:t>derived</a:t>
            </a:r>
            <a:r>
              <a:rPr lang="en-US" sz="2400" dirty="0">
                <a:ea typeface="Calibri" panose="020F0502020204030204" pitchFamily="34" charset="0"/>
                <a:cs typeface="Latha"/>
              </a:rPr>
              <a:t>:</a:t>
            </a:r>
            <a:endParaRPr lang="en-US" sz="2400" dirty="0" smtClean="0">
              <a:ea typeface="Calibri" panose="020F0502020204030204" pitchFamily="34" charset="0"/>
              <a:cs typeface="Latha"/>
            </a:endParaRPr>
          </a:p>
          <a:p>
            <a:pPr algn="just">
              <a:lnSpc>
                <a:spcPct val="107000"/>
              </a:lnSpc>
            </a:pPr>
            <a:endParaRPr lang="en-US" sz="1600" dirty="0">
              <a:latin typeface="Calibri" panose="020F0502020204030204" pitchFamily="34" charset="0"/>
              <a:ea typeface="Calibri" panose="020F0502020204030204" pitchFamily="34" charset="0"/>
              <a:cs typeface="Latha"/>
            </a:endParaRPr>
          </a:p>
          <a:p>
            <a:pPr lvl="1" algn="just">
              <a:lnSpc>
                <a:spcPct val="107000"/>
              </a:lnSpc>
            </a:pPr>
            <a:r>
              <a:rPr lang="en-US" sz="2300" dirty="0"/>
              <a:t>Y = β</a:t>
            </a:r>
            <a:r>
              <a:rPr lang="en-US" sz="2300" baseline="-25000" dirty="0"/>
              <a:t>0</a:t>
            </a:r>
            <a:r>
              <a:rPr lang="en-US" sz="2300" dirty="0"/>
              <a:t> + β</a:t>
            </a:r>
            <a:r>
              <a:rPr lang="en-US" sz="2300" baseline="-25000" dirty="0"/>
              <a:t>1</a:t>
            </a:r>
            <a:r>
              <a:rPr lang="en-US" sz="2300" dirty="0"/>
              <a:t>X</a:t>
            </a:r>
            <a:r>
              <a:rPr lang="en-US" sz="2300" baseline="-25000" dirty="0"/>
              <a:t>1</a:t>
            </a:r>
            <a:r>
              <a:rPr lang="en-US" sz="2300" dirty="0"/>
              <a:t> + β</a:t>
            </a:r>
            <a:r>
              <a:rPr lang="en-US" sz="2300" baseline="-25000" dirty="0"/>
              <a:t>2</a:t>
            </a:r>
            <a:r>
              <a:rPr lang="en-US" sz="2300" dirty="0"/>
              <a:t>X</a:t>
            </a:r>
            <a:r>
              <a:rPr lang="en-US" sz="2300" baseline="-25000" dirty="0"/>
              <a:t>2</a:t>
            </a:r>
            <a:r>
              <a:rPr lang="en-US" sz="2300" dirty="0"/>
              <a:t> + </a:t>
            </a:r>
            <a:r>
              <a:rPr lang="en-US" sz="2300" dirty="0" smtClean="0"/>
              <a:t>β</a:t>
            </a:r>
            <a:r>
              <a:rPr lang="en-US" sz="2300" baseline="-25000" dirty="0" smtClean="0"/>
              <a:t>3</a:t>
            </a:r>
            <a:r>
              <a:rPr lang="en-US" sz="2300" dirty="0" smtClean="0"/>
              <a:t>X</a:t>
            </a:r>
            <a:r>
              <a:rPr lang="en-US" sz="2300" baseline="-25000" dirty="0" smtClean="0"/>
              <a:t>3</a:t>
            </a:r>
            <a:r>
              <a:rPr lang="en-US" sz="2300" dirty="0"/>
              <a:t> </a:t>
            </a:r>
            <a:r>
              <a:rPr lang="en-US" sz="2300" dirty="0" smtClean="0"/>
              <a:t>+ Ɛ</a:t>
            </a:r>
            <a:endParaRPr lang="en-US" sz="2300" dirty="0">
              <a:ea typeface="Calibri" panose="020F0502020204030204" pitchFamily="34" charset="0"/>
              <a:cs typeface="Latha"/>
            </a:endParaRPr>
          </a:p>
          <a:p>
            <a:pPr lvl="1" algn="just">
              <a:lnSpc>
                <a:spcPct val="107000"/>
              </a:lnSpc>
            </a:pPr>
            <a:r>
              <a:rPr lang="en-US" sz="2300" dirty="0"/>
              <a:t>Ŷ = 0.316 + </a:t>
            </a:r>
            <a:r>
              <a:rPr lang="en-US" sz="2300" dirty="0" smtClean="0"/>
              <a:t>0.142X</a:t>
            </a:r>
            <a:r>
              <a:rPr lang="en-US" sz="2300" baseline="-25000" dirty="0" smtClean="0"/>
              <a:t>1</a:t>
            </a:r>
            <a:r>
              <a:rPr lang="en-US" sz="2300" dirty="0"/>
              <a:t> </a:t>
            </a:r>
            <a:r>
              <a:rPr lang="en-US" sz="2300" dirty="0" smtClean="0"/>
              <a:t>+ 0.563X</a:t>
            </a:r>
            <a:r>
              <a:rPr lang="en-US" sz="2300" baseline="-25000" dirty="0"/>
              <a:t>2</a:t>
            </a:r>
            <a:r>
              <a:rPr lang="en-US" sz="2300" dirty="0" smtClean="0"/>
              <a:t> </a:t>
            </a:r>
            <a:r>
              <a:rPr lang="en-US" sz="2300" dirty="0"/>
              <a:t>+ </a:t>
            </a:r>
            <a:r>
              <a:rPr lang="en-US" sz="2300" dirty="0" smtClean="0"/>
              <a:t>0.150X</a:t>
            </a:r>
            <a:r>
              <a:rPr lang="en-US" sz="2300" baseline="-25000" dirty="0"/>
              <a:t>3</a:t>
            </a:r>
            <a:r>
              <a:rPr lang="en-US" sz="2300" dirty="0" smtClean="0"/>
              <a:t> </a:t>
            </a:r>
            <a:r>
              <a:rPr lang="en-US" sz="2300" dirty="0"/>
              <a:t>+ </a:t>
            </a:r>
            <a:r>
              <a:rPr lang="en-US" sz="2300" dirty="0" smtClean="0"/>
              <a:t>Ɛ</a:t>
            </a:r>
          </a:p>
          <a:p>
            <a:pPr lvl="1" algn="just">
              <a:lnSpc>
                <a:spcPct val="107000"/>
              </a:lnSpc>
            </a:pPr>
            <a:endParaRPr lang="en-US" sz="2300" dirty="0" smtClean="0"/>
          </a:p>
          <a:p>
            <a:pPr lvl="1" algn="just">
              <a:lnSpc>
                <a:spcPct val="107000"/>
              </a:lnSpc>
            </a:pPr>
            <a:r>
              <a:rPr lang="en-US" sz="2300" dirty="0" smtClean="0"/>
              <a:t>Brand Loyalty </a:t>
            </a:r>
            <a:r>
              <a:rPr lang="en-US" sz="2300" dirty="0"/>
              <a:t>= 0.316 + </a:t>
            </a:r>
            <a:r>
              <a:rPr lang="en-US" sz="2300" dirty="0" smtClean="0"/>
              <a:t>0.142 Product Quality** + </a:t>
            </a:r>
            <a:r>
              <a:rPr lang="en-US" sz="2300" dirty="0"/>
              <a:t>0.563 Trust on the Brand</a:t>
            </a:r>
            <a:r>
              <a:rPr lang="en-US" sz="2300" dirty="0" smtClean="0"/>
              <a:t>*** + 0.150     		         Availability*** + Ɛ  </a:t>
            </a:r>
          </a:p>
          <a:p>
            <a:pPr lvl="1" algn="just">
              <a:lnSpc>
                <a:spcPct val="107000"/>
              </a:lnSpc>
            </a:pPr>
            <a:r>
              <a:rPr lang="en-US" sz="2400" dirty="0" smtClean="0"/>
              <a:t>                            </a:t>
            </a:r>
          </a:p>
          <a:p>
            <a:pPr lvl="1" algn="just">
              <a:lnSpc>
                <a:spcPct val="107000"/>
              </a:lnSpc>
            </a:pPr>
            <a:r>
              <a:rPr lang="en-US" sz="2400" dirty="0"/>
              <a:t>** = Significant at 0.05                                     *** = Significant at 0.01</a:t>
            </a:r>
          </a:p>
          <a:p>
            <a:pPr lvl="1" algn="just">
              <a:lnSpc>
                <a:spcPct val="107000"/>
              </a:lnSpc>
            </a:pPr>
            <a:endParaRPr lang="en-US" sz="2000" dirty="0"/>
          </a:p>
          <a:p>
            <a:pPr lvl="1" algn="just">
              <a:lnSpc>
                <a:spcPct val="107000"/>
              </a:lnSpc>
            </a:pPr>
            <a:r>
              <a:rPr lang="en-US" sz="2000" dirty="0" smtClean="0"/>
              <a:t>   </a:t>
            </a:r>
            <a:endParaRPr lang="en-US" sz="1600" dirty="0">
              <a:latin typeface="Calibri" panose="020F0502020204030204" pitchFamily="34" charset="0"/>
              <a:ea typeface="Calibri" panose="020F0502020204030204" pitchFamily="34" charset="0"/>
              <a:cs typeface="Latha"/>
            </a:endParaRPr>
          </a:p>
        </p:txBody>
      </p:sp>
      <p:sp>
        <p:nvSpPr>
          <p:cNvPr id="9" name="TextBox 8"/>
          <p:cNvSpPr txBox="1"/>
          <p:nvPr/>
        </p:nvSpPr>
        <p:spPr>
          <a:xfrm>
            <a:off x="1050694" y="3310870"/>
            <a:ext cx="10633306" cy="848413"/>
          </a:xfrm>
          <a:prstGeom prst="rect">
            <a:avLst/>
          </a:prstGeom>
          <a:noFill/>
          <a:ln w="28575">
            <a:solidFill>
              <a:schemeClr val="accent6">
                <a:lumMod val="75000"/>
              </a:schemeClr>
            </a:solidFill>
          </a:ln>
        </p:spPr>
        <p:txBody>
          <a:bodyPr wrap="square" rtlCol="0">
            <a:spAutoFit/>
          </a:bodyPr>
          <a:lstStyle/>
          <a:p>
            <a:endParaRPr lang="en-US" dirty="0"/>
          </a:p>
        </p:txBody>
      </p:sp>
    </p:spTree>
    <p:extLst>
      <p:ext uri="{BB962C8B-B14F-4D97-AF65-F5344CB8AC3E}">
        <p14:creationId xmlns:p14="http://schemas.microsoft.com/office/powerpoint/2010/main" val="1536772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a:t>
            </a:r>
            <a:r>
              <a:rPr lang="en-US" sz="4400" u="sng" dirty="0" smtClean="0"/>
              <a:t>Discussion </a:t>
            </a:r>
            <a:r>
              <a:rPr lang="en-US" sz="4400" i="1" u="sng" dirty="0" smtClean="0"/>
              <a:t>cont.</a:t>
            </a:r>
            <a:endParaRPr lang="en-US" sz="4400" i="1" u="sng"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15</a:t>
            </a:fld>
            <a:endParaRPr lang="en-US"/>
          </a:p>
        </p:txBody>
      </p:sp>
      <p:sp>
        <p:nvSpPr>
          <p:cNvPr id="6" name="TextBox 5"/>
          <p:cNvSpPr txBox="1"/>
          <p:nvPr/>
        </p:nvSpPr>
        <p:spPr>
          <a:xfrm>
            <a:off x="857841" y="1418238"/>
            <a:ext cx="2931736" cy="400110"/>
          </a:xfrm>
          <a:prstGeom prst="rect">
            <a:avLst/>
          </a:prstGeom>
          <a:noFill/>
        </p:spPr>
        <p:txBody>
          <a:bodyPr wrap="square" rtlCol="0">
            <a:spAutoFit/>
          </a:bodyPr>
          <a:lstStyle/>
          <a:p>
            <a:pPr marL="342900" indent="-342900">
              <a:buFont typeface="Wingdings" panose="05000000000000000000" pitchFamily="2" charset="2"/>
              <a:buChar char="v"/>
            </a:pPr>
            <a:r>
              <a:rPr lang="en-US" sz="2000" b="1" dirty="0" smtClean="0"/>
              <a:t>Hypothesis Testing</a:t>
            </a:r>
            <a:endParaRPr lang="en-US" sz="2000" b="1" dirty="0"/>
          </a:p>
        </p:txBody>
      </p:sp>
      <p:graphicFrame>
        <p:nvGraphicFramePr>
          <p:cNvPr id="7" name="Table 6"/>
          <p:cNvGraphicFramePr>
            <a:graphicFrameLocks noGrp="1"/>
          </p:cNvGraphicFramePr>
          <p:nvPr>
            <p:extLst>
              <p:ext uri="{D42A27DB-BD31-4B8C-83A1-F6EECF244321}">
                <p14:modId xmlns:p14="http://schemas.microsoft.com/office/powerpoint/2010/main" val="2342251756"/>
              </p:ext>
            </p:extLst>
          </p:nvPr>
        </p:nvGraphicFramePr>
        <p:xfrm>
          <a:off x="655686" y="2095844"/>
          <a:ext cx="10948710" cy="3995547"/>
        </p:xfrm>
        <a:graphic>
          <a:graphicData uri="http://schemas.openxmlformats.org/drawingml/2006/table">
            <a:tbl>
              <a:tblPr firstRow="1" bandRow="1">
                <a:tableStyleId>{68D230F3-CF80-4859-8CE7-A43EE81993B5}</a:tableStyleId>
              </a:tblPr>
              <a:tblGrid>
                <a:gridCol w="9251885"/>
                <a:gridCol w="1696825"/>
              </a:tblGrid>
              <a:tr h="370840">
                <a:tc>
                  <a:txBody>
                    <a:bodyPr/>
                    <a:lstStyle/>
                    <a:p>
                      <a:pPr algn="ctr"/>
                      <a:r>
                        <a:rPr lang="en-US" sz="2000" dirty="0" smtClean="0"/>
                        <a:t>Hypothesis</a:t>
                      </a:r>
                      <a:endParaRPr lang="en-US" sz="2000" dirty="0"/>
                    </a:p>
                  </a:txBody>
                  <a:tcPr anchor="ctr"/>
                </a:tc>
                <a:tc>
                  <a:txBody>
                    <a:bodyPr/>
                    <a:lstStyle/>
                    <a:p>
                      <a:pPr algn="ctr"/>
                      <a:r>
                        <a:rPr lang="en-US" sz="2000" dirty="0" smtClean="0"/>
                        <a:t>Status</a:t>
                      </a:r>
                      <a:endParaRPr lang="en-US" sz="2000" dirty="0"/>
                    </a:p>
                  </a:txBody>
                  <a:tcPr anchor="ctr"/>
                </a:tc>
              </a:tr>
              <a:tr h="370840">
                <a:tc>
                  <a:txBody>
                    <a:bodyPr/>
                    <a:lstStyle/>
                    <a:p>
                      <a:pPr marL="0" marR="0" algn="just">
                        <a:lnSpc>
                          <a:spcPct val="107000"/>
                        </a:lnSpc>
                        <a:spcBef>
                          <a:spcPts val="0"/>
                        </a:spcBef>
                        <a:spcAft>
                          <a:spcPts val="0"/>
                        </a:spcAft>
                      </a:pPr>
                      <a:r>
                        <a:rPr lang="en-US" sz="1800" dirty="0">
                          <a:effectLst/>
                        </a:rPr>
                        <a:t>H</a:t>
                      </a:r>
                      <a:r>
                        <a:rPr lang="en-US" sz="1800" baseline="-25000" dirty="0">
                          <a:effectLst/>
                        </a:rPr>
                        <a:t>1</a:t>
                      </a:r>
                      <a:r>
                        <a:rPr lang="en-US" sz="1800" dirty="0">
                          <a:effectLst/>
                        </a:rPr>
                        <a:t>: Brand loyalty is significantly positively affected by product quality of selected dairy products</a:t>
                      </a:r>
                      <a:r>
                        <a:rPr lang="en-US" sz="1800" dirty="0" smtClean="0">
                          <a:effectLst/>
                        </a:rPr>
                        <a:t>.</a:t>
                      </a:r>
                    </a:p>
                    <a:p>
                      <a:pPr marL="0" marR="0" algn="just">
                        <a:lnSpc>
                          <a:spcPct val="107000"/>
                        </a:lnSpc>
                        <a:spcBef>
                          <a:spcPts val="0"/>
                        </a:spcBef>
                        <a:spcAft>
                          <a:spcPts val="0"/>
                        </a:spcAft>
                      </a:pPr>
                      <a:endParaRPr lang="en-US" sz="1800" dirty="0">
                        <a:effectLst/>
                        <a:latin typeface="+mn-lt"/>
                        <a:ea typeface="Calibri" panose="020F0502020204030204" pitchFamily="34" charset="0"/>
                        <a:cs typeface="Latha"/>
                      </a:endParaRPr>
                    </a:p>
                  </a:txBody>
                  <a:tcPr marL="68580" marR="68580" marT="0" marB="0"/>
                </a:tc>
                <a:tc>
                  <a:txBody>
                    <a:bodyPr/>
                    <a:lstStyle/>
                    <a:p>
                      <a:pPr algn="ctr"/>
                      <a:r>
                        <a:rPr lang="en-US" sz="1800" dirty="0" smtClean="0"/>
                        <a:t>Accepted</a:t>
                      </a:r>
                      <a:endParaRPr lang="en-US" sz="1800" dirty="0"/>
                    </a:p>
                  </a:txBody>
                  <a:tcPr/>
                </a:tc>
              </a:tr>
              <a:tr h="370840">
                <a:tc>
                  <a:txBody>
                    <a:bodyPr/>
                    <a:lstStyle/>
                    <a:p>
                      <a:pPr marL="0" marR="0" algn="just">
                        <a:lnSpc>
                          <a:spcPct val="107000"/>
                        </a:lnSpc>
                        <a:spcBef>
                          <a:spcPts val="0"/>
                        </a:spcBef>
                        <a:spcAft>
                          <a:spcPts val="0"/>
                        </a:spcAft>
                      </a:pPr>
                      <a:r>
                        <a:rPr lang="en-US" sz="1800" dirty="0">
                          <a:effectLst/>
                        </a:rPr>
                        <a:t>H</a:t>
                      </a:r>
                      <a:r>
                        <a:rPr lang="en-US" sz="1800" baseline="-25000" dirty="0">
                          <a:effectLst/>
                        </a:rPr>
                        <a:t>2</a:t>
                      </a:r>
                      <a:r>
                        <a:rPr lang="en-US" sz="1800" dirty="0">
                          <a:effectLst/>
                        </a:rPr>
                        <a:t>: Brand loyalty is significantly negatively affected by price of selected dairy products</a:t>
                      </a:r>
                      <a:r>
                        <a:rPr lang="en-US" sz="1800" dirty="0" smtClean="0">
                          <a:effectLst/>
                        </a:rPr>
                        <a:t>.</a:t>
                      </a:r>
                    </a:p>
                    <a:p>
                      <a:pPr marL="0" marR="0" algn="just">
                        <a:lnSpc>
                          <a:spcPct val="107000"/>
                        </a:lnSpc>
                        <a:spcBef>
                          <a:spcPts val="0"/>
                        </a:spcBef>
                        <a:spcAft>
                          <a:spcPts val="0"/>
                        </a:spcAft>
                      </a:pPr>
                      <a:endParaRPr lang="en-US" sz="1800" dirty="0">
                        <a:effectLst/>
                        <a:latin typeface="+mn-lt"/>
                        <a:ea typeface="Calibri" panose="020F0502020204030204" pitchFamily="34" charset="0"/>
                        <a:cs typeface="Latha"/>
                      </a:endParaRPr>
                    </a:p>
                  </a:txBody>
                  <a:tcPr marL="68580" marR="68580" marT="0" marB="0"/>
                </a:tc>
                <a:tc>
                  <a:txBody>
                    <a:bodyPr/>
                    <a:lstStyle/>
                    <a:p>
                      <a:pPr algn="ctr"/>
                      <a:r>
                        <a:rPr lang="en-US" sz="1800" dirty="0" smtClean="0"/>
                        <a:t>Rejected</a:t>
                      </a:r>
                      <a:endParaRPr lang="en-US" sz="1800" dirty="0"/>
                    </a:p>
                  </a:txBody>
                  <a:tcPr/>
                </a:tc>
              </a:tr>
              <a:tr h="370840">
                <a:tc>
                  <a:txBody>
                    <a:bodyPr/>
                    <a:lstStyle/>
                    <a:p>
                      <a:pPr marL="0" marR="0" algn="just">
                        <a:lnSpc>
                          <a:spcPct val="107000"/>
                        </a:lnSpc>
                        <a:spcBef>
                          <a:spcPts val="0"/>
                        </a:spcBef>
                        <a:spcAft>
                          <a:spcPts val="0"/>
                        </a:spcAft>
                      </a:pPr>
                      <a:r>
                        <a:rPr lang="en-US" sz="1800" dirty="0">
                          <a:effectLst/>
                        </a:rPr>
                        <a:t>H</a:t>
                      </a:r>
                      <a:r>
                        <a:rPr lang="en-US" sz="1800" baseline="-25000" dirty="0">
                          <a:effectLst/>
                        </a:rPr>
                        <a:t>3</a:t>
                      </a:r>
                      <a:r>
                        <a:rPr lang="en-US" sz="1800" dirty="0">
                          <a:effectLst/>
                        </a:rPr>
                        <a:t>: Brand loyalty is significantly positively affected by packaging of selected dairy </a:t>
                      </a:r>
                      <a:r>
                        <a:rPr lang="en-US" sz="1800" dirty="0" smtClean="0">
                          <a:effectLst/>
                        </a:rPr>
                        <a:t>products.</a:t>
                      </a:r>
                    </a:p>
                    <a:p>
                      <a:pPr marL="0" marR="0" algn="just">
                        <a:lnSpc>
                          <a:spcPct val="107000"/>
                        </a:lnSpc>
                        <a:spcBef>
                          <a:spcPts val="0"/>
                        </a:spcBef>
                        <a:spcAft>
                          <a:spcPts val="0"/>
                        </a:spcAft>
                      </a:pPr>
                      <a:endParaRPr lang="en-US" sz="1800" dirty="0">
                        <a:effectLst/>
                        <a:latin typeface="+mn-lt"/>
                        <a:ea typeface="Calibri" panose="020F0502020204030204" pitchFamily="34" charset="0"/>
                        <a:cs typeface="Latha"/>
                      </a:endParaRPr>
                    </a:p>
                  </a:txBody>
                  <a:tcPr marL="68580" marR="68580" marT="0" marB="0"/>
                </a:tc>
                <a:tc>
                  <a:txBody>
                    <a:bodyPr/>
                    <a:lstStyle/>
                    <a:p>
                      <a:pPr algn="ctr"/>
                      <a:r>
                        <a:rPr lang="en-US" sz="1800" dirty="0" smtClean="0"/>
                        <a:t>Rejected</a:t>
                      </a:r>
                      <a:endParaRPr lang="en-US" sz="1800" dirty="0"/>
                    </a:p>
                  </a:txBody>
                  <a:tcPr/>
                </a:tc>
              </a:tr>
              <a:tr h="370840">
                <a:tc>
                  <a:txBody>
                    <a:bodyPr/>
                    <a:lstStyle/>
                    <a:p>
                      <a:pPr marL="0" marR="0" algn="just">
                        <a:lnSpc>
                          <a:spcPct val="107000"/>
                        </a:lnSpc>
                        <a:spcBef>
                          <a:spcPts val="0"/>
                        </a:spcBef>
                        <a:spcAft>
                          <a:spcPts val="0"/>
                        </a:spcAft>
                      </a:pPr>
                      <a:r>
                        <a:rPr lang="en-US" sz="1800" dirty="0">
                          <a:effectLst/>
                        </a:rPr>
                        <a:t>H</a:t>
                      </a:r>
                      <a:r>
                        <a:rPr lang="en-US" sz="1800" baseline="-25000" dirty="0">
                          <a:effectLst/>
                        </a:rPr>
                        <a:t>4</a:t>
                      </a:r>
                      <a:r>
                        <a:rPr lang="en-US" sz="1800" dirty="0">
                          <a:effectLst/>
                        </a:rPr>
                        <a:t>: Brand loyalty is </a:t>
                      </a:r>
                      <a:r>
                        <a:rPr lang="en-US" sz="1800" dirty="0" smtClean="0">
                          <a:effectLst/>
                        </a:rPr>
                        <a:t>significantly </a:t>
                      </a:r>
                      <a:r>
                        <a:rPr lang="en-US" sz="1800" dirty="0">
                          <a:effectLst/>
                        </a:rPr>
                        <a:t>positively affected by advertising of selected dairy products</a:t>
                      </a:r>
                      <a:r>
                        <a:rPr lang="en-US" sz="1800" dirty="0" smtClean="0">
                          <a:effectLst/>
                        </a:rPr>
                        <a:t>.</a:t>
                      </a:r>
                    </a:p>
                    <a:p>
                      <a:pPr marL="0" marR="0" algn="just">
                        <a:lnSpc>
                          <a:spcPct val="107000"/>
                        </a:lnSpc>
                        <a:spcBef>
                          <a:spcPts val="0"/>
                        </a:spcBef>
                        <a:spcAft>
                          <a:spcPts val="0"/>
                        </a:spcAft>
                      </a:pPr>
                      <a:endParaRPr lang="en-US" sz="1800" dirty="0">
                        <a:effectLst/>
                        <a:latin typeface="+mn-lt"/>
                        <a:ea typeface="Calibri" panose="020F0502020204030204" pitchFamily="34" charset="0"/>
                        <a:cs typeface="Latha"/>
                      </a:endParaRPr>
                    </a:p>
                  </a:txBody>
                  <a:tcPr marL="68580" marR="68580" marT="0" marB="0"/>
                </a:tc>
                <a:tc>
                  <a:txBody>
                    <a:bodyPr/>
                    <a:lstStyle/>
                    <a:p>
                      <a:pPr algn="ctr"/>
                      <a:r>
                        <a:rPr lang="en-US" sz="1800" dirty="0" smtClean="0"/>
                        <a:t>Rejected</a:t>
                      </a:r>
                      <a:endParaRPr lang="en-US" sz="1800" dirty="0"/>
                    </a:p>
                  </a:txBody>
                  <a:tcPr/>
                </a:tc>
              </a:tr>
              <a:tr h="370840">
                <a:tc>
                  <a:txBody>
                    <a:bodyPr/>
                    <a:lstStyle/>
                    <a:p>
                      <a:pPr marL="0" marR="0" algn="just">
                        <a:lnSpc>
                          <a:spcPct val="107000"/>
                        </a:lnSpc>
                        <a:spcBef>
                          <a:spcPts val="0"/>
                        </a:spcBef>
                        <a:spcAft>
                          <a:spcPts val="0"/>
                        </a:spcAft>
                      </a:pPr>
                      <a:r>
                        <a:rPr lang="en-US" sz="1800" dirty="0">
                          <a:effectLst/>
                        </a:rPr>
                        <a:t>H</a:t>
                      </a:r>
                      <a:r>
                        <a:rPr lang="en-US" sz="1800" baseline="-25000" dirty="0">
                          <a:effectLst/>
                        </a:rPr>
                        <a:t>5</a:t>
                      </a:r>
                      <a:r>
                        <a:rPr lang="en-US" sz="1800" dirty="0">
                          <a:effectLst/>
                        </a:rPr>
                        <a:t>: Brand loyalty is significantly positively affected by trust on the brand of selected dairy products</a:t>
                      </a:r>
                      <a:r>
                        <a:rPr lang="en-US" sz="1800" dirty="0" smtClean="0">
                          <a:effectLst/>
                        </a:rPr>
                        <a:t>.</a:t>
                      </a:r>
                    </a:p>
                    <a:p>
                      <a:pPr marL="0" marR="0" algn="just">
                        <a:lnSpc>
                          <a:spcPct val="107000"/>
                        </a:lnSpc>
                        <a:spcBef>
                          <a:spcPts val="0"/>
                        </a:spcBef>
                        <a:spcAft>
                          <a:spcPts val="0"/>
                        </a:spcAft>
                      </a:pPr>
                      <a:endParaRPr lang="en-US" sz="1800" dirty="0">
                        <a:effectLst/>
                        <a:latin typeface="+mn-lt"/>
                        <a:ea typeface="Calibri" panose="020F0502020204030204" pitchFamily="34" charset="0"/>
                        <a:cs typeface="Latha"/>
                      </a:endParaRPr>
                    </a:p>
                  </a:txBody>
                  <a:tcPr marL="68580" marR="68580" marT="0" marB="0"/>
                </a:tc>
                <a:tc>
                  <a:txBody>
                    <a:bodyPr/>
                    <a:lstStyle/>
                    <a:p>
                      <a:pPr algn="ctr"/>
                      <a:r>
                        <a:rPr lang="en-US" sz="1800" dirty="0" smtClean="0"/>
                        <a:t>Accepted</a:t>
                      </a:r>
                      <a:endParaRPr lang="en-US" sz="1800" dirty="0"/>
                    </a:p>
                  </a:txBody>
                  <a:tcPr/>
                </a:tc>
              </a:tr>
              <a:tr h="370840">
                <a:tc>
                  <a:txBody>
                    <a:bodyPr/>
                    <a:lstStyle/>
                    <a:p>
                      <a:pPr marL="0" marR="0" algn="just">
                        <a:lnSpc>
                          <a:spcPct val="107000"/>
                        </a:lnSpc>
                        <a:spcBef>
                          <a:spcPts val="0"/>
                        </a:spcBef>
                        <a:spcAft>
                          <a:spcPts val="0"/>
                        </a:spcAft>
                      </a:pPr>
                      <a:r>
                        <a:rPr lang="en-US" sz="1800" dirty="0">
                          <a:effectLst/>
                        </a:rPr>
                        <a:t>H</a:t>
                      </a:r>
                      <a:r>
                        <a:rPr lang="en-US" sz="1800" baseline="-25000" dirty="0">
                          <a:effectLst/>
                        </a:rPr>
                        <a:t>6</a:t>
                      </a:r>
                      <a:r>
                        <a:rPr lang="en-US" sz="1800" dirty="0">
                          <a:effectLst/>
                        </a:rPr>
                        <a:t>: Brand loyalty is significantly positively affected by availability of selected dairy products.</a:t>
                      </a:r>
                      <a:endParaRPr lang="en-US" sz="1800" dirty="0">
                        <a:effectLst/>
                        <a:latin typeface="+mn-lt"/>
                        <a:ea typeface="Calibri" panose="020F0502020204030204" pitchFamily="34" charset="0"/>
                        <a:cs typeface="Latha"/>
                      </a:endParaRPr>
                    </a:p>
                  </a:txBody>
                  <a:tcPr marL="68580" marR="68580" marT="0" marB="0"/>
                </a:tc>
                <a:tc>
                  <a:txBody>
                    <a:bodyPr/>
                    <a:lstStyle/>
                    <a:p>
                      <a:pPr algn="ctr"/>
                      <a:r>
                        <a:rPr lang="en-US" sz="1800" dirty="0" smtClean="0"/>
                        <a:t>Accepted</a:t>
                      </a:r>
                      <a:endParaRPr lang="en-US" sz="1800" dirty="0"/>
                    </a:p>
                  </a:txBody>
                  <a:tcPr/>
                </a:tc>
              </a:tr>
            </a:tbl>
          </a:graphicData>
        </a:graphic>
      </p:graphicFrame>
    </p:spTree>
    <p:extLst>
      <p:ext uri="{BB962C8B-B14F-4D97-AF65-F5344CB8AC3E}">
        <p14:creationId xmlns:p14="http://schemas.microsoft.com/office/powerpoint/2010/main" val="1536772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a:t>
            </a:r>
            <a:r>
              <a:rPr lang="en-US" sz="4400" u="sng" dirty="0" smtClean="0"/>
              <a:t>Discussion </a:t>
            </a:r>
            <a:r>
              <a:rPr lang="en-US" sz="4400" i="1" u="sng" dirty="0" smtClean="0"/>
              <a:t>cont.</a:t>
            </a:r>
            <a:endParaRPr lang="en-US" sz="4400" i="1" u="sng"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16</a:t>
            </a:fld>
            <a:endParaRPr lang="en-US"/>
          </a:p>
        </p:txBody>
      </p:sp>
      <p:sp>
        <p:nvSpPr>
          <p:cNvPr id="6" name="TextBox 5"/>
          <p:cNvSpPr txBox="1"/>
          <p:nvPr/>
        </p:nvSpPr>
        <p:spPr>
          <a:xfrm>
            <a:off x="622167" y="1410586"/>
            <a:ext cx="10935093" cy="400110"/>
          </a:xfrm>
          <a:prstGeom prst="rect">
            <a:avLst/>
          </a:prstGeom>
          <a:solidFill>
            <a:schemeClr val="accent6">
              <a:lumMod val="40000"/>
              <a:lumOff val="60000"/>
            </a:schemeClr>
          </a:solidFill>
        </p:spPr>
        <p:txBody>
          <a:bodyPr wrap="square" rtlCol="0">
            <a:spAutoFit/>
          </a:bodyPr>
          <a:lstStyle/>
          <a:p>
            <a:pPr marL="342900" indent="-342900">
              <a:buFont typeface="Wingdings" panose="05000000000000000000" pitchFamily="2" charset="2"/>
              <a:buChar char="v"/>
            </a:pPr>
            <a:r>
              <a:rPr lang="en-US" sz="2000" b="1" dirty="0" smtClean="0"/>
              <a:t>Level </a:t>
            </a:r>
            <a:r>
              <a:rPr lang="en-US" sz="2000" b="1" dirty="0"/>
              <a:t>of brand loyalty among existing </a:t>
            </a:r>
            <a:r>
              <a:rPr lang="en-US" sz="2000" b="1" dirty="0" smtClean="0"/>
              <a:t>customers </a:t>
            </a:r>
            <a:r>
              <a:rPr lang="en-US" sz="2000" b="1" dirty="0"/>
              <a:t>of selected dairy products in Sri </a:t>
            </a:r>
            <a:r>
              <a:rPr lang="en-US" sz="2000" b="1" dirty="0" smtClean="0"/>
              <a:t>Lanka</a:t>
            </a:r>
            <a:endParaRPr lang="en-US" sz="2000" b="1" dirty="0"/>
          </a:p>
        </p:txBody>
      </p:sp>
      <p:graphicFrame>
        <p:nvGraphicFramePr>
          <p:cNvPr id="7" name="Table 6"/>
          <p:cNvGraphicFramePr>
            <a:graphicFrameLocks noGrp="1"/>
          </p:cNvGraphicFramePr>
          <p:nvPr>
            <p:extLst>
              <p:ext uri="{D42A27DB-BD31-4B8C-83A1-F6EECF244321}">
                <p14:modId xmlns:p14="http://schemas.microsoft.com/office/powerpoint/2010/main" val="3395530836"/>
              </p:ext>
            </p:extLst>
          </p:nvPr>
        </p:nvGraphicFramePr>
        <p:xfrm>
          <a:off x="787135" y="2013755"/>
          <a:ext cx="10605156" cy="3606800"/>
        </p:xfrm>
        <a:graphic>
          <a:graphicData uri="http://schemas.openxmlformats.org/drawingml/2006/table">
            <a:tbl>
              <a:tblPr firstRow="1" bandRow="1">
                <a:tableStyleId>{68D230F3-CF80-4859-8CE7-A43EE81993B5}</a:tableStyleId>
              </a:tblPr>
              <a:tblGrid>
                <a:gridCol w="6862714"/>
                <a:gridCol w="867267"/>
                <a:gridCol w="1611983"/>
                <a:gridCol w="1263192"/>
              </a:tblGrid>
              <a:tr h="370840">
                <a:tc>
                  <a:txBody>
                    <a:bodyPr/>
                    <a:lstStyle/>
                    <a:p>
                      <a:pPr algn="ctr"/>
                      <a:r>
                        <a:rPr lang="en-US" dirty="0" smtClean="0"/>
                        <a:t>Brand Loyalty</a:t>
                      </a:r>
                      <a:endParaRPr lang="en-US" dirty="0"/>
                    </a:p>
                  </a:txBody>
                  <a:tcPr anchor="ctr"/>
                </a:tc>
                <a:tc>
                  <a:txBody>
                    <a:bodyPr/>
                    <a:lstStyle/>
                    <a:p>
                      <a:pPr algn="ctr"/>
                      <a:r>
                        <a:rPr lang="en-US" dirty="0" smtClean="0"/>
                        <a:t>Mean</a:t>
                      </a:r>
                      <a:endParaRPr lang="en-US" dirty="0"/>
                    </a:p>
                  </a:txBody>
                  <a:tcPr anchor="ctr"/>
                </a:tc>
                <a:tc>
                  <a:txBody>
                    <a:bodyPr/>
                    <a:lstStyle/>
                    <a:p>
                      <a:pPr algn="ctr"/>
                      <a:r>
                        <a:rPr lang="en-US" dirty="0" smtClean="0"/>
                        <a:t>Std. Deviation</a:t>
                      </a:r>
                      <a:endParaRPr lang="en-US" dirty="0"/>
                    </a:p>
                  </a:txBody>
                  <a:tcPr anchor="ctr"/>
                </a:tc>
                <a:tc>
                  <a:txBody>
                    <a:bodyPr/>
                    <a:lstStyle/>
                    <a:p>
                      <a:pPr algn="ctr"/>
                      <a:r>
                        <a:rPr lang="en-US" dirty="0" smtClean="0"/>
                        <a:t>Agreement</a:t>
                      </a:r>
                      <a:endParaRPr lang="en-US" dirty="0"/>
                    </a:p>
                  </a:txBody>
                  <a:tcPr anchor="ctr"/>
                </a:tc>
              </a:tr>
              <a:tr h="370840">
                <a:tc>
                  <a:txBody>
                    <a:bodyPr/>
                    <a:lstStyle/>
                    <a:p>
                      <a:r>
                        <a:rPr lang="en-US" dirty="0" smtClean="0"/>
                        <a:t>I always buy my favorite brand’s milk products.</a:t>
                      </a:r>
                      <a:endParaRPr lang="en-US" dirty="0"/>
                    </a:p>
                  </a:txBody>
                  <a:tcPr/>
                </a:tc>
                <a:tc>
                  <a:txBody>
                    <a:bodyPr/>
                    <a:lstStyle/>
                    <a:p>
                      <a:pPr algn="ctr"/>
                      <a:r>
                        <a:rPr lang="en-US" dirty="0" smtClean="0"/>
                        <a:t>3.87</a:t>
                      </a:r>
                      <a:endParaRPr lang="en-US" dirty="0"/>
                    </a:p>
                  </a:txBody>
                  <a:tcPr anchor="ctr"/>
                </a:tc>
                <a:tc>
                  <a:txBody>
                    <a:bodyPr/>
                    <a:lstStyle/>
                    <a:p>
                      <a:pPr algn="ctr"/>
                      <a:r>
                        <a:rPr lang="en-US" dirty="0" smtClean="0"/>
                        <a:t>1.051</a:t>
                      </a:r>
                      <a:endParaRPr lang="en-US" dirty="0"/>
                    </a:p>
                  </a:txBody>
                  <a:tcPr anchor="ctr"/>
                </a:tc>
                <a:tc>
                  <a:txBody>
                    <a:bodyPr/>
                    <a:lstStyle/>
                    <a:p>
                      <a:pPr algn="ctr"/>
                      <a:r>
                        <a:rPr lang="en-US" dirty="0" smtClean="0"/>
                        <a:t>Agree</a:t>
                      </a:r>
                      <a:endParaRPr lang="en-US" dirty="0"/>
                    </a:p>
                  </a:txBody>
                  <a:tcPr anchor="ctr"/>
                </a:tc>
              </a:tr>
              <a:tr h="370840">
                <a:tc>
                  <a:txBody>
                    <a:bodyPr/>
                    <a:lstStyle/>
                    <a:p>
                      <a:r>
                        <a:rPr lang="en-US" dirty="0" smtClean="0"/>
                        <a:t>My favorite milk brand would be my first choice.</a:t>
                      </a:r>
                      <a:endParaRPr lang="en-US" dirty="0"/>
                    </a:p>
                  </a:txBody>
                  <a:tcPr/>
                </a:tc>
                <a:tc>
                  <a:txBody>
                    <a:bodyPr/>
                    <a:lstStyle/>
                    <a:p>
                      <a:pPr algn="ctr"/>
                      <a:r>
                        <a:rPr lang="en-US" dirty="0" smtClean="0"/>
                        <a:t>4.12</a:t>
                      </a:r>
                      <a:endParaRPr lang="en-US" dirty="0"/>
                    </a:p>
                  </a:txBody>
                  <a:tcPr anchor="ctr"/>
                </a:tc>
                <a:tc>
                  <a:txBody>
                    <a:bodyPr/>
                    <a:lstStyle/>
                    <a:p>
                      <a:pPr algn="ctr"/>
                      <a:r>
                        <a:rPr lang="en-US" dirty="0" smtClean="0"/>
                        <a:t>1.061</a:t>
                      </a:r>
                      <a:endParaRPr lang="en-US" dirty="0"/>
                    </a:p>
                  </a:txBody>
                  <a:tcPr anchor="ctr"/>
                </a:tc>
                <a:tc>
                  <a:txBody>
                    <a:bodyPr/>
                    <a:lstStyle/>
                    <a:p>
                      <a:pPr algn="ctr"/>
                      <a:r>
                        <a:rPr lang="en-US" dirty="0" smtClean="0"/>
                        <a:t>Agree</a:t>
                      </a:r>
                      <a:endParaRPr lang="en-US" dirty="0"/>
                    </a:p>
                  </a:txBody>
                  <a:tcPr anchor="ctr"/>
                </a:tc>
              </a:tr>
              <a:tr h="370840">
                <a:tc>
                  <a:txBody>
                    <a:bodyPr/>
                    <a:lstStyle/>
                    <a:p>
                      <a:r>
                        <a:rPr lang="en-US" dirty="0" smtClean="0"/>
                        <a:t>I recommend my favorite milk brand to others.</a:t>
                      </a:r>
                      <a:endParaRPr lang="en-US" dirty="0"/>
                    </a:p>
                  </a:txBody>
                  <a:tcPr/>
                </a:tc>
                <a:tc>
                  <a:txBody>
                    <a:bodyPr/>
                    <a:lstStyle/>
                    <a:p>
                      <a:pPr algn="ctr"/>
                      <a:r>
                        <a:rPr lang="en-US" dirty="0" smtClean="0"/>
                        <a:t>4.01</a:t>
                      </a:r>
                      <a:endParaRPr lang="en-US" dirty="0"/>
                    </a:p>
                  </a:txBody>
                  <a:tcPr anchor="ctr"/>
                </a:tc>
                <a:tc>
                  <a:txBody>
                    <a:bodyPr/>
                    <a:lstStyle/>
                    <a:p>
                      <a:pPr algn="ctr"/>
                      <a:r>
                        <a:rPr lang="en-US" dirty="0" smtClean="0"/>
                        <a:t>1.049</a:t>
                      </a:r>
                      <a:endParaRPr lang="en-US" dirty="0"/>
                    </a:p>
                  </a:txBody>
                  <a:tcPr anchor="ctr"/>
                </a:tc>
                <a:tc>
                  <a:txBody>
                    <a:bodyPr/>
                    <a:lstStyle/>
                    <a:p>
                      <a:pPr algn="ctr"/>
                      <a:r>
                        <a:rPr lang="en-US" dirty="0" smtClean="0"/>
                        <a:t>Agree</a:t>
                      </a:r>
                      <a:endParaRPr lang="en-US" dirty="0"/>
                    </a:p>
                  </a:txBody>
                  <a:tcPr anchor="ctr"/>
                </a:tc>
              </a:tr>
              <a:tr h="370840">
                <a:tc>
                  <a:txBody>
                    <a:bodyPr/>
                    <a:lstStyle/>
                    <a:p>
                      <a:r>
                        <a:rPr lang="en-US" dirty="0" smtClean="0"/>
                        <a:t>I am satisfied with my favorite milk brand and it fulfills my expectations.</a:t>
                      </a:r>
                      <a:endParaRPr lang="en-US" dirty="0"/>
                    </a:p>
                  </a:txBody>
                  <a:tcPr/>
                </a:tc>
                <a:tc>
                  <a:txBody>
                    <a:bodyPr/>
                    <a:lstStyle/>
                    <a:p>
                      <a:pPr algn="ctr"/>
                      <a:r>
                        <a:rPr lang="en-US" dirty="0" smtClean="0"/>
                        <a:t>4.08</a:t>
                      </a:r>
                      <a:endParaRPr lang="en-US" dirty="0"/>
                    </a:p>
                  </a:txBody>
                  <a:tcPr anchor="ctr"/>
                </a:tc>
                <a:tc>
                  <a:txBody>
                    <a:bodyPr/>
                    <a:lstStyle/>
                    <a:p>
                      <a:pPr algn="ctr"/>
                      <a:r>
                        <a:rPr lang="en-US" dirty="0" smtClean="0"/>
                        <a:t>0.943</a:t>
                      </a:r>
                      <a:endParaRPr lang="en-US" dirty="0"/>
                    </a:p>
                  </a:txBody>
                  <a:tcPr anchor="ctr"/>
                </a:tc>
                <a:tc>
                  <a:txBody>
                    <a:bodyPr/>
                    <a:lstStyle/>
                    <a:p>
                      <a:pPr algn="ctr"/>
                      <a:r>
                        <a:rPr lang="en-US" dirty="0" smtClean="0"/>
                        <a:t>Agree</a:t>
                      </a:r>
                      <a:endParaRPr lang="en-US" dirty="0"/>
                    </a:p>
                  </a:txBody>
                  <a:tcPr anchor="ctr"/>
                </a:tc>
              </a:tr>
              <a:tr h="370840">
                <a:tc>
                  <a:txBody>
                    <a:bodyPr/>
                    <a:lstStyle/>
                    <a:p>
                      <a:r>
                        <a:rPr lang="en-US" dirty="0" smtClean="0"/>
                        <a:t>I do not shift to other milk brands with their promotions.</a:t>
                      </a:r>
                      <a:endParaRPr lang="en-US" dirty="0"/>
                    </a:p>
                  </a:txBody>
                  <a:tcPr/>
                </a:tc>
                <a:tc>
                  <a:txBody>
                    <a:bodyPr/>
                    <a:lstStyle/>
                    <a:p>
                      <a:pPr algn="ctr"/>
                      <a:r>
                        <a:rPr lang="en-US" dirty="0" smtClean="0"/>
                        <a:t>3.46</a:t>
                      </a:r>
                      <a:endParaRPr lang="en-US" dirty="0"/>
                    </a:p>
                  </a:txBody>
                  <a:tcPr anchor="ctr"/>
                </a:tc>
                <a:tc>
                  <a:txBody>
                    <a:bodyPr/>
                    <a:lstStyle/>
                    <a:p>
                      <a:pPr algn="ctr"/>
                      <a:r>
                        <a:rPr lang="en-US" dirty="0" smtClean="0"/>
                        <a:t>1.136</a:t>
                      </a:r>
                      <a:endParaRPr lang="en-US" dirty="0"/>
                    </a:p>
                  </a:txBody>
                  <a:tcPr anchor="ctr"/>
                </a:tc>
                <a:tc>
                  <a:txBody>
                    <a:bodyPr/>
                    <a:lstStyle/>
                    <a:p>
                      <a:pPr algn="ctr"/>
                      <a:r>
                        <a:rPr lang="en-US" dirty="0" smtClean="0"/>
                        <a:t>Agree</a:t>
                      </a:r>
                      <a:endParaRPr lang="en-US" dirty="0"/>
                    </a:p>
                  </a:txBody>
                  <a:tcPr anchor="ctr"/>
                </a:tc>
              </a:tr>
              <a:tr h="370840">
                <a:tc>
                  <a:txBody>
                    <a:bodyPr/>
                    <a:lstStyle/>
                    <a:p>
                      <a:r>
                        <a:rPr lang="en-US" dirty="0" smtClean="0"/>
                        <a:t>If my favorite milk brand’s products are not available in one grocery, I search for them in other groceries.</a:t>
                      </a:r>
                      <a:endParaRPr lang="en-US" dirty="0"/>
                    </a:p>
                  </a:txBody>
                  <a:tcPr/>
                </a:tc>
                <a:tc>
                  <a:txBody>
                    <a:bodyPr/>
                    <a:lstStyle/>
                    <a:p>
                      <a:pPr algn="ctr"/>
                      <a:r>
                        <a:rPr lang="en-US" dirty="0" smtClean="0"/>
                        <a:t>3.39</a:t>
                      </a:r>
                      <a:endParaRPr lang="en-US" dirty="0"/>
                    </a:p>
                  </a:txBody>
                  <a:tcPr anchor="ctr"/>
                </a:tc>
                <a:tc>
                  <a:txBody>
                    <a:bodyPr/>
                    <a:lstStyle/>
                    <a:p>
                      <a:pPr algn="ctr"/>
                      <a:r>
                        <a:rPr lang="en-US" dirty="0" smtClean="0"/>
                        <a:t>1.116</a:t>
                      </a:r>
                      <a:endParaRPr lang="en-US" dirty="0"/>
                    </a:p>
                  </a:txBody>
                  <a:tcPr anchor="ctr"/>
                </a:tc>
                <a:tc>
                  <a:txBody>
                    <a:bodyPr/>
                    <a:lstStyle/>
                    <a:p>
                      <a:pPr algn="ctr"/>
                      <a:r>
                        <a:rPr lang="en-US" dirty="0" smtClean="0"/>
                        <a:t>Neutral</a:t>
                      </a:r>
                      <a:endParaRPr lang="en-US" dirty="0"/>
                    </a:p>
                  </a:txBody>
                  <a:tcPr anchor="ctr"/>
                </a:tc>
              </a:tr>
              <a:tr h="370840">
                <a:tc>
                  <a:txBody>
                    <a:bodyPr/>
                    <a:lstStyle/>
                    <a:p>
                      <a:r>
                        <a:rPr lang="en-US" dirty="0" smtClean="0"/>
                        <a:t>I search for the details of other milk products from my favorite brand.</a:t>
                      </a:r>
                      <a:endParaRPr lang="en-US" dirty="0"/>
                    </a:p>
                  </a:txBody>
                  <a:tcPr/>
                </a:tc>
                <a:tc>
                  <a:txBody>
                    <a:bodyPr/>
                    <a:lstStyle/>
                    <a:p>
                      <a:pPr algn="ctr"/>
                      <a:r>
                        <a:rPr lang="en-US" dirty="0" smtClean="0"/>
                        <a:t>3.60</a:t>
                      </a:r>
                      <a:endParaRPr lang="en-US" dirty="0"/>
                    </a:p>
                  </a:txBody>
                  <a:tcPr anchor="ctr"/>
                </a:tc>
                <a:tc>
                  <a:txBody>
                    <a:bodyPr/>
                    <a:lstStyle/>
                    <a:p>
                      <a:pPr algn="ctr"/>
                      <a:r>
                        <a:rPr lang="en-US" dirty="0" smtClean="0"/>
                        <a:t>1.039</a:t>
                      </a:r>
                      <a:endParaRPr lang="en-US" dirty="0"/>
                    </a:p>
                  </a:txBody>
                  <a:tcPr anchor="ctr"/>
                </a:tc>
                <a:tc>
                  <a:txBody>
                    <a:bodyPr/>
                    <a:lstStyle/>
                    <a:p>
                      <a:pPr algn="ctr"/>
                      <a:r>
                        <a:rPr lang="en-US" dirty="0" smtClean="0"/>
                        <a:t>Agree</a:t>
                      </a:r>
                      <a:endParaRPr lang="en-US" dirty="0"/>
                    </a:p>
                  </a:txBody>
                  <a:tcPr anchor="ctr"/>
                </a:tc>
              </a:tr>
              <a:tr h="370840">
                <a:tc>
                  <a:txBody>
                    <a:bodyPr/>
                    <a:lstStyle/>
                    <a:p>
                      <a:r>
                        <a:rPr lang="en-US" dirty="0" smtClean="0"/>
                        <a:t>Composite</a:t>
                      </a:r>
                      <a:r>
                        <a:rPr lang="en-US" baseline="0" dirty="0" smtClean="0"/>
                        <a:t> variable</a:t>
                      </a:r>
                      <a:endParaRPr lang="en-US" dirty="0"/>
                    </a:p>
                  </a:txBody>
                  <a:tcPr/>
                </a:tc>
                <a:tc>
                  <a:txBody>
                    <a:bodyPr/>
                    <a:lstStyle/>
                    <a:p>
                      <a:pPr algn="ctr"/>
                      <a:r>
                        <a:rPr lang="en-US" dirty="0" smtClean="0"/>
                        <a:t>3.79</a:t>
                      </a:r>
                      <a:endParaRPr lang="en-US" dirty="0"/>
                    </a:p>
                  </a:txBody>
                  <a:tcPr anchor="ctr"/>
                </a:tc>
                <a:tc>
                  <a:txBody>
                    <a:bodyPr/>
                    <a:lstStyle/>
                    <a:p>
                      <a:pPr algn="ctr"/>
                      <a:r>
                        <a:rPr lang="en-US" dirty="0" smtClean="0"/>
                        <a:t>0.786</a:t>
                      </a:r>
                      <a:endParaRPr lang="en-US" dirty="0"/>
                    </a:p>
                  </a:txBody>
                  <a:tcPr anchor="ctr"/>
                </a:tc>
                <a:tc>
                  <a:txBody>
                    <a:bodyPr/>
                    <a:lstStyle/>
                    <a:p>
                      <a:pPr algn="ctr"/>
                      <a:r>
                        <a:rPr lang="en-US" dirty="0" smtClean="0"/>
                        <a:t>Agree</a:t>
                      </a:r>
                      <a:endParaRPr lang="en-US" dirty="0"/>
                    </a:p>
                  </a:txBody>
                  <a:tcPr anchor="ctr"/>
                </a:tc>
              </a:tr>
            </a:tbl>
          </a:graphicData>
        </a:graphic>
      </p:graphicFrame>
      <p:sp>
        <p:nvSpPr>
          <p:cNvPr id="8" name="TextBox 7"/>
          <p:cNvSpPr txBox="1"/>
          <p:nvPr/>
        </p:nvSpPr>
        <p:spPr>
          <a:xfrm>
            <a:off x="770965" y="5783653"/>
            <a:ext cx="10786295" cy="646331"/>
          </a:xfrm>
          <a:prstGeom prst="rect">
            <a:avLst/>
          </a:prstGeom>
          <a:noFill/>
        </p:spPr>
        <p:txBody>
          <a:bodyPr wrap="square" rtlCol="0">
            <a:spAutoFit/>
          </a:bodyPr>
          <a:lstStyle/>
          <a:p>
            <a:r>
              <a:rPr lang="en-US" dirty="0" smtClean="0"/>
              <a:t>Agreement Criteria</a:t>
            </a:r>
            <a:r>
              <a:rPr lang="en-US" dirty="0"/>
              <a:t>: Strongly Disagree (1.00-1.80), Disagree (1.81-2.60), Neutral (2.61-3.40), Agree (3.41-4.20), Strongly Agree (</a:t>
            </a:r>
            <a:r>
              <a:rPr lang="en-US" dirty="0" smtClean="0"/>
              <a:t>4.21-5.00) by </a:t>
            </a:r>
            <a:r>
              <a:rPr lang="en-US" dirty="0" err="1" smtClean="0"/>
              <a:t>Sözen</a:t>
            </a:r>
            <a:r>
              <a:rPr lang="en-US" dirty="0" smtClean="0"/>
              <a:t> </a:t>
            </a:r>
            <a:r>
              <a:rPr lang="en-US" dirty="0"/>
              <a:t>and </a:t>
            </a:r>
            <a:r>
              <a:rPr lang="en-US" dirty="0" err="1"/>
              <a:t>Guven</a:t>
            </a:r>
            <a:r>
              <a:rPr lang="en-US" dirty="0"/>
              <a:t> (2019</a:t>
            </a:r>
            <a:r>
              <a:rPr lang="en-US" dirty="0" smtClean="0"/>
              <a:t>)</a:t>
            </a:r>
            <a:endParaRPr lang="en-US" dirty="0"/>
          </a:p>
        </p:txBody>
      </p:sp>
    </p:spTree>
    <p:extLst>
      <p:ext uri="{BB962C8B-B14F-4D97-AF65-F5344CB8AC3E}">
        <p14:creationId xmlns:p14="http://schemas.microsoft.com/office/powerpoint/2010/main" val="1536772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a:t>
            </a:r>
            <a:r>
              <a:rPr lang="en-US" sz="4400" u="sng" dirty="0" smtClean="0"/>
              <a:t>Discussion </a:t>
            </a:r>
            <a:r>
              <a:rPr lang="en-US" sz="4400" i="1" u="sng" dirty="0" smtClean="0"/>
              <a:t>cont.</a:t>
            </a:r>
            <a:endParaRPr lang="en-US" sz="4400" i="1" u="sng"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17</a:t>
            </a:fld>
            <a:endParaRPr lang="en-US"/>
          </a:p>
        </p:txBody>
      </p:sp>
      <p:sp>
        <p:nvSpPr>
          <p:cNvPr id="6" name="TextBox 5"/>
          <p:cNvSpPr txBox="1"/>
          <p:nvPr/>
        </p:nvSpPr>
        <p:spPr>
          <a:xfrm>
            <a:off x="763571" y="1713371"/>
            <a:ext cx="10237509" cy="400110"/>
          </a:xfrm>
          <a:prstGeom prst="rect">
            <a:avLst/>
          </a:prstGeom>
          <a:solidFill>
            <a:schemeClr val="accent6">
              <a:lumMod val="40000"/>
              <a:lumOff val="60000"/>
            </a:schemeClr>
          </a:solidFill>
        </p:spPr>
        <p:txBody>
          <a:bodyPr wrap="square" rtlCol="0">
            <a:spAutoFit/>
          </a:bodyPr>
          <a:lstStyle/>
          <a:p>
            <a:pPr marL="342900" indent="-342900">
              <a:buFont typeface="Wingdings" panose="05000000000000000000" pitchFamily="2" charset="2"/>
              <a:buChar char="v"/>
            </a:pPr>
            <a:r>
              <a:rPr lang="en-US" sz="2000" b="1" dirty="0"/>
              <a:t>C</a:t>
            </a:r>
            <a:r>
              <a:rPr lang="en-US" sz="2000" b="1" dirty="0" smtClean="0"/>
              <a:t>onsumer </a:t>
            </a:r>
            <a:r>
              <a:rPr lang="en-US" sz="2000" b="1" dirty="0"/>
              <a:t>behavior towards selected dairy products in Sri </a:t>
            </a:r>
            <a:r>
              <a:rPr lang="en-US" sz="2000" b="1" dirty="0" smtClean="0"/>
              <a:t>Lanka</a:t>
            </a:r>
            <a:endParaRPr lang="en-US" sz="2000" b="1" dirty="0"/>
          </a:p>
        </p:txBody>
      </p:sp>
      <p:graphicFrame>
        <p:nvGraphicFramePr>
          <p:cNvPr id="7" name="Table 6"/>
          <p:cNvGraphicFramePr>
            <a:graphicFrameLocks noGrp="1"/>
          </p:cNvGraphicFramePr>
          <p:nvPr>
            <p:extLst>
              <p:ext uri="{D42A27DB-BD31-4B8C-83A1-F6EECF244321}">
                <p14:modId xmlns:p14="http://schemas.microsoft.com/office/powerpoint/2010/main" val="1337168199"/>
              </p:ext>
            </p:extLst>
          </p:nvPr>
        </p:nvGraphicFramePr>
        <p:xfrm>
          <a:off x="364109" y="3464741"/>
          <a:ext cx="5561815" cy="1879600"/>
        </p:xfrm>
        <a:graphic>
          <a:graphicData uri="http://schemas.openxmlformats.org/drawingml/2006/table">
            <a:tbl>
              <a:tblPr firstRow="1" bandRow="1">
                <a:tableStyleId>{68D230F3-CF80-4859-8CE7-A43EE81993B5}</a:tableStyleId>
              </a:tblPr>
              <a:tblGrid>
                <a:gridCol w="2790334"/>
                <a:gridCol w="1300899"/>
                <a:gridCol w="1470582"/>
              </a:tblGrid>
              <a:tr h="370840">
                <a:tc>
                  <a:txBody>
                    <a:bodyPr/>
                    <a:lstStyle/>
                    <a:p>
                      <a:endParaRPr lang="en-US" dirty="0"/>
                    </a:p>
                  </a:txBody>
                  <a:tcPr/>
                </a:tc>
                <a:tc>
                  <a:txBody>
                    <a:bodyPr/>
                    <a:lstStyle/>
                    <a:p>
                      <a:r>
                        <a:rPr lang="en-US" sz="2000" dirty="0" smtClean="0"/>
                        <a:t>Frequency</a:t>
                      </a:r>
                      <a:endParaRPr lang="en-US" sz="2000" dirty="0"/>
                    </a:p>
                  </a:txBody>
                  <a:tcPr/>
                </a:tc>
                <a:tc>
                  <a:txBody>
                    <a:bodyPr/>
                    <a:lstStyle/>
                    <a:p>
                      <a:r>
                        <a:rPr lang="en-US" sz="2000" dirty="0" smtClean="0"/>
                        <a:t>Percentage </a:t>
                      </a:r>
                      <a:endParaRPr lang="en-US" sz="2000" dirty="0"/>
                    </a:p>
                  </a:txBody>
                  <a:tcPr/>
                </a:tc>
              </a:tr>
              <a:tr h="370840">
                <a:tc>
                  <a:txBody>
                    <a:bodyPr/>
                    <a:lstStyle/>
                    <a:p>
                      <a:pPr marL="38100" marR="38100">
                        <a:lnSpc>
                          <a:spcPts val="1600"/>
                        </a:lnSpc>
                        <a:spcBef>
                          <a:spcPts val="0"/>
                        </a:spcBef>
                        <a:spcAft>
                          <a:spcPts val="0"/>
                        </a:spcAft>
                      </a:pPr>
                      <a:r>
                        <a:rPr lang="en-US" sz="2000" dirty="0">
                          <a:effectLst/>
                        </a:rPr>
                        <a:t>Once / twice a day</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a:effectLst/>
                        </a:rPr>
                        <a:t>68</a:t>
                      </a:r>
                      <a:endParaRPr lang="en-US" sz="320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dirty="0" smtClean="0">
                          <a:effectLst/>
                        </a:rPr>
                        <a:t>22.5%</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a:effectLst/>
                        </a:rPr>
                        <a:t>Two / three times a week</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dirty="0">
                          <a:effectLst/>
                        </a:rPr>
                        <a:t>128</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dirty="0" smtClean="0">
                          <a:effectLst/>
                        </a:rPr>
                        <a:t>42.4%</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a:effectLst/>
                        </a:rPr>
                        <a:t>Once a week</a:t>
                      </a:r>
                      <a:endParaRPr lang="en-US" sz="320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a:effectLst/>
                        </a:rPr>
                        <a:t>59</a:t>
                      </a:r>
                      <a:endParaRPr lang="en-US" sz="320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dirty="0" smtClean="0">
                          <a:effectLst/>
                        </a:rPr>
                        <a:t>19.5%</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a:effectLst/>
                        </a:rPr>
                        <a:t>Once a month / rarely</a:t>
                      </a:r>
                      <a:endParaRPr lang="en-US" sz="320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dirty="0">
                          <a:effectLst/>
                        </a:rPr>
                        <a:t>47</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dirty="0" smtClean="0">
                          <a:effectLst/>
                        </a:rPr>
                        <a:t>15.6%</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76427682"/>
              </p:ext>
            </p:extLst>
          </p:nvPr>
        </p:nvGraphicFramePr>
        <p:xfrm>
          <a:off x="6255862" y="3442659"/>
          <a:ext cx="5514680" cy="1879600"/>
        </p:xfrm>
        <a:graphic>
          <a:graphicData uri="http://schemas.openxmlformats.org/drawingml/2006/table">
            <a:tbl>
              <a:tblPr firstRow="1" bandRow="1">
                <a:tableStyleId>{68D230F3-CF80-4859-8CE7-A43EE81993B5}</a:tableStyleId>
              </a:tblPr>
              <a:tblGrid>
                <a:gridCol w="2837743"/>
                <a:gridCol w="1305362"/>
                <a:gridCol w="1371575"/>
              </a:tblGrid>
              <a:tr h="370840">
                <a:tc>
                  <a:txBody>
                    <a:bodyPr/>
                    <a:lstStyle/>
                    <a:p>
                      <a:endParaRPr lang="en-US" dirty="0"/>
                    </a:p>
                  </a:txBody>
                  <a:tcPr/>
                </a:tc>
                <a:tc>
                  <a:txBody>
                    <a:bodyPr/>
                    <a:lstStyle/>
                    <a:p>
                      <a:r>
                        <a:rPr lang="en-US" sz="2000" dirty="0" smtClean="0"/>
                        <a:t>Frequency</a:t>
                      </a:r>
                      <a:endParaRPr lang="en-US" sz="2000" dirty="0"/>
                    </a:p>
                  </a:txBody>
                  <a:tcPr/>
                </a:tc>
                <a:tc>
                  <a:txBody>
                    <a:bodyPr/>
                    <a:lstStyle/>
                    <a:p>
                      <a:r>
                        <a:rPr lang="en-US" sz="2000" dirty="0" smtClean="0"/>
                        <a:t>Percentage</a:t>
                      </a:r>
                      <a:endParaRPr lang="en-US" sz="2000" dirty="0"/>
                    </a:p>
                  </a:txBody>
                  <a:tcPr/>
                </a:tc>
              </a:tr>
              <a:tr h="370840">
                <a:tc>
                  <a:txBody>
                    <a:bodyPr/>
                    <a:lstStyle/>
                    <a:p>
                      <a:pPr marL="38100" marR="38100">
                        <a:lnSpc>
                          <a:spcPts val="1600"/>
                        </a:lnSpc>
                        <a:spcBef>
                          <a:spcPts val="0"/>
                        </a:spcBef>
                        <a:spcAft>
                          <a:spcPts val="0"/>
                        </a:spcAft>
                      </a:pPr>
                      <a:r>
                        <a:rPr lang="en-US" sz="2000" dirty="0">
                          <a:effectLst/>
                        </a:rPr>
                        <a:t>Supermarket</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a:effectLst/>
                        </a:rPr>
                        <a:t>106</a:t>
                      </a:r>
                      <a:endParaRPr lang="en-US" sz="320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dirty="0" smtClean="0">
                          <a:effectLst/>
                        </a:rPr>
                        <a:t>35.1%</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a:effectLst/>
                        </a:rPr>
                        <a:t>Grocery / Retail shop</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a:effectLst/>
                        </a:rPr>
                        <a:t>182</a:t>
                      </a:r>
                      <a:endParaRPr lang="en-US" sz="320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dirty="0" smtClean="0">
                          <a:effectLst/>
                        </a:rPr>
                        <a:t>60.3%</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a:effectLst/>
                        </a:rPr>
                        <a:t>Café / Tea shops / Canteen</a:t>
                      </a:r>
                      <a:endParaRPr lang="en-US" sz="320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a:effectLst/>
                        </a:rPr>
                        <a:t>11</a:t>
                      </a:r>
                      <a:endParaRPr lang="en-US" sz="320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dirty="0" smtClean="0">
                          <a:effectLst/>
                        </a:rPr>
                        <a:t>3.6%</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a:effectLst/>
                        </a:rPr>
                        <a:t>Other</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a:effectLst/>
                        </a:rPr>
                        <a:t>3</a:t>
                      </a:r>
                      <a:endParaRPr lang="en-US" sz="320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dirty="0" smtClean="0">
                          <a:effectLst/>
                        </a:rPr>
                        <a:t>1.0%</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bl>
          </a:graphicData>
        </a:graphic>
      </p:graphicFrame>
      <p:sp>
        <p:nvSpPr>
          <p:cNvPr id="9" name="TextBox 8"/>
          <p:cNvSpPr txBox="1"/>
          <p:nvPr/>
        </p:nvSpPr>
        <p:spPr>
          <a:xfrm>
            <a:off x="1178858" y="2669659"/>
            <a:ext cx="4807670" cy="400110"/>
          </a:xfrm>
          <a:prstGeom prst="rect">
            <a:avLst/>
          </a:prstGeom>
          <a:noFill/>
        </p:spPr>
        <p:txBody>
          <a:bodyPr wrap="square" rtlCol="0">
            <a:spAutoFit/>
          </a:bodyPr>
          <a:lstStyle/>
          <a:p>
            <a:r>
              <a:rPr lang="en-US" sz="2000" b="1" dirty="0" smtClean="0"/>
              <a:t>Frequency of use the dairy products</a:t>
            </a:r>
            <a:endParaRPr lang="en-US" sz="2000" b="1" dirty="0"/>
          </a:p>
        </p:txBody>
      </p:sp>
      <p:sp>
        <p:nvSpPr>
          <p:cNvPr id="10" name="TextBox 9"/>
          <p:cNvSpPr txBox="1"/>
          <p:nvPr/>
        </p:nvSpPr>
        <p:spPr>
          <a:xfrm>
            <a:off x="6917308" y="2669659"/>
            <a:ext cx="4681195" cy="400110"/>
          </a:xfrm>
          <a:prstGeom prst="rect">
            <a:avLst/>
          </a:prstGeom>
          <a:noFill/>
        </p:spPr>
        <p:txBody>
          <a:bodyPr wrap="square" rtlCol="0">
            <a:spAutoFit/>
          </a:bodyPr>
          <a:lstStyle/>
          <a:p>
            <a:r>
              <a:rPr lang="en-US" sz="2000" b="1" dirty="0" smtClean="0"/>
              <a:t>Place where buy the dairy products</a:t>
            </a:r>
            <a:endParaRPr lang="en-US" sz="2000" b="1" dirty="0"/>
          </a:p>
        </p:txBody>
      </p:sp>
    </p:spTree>
    <p:extLst>
      <p:ext uri="{BB962C8B-B14F-4D97-AF65-F5344CB8AC3E}">
        <p14:creationId xmlns:p14="http://schemas.microsoft.com/office/powerpoint/2010/main" val="15367727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a:t>
            </a:r>
            <a:r>
              <a:rPr lang="en-US" sz="4400" u="sng" dirty="0" smtClean="0"/>
              <a:t>Discussion </a:t>
            </a:r>
            <a:r>
              <a:rPr lang="en-US" sz="4400" i="1" u="sng" dirty="0" smtClean="0"/>
              <a:t>cont.</a:t>
            </a:r>
            <a:endParaRPr lang="en-US" sz="4400" i="1" u="sng"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18</a:t>
            </a:fld>
            <a:endParaRPr lang="en-US"/>
          </a:p>
        </p:txBody>
      </p:sp>
      <p:graphicFrame>
        <p:nvGraphicFramePr>
          <p:cNvPr id="6" name="Chart 5"/>
          <p:cNvGraphicFramePr/>
          <p:nvPr>
            <p:extLst>
              <p:ext uri="{D42A27DB-BD31-4B8C-83A1-F6EECF244321}">
                <p14:modId xmlns:p14="http://schemas.microsoft.com/office/powerpoint/2010/main" val="3334602167"/>
              </p:ext>
            </p:extLst>
          </p:nvPr>
        </p:nvGraphicFramePr>
        <p:xfrm>
          <a:off x="681674" y="2177922"/>
          <a:ext cx="5005895" cy="3220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extLst>
              <p:ext uri="{D42A27DB-BD31-4B8C-83A1-F6EECF244321}">
                <p14:modId xmlns:p14="http://schemas.microsoft.com/office/powerpoint/2010/main" val="3329089493"/>
              </p:ext>
            </p:extLst>
          </p:nvPr>
        </p:nvGraphicFramePr>
        <p:xfrm>
          <a:off x="6521749" y="2223208"/>
          <a:ext cx="5005633" cy="3154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36772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smtClean="0"/>
              <a:t>Conclusion</a:t>
            </a:r>
            <a:endParaRPr lang="en-US" sz="4400" u="sng" dirty="0"/>
          </a:p>
        </p:txBody>
      </p:sp>
      <p:sp>
        <p:nvSpPr>
          <p:cNvPr id="3" name="Content Placeholder 2">
            <a:extLst>
              <a:ext uri="{FF2B5EF4-FFF2-40B4-BE49-F238E27FC236}">
                <a16:creationId xmlns="" xmlns:a16="http://schemas.microsoft.com/office/drawing/2014/main" id="{3989914B-F471-723A-5A29-F6E1BE6E81C9}"/>
              </a:ext>
            </a:extLst>
          </p:cNvPr>
          <p:cNvSpPr>
            <a:spLocks noGrp="1"/>
          </p:cNvSpPr>
          <p:nvPr>
            <p:ph idx="1"/>
          </p:nvPr>
        </p:nvSpPr>
        <p:spPr>
          <a:xfrm>
            <a:off x="1039906" y="1825625"/>
            <a:ext cx="10085294" cy="4351338"/>
          </a:xfrm>
        </p:spPr>
        <p:txBody>
          <a:bodyPr>
            <a:normAutofit/>
          </a:bodyPr>
          <a:lstStyle/>
          <a:p>
            <a:pPr marL="342900" indent="-342900" algn="just"/>
            <a:r>
              <a:rPr lang="en-US" sz="2400" dirty="0"/>
              <a:t>The main intension of this study was to identify the factors leading to brand loyalty in selected dairy products in Sri Lanka</a:t>
            </a:r>
            <a:r>
              <a:rPr lang="en-US" sz="2400" dirty="0" smtClean="0"/>
              <a:t>.</a:t>
            </a:r>
            <a:endParaRPr lang="en-US" sz="2400" dirty="0"/>
          </a:p>
          <a:p>
            <a:pPr marL="342900" indent="-342900" algn="just"/>
            <a:r>
              <a:rPr lang="en-US" sz="2400" dirty="0"/>
              <a:t>The results of multiple linear regression analysis indicated that Product Quality, Trust on the Brand, and Availability have statistically significant relationships with Brand Loyalty. All these three independent variables have a positive relationship with Brand Loyalty</a:t>
            </a:r>
            <a:r>
              <a:rPr lang="en-US" sz="2400" dirty="0" smtClean="0"/>
              <a:t>.</a:t>
            </a:r>
            <a:endParaRPr lang="en-US" sz="2400" dirty="0"/>
          </a:p>
          <a:p>
            <a:pPr marL="342900" indent="-342900" algn="just"/>
            <a:r>
              <a:rPr lang="en-US" sz="2400" dirty="0"/>
              <a:t>Also, the findings of this study indicated that consumers of selected dairy products are brand loyal</a:t>
            </a:r>
            <a:r>
              <a:rPr lang="en-US" sz="2400" dirty="0" smtClean="0"/>
              <a:t>.</a:t>
            </a:r>
            <a:endParaRPr lang="en-US" sz="2400" dirty="0"/>
          </a:p>
          <a:p>
            <a:pPr marL="342900" indent="-342900" algn="just"/>
            <a:r>
              <a:rPr lang="en-US" sz="2400" dirty="0"/>
              <a:t>Most of the respondents (79%) had a favorite brand/s of dairy products, while the most consumed dairy product is yoghurt.</a:t>
            </a:r>
          </a:p>
          <a:p>
            <a:endParaRPr lang="en-US" dirty="0"/>
          </a:p>
          <a:p>
            <a:endParaRPr lang="en-US"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19</a:t>
            </a:fld>
            <a:endParaRPr lang="en-US"/>
          </a:p>
        </p:txBody>
      </p:sp>
    </p:spTree>
    <p:extLst>
      <p:ext uri="{BB962C8B-B14F-4D97-AF65-F5344CB8AC3E}">
        <p14:creationId xmlns:p14="http://schemas.microsoft.com/office/powerpoint/2010/main" val="4003356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7F6B58-BEB4-7EC1-F5FE-DF097D6D6D9E}"/>
              </a:ext>
            </a:extLst>
          </p:cNvPr>
          <p:cNvSpPr>
            <a:spLocks noGrp="1"/>
          </p:cNvSpPr>
          <p:nvPr>
            <p:ph type="title"/>
          </p:nvPr>
        </p:nvSpPr>
        <p:spPr>
          <a:xfrm>
            <a:off x="838200" y="365125"/>
            <a:ext cx="10515600" cy="1325563"/>
          </a:xfrm>
        </p:spPr>
        <p:txBody>
          <a:bodyPr>
            <a:normAutofit/>
          </a:bodyPr>
          <a:lstStyle/>
          <a:p>
            <a:pPr algn="ctr"/>
            <a:r>
              <a:rPr lang="en-US" sz="4400" u="sng" dirty="0"/>
              <a:t>Content </a:t>
            </a:r>
          </a:p>
        </p:txBody>
      </p:sp>
      <p:sp>
        <p:nvSpPr>
          <p:cNvPr id="3" name="Content Placeholder 2">
            <a:extLst>
              <a:ext uri="{FF2B5EF4-FFF2-40B4-BE49-F238E27FC236}">
                <a16:creationId xmlns="" xmlns:a16="http://schemas.microsoft.com/office/drawing/2014/main" id="{2A54ADEF-2197-9A5F-5429-3CD03E1AB326}"/>
              </a:ext>
            </a:extLst>
          </p:cNvPr>
          <p:cNvSpPr>
            <a:spLocks noGrp="1"/>
          </p:cNvSpPr>
          <p:nvPr>
            <p:ph idx="1"/>
          </p:nvPr>
        </p:nvSpPr>
        <p:spPr/>
        <p:txBody>
          <a:bodyPr>
            <a:normAutofit fontScale="92500" lnSpcReduction="20000"/>
          </a:bodyPr>
          <a:lstStyle/>
          <a:p>
            <a:pPr marL="0" marR="0">
              <a:lnSpc>
                <a:spcPct val="150000"/>
              </a:lnSpc>
              <a:spcBef>
                <a:spcPts val="0"/>
              </a:spcBef>
              <a:spcAft>
                <a:spcPts val="800"/>
              </a:spcAft>
            </a:pPr>
            <a:r>
              <a:rPr lang="en-US" dirty="0">
                <a:ea typeface="Calibri" panose="020F0502020204030204" pitchFamily="34" charset="0"/>
                <a:cs typeface="Iskoola Pota" panose="02010503010101010104" pitchFamily="2" charset="0"/>
              </a:rPr>
              <a:t>Introduction</a:t>
            </a:r>
          </a:p>
          <a:p>
            <a:pPr marL="0" marR="0">
              <a:lnSpc>
                <a:spcPct val="150000"/>
              </a:lnSpc>
              <a:spcBef>
                <a:spcPts val="0"/>
              </a:spcBef>
              <a:spcAft>
                <a:spcPts val="800"/>
              </a:spcAft>
            </a:pPr>
            <a:r>
              <a:rPr lang="en-US" dirty="0">
                <a:ea typeface="Calibri" panose="020F0502020204030204" pitchFamily="34" charset="0"/>
                <a:cs typeface="Iskoola Pota" panose="02010503010101010104" pitchFamily="2" charset="0"/>
              </a:rPr>
              <a:t>Objectives</a:t>
            </a:r>
          </a:p>
          <a:p>
            <a:pPr marL="0" marR="0" algn="just">
              <a:lnSpc>
                <a:spcPct val="150000"/>
              </a:lnSpc>
              <a:spcBef>
                <a:spcPts val="0"/>
              </a:spcBef>
              <a:spcAft>
                <a:spcPts val="800"/>
              </a:spcAft>
            </a:pPr>
            <a:r>
              <a:rPr lang="en-US" dirty="0">
                <a:ea typeface="Calibri" panose="020F0502020204030204" pitchFamily="34" charset="0"/>
                <a:cs typeface="Iskoola Pota" panose="02010503010101010104" pitchFamily="2" charset="0"/>
              </a:rPr>
              <a:t>Material and Methods</a:t>
            </a:r>
          </a:p>
          <a:p>
            <a:pPr marL="0" marR="0" algn="just">
              <a:lnSpc>
                <a:spcPct val="150000"/>
              </a:lnSpc>
              <a:spcBef>
                <a:spcPts val="0"/>
              </a:spcBef>
              <a:spcAft>
                <a:spcPts val="800"/>
              </a:spcAft>
            </a:pPr>
            <a:r>
              <a:rPr lang="en-US" dirty="0">
                <a:ea typeface="Calibri" panose="020F0502020204030204" pitchFamily="34" charset="0"/>
                <a:cs typeface="Iskoola Pota" panose="02010503010101010104" pitchFamily="2" charset="0"/>
              </a:rPr>
              <a:t>Results and Discussion</a:t>
            </a:r>
          </a:p>
          <a:p>
            <a:pPr marL="0" marR="0" algn="just">
              <a:lnSpc>
                <a:spcPct val="150000"/>
              </a:lnSpc>
              <a:spcBef>
                <a:spcPts val="0"/>
              </a:spcBef>
              <a:spcAft>
                <a:spcPts val="800"/>
              </a:spcAft>
            </a:pPr>
            <a:r>
              <a:rPr lang="en-US" dirty="0" smtClean="0">
                <a:ea typeface="Calibri" panose="020F0502020204030204" pitchFamily="34" charset="0"/>
                <a:cs typeface="Iskoola Pota" panose="02010503010101010104" pitchFamily="2" charset="0"/>
              </a:rPr>
              <a:t>Conclusion</a:t>
            </a:r>
          </a:p>
          <a:p>
            <a:pPr marL="0" marR="0" algn="just">
              <a:lnSpc>
                <a:spcPct val="150000"/>
              </a:lnSpc>
              <a:spcBef>
                <a:spcPts val="0"/>
              </a:spcBef>
              <a:spcAft>
                <a:spcPts val="800"/>
              </a:spcAft>
            </a:pPr>
            <a:r>
              <a:rPr lang="en-US" dirty="0" smtClean="0">
                <a:ea typeface="Calibri" panose="020F0502020204030204" pitchFamily="34" charset="0"/>
                <a:cs typeface="Iskoola Pota" panose="02010503010101010104" pitchFamily="2" charset="0"/>
              </a:rPr>
              <a:t>Recommendations</a:t>
            </a:r>
            <a:endParaRPr lang="en-US" dirty="0">
              <a:ea typeface="Calibri" panose="020F0502020204030204" pitchFamily="34" charset="0"/>
              <a:cs typeface="Iskoola Pota" panose="02010503010101010104" pitchFamily="2" charset="0"/>
            </a:endParaRPr>
          </a:p>
          <a:p>
            <a:pPr marL="0" marR="0" algn="just">
              <a:lnSpc>
                <a:spcPct val="150000"/>
              </a:lnSpc>
              <a:spcBef>
                <a:spcPts val="0"/>
              </a:spcBef>
              <a:spcAft>
                <a:spcPts val="800"/>
              </a:spcAft>
            </a:pPr>
            <a:r>
              <a:rPr lang="en-US" dirty="0">
                <a:ea typeface="Calibri" panose="020F0502020204030204" pitchFamily="34" charset="0"/>
                <a:cs typeface="Iskoola Pota" panose="02010503010101010104" pitchFamily="2" charset="0"/>
              </a:rPr>
              <a:t>References</a:t>
            </a:r>
          </a:p>
        </p:txBody>
      </p:sp>
      <p:sp>
        <p:nvSpPr>
          <p:cNvPr id="4" name="Slide Number Placeholder 3">
            <a:extLst>
              <a:ext uri="{FF2B5EF4-FFF2-40B4-BE49-F238E27FC236}">
                <a16:creationId xmlns="" xmlns:a16="http://schemas.microsoft.com/office/drawing/2014/main" id="{6BF8F961-52E7-EAC8-9412-12E4E3384CBB}"/>
              </a:ext>
            </a:extLst>
          </p:cNvPr>
          <p:cNvSpPr>
            <a:spLocks noGrp="1"/>
          </p:cNvSpPr>
          <p:nvPr>
            <p:ph type="sldNum" sz="quarter" idx="12"/>
          </p:nvPr>
        </p:nvSpPr>
        <p:spPr>
          <a:xfrm>
            <a:off x="9329692" y="6492875"/>
            <a:ext cx="2743200" cy="365125"/>
          </a:xfrm>
        </p:spPr>
        <p:txBody>
          <a:bodyPr/>
          <a:lstStyle/>
          <a:p>
            <a:fld id="{48FC179B-E1DC-44DF-B0E4-66A8D350C2BE}" type="slidenum">
              <a:rPr lang="en-US" smtClean="0"/>
              <a:t>2</a:t>
            </a:fld>
            <a:endParaRPr lang="en-US"/>
          </a:p>
        </p:txBody>
      </p:sp>
    </p:spTree>
    <p:extLst>
      <p:ext uri="{BB962C8B-B14F-4D97-AF65-F5344CB8AC3E}">
        <p14:creationId xmlns:p14="http://schemas.microsoft.com/office/powerpoint/2010/main" val="1768445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u="sng" dirty="0" smtClean="0"/>
              <a:t>Recommendations</a:t>
            </a:r>
            <a:endParaRPr lang="en-US" sz="4400" u="sng"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20</a:t>
            </a:fld>
            <a:endParaRPr lang="en-US"/>
          </a:p>
        </p:txBody>
      </p:sp>
      <p:sp>
        <p:nvSpPr>
          <p:cNvPr id="6" name="TextBox 5"/>
          <p:cNvSpPr txBox="1"/>
          <p:nvPr/>
        </p:nvSpPr>
        <p:spPr>
          <a:xfrm>
            <a:off x="1547566" y="1609807"/>
            <a:ext cx="9143880" cy="3046988"/>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a:t>Dairy products manufacturing companies should be more concerned with product quality, trust on the brand, and availability than product price, packaging, and advertising to build a loyal customer base for their brands</a:t>
            </a:r>
            <a:r>
              <a:rPr lang="en-US" sz="2400" dirty="0" smtClean="0"/>
              <a:t>.</a:t>
            </a:r>
          </a:p>
          <a:p>
            <a:pPr marL="342900" indent="-342900" algn="just">
              <a:buFont typeface="Arial" panose="020B0604020202020204" pitchFamily="34" charset="0"/>
              <a:buChar char="•"/>
            </a:pPr>
            <a:endParaRPr lang="en-US" sz="2400" dirty="0"/>
          </a:p>
          <a:p>
            <a:pPr marL="342900" indent="-342900" algn="just">
              <a:buFont typeface="Arial" panose="020B0604020202020204" pitchFamily="34" charset="0"/>
              <a:buChar char="•"/>
            </a:pPr>
            <a:r>
              <a:rPr lang="en-US" sz="2400" dirty="0"/>
              <a:t>When developing policies and strategies, dairy product manufacturers should prioritize increasing brand loyalty among existing customers.</a:t>
            </a:r>
          </a:p>
        </p:txBody>
      </p:sp>
    </p:spTree>
    <p:extLst>
      <p:ext uri="{BB962C8B-B14F-4D97-AF65-F5344CB8AC3E}">
        <p14:creationId xmlns:p14="http://schemas.microsoft.com/office/powerpoint/2010/main" val="2260120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References</a:t>
            </a:r>
          </a:p>
        </p:txBody>
      </p:sp>
      <p:sp>
        <p:nvSpPr>
          <p:cNvPr id="3" name="Content Placeholder 2">
            <a:extLst>
              <a:ext uri="{FF2B5EF4-FFF2-40B4-BE49-F238E27FC236}">
                <a16:creationId xmlns="" xmlns:a16="http://schemas.microsoft.com/office/drawing/2014/main" id="{3989914B-F471-723A-5A29-F6E1BE6E81C9}"/>
              </a:ext>
            </a:extLst>
          </p:cNvPr>
          <p:cNvSpPr>
            <a:spLocks noGrp="1"/>
          </p:cNvSpPr>
          <p:nvPr>
            <p:ph idx="1"/>
          </p:nvPr>
        </p:nvSpPr>
        <p:spPr/>
        <p:txBody>
          <a:bodyPr>
            <a:normAutofit fontScale="92500" lnSpcReduction="20000"/>
          </a:bodyPr>
          <a:lstStyle/>
          <a:p>
            <a:pPr marL="285750" indent="-285750" algn="just"/>
            <a:r>
              <a:rPr lang="en-US" dirty="0" err="1"/>
              <a:t>Agutu</a:t>
            </a:r>
            <a:r>
              <a:rPr lang="en-US" dirty="0"/>
              <a:t>, S. A. (2019). Effect of Brand Perception on Consumer Loyalty to Packaged Milk Products in Kenya.</a:t>
            </a:r>
          </a:p>
          <a:p>
            <a:pPr marL="285750" indent="-285750" algn="just"/>
            <a:r>
              <a:rPr lang="en-US" dirty="0"/>
              <a:t>Hair, J. F. (1998). </a:t>
            </a:r>
            <a:r>
              <a:rPr lang="en-US" i="1" dirty="0"/>
              <a:t>Multivariate Data Analysis with Readings.</a:t>
            </a:r>
            <a:r>
              <a:rPr lang="en-US" dirty="0"/>
              <a:t> Prentice-Hall.</a:t>
            </a:r>
          </a:p>
          <a:p>
            <a:pPr marL="285750" indent="-285750" algn="just"/>
            <a:r>
              <a:rPr lang="en-US" dirty="0"/>
              <a:t>J. </a:t>
            </a:r>
            <a:r>
              <a:rPr lang="en-US" dirty="0" err="1"/>
              <a:t>Josko</a:t>
            </a:r>
            <a:r>
              <a:rPr lang="en-US" dirty="0"/>
              <a:t> </a:t>
            </a:r>
            <a:r>
              <a:rPr lang="en-US" dirty="0" err="1"/>
              <a:t>Brakus</a:t>
            </a:r>
            <a:r>
              <a:rPr lang="en-US" dirty="0"/>
              <a:t>, B. H. (2009). Brand experience: What is it? How is measured? Does it affect loyalty? </a:t>
            </a:r>
            <a:r>
              <a:rPr lang="en-US" i="1" dirty="0"/>
              <a:t>Journal of Marketing</a:t>
            </a:r>
            <a:r>
              <a:rPr lang="en-US" dirty="0"/>
              <a:t>.</a:t>
            </a:r>
          </a:p>
          <a:p>
            <a:pPr marL="285750" indent="-285750" algn="just"/>
            <a:r>
              <a:rPr lang="en-US" dirty="0"/>
              <a:t>J.K. </a:t>
            </a:r>
            <a:r>
              <a:rPr lang="en-US" dirty="0" err="1"/>
              <a:t>Vidanarachchi</a:t>
            </a:r>
            <a:r>
              <a:rPr lang="en-US" dirty="0"/>
              <a:t>, H. C. (2019). Dairy Industry in Sri Lanka: Current Status and Way Forward for a Sustainable Industry.</a:t>
            </a:r>
          </a:p>
          <a:p>
            <a:pPr marL="285750" indent="-285750" algn="just"/>
            <a:r>
              <a:rPr lang="en-US" dirty="0" err="1"/>
              <a:t>Langman</a:t>
            </a:r>
            <a:r>
              <a:rPr lang="en-US" dirty="0"/>
              <a:t>, L. (2012). Commoditization. The Wiley-Blackwell Encyclopedia of Globalization. </a:t>
            </a:r>
          </a:p>
          <a:p>
            <a:pPr marL="285750" indent="-285750" algn="just"/>
            <a:r>
              <a:rPr lang="en-US" dirty="0" err="1"/>
              <a:t>Sözen</a:t>
            </a:r>
            <a:r>
              <a:rPr lang="en-US" dirty="0"/>
              <a:t>, E., &amp; </a:t>
            </a:r>
            <a:r>
              <a:rPr lang="en-US" dirty="0" err="1"/>
              <a:t>Güven</a:t>
            </a:r>
            <a:r>
              <a:rPr lang="en-US" dirty="0"/>
              <a:t>, U. (2019). The Effect of Online Assessments on Students’ Attitudes Towards Undergraduate-Level Geography Courses. </a:t>
            </a:r>
            <a:r>
              <a:rPr lang="en-US" i="1" dirty="0"/>
              <a:t>International Education Studies</a:t>
            </a:r>
            <a:r>
              <a:rPr lang="en-US" dirty="0"/>
              <a:t>. </a:t>
            </a:r>
          </a:p>
          <a:p>
            <a:pPr marL="0" indent="0">
              <a:buNone/>
            </a:pPr>
            <a:endParaRPr lang="en-US"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21</a:t>
            </a:fld>
            <a:endParaRPr lang="en-US"/>
          </a:p>
        </p:txBody>
      </p:sp>
    </p:spTree>
    <p:extLst>
      <p:ext uri="{BB962C8B-B14F-4D97-AF65-F5344CB8AC3E}">
        <p14:creationId xmlns:p14="http://schemas.microsoft.com/office/powerpoint/2010/main" val="31500702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FDF9E5-0E49-850E-F5C9-8747106A61A6}"/>
              </a:ext>
            </a:extLst>
          </p:cNvPr>
          <p:cNvSpPr>
            <a:spLocks noGrp="1"/>
          </p:cNvSpPr>
          <p:nvPr>
            <p:ph type="title"/>
          </p:nvPr>
        </p:nvSpPr>
        <p:spPr>
          <a:xfrm>
            <a:off x="838200" y="2766218"/>
            <a:ext cx="10515600" cy="1325563"/>
          </a:xfrm>
        </p:spPr>
        <p:txBody>
          <a:bodyPr>
            <a:normAutofit/>
          </a:bodyPr>
          <a:lstStyle/>
          <a:p>
            <a:pPr algn="ctr"/>
            <a:r>
              <a:rPr lang="en-US" sz="5400" b="1" dirty="0"/>
              <a:t>Thank You</a:t>
            </a:r>
          </a:p>
        </p:txBody>
      </p:sp>
      <p:sp>
        <p:nvSpPr>
          <p:cNvPr id="3" name="Slide Number Placeholder 2">
            <a:extLst>
              <a:ext uri="{FF2B5EF4-FFF2-40B4-BE49-F238E27FC236}">
                <a16:creationId xmlns="" xmlns:a16="http://schemas.microsoft.com/office/drawing/2014/main" id="{EECBED9C-61C2-F5E2-374E-E4D467FF994A}"/>
              </a:ext>
            </a:extLst>
          </p:cNvPr>
          <p:cNvSpPr>
            <a:spLocks noGrp="1"/>
          </p:cNvSpPr>
          <p:nvPr>
            <p:ph type="sldNum" sz="quarter" idx="12"/>
          </p:nvPr>
        </p:nvSpPr>
        <p:spPr/>
        <p:txBody>
          <a:bodyPr/>
          <a:lstStyle/>
          <a:p>
            <a:fld id="{48FC179B-E1DC-44DF-B0E4-66A8D350C2BE}" type="slidenum">
              <a:rPr lang="en-US" smtClean="0"/>
              <a:t>22</a:t>
            </a:fld>
            <a:endParaRPr lang="en-US"/>
          </a:p>
        </p:txBody>
      </p:sp>
    </p:spTree>
    <p:extLst>
      <p:ext uri="{BB962C8B-B14F-4D97-AF65-F5344CB8AC3E}">
        <p14:creationId xmlns:p14="http://schemas.microsoft.com/office/powerpoint/2010/main" val="2792074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Introduction</a:t>
            </a:r>
          </a:p>
        </p:txBody>
      </p:sp>
      <p:sp>
        <p:nvSpPr>
          <p:cNvPr id="3" name="Content Placeholder 2">
            <a:extLst>
              <a:ext uri="{FF2B5EF4-FFF2-40B4-BE49-F238E27FC236}">
                <a16:creationId xmlns="" xmlns:a16="http://schemas.microsoft.com/office/drawing/2014/main" id="{3989914B-F471-723A-5A29-F6E1BE6E81C9}"/>
              </a:ext>
            </a:extLst>
          </p:cNvPr>
          <p:cNvSpPr>
            <a:spLocks noGrp="1"/>
          </p:cNvSpPr>
          <p:nvPr>
            <p:ph idx="1"/>
          </p:nvPr>
        </p:nvSpPr>
        <p:spPr/>
        <p:txBody>
          <a:bodyPr>
            <a:noAutofit/>
          </a:bodyPr>
          <a:lstStyle/>
          <a:p>
            <a:pPr marL="285750" indent="-285750" algn="just"/>
            <a:r>
              <a:rPr lang="en-US" sz="2400" dirty="0"/>
              <a:t>Dairy products are an integral part of food consumption and contain many nutrients like protein, calcium, phosphorus, and vitamins. </a:t>
            </a:r>
          </a:p>
          <a:p>
            <a:pPr marL="285750" indent="-285750" algn="just"/>
            <a:r>
              <a:rPr lang="en-US" sz="2400" dirty="0"/>
              <a:t>Main processed dairy products in the Sri Lankan market are milk powder, yoghurt, ice cream, curd, ghee, pasteurized milk, UHT milk, sterilized milk, flavored milk, butter, etc. (</a:t>
            </a:r>
            <a:r>
              <a:rPr lang="en-US" sz="2400" dirty="0" err="1"/>
              <a:t>Vidanarachchi</a:t>
            </a:r>
            <a:r>
              <a:rPr lang="en-US" sz="2400" dirty="0"/>
              <a:t> et al., 2019) </a:t>
            </a:r>
          </a:p>
          <a:p>
            <a:pPr marL="285750" indent="-285750" algn="just"/>
            <a:r>
              <a:rPr lang="en-US" sz="2400" dirty="0"/>
              <a:t>Highland, </a:t>
            </a:r>
            <a:r>
              <a:rPr lang="en-US" sz="2400" dirty="0" err="1"/>
              <a:t>Pelwatte</a:t>
            </a:r>
            <a:r>
              <a:rPr lang="en-US" sz="2400" dirty="0"/>
              <a:t>, </a:t>
            </a:r>
            <a:r>
              <a:rPr lang="en-US" sz="2400" dirty="0" err="1"/>
              <a:t>Kotmale</a:t>
            </a:r>
            <a:r>
              <a:rPr lang="en-US" sz="2400" dirty="0"/>
              <a:t>, </a:t>
            </a:r>
            <a:r>
              <a:rPr lang="en-US" sz="2400" dirty="0" err="1"/>
              <a:t>Ambewela</a:t>
            </a:r>
            <a:r>
              <a:rPr lang="en-US" sz="2400" dirty="0"/>
              <a:t>, CIC </a:t>
            </a:r>
            <a:r>
              <a:rPr lang="en-US" sz="2400" dirty="0" err="1"/>
              <a:t>Creamoo</a:t>
            </a:r>
            <a:r>
              <a:rPr lang="en-US" sz="2400" dirty="0"/>
              <a:t>, Rich Life, </a:t>
            </a:r>
            <a:r>
              <a:rPr lang="en-US" sz="2400" dirty="0" err="1"/>
              <a:t>Chello</a:t>
            </a:r>
            <a:r>
              <a:rPr lang="en-US" sz="2400" dirty="0"/>
              <a:t>, Anchor, etc. are the main dairy brands in the Sri Lankan market</a:t>
            </a:r>
            <a:r>
              <a:rPr lang="en-US" sz="2400" dirty="0" smtClean="0"/>
              <a:t>.</a:t>
            </a:r>
            <a:endParaRPr lang="en-US" sz="2400" dirty="0"/>
          </a:p>
          <a:p>
            <a:pPr marL="285750" indent="-285750" algn="just"/>
            <a:r>
              <a:rPr lang="en-US" sz="2400" dirty="0"/>
              <a:t>Brand loyalty is defined as positive feelings towards a brand and the dedication to purchase the same product or service repeatedly now and in the future from the same brand, regardless of a competitor's actions or changes in the environment. (</a:t>
            </a:r>
            <a:r>
              <a:rPr lang="en-US" sz="2400" dirty="0" err="1"/>
              <a:t>Agutu</a:t>
            </a:r>
            <a:r>
              <a:rPr lang="en-US" sz="2400" dirty="0"/>
              <a:t>, 2019)</a:t>
            </a:r>
          </a:p>
          <a:p>
            <a:endParaRPr lang="en-US" sz="2400"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3</a:t>
            </a:fld>
            <a:endParaRPr lang="en-US"/>
          </a:p>
        </p:txBody>
      </p:sp>
    </p:spTree>
    <p:extLst>
      <p:ext uri="{BB962C8B-B14F-4D97-AF65-F5344CB8AC3E}">
        <p14:creationId xmlns:p14="http://schemas.microsoft.com/office/powerpoint/2010/main" val="2176651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Introduction</a:t>
            </a:r>
          </a:p>
        </p:txBody>
      </p:sp>
      <p:sp>
        <p:nvSpPr>
          <p:cNvPr id="3" name="Content Placeholder 2">
            <a:extLst>
              <a:ext uri="{FF2B5EF4-FFF2-40B4-BE49-F238E27FC236}">
                <a16:creationId xmlns="" xmlns:a16="http://schemas.microsoft.com/office/drawing/2014/main" id="{3989914B-F471-723A-5A29-F6E1BE6E81C9}"/>
              </a:ext>
            </a:extLst>
          </p:cNvPr>
          <p:cNvSpPr>
            <a:spLocks noGrp="1"/>
          </p:cNvSpPr>
          <p:nvPr>
            <p:ph idx="1"/>
          </p:nvPr>
        </p:nvSpPr>
        <p:spPr/>
        <p:txBody>
          <a:bodyPr>
            <a:noAutofit/>
          </a:bodyPr>
          <a:lstStyle/>
          <a:p>
            <a:pPr marL="285750" indent="-285750" algn="just"/>
            <a:r>
              <a:rPr lang="en-US" sz="2400" smtClean="0"/>
              <a:t>Brand loyalty occurs when one feels that a brand fulfills their expectations better than others and hence decides to make a repeat purchase as well as word-of-mouth marketing. </a:t>
            </a:r>
          </a:p>
          <a:p>
            <a:pPr marL="285750" indent="-285750" algn="just"/>
            <a:r>
              <a:rPr lang="en-US" sz="2400" smtClean="0"/>
              <a:t>Some of the commonly used techniques for creating loyal customers are branding, promotion, pricing, product quality, and product differentiation. (Brakus et al., 2009) </a:t>
            </a:r>
          </a:p>
          <a:p>
            <a:pPr marL="285750" indent="-285750" algn="just"/>
            <a:r>
              <a:rPr lang="en-US" sz="2400" smtClean="0"/>
              <a:t>In the Sri Lankan dairy industry, most of the past studies related to marketing have been done on areas like brand awareness, consumer perception, consumer buying behavior, and consumer purchase intentions. </a:t>
            </a:r>
          </a:p>
          <a:p>
            <a:pPr marL="285750" indent="-285750" algn="just"/>
            <a:r>
              <a:rPr lang="en-US" sz="2400" smtClean="0"/>
              <a:t>The studies about brand loyalty in the dairy industry were found in international context but not much in the Sri Lankan context. Therefore this study will furnish the gap about brand loyalty in Sri Lankan dairy industry. </a:t>
            </a:r>
          </a:p>
          <a:p>
            <a:endParaRPr lang="en-US" sz="2400"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4</a:t>
            </a:fld>
            <a:endParaRPr lang="en-US"/>
          </a:p>
        </p:txBody>
      </p:sp>
    </p:spTree>
    <p:extLst>
      <p:ext uri="{BB962C8B-B14F-4D97-AF65-F5344CB8AC3E}">
        <p14:creationId xmlns:p14="http://schemas.microsoft.com/office/powerpoint/2010/main" val="3561539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marL="0" marR="0" algn="ctr">
              <a:lnSpc>
                <a:spcPct val="150000"/>
              </a:lnSpc>
              <a:spcBef>
                <a:spcPts val="0"/>
              </a:spcBef>
              <a:spcAft>
                <a:spcPts val="800"/>
              </a:spcAft>
            </a:pPr>
            <a:r>
              <a:rPr lang="en-US" u="sng" dirty="0">
                <a:ea typeface="Calibri" panose="020F0502020204030204" pitchFamily="34" charset="0"/>
                <a:cs typeface="Iskoola Pota" panose="02010503010101010104" pitchFamily="2" charset="0"/>
              </a:rPr>
              <a:t>Objectives</a:t>
            </a:r>
          </a:p>
        </p:txBody>
      </p:sp>
      <p:sp>
        <p:nvSpPr>
          <p:cNvPr id="3" name="Content Placeholder 2">
            <a:extLst>
              <a:ext uri="{FF2B5EF4-FFF2-40B4-BE49-F238E27FC236}">
                <a16:creationId xmlns="" xmlns:a16="http://schemas.microsoft.com/office/drawing/2014/main" id="{3989914B-F471-723A-5A29-F6E1BE6E81C9}"/>
              </a:ext>
            </a:extLst>
          </p:cNvPr>
          <p:cNvSpPr>
            <a:spLocks noGrp="1"/>
          </p:cNvSpPr>
          <p:nvPr>
            <p:ph idx="1"/>
          </p:nvPr>
        </p:nvSpPr>
        <p:spPr>
          <a:xfrm>
            <a:off x="1120588" y="1825625"/>
            <a:ext cx="9816353" cy="4351338"/>
          </a:xfrm>
        </p:spPr>
        <p:txBody>
          <a:bodyPr>
            <a:normAutofit fontScale="85000" lnSpcReduction="20000"/>
          </a:bodyPr>
          <a:lstStyle/>
          <a:p>
            <a:pPr marL="0" indent="0" algn="just">
              <a:buNone/>
            </a:pPr>
            <a:r>
              <a:rPr lang="en-US" sz="3200" u="sng" dirty="0"/>
              <a:t>Broad Objective:</a:t>
            </a:r>
          </a:p>
          <a:p>
            <a:pPr algn="just"/>
            <a:endParaRPr lang="en-US" u="sng" dirty="0"/>
          </a:p>
          <a:p>
            <a:pPr algn="just"/>
            <a:r>
              <a:rPr lang="en-US" dirty="0"/>
              <a:t>To determine the factors affecting the brand loyalty of selected dairy products in Sri Lanka.</a:t>
            </a:r>
          </a:p>
          <a:p>
            <a:pPr algn="just"/>
            <a:endParaRPr lang="en-US" dirty="0"/>
          </a:p>
          <a:p>
            <a:pPr marL="0" indent="0" algn="just">
              <a:buNone/>
            </a:pPr>
            <a:r>
              <a:rPr lang="en-US" sz="3200" u="sng" dirty="0"/>
              <a:t>Specific Objectives:</a:t>
            </a:r>
          </a:p>
          <a:p>
            <a:pPr algn="just"/>
            <a:endParaRPr lang="en-US" u="sng" dirty="0"/>
          </a:p>
          <a:p>
            <a:pPr algn="just"/>
            <a:r>
              <a:rPr lang="en-US" dirty="0"/>
              <a:t>To identify the level of brand loyalty among existing customers of selected dairy products in Sri Lanka.</a:t>
            </a:r>
          </a:p>
          <a:p>
            <a:pPr marL="342900" indent="-342900" algn="just"/>
            <a:endParaRPr lang="en-US" dirty="0"/>
          </a:p>
          <a:p>
            <a:pPr algn="just"/>
            <a:r>
              <a:rPr lang="en-US" dirty="0"/>
              <a:t>To identify the consumer behavior towards selected dairy products in Sri Lanka.</a:t>
            </a:r>
          </a:p>
          <a:p>
            <a:endParaRPr lang="en-US"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5</a:t>
            </a:fld>
            <a:endParaRPr lang="en-US"/>
          </a:p>
        </p:txBody>
      </p:sp>
    </p:spTree>
    <p:extLst>
      <p:ext uri="{BB962C8B-B14F-4D97-AF65-F5344CB8AC3E}">
        <p14:creationId xmlns:p14="http://schemas.microsoft.com/office/powerpoint/2010/main" val="1034341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Material and Methods</a:t>
            </a:r>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899114549"/>
              </p:ext>
            </p:extLst>
          </p:nvPr>
        </p:nvGraphicFramePr>
        <p:xfrm>
          <a:off x="1033096" y="1583503"/>
          <a:ext cx="10106025" cy="4785360"/>
        </p:xfrm>
        <a:graphic>
          <a:graphicData uri="http://schemas.openxmlformats.org/drawingml/2006/table">
            <a:tbl>
              <a:tblPr firstCol="1" bandRow="1">
                <a:tableStyleId>{68D230F3-CF80-4859-8CE7-A43EE81993B5}</a:tableStyleId>
              </a:tblPr>
              <a:tblGrid>
                <a:gridCol w="2867025"/>
                <a:gridCol w="7239000"/>
              </a:tblGrid>
              <a:tr h="370840">
                <a:tc>
                  <a:txBody>
                    <a:bodyPr/>
                    <a:lstStyle/>
                    <a:p>
                      <a:r>
                        <a:rPr lang="en-US" sz="2000" dirty="0" smtClean="0"/>
                        <a:t>Research</a:t>
                      </a:r>
                      <a:r>
                        <a:rPr lang="en-US" sz="2000" baseline="0" dirty="0" smtClean="0"/>
                        <a:t> Design</a:t>
                      </a:r>
                      <a:endParaRPr lang="en-US" sz="2000" dirty="0"/>
                    </a:p>
                  </a:txBody>
                  <a:tcPr/>
                </a:tc>
                <a:tc>
                  <a:txBody>
                    <a:bodyPr/>
                    <a:lstStyle/>
                    <a:p>
                      <a:r>
                        <a:rPr lang="en-US" sz="2000" dirty="0" smtClean="0"/>
                        <a:t>Descriptive Research Design</a:t>
                      </a:r>
                      <a:endParaRPr lang="en-US" sz="2000" dirty="0"/>
                    </a:p>
                  </a:txBody>
                  <a:tcPr/>
                </a:tc>
              </a:tr>
              <a:tr h="370840">
                <a:tc>
                  <a:txBody>
                    <a:bodyPr/>
                    <a:lstStyle/>
                    <a:p>
                      <a:r>
                        <a:rPr lang="en-US" sz="2000" dirty="0" smtClean="0"/>
                        <a:t>Research Approach</a:t>
                      </a:r>
                      <a:endParaRPr lang="en-US" sz="2000" dirty="0"/>
                    </a:p>
                  </a:txBody>
                  <a:tcPr/>
                </a:tc>
                <a:tc>
                  <a:txBody>
                    <a:bodyPr/>
                    <a:lstStyle/>
                    <a:p>
                      <a:r>
                        <a:rPr lang="en-US" sz="2000" dirty="0" smtClean="0"/>
                        <a:t>Deductive Approach</a:t>
                      </a:r>
                      <a:endParaRPr lang="en-US" sz="2000" dirty="0"/>
                    </a:p>
                  </a:txBody>
                  <a:tcPr/>
                </a:tc>
              </a:tr>
              <a:tr h="370840">
                <a:tc>
                  <a:txBody>
                    <a:bodyPr/>
                    <a:lstStyle/>
                    <a:p>
                      <a:r>
                        <a:rPr lang="en-US" sz="2000" dirty="0" smtClean="0"/>
                        <a:t>Research</a:t>
                      </a:r>
                      <a:r>
                        <a:rPr lang="en-US" sz="2000" baseline="0" dirty="0" smtClean="0"/>
                        <a:t> Strategy</a:t>
                      </a:r>
                      <a:endParaRPr lang="en-US" sz="2000" dirty="0"/>
                    </a:p>
                  </a:txBody>
                  <a:tcPr/>
                </a:tc>
                <a:tc>
                  <a:txBody>
                    <a:bodyPr/>
                    <a:lstStyle/>
                    <a:p>
                      <a:r>
                        <a:rPr lang="en-US" sz="2000" dirty="0" smtClean="0"/>
                        <a:t>Survey Strategy</a:t>
                      </a:r>
                      <a:endParaRPr lang="en-US" sz="2000" dirty="0"/>
                    </a:p>
                  </a:txBody>
                  <a:tcPr/>
                </a:tc>
              </a:tr>
              <a:tr h="370840">
                <a:tc>
                  <a:txBody>
                    <a:bodyPr/>
                    <a:lstStyle/>
                    <a:p>
                      <a:r>
                        <a:rPr lang="en-US" sz="2000" dirty="0" smtClean="0"/>
                        <a:t>Study</a:t>
                      </a:r>
                      <a:r>
                        <a:rPr lang="en-US" sz="2000" baseline="0" dirty="0" smtClean="0"/>
                        <a:t> Location</a:t>
                      </a:r>
                      <a:endParaRPr lang="en-US" sz="2000" dirty="0"/>
                    </a:p>
                  </a:txBody>
                  <a:tcPr/>
                </a:tc>
                <a:tc>
                  <a:txBody>
                    <a:bodyPr/>
                    <a:lstStyle/>
                    <a:p>
                      <a:r>
                        <a:rPr lang="en-US" sz="2000" dirty="0" smtClean="0"/>
                        <a:t>All around the country</a:t>
                      </a:r>
                      <a:endParaRPr lang="en-US" sz="2000" dirty="0"/>
                    </a:p>
                  </a:txBody>
                  <a:tcPr/>
                </a:tc>
              </a:tr>
              <a:tr h="370840">
                <a:tc>
                  <a:txBody>
                    <a:bodyPr/>
                    <a:lstStyle/>
                    <a:p>
                      <a:r>
                        <a:rPr lang="en-US" sz="2000" dirty="0" smtClean="0"/>
                        <a:t>Sampling Frame</a:t>
                      </a:r>
                      <a:endParaRPr lang="en-US" sz="2000" dirty="0"/>
                    </a:p>
                  </a:txBody>
                  <a:tcPr/>
                </a:tc>
                <a:tc>
                  <a:txBody>
                    <a:bodyPr/>
                    <a:lstStyle/>
                    <a:p>
                      <a:r>
                        <a:rPr lang="en-US" sz="2000" dirty="0" smtClean="0"/>
                        <a:t>Consumers who use yoghurt, drinking yoghurt and curd</a:t>
                      </a:r>
                      <a:endParaRPr lang="en-US" sz="2000" dirty="0"/>
                    </a:p>
                  </a:txBody>
                  <a:tcPr/>
                </a:tc>
              </a:tr>
              <a:tr h="370840">
                <a:tc>
                  <a:txBody>
                    <a:bodyPr/>
                    <a:lstStyle/>
                    <a:p>
                      <a:r>
                        <a:rPr lang="en-US" sz="2000" dirty="0" smtClean="0"/>
                        <a:t>Sampling Technique</a:t>
                      </a:r>
                      <a:endParaRPr lang="en-US" sz="2000" dirty="0"/>
                    </a:p>
                  </a:txBody>
                  <a:tcPr/>
                </a:tc>
                <a:tc>
                  <a:txBody>
                    <a:bodyPr/>
                    <a:lstStyle/>
                    <a:p>
                      <a:r>
                        <a:rPr lang="en-US" sz="2000" dirty="0" smtClean="0"/>
                        <a:t>Convenience</a:t>
                      </a:r>
                      <a:r>
                        <a:rPr lang="en-US" sz="2000" baseline="0" dirty="0" smtClean="0"/>
                        <a:t> Sampling Technique </a:t>
                      </a:r>
                      <a:endParaRPr lang="en-US" sz="2000" dirty="0"/>
                    </a:p>
                  </a:txBody>
                  <a:tcPr/>
                </a:tc>
              </a:tr>
              <a:tr h="370840">
                <a:tc>
                  <a:txBody>
                    <a:bodyPr/>
                    <a:lstStyle/>
                    <a:p>
                      <a:r>
                        <a:rPr lang="en-US" sz="2000" dirty="0" smtClean="0"/>
                        <a:t>Sample Size</a:t>
                      </a:r>
                      <a:endParaRPr lang="en-US" sz="2000" dirty="0"/>
                    </a:p>
                  </a:txBody>
                  <a:tcPr/>
                </a:tc>
                <a:tc>
                  <a:txBody>
                    <a:bodyPr/>
                    <a:lstStyle/>
                    <a:p>
                      <a:r>
                        <a:rPr lang="en-US" sz="2000" dirty="0" smtClean="0"/>
                        <a:t>302 respondents</a:t>
                      </a:r>
                      <a:endParaRPr lang="en-US" sz="2000" dirty="0"/>
                    </a:p>
                  </a:txBody>
                  <a:tcPr/>
                </a:tc>
              </a:tr>
              <a:tr h="370840">
                <a:tc>
                  <a:txBody>
                    <a:bodyPr/>
                    <a:lstStyle/>
                    <a:p>
                      <a:pPr algn="l"/>
                      <a:r>
                        <a:rPr lang="en-US" sz="2000" dirty="0" smtClean="0"/>
                        <a:t>Data Collection</a:t>
                      </a:r>
                      <a:endParaRPr lang="en-US" sz="2000" dirty="0"/>
                    </a:p>
                  </a:txBody>
                  <a:tcPr anchor="ctr"/>
                </a:tc>
                <a:tc>
                  <a:txBody>
                    <a:bodyPr/>
                    <a:lstStyle/>
                    <a:p>
                      <a:pPr marL="285750" indent="-285750" algn="just">
                        <a:buFont typeface="Arial" panose="020B0604020202020204" pitchFamily="34" charset="0"/>
                        <a:buChar char="•"/>
                      </a:pPr>
                      <a:r>
                        <a:rPr lang="en-US" sz="2000" dirty="0" smtClean="0"/>
                        <a:t>Primary data – Structured questionnaire</a:t>
                      </a:r>
                      <a:r>
                        <a:rPr lang="en-US" sz="2000" baseline="0" dirty="0" smtClean="0"/>
                        <a:t> (Online: Google Form - 257 &amp; Physically - 45)</a:t>
                      </a:r>
                    </a:p>
                    <a:p>
                      <a:pPr marL="285750" indent="-285750" algn="just">
                        <a:buFont typeface="Arial" panose="020B0604020202020204" pitchFamily="34" charset="0"/>
                        <a:buChar char="•"/>
                      </a:pPr>
                      <a:r>
                        <a:rPr lang="en-US" sz="2000" baseline="0" dirty="0" smtClean="0"/>
                        <a:t>Secondary data – Past research studies &amp; reports of census and statistics</a:t>
                      </a:r>
                      <a:endParaRPr lang="en-US" sz="2000" dirty="0"/>
                    </a:p>
                  </a:txBody>
                  <a:tcPr/>
                </a:tc>
              </a:tr>
              <a:tr h="370840">
                <a:tc>
                  <a:txBody>
                    <a:bodyPr/>
                    <a:lstStyle/>
                    <a:p>
                      <a:r>
                        <a:rPr lang="en-US" sz="2000" dirty="0" smtClean="0"/>
                        <a:t>Data Analyze</a:t>
                      </a:r>
                      <a:endParaRPr lang="en-US" sz="2000" dirty="0"/>
                    </a:p>
                  </a:txBody>
                  <a:tcPr anchor="ctr"/>
                </a:tc>
                <a:tc>
                  <a:txBody>
                    <a:bodyPr/>
                    <a:lstStyle/>
                    <a:p>
                      <a:pPr marL="285750" indent="-285750">
                        <a:buFont typeface="Arial" panose="020B0604020202020204" pitchFamily="34" charset="0"/>
                        <a:buChar char="•"/>
                      </a:pPr>
                      <a:r>
                        <a:rPr lang="en-US" sz="2000" dirty="0" smtClean="0"/>
                        <a:t>Regression Analysis</a:t>
                      </a:r>
                      <a:endParaRPr lang="en-US" sz="2000" baseline="0" dirty="0" smtClean="0"/>
                    </a:p>
                    <a:p>
                      <a:pPr marL="285750" indent="-285750">
                        <a:buFont typeface="Arial" panose="020B0604020202020204" pitchFamily="34" charset="0"/>
                        <a:buChar char="•"/>
                      </a:pPr>
                      <a:r>
                        <a:rPr lang="en-US" sz="2000" baseline="0" dirty="0" smtClean="0"/>
                        <a:t>Descriptive Statistics</a:t>
                      </a:r>
                      <a:endParaRPr lang="en-US" sz="2000" dirty="0"/>
                    </a:p>
                  </a:txBody>
                  <a:tcPr/>
                </a:tc>
              </a:tr>
            </a:tbl>
          </a:graphicData>
        </a:graphic>
      </p:graphicFrame>
    </p:spTree>
    <p:extLst>
      <p:ext uri="{BB962C8B-B14F-4D97-AF65-F5344CB8AC3E}">
        <p14:creationId xmlns:p14="http://schemas.microsoft.com/office/powerpoint/2010/main" val="1754585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a:xfrm>
            <a:off x="838200" y="266301"/>
            <a:ext cx="10515600" cy="1325563"/>
          </a:xfrm>
        </p:spPr>
        <p:txBody>
          <a:bodyPr>
            <a:normAutofit/>
          </a:bodyPr>
          <a:lstStyle/>
          <a:p>
            <a:pPr algn="ctr"/>
            <a:r>
              <a:rPr lang="en-US" sz="4400" u="sng" dirty="0"/>
              <a:t>Results and Discussion</a:t>
            </a:r>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7</a:t>
            </a:fld>
            <a:endParaRPr lang="en-US"/>
          </a:p>
        </p:txBody>
      </p:sp>
      <p:sp>
        <p:nvSpPr>
          <p:cNvPr id="5" name="TextBox 4"/>
          <p:cNvSpPr txBox="1"/>
          <p:nvPr/>
        </p:nvSpPr>
        <p:spPr>
          <a:xfrm>
            <a:off x="659876" y="1361032"/>
            <a:ext cx="6768446" cy="461665"/>
          </a:xfrm>
          <a:prstGeom prst="rect">
            <a:avLst/>
          </a:prstGeom>
          <a:noFill/>
        </p:spPr>
        <p:txBody>
          <a:bodyPr wrap="square" rtlCol="0">
            <a:spAutoFit/>
          </a:bodyPr>
          <a:lstStyle/>
          <a:p>
            <a:pPr marL="342900" indent="-342900">
              <a:buFont typeface="Wingdings" panose="05000000000000000000" pitchFamily="2" charset="2"/>
              <a:buChar char="v"/>
            </a:pPr>
            <a:r>
              <a:rPr lang="en-US" sz="2400" b="1" dirty="0"/>
              <a:t>Socio-demographic Characteristics of the Sample</a:t>
            </a:r>
          </a:p>
        </p:txBody>
      </p:sp>
      <p:graphicFrame>
        <p:nvGraphicFramePr>
          <p:cNvPr id="6" name="Table 5"/>
          <p:cNvGraphicFramePr>
            <a:graphicFrameLocks noGrp="1"/>
          </p:cNvGraphicFramePr>
          <p:nvPr>
            <p:extLst>
              <p:ext uri="{D42A27DB-BD31-4B8C-83A1-F6EECF244321}">
                <p14:modId xmlns:p14="http://schemas.microsoft.com/office/powerpoint/2010/main" val="3092015263"/>
              </p:ext>
            </p:extLst>
          </p:nvPr>
        </p:nvGraphicFramePr>
        <p:xfrm>
          <a:off x="596113" y="2680430"/>
          <a:ext cx="5478022" cy="3708400"/>
        </p:xfrm>
        <a:graphic>
          <a:graphicData uri="http://schemas.openxmlformats.org/drawingml/2006/table">
            <a:tbl>
              <a:tblPr firstRow="1" bandRow="1">
                <a:tableStyleId>{68D230F3-CF80-4859-8CE7-A43EE81993B5}</a:tableStyleId>
              </a:tblPr>
              <a:tblGrid>
                <a:gridCol w="2885651"/>
                <a:gridCol w="1244338"/>
                <a:gridCol w="1348033"/>
              </a:tblGrid>
              <a:tr h="370840">
                <a:tc>
                  <a:txBody>
                    <a:bodyPr/>
                    <a:lstStyle/>
                    <a:p>
                      <a:r>
                        <a:rPr lang="en-US" dirty="0" smtClean="0"/>
                        <a:t>Province</a:t>
                      </a:r>
                      <a:endParaRPr lang="en-US" dirty="0"/>
                    </a:p>
                  </a:txBody>
                  <a:tcPr anchor="ctr"/>
                </a:tc>
                <a:tc>
                  <a:txBody>
                    <a:bodyPr/>
                    <a:lstStyle/>
                    <a:p>
                      <a:r>
                        <a:rPr lang="en-US" dirty="0" smtClean="0"/>
                        <a:t>Frequency</a:t>
                      </a:r>
                      <a:endParaRPr lang="en-US" dirty="0"/>
                    </a:p>
                  </a:txBody>
                  <a:tcPr anchor="ctr"/>
                </a:tc>
                <a:tc>
                  <a:txBody>
                    <a:bodyPr/>
                    <a:lstStyle/>
                    <a:p>
                      <a:r>
                        <a:rPr lang="en-US" dirty="0" smtClean="0"/>
                        <a:t>Percentage</a:t>
                      </a:r>
                      <a:endParaRPr lang="en-US" dirty="0"/>
                    </a:p>
                  </a:txBody>
                  <a:tcPr anchor="ctr"/>
                </a:tc>
              </a:tr>
              <a:tr h="370840">
                <a:tc>
                  <a:txBody>
                    <a:bodyPr/>
                    <a:lstStyle/>
                    <a:p>
                      <a:pPr marL="38100" marR="38100">
                        <a:lnSpc>
                          <a:spcPts val="1600"/>
                        </a:lnSpc>
                        <a:spcBef>
                          <a:spcPts val="0"/>
                        </a:spcBef>
                        <a:spcAft>
                          <a:spcPts val="0"/>
                        </a:spcAft>
                      </a:pPr>
                      <a:r>
                        <a:rPr lang="en-US" sz="2000" dirty="0">
                          <a:effectLst/>
                        </a:rPr>
                        <a:t>Central Province</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19</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6.3%</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a:effectLst/>
                        </a:rPr>
                        <a:t>Eastern Province</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2</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0.7%</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a:effectLst/>
                        </a:rPr>
                        <a:t>North Central Province</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10</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3.3%</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a:effectLst/>
                        </a:rPr>
                        <a:t>Northern Province</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6</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2.0%</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a:effectLst/>
                        </a:rPr>
                        <a:t>North Western Province</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22</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7.3%</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err="1">
                          <a:effectLst/>
                        </a:rPr>
                        <a:t>Sabaragamuwa</a:t>
                      </a:r>
                      <a:r>
                        <a:rPr lang="en-US" sz="2000" dirty="0">
                          <a:effectLst/>
                        </a:rPr>
                        <a:t> Province</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48</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15.9%</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a:effectLst/>
                        </a:rPr>
                        <a:t>Southern Province</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89</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29.5%</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err="1">
                          <a:effectLst/>
                        </a:rPr>
                        <a:t>Uva</a:t>
                      </a:r>
                      <a:r>
                        <a:rPr lang="en-US" sz="2000" dirty="0">
                          <a:effectLst/>
                        </a:rPr>
                        <a:t> Province</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14</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4.6%</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370840">
                <a:tc>
                  <a:txBody>
                    <a:bodyPr/>
                    <a:lstStyle/>
                    <a:p>
                      <a:pPr marL="38100" marR="38100">
                        <a:lnSpc>
                          <a:spcPts val="1600"/>
                        </a:lnSpc>
                        <a:spcBef>
                          <a:spcPts val="0"/>
                        </a:spcBef>
                        <a:spcAft>
                          <a:spcPts val="0"/>
                        </a:spcAft>
                      </a:pPr>
                      <a:r>
                        <a:rPr lang="en-US" sz="2000" dirty="0">
                          <a:effectLst/>
                        </a:rPr>
                        <a:t>Western Province</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92</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30.5%</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bl>
          </a:graphicData>
        </a:graphic>
      </p:graphicFrame>
      <p:sp>
        <p:nvSpPr>
          <p:cNvPr id="7" name="TextBox 6"/>
          <p:cNvSpPr txBox="1"/>
          <p:nvPr/>
        </p:nvSpPr>
        <p:spPr>
          <a:xfrm>
            <a:off x="1055801" y="2054705"/>
            <a:ext cx="4558647" cy="461665"/>
          </a:xfrm>
          <a:prstGeom prst="rect">
            <a:avLst/>
          </a:prstGeom>
          <a:solidFill>
            <a:schemeClr val="accent6">
              <a:lumMod val="40000"/>
              <a:lumOff val="60000"/>
            </a:schemeClr>
          </a:solidFill>
        </p:spPr>
        <p:txBody>
          <a:bodyPr wrap="square" rtlCol="0">
            <a:spAutoFit/>
          </a:bodyPr>
          <a:lstStyle/>
          <a:p>
            <a:r>
              <a:rPr lang="en-US" sz="2400" dirty="0" smtClean="0"/>
              <a:t>Province distribution of the sample</a:t>
            </a:r>
            <a:endParaRPr lang="en-US" sz="2400" dirty="0"/>
          </a:p>
        </p:txBody>
      </p:sp>
      <p:sp>
        <p:nvSpPr>
          <p:cNvPr id="8" name="TextBox 7"/>
          <p:cNvSpPr txBox="1"/>
          <p:nvPr/>
        </p:nvSpPr>
        <p:spPr>
          <a:xfrm>
            <a:off x="6862713" y="2054705"/>
            <a:ext cx="3968685" cy="461665"/>
          </a:xfrm>
          <a:prstGeom prst="rect">
            <a:avLst/>
          </a:prstGeom>
          <a:solidFill>
            <a:schemeClr val="accent6">
              <a:lumMod val="40000"/>
              <a:lumOff val="60000"/>
            </a:schemeClr>
          </a:solidFill>
        </p:spPr>
        <p:txBody>
          <a:bodyPr wrap="square" rtlCol="0">
            <a:spAutoFit/>
          </a:bodyPr>
          <a:lstStyle/>
          <a:p>
            <a:r>
              <a:rPr lang="en-US" sz="2400" dirty="0" smtClean="0"/>
              <a:t>Age distribution of the sample</a:t>
            </a:r>
            <a:endParaRPr lang="en-US" sz="2400" dirty="0"/>
          </a:p>
        </p:txBody>
      </p:sp>
      <p:graphicFrame>
        <p:nvGraphicFramePr>
          <p:cNvPr id="9" name="Table 8"/>
          <p:cNvGraphicFramePr>
            <a:graphicFrameLocks noGrp="1"/>
          </p:cNvGraphicFramePr>
          <p:nvPr>
            <p:extLst>
              <p:ext uri="{D42A27DB-BD31-4B8C-83A1-F6EECF244321}">
                <p14:modId xmlns:p14="http://schemas.microsoft.com/office/powerpoint/2010/main" val="3236008282"/>
              </p:ext>
            </p:extLst>
          </p:nvPr>
        </p:nvGraphicFramePr>
        <p:xfrm>
          <a:off x="6457361" y="2661137"/>
          <a:ext cx="5128181" cy="2889280"/>
        </p:xfrm>
        <a:graphic>
          <a:graphicData uri="http://schemas.openxmlformats.org/drawingml/2006/table">
            <a:tbl>
              <a:tblPr firstRow="1" bandRow="1">
                <a:tableStyleId>{68D230F3-CF80-4859-8CE7-A43EE81993B5}</a:tableStyleId>
              </a:tblPr>
              <a:tblGrid>
                <a:gridCol w="2071577"/>
                <a:gridCol w="1490231"/>
                <a:gridCol w="1566373"/>
              </a:tblGrid>
              <a:tr h="180600">
                <a:tc>
                  <a:txBody>
                    <a:bodyPr/>
                    <a:lstStyle/>
                    <a:p>
                      <a:r>
                        <a:rPr lang="en-US" dirty="0" smtClean="0"/>
                        <a:t>Age group</a:t>
                      </a:r>
                      <a:endParaRPr lang="en-US" dirty="0"/>
                    </a:p>
                  </a:txBody>
                  <a:tcPr anchor="ctr"/>
                </a:tc>
                <a:tc>
                  <a:txBody>
                    <a:bodyPr/>
                    <a:lstStyle/>
                    <a:p>
                      <a:r>
                        <a:rPr lang="en-US" dirty="0" smtClean="0"/>
                        <a:t>Frequency</a:t>
                      </a:r>
                      <a:endParaRPr lang="en-US" dirty="0"/>
                    </a:p>
                  </a:txBody>
                  <a:tcPr anchor="ctr"/>
                </a:tc>
                <a:tc>
                  <a:txBody>
                    <a:bodyPr/>
                    <a:lstStyle/>
                    <a:p>
                      <a:r>
                        <a:rPr lang="en-US" dirty="0" smtClean="0"/>
                        <a:t>Percentage</a:t>
                      </a:r>
                      <a:endParaRPr lang="en-US" dirty="0"/>
                    </a:p>
                  </a:txBody>
                  <a:tcPr anchor="ctr"/>
                </a:tc>
              </a:tr>
              <a:tr h="504704">
                <a:tc>
                  <a:txBody>
                    <a:bodyPr/>
                    <a:lstStyle/>
                    <a:p>
                      <a:pPr marL="38100" marR="38100">
                        <a:lnSpc>
                          <a:spcPts val="1600"/>
                        </a:lnSpc>
                        <a:spcBef>
                          <a:spcPts val="0"/>
                        </a:spcBef>
                        <a:spcAft>
                          <a:spcPts val="0"/>
                        </a:spcAft>
                      </a:pPr>
                      <a:r>
                        <a:rPr lang="en-US" sz="2000" dirty="0">
                          <a:effectLst/>
                        </a:rPr>
                        <a:t>Below 20 years</a:t>
                      </a:r>
                      <a:endParaRPr lang="en-US" sz="3200" dirty="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2000" dirty="0">
                          <a:effectLst/>
                        </a:rPr>
                        <a:t>27</a:t>
                      </a:r>
                      <a:endParaRPr lang="en-US" sz="3200" dirty="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8.9%</a:t>
                      </a:r>
                      <a:endParaRPr lang="en-US" sz="3200" dirty="0">
                        <a:effectLst/>
                        <a:latin typeface="+mn-lt"/>
                        <a:ea typeface="Calibri" panose="020F0502020204030204" pitchFamily="34" charset="0"/>
                        <a:cs typeface="Latha"/>
                      </a:endParaRPr>
                    </a:p>
                  </a:txBody>
                  <a:tcPr marL="0" marR="0" marT="0" marB="0" anchor="ctr"/>
                </a:tc>
              </a:tr>
              <a:tr h="504704">
                <a:tc>
                  <a:txBody>
                    <a:bodyPr/>
                    <a:lstStyle/>
                    <a:p>
                      <a:pPr marL="38100" marR="38100">
                        <a:lnSpc>
                          <a:spcPts val="1600"/>
                        </a:lnSpc>
                        <a:spcBef>
                          <a:spcPts val="0"/>
                        </a:spcBef>
                        <a:spcAft>
                          <a:spcPts val="0"/>
                        </a:spcAft>
                      </a:pPr>
                      <a:r>
                        <a:rPr lang="en-US" sz="2000" dirty="0">
                          <a:effectLst/>
                        </a:rPr>
                        <a:t>21-30 years</a:t>
                      </a:r>
                      <a:endParaRPr lang="en-US" sz="3200" dirty="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2000" dirty="0">
                          <a:effectLst/>
                        </a:rPr>
                        <a:t>118</a:t>
                      </a:r>
                      <a:endParaRPr lang="en-US" sz="3200" dirty="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39.1%</a:t>
                      </a:r>
                      <a:endParaRPr lang="en-US" sz="3200" dirty="0">
                        <a:effectLst/>
                        <a:latin typeface="+mn-lt"/>
                        <a:ea typeface="Calibri" panose="020F0502020204030204" pitchFamily="34" charset="0"/>
                        <a:cs typeface="Latha"/>
                      </a:endParaRPr>
                    </a:p>
                  </a:txBody>
                  <a:tcPr marL="0" marR="0" marT="0" marB="0" anchor="ctr"/>
                </a:tc>
              </a:tr>
              <a:tr h="504704">
                <a:tc>
                  <a:txBody>
                    <a:bodyPr/>
                    <a:lstStyle/>
                    <a:p>
                      <a:pPr marL="38100" marR="38100">
                        <a:lnSpc>
                          <a:spcPts val="1600"/>
                        </a:lnSpc>
                        <a:spcBef>
                          <a:spcPts val="0"/>
                        </a:spcBef>
                        <a:spcAft>
                          <a:spcPts val="0"/>
                        </a:spcAft>
                      </a:pPr>
                      <a:r>
                        <a:rPr lang="en-US" sz="2000" dirty="0">
                          <a:effectLst/>
                        </a:rPr>
                        <a:t>31-40 years</a:t>
                      </a:r>
                      <a:endParaRPr lang="en-US" sz="3200" dirty="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2000" dirty="0">
                          <a:effectLst/>
                        </a:rPr>
                        <a:t>83</a:t>
                      </a:r>
                      <a:endParaRPr lang="en-US" sz="3200" dirty="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27.5%</a:t>
                      </a:r>
                      <a:endParaRPr lang="en-US" sz="3200" dirty="0">
                        <a:effectLst/>
                        <a:latin typeface="+mn-lt"/>
                        <a:ea typeface="Calibri" panose="020F0502020204030204" pitchFamily="34" charset="0"/>
                        <a:cs typeface="Latha"/>
                      </a:endParaRPr>
                    </a:p>
                  </a:txBody>
                  <a:tcPr marL="0" marR="0" marT="0" marB="0" anchor="ctr"/>
                </a:tc>
              </a:tr>
              <a:tr h="504704">
                <a:tc>
                  <a:txBody>
                    <a:bodyPr/>
                    <a:lstStyle/>
                    <a:p>
                      <a:pPr marL="38100" marR="38100">
                        <a:lnSpc>
                          <a:spcPts val="1600"/>
                        </a:lnSpc>
                        <a:spcBef>
                          <a:spcPts val="0"/>
                        </a:spcBef>
                        <a:spcAft>
                          <a:spcPts val="0"/>
                        </a:spcAft>
                      </a:pPr>
                      <a:r>
                        <a:rPr lang="en-US" sz="2000">
                          <a:effectLst/>
                        </a:rPr>
                        <a:t>41-50 years</a:t>
                      </a:r>
                      <a:endParaRPr lang="en-US" sz="320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2000" dirty="0">
                          <a:effectLst/>
                        </a:rPr>
                        <a:t>44</a:t>
                      </a:r>
                      <a:endParaRPr lang="en-US" sz="3200" dirty="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14.6%</a:t>
                      </a:r>
                      <a:endParaRPr lang="en-US" sz="3200" dirty="0">
                        <a:effectLst/>
                        <a:latin typeface="+mn-lt"/>
                        <a:ea typeface="Calibri" panose="020F0502020204030204" pitchFamily="34" charset="0"/>
                        <a:cs typeface="Latha"/>
                      </a:endParaRPr>
                    </a:p>
                  </a:txBody>
                  <a:tcPr marL="0" marR="0" marT="0" marB="0" anchor="ctr"/>
                </a:tc>
              </a:tr>
              <a:tr h="504704">
                <a:tc>
                  <a:txBody>
                    <a:bodyPr/>
                    <a:lstStyle/>
                    <a:p>
                      <a:pPr marL="38100" marR="38100">
                        <a:lnSpc>
                          <a:spcPts val="1600"/>
                        </a:lnSpc>
                        <a:spcBef>
                          <a:spcPts val="0"/>
                        </a:spcBef>
                        <a:spcAft>
                          <a:spcPts val="0"/>
                        </a:spcAft>
                      </a:pPr>
                      <a:r>
                        <a:rPr lang="en-US" sz="2000" dirty="0">
                          <a:effectLst/>
                        </a:rPr>
                        <a:t>Above 50 years</a:t>
                      </a:r>
                      <a:endParaRPr lang="en-US" sz="3200" dirty="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2000" dirty="0">
                          <a:effectLst/>
                        </a:rPr>
                        <a:t>30</a:t>
                      </a:r>
                      <a:endParaRPr lang="en-US" sz="3200" dirty="0">
                        <a:effectLst/>
                        <a:latin typeface="+mn-lt"/>
                        <a:ea typeface="Calibri" panose="020F0502020204030204" pitchFamily="34" charset="0"/>
                        <a:cs typeface="Latha"/>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9.9%</a:t>
                      </a:r>
                      <a:endParaRPr lang="en-US" sz="3200" dirty="0">
                        <a:effectLst/>
                        <a:latin typeface="+mn-lt"/>
                        <a:ea typeface="Calibri" panose="020F0502020204030204" pitchFamily="34" charset="0"/>
                        <a:cs typeface="Latha"/>
                      </a:endParaRPr>
                    </a:p>
                  </a:txBody>
                  <a:tcPr marL="0" marR="0" marT="0" marB="0" anchor="ctr"/>
                </a:tc>
              </a:tr>
            </a:tbl>
          </a:graphicData>
        </a:graphic>
      </p:graphicFrame>
    </p:spTree>
    <p:extLst>
      <p:ext uri="{BB962C8B-B14F-4D97-AF65-F5344CB8AC3E}">
        <p14:creationId xmlns:p14="http://schemas.microsoft.com/office/powerpoint/2010/main" val="3593525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a:t>
            </a:r>
            <a:r>
              <a:rPr lang="en-US" sz="4400" u="sng" dirty="0" smtClean="0"/>
              <a:t>Discussion </a:t>
            </a:r>
            <a:r>
              <a:rPr lang="en-US" sz="4400" i="1" u="sng" dirty="0" smtClean="0"/>
              <a:t>cont.</a:t>
            </a:r>
            <a:endParaRPr lang="en-US" sz="4400" i="1" u="sng"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8</a:t>
            </a:fld>
            <a:endParaRPr lang="en-US"/>
          </a:p>
        </p:txBody>
      </p:sp>
      <p:sp>
        <p:nvSpPr>
          <p:cNvPr id="6" name="TextBox 5"/>
          <p:cNvSpPr txBox="1"/>
          <p:nvPr/>
        </p:nvSpPr>
        <p:spPr>
          <a:xfrm>
            <a:off x="914398" y="1810550"/>
            <a:ext cx="4392891" cy="461665"/>
          </a:xfrm>
          <a:prstGeom prst="rect">
            <a:avLst/>
          </a:prstGeom>
          <a:solidFill>
            <a:schemeClr val="accent6">
              <a:lumMod val="40000"/>
              <a:lumOff val="60000"/>
            </a:schemeClr>
          </a:solidFill>
        </p:spPr>
        <p:txBody>
          <a:bodyPr wrap="square" rtlCol="0">
            <a:spAutoFit/>
          </a:bodyPr>
          <a:lstStyle/>
          <a:p>
            <a:r>
              <a:rPr lang="en-US" sz="2400" dirty="0" smtClean="0"/>
              <a:t>Gender distribution of the sample</a:t>
            </a:r>
            <a:endParaRPr lang="en-US" sz="2400" dirty="0"/>
          </a:p>
        </p:txBody>
      </p:sp>
      <p:sp>
        <p:nvSpPr>
          <p:cNvPr id="7" name="TextBox 6"/>
          <p:cNvSpPr txBox="1"/>
          <p:nvPr/>
        </p:nvSpPr>
        <p:spPr>
          <a:xfrm>
            <a:off x="7277493" y="1810549"/>
            <a:ext cx="3676453" cy="461665"/>
          </a:xfrm>
          <a:prstGeom prst="rect">
            <a:avLst/>
          </a:prstGeom>
          <a:solidFill>
            <a:schemeClr val="accent6">
              <a:lumMod val="40000"/>
              <a:lumOff val="60000"/>
            </a:schemeClr>
          </a:solidFill>
        </p:spPr>
        <p:txBody>
          <a:bodyPr wrap="square" rtlCol="0">
            <a:spAutoFit/>
          </a:bodyPr>
          <a:lstStyle/>
          <a:p>
            <a:r>
              <a:rPr lang="en-US" sz="2400" dirty="0" smtClean="0"/>
              <a:t>Marital status of the sample</a:t>
            </a:r>
            <a:endParaRPr lang="en-US" sz="2400" dirty="0"/>
          </a:p>
        </p:txBody>
      </p:sp>
      <p:graphicFrame>
        <p:nvGraphicFramePr>
          <p:cNvPr id="8" name="Table 7"/>
          <p:cNvGraphicFramePr>
            <a:graphicFrameLocks noGrp="1"/>
          </p:cNvGraphicFramePr>
          <p:nvPr>
            <p:extLst>
              <p:ext uri="{D42A27DB-BD31-4B8C-83A1-F6EECF244321}">
                <p14:modId xmlns:p14="http://schemas.microsoft.com/office/powerpoint/2010/main" val="715531470"/>
              </p:ext>
            </p:extLst>
          </p:nvPr>
        </p:nvGraphicFramePr>
        <p:xfrm>
          <a:off x="608553" y="2847498"/>
          <a:ext cx="4990968" cy="1932495"/>
        </p:xfrm>
        <a:graphic>
          <a:graphicData uri="http://schemas.openxmlformats.org/drawingml/2006/table">
            <a:tbl>
              <a:tblPr firstRow="1" bandRow="1">
                <a:tableStyleId>{68D230F3-CF80-4859-8CE7-A43EE81993B5}</a:tableStyleId>
              </a:tblPr>
              <a:tblGrid>
                <a:gridCol w="1346846"/>
                <a:gridCol w="1636581"/>
                <a:gridCol w="2007541"/>
              </a:tblGrid>
              <a:tr h="644165">
                <a:tc>
                  <a:txBody>
                    <a:bodyPr/>
                    <a:lstStyle/>
                    <a:p>
                      <a:endParaRPr lang="en-US" dirty="0"/>
                    </a:p>
                  </a:txBody>
                  <a:tcPr/>
                </a:tc>
                <a:tc>
                  <a:txBody>
                    <a:bodyPr/>
                    <a:lstStyle/>
                    <a:p>
                      <a:pPr algn="ctr"/>
                      <a:r>
                        <a:rPr lang="en-US" sz="2400" dirty="0" smtClean="0"/>
                        <a:t>Frequency</a:t>
                      </a:r>
                      <a:endParaRPr lang="en-US" sz="2400" dirty="0"/>
                    </a:p>
                  </a:txBody>
                  <a:tcPr anchor="ctr"/>
                </a:tc>
                <a:tc>
                  <a:txBody>
                    <a:bodyPr/>
                    <a:lstStyle/>
                    <a:p>
                      <a:pPr algn="ctr"/>
                      <a:r>
                        <a:rPr lang="en-US" sz="2400" dirty="0" smtClean="0"/>
                        <a:t>Percentage</a:t>
                      </a:r>
                      <a:endParaRPr lang="en-US" sz="2400" dirty="0"/>
                    </a:p>
                  </a:txBody>
                  <a:tcPr anchor="ctr"/>
                </a:tc>
              </a:tr>
              <a:tr h="644165">
                <a:tc>
                  <a:txBody>
                    <a:bodyPr/>
                    <a:lstStyle/>
                    <a:p>
                      <a:pPr marL="38100" marR="38100">
                        <a:lnSpc>
                          <a:spcPts val="1600"/>
                        </a:lnSpc>
                        <a:spcBef>
                          <a:spcPts val="0"/>
                        </a:spcBef>
                        <a:spcAft>
                          <a:spcPts val="0"/>
                        </a:spcAft>
                      </a:pPr>
                      <a:r>
                        <a:rPr lang="en-US" sz="2400" dirty="0">
                          <a:effectLst/>
                        </a:rPr>
                        <a:t>Male</a:t>
                      </a:r>
                      <a:endParaRPr lang="en-US" sz="36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400" dirty="0">
                          <a:effectLst/>
                        </a:rPr>
                        <a:t>134</a:t>
                      </a:r>
                      <a:endParaRPr lang="en-US" sz="36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400" dirty="0" smtClean="0">
                          <a:effectLst/>
                        </a:rPr>
                        <a:t>44.4%</a:t>
                      </a:r>
                      <a:endParaRPr lang="en-US" sz="3600" dirty="0">
                        <a:effectLst/>
                        <a:latin typeface="+mn-lt"/>
                        <a:ea typeface="Calibri" panose="020F0502020204030204" pitchFamily="34" charset="0"/>
                        <a:cs typeface="Arial" panose="020B0604020202020204" pitchFamily="34" charset="0"/>
                      </a:endParaRPr>
                    </a:p>
                  </a:txBody>
                  <a:tcPr marL="0" marR="0" marT="0" marB="0" anchor="ctr"/>
                </a:tc>
              </a:tr>
              <a:tr h="644165">
                <a:tc>
                  <a:txBody>
                    <a:bodyPr/>
                    <a:lstStyle/>
                    <a:p>
                      <a:pPr marL="38100" marR="38100">
                        <a:lnSpc>
                          <a:spcPts val="1600"/>
                        </a:lnSpc>
                        <a:spcBef>
                          <a:spcPts val="0"/>
                        </a:spcBef>
                        <a:spcAft>
                          <a:spcPts val="0"/>
                        </a:spcAft>
                      </a:pPr>
                      <a:r>
                        <a:rPr lang="en-US" sz="2400" dirty="0">
                          <a:effectLst/>
                        </a:rPr>
                        <a:t>Female</a:t>
                      </a:r>
                      <a:endParaRPr lang="en-US" sz="36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400" dirty="0">
                          <a:effectLst/>
                        </a:rPr>
                        <a:t>168</a:t>
                      </a:r>
                      <a:endParaRPr lang="en-US" sz="36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400" dirty="0" smtClean="0">
                          <a:effectLst/>
                        </a:rPr>
                        <a:t>55.6%</a:t>
                      </a:r>
                      <a:endParaRPr lang="en-US" sz="3600" dirty="0">
                        <a:effectLst/>
                        <a:latin typeface="+mn-lt"/>
                        <a:ea typeface="Calibri" panose="020F0502020204030204" pitchFamily="34" charset="0"/>
                        <a:cs typeface="Arial" panose="020B0604020202020204" pitchFamily="34" charset="0"/>
                      </a:endParaRPr>
                    </a:p>
                  </a:txBody>
                  <a:tcPr marL="0" marR="0" marT="0"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4722388"/>
              </p:ext>
            </p:extLst>
          </p:nvPr>
        </p:nvGraphicFramePr>
        <p:xfrm>
          <a:off x="6627043" y="2868274"/>
          <a:ext cx="4958500" cy="1921149"/>
        </p:xfrm>
        <a:graphic>
          <a:graphicData uri="http://schemas.openxmlformats.org/drawingml/2006/table">
            <a:tbl>
              <a:tblPr firstRow="1" bandRow="1">
                <a:tableStyleId>{68D230F3-CF80-4859-8CE7-A43EE81993B5}</a:tableStyleId>
              </a:tblPr>
              <a:tblGrid>
                <a:gridCol w="1535162"/>
                <a:gridCol w="1633593"/>
                <a:gridCol w="1789745"/>
              </a:tblGrid>
              <a:tr h="640383">
                <a:tc>
                  <a:txBody>
                    <a:bodyPr/>
                    <a:lstStyle/>
                    <a:p>
                      <a:endParaRPr lang="en-US" dirty="0"/>
                    </a:p>
                  </a:txBody>
                  <a:tcPr/>
                </a:tc>
                <a:tc>
                  <a:txBody>
                    <a:bodyPr/>
                    <a:lstStyle/>
                    <a:p>
                      <a:pPr algn="ctr"/>
                      <a:r>
                        <a:rPr lang="en-US" sz="2400" dirty="0" smtClean="0"/>
                        <a:t>Frequency</a:t>
                      </a:r>
                      <a:endParaRPr lang="en-US" sz="2400" dirty="0"/>
                    </a:p>
                  </a:txBody>
                  <a:tcPr anchor="ctr"/>
                </a:tc>
                <a:tc>
                  <a:txBody>
                    <a:bodyPr/>
                    <a:lstStyle/>
                    <a:p>
                      <a:pPr algn="ctr"/>
                      <a:r>
                        <a:rPr lang="en-US" sz="2400" dirty="0" smtClean="0"/>
                        <a:t>Percentage</a:t>
                      </a:r>
                      <a:endParaRPr lang="en-US" sz="2400" dirty="0"/>
                    </a:p>
                  </a:txBody>
                  <a:tcPr anchor="ctr"/>
                </a:tc>
              </a:tr>
              <a:tr h="640383">
                <a:tc>
                  <a:txBody>
                    <a:bodyPr/>
                    <a:lstStyle/>
                    <a:p>
                      <a:pPr marL="38100" marR="38100">
                        <a:lnSpc>
                          <a:spcPts val="1600"/>
                        </a:lnSpc>
                        <a:spcBef>
                          <a:spcPts val="0"/>
                        </a:spcBef>
                        <a:spcAft>
                          <a:spcPts val="0"/>
                        </a:spcAft>
                      </a:pPr>
                      <a:r>
                        <a:rPr lang="en-US" sz="2400" dirty="0">
                          <a:effectLst/>
                        </a:rPr>
                        <a:t>Single</a:t>
                      </a:r>
                      <a:endParaRPr lang="en-US" sz="36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400" dirty="0">
                          <a:effectLst/>
                        </a:rPr>
                        <a:t>123</a:t>
                      </a:r>
                      <a:endParaRPr lang="en-US" sz="36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400" dirty="0" smtClean="0">
                          <a:effectLst/>
                        </a:rPr>
                        <a:t>40.7%</a:t>
                      </a:r>
                      <a:endParaRPr lang="en-US" sz="3600" dirty="0">
                        <a:effectLst/>
                        <a:latin typeface="+mn-lt"/>
                        <a:ea typeface="Calibri" panose="020F0502020204030204" pitchFamily="34" charset="0"/>
                        <a:cs typeface="Arial" panose="020B0604020202020204" pitchFamily="34" charset="0"/>
                      </a:endParaRPr>
                    </a:p>
                  </a:txBody>
                  <a:tcPr marL="0" marR="0" marT="0" marB="0" anchor="ctr"/>
                </a:tc>
              </a:tr>
              <a:tr h="640383">
                <a:tc>
                  <a:txBody>
                    <a:bodyPr/>
                    <a:lstStyle/>
                    <a:p>
                      <a:pPr marL="38100" marR="38100">
                        <a:lnSpc>
                          <a:spcPts val="1600"/>
                        </a:lnSpc>
                        <a:spcBef>
                          <a:spcPts val="0"/>
                        </a:spcBef>
                        <a:spcAft>
                          <a:spcPts val="0"/>
                        </a:spcAft>
                      </a:pPr>
                      <a:r>
                        <a:rPr lang="en-US" sz="2400">
                          <a:effectLst/>
                        </a:rPr>
                        <a:t>Married</a:t>
                      </a:r>
                      <a:endParaRPr lang="en-US" sz="360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400" dirty="0">
                          <a:effectLst/>
                        </a:rPr>
                        <a:t>179</a:t>
                      </a:r>
                      <a:endParaRPr lang="en-US" sz="36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400" dirty="0" smtClean="0">
                          <a:effectLst/>
                        </a:rPr>
                        <a:t>59.3%</a:t>
                      </a:r>
                      <a:endParaRPr lang="en-US" sz="3600" dirty="0">
                        <a:effectLst/>
                        <a:latin typeface="+mn-lt"/>
                        <a:ea typeface="Calibri" panose="020F0502020204030204" pitchFamily="34" charset="0"/>
                        <a:cs typeface="Arial" panose="020B0604020202020204" pitchFamily="34" charset="0"/>
                      </a:endParaRPr>
                    </a:p>
                  </a:txBody>
                  <a:tcPr marL="0" marR="0" marT="0" marB="0" anchor="ctr"/>
                </a:tc>
              </a:tr>
            </a:tbl>
          </a:graphicData>
        </a:graphic>
      </p:graphicFrame>
    </p:spTree>
    <p:extLst>
      <p:ext uri="{BB962C8B-B14F-4D97-AF65-F5344CB8AC3E}">
        <p14:creationId xmlns:p14="http://schemas.microsoft.com/office/powerpoint/2010/main" val="1536772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a:t>
            </a:r>
            <a:r>
              <a:rPr lang="en-US" sz="4400" u="sng" dirty="0" smtClean="0"/>
              <a:t>Discussion </a:t>
            </a:r>
            <a:r>
              <a:rPr lang="en-US" sz="4400" i="1" u="sng" dirty="0" smtClean="0"/>
              <a:t>cont.</a:t>
            </a:r>
            <a:endParaRPr lang="en-US" sz="4400" i="1" u="sng" dirty="0"/>
          </a:p>
        </p:txBody>
      </p:sp>
      <p:sp>
        <p:nvSpPr>
          <p:cNvPr id="4" name="Slide Number Placeholder 3">
            <a:extLst>
              <a:ext uri="{FF2B5EF4-FFF2-40B4-BE49-F238E27FC236}">
                <a16:creationId xmlns=""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9</a:t>
            </a:fld>
            <a:endParaRPr lang="en-US"/>
          </a:p>
        </p:txBody>
      </p:sp>
      <p:sp>
        <p:nvSpPr>
          <p:cNvPr id="6" name="TextBox 5"/>
          <p:cNvSpPr txBox="1"/>
          <p:nvPr/>
        </p:nvSpPr>
        <p:spPr>
          <a:xfrm>
            <a:off x="1121790" y="1889949"/>
            <a:ext cx="3827283" cy="461665"/>
          </a:xfrm>
          <a:prstGeom prst="rect">
            <a:avLst/>
          </a:prstGeom>
          <a:solidFill>
            <a:schemeClr val="accent6">
              <a:lumMod val="40000"/>
              <a:lumOff val="60000"/>
            </a:schemeClr>
          </a:solidFill>
        </p:spPr>
        <p:txBody>
          <a:bodyPr wrap="square" rtlCol="0">
            <a:spAutoFit/>
          </a:bodyPr>
          <a:lstStyle/>
          <a:p>
            <a:r>
              <a:rPr lang="en-US" sz="2400" dirty="0" smtClean="0"/>
              <a:t>Education level of the sample</a:t>
            </a:r>
            <a:endParaRPr lang="en-US" sz="2400" dirty="0"/>
          </a:p>
        </p:txBody>
      </p:sp>
      <p:sp>
        <p:nvSpPr>
          <p:cNvPr id="7" name="TextBox 6"/>
          <p:cNvSpPr txBox="1"/>
          <p:nvPr/>
        </p:nvSpPr>
        <p:spPr>
          <a:xfrm>
            <a:off x="6890993" y="1889949"/>
            <a:ext cx="4326903" cy="461665"/>
          </a:xfrm>
          <a:prstGeom prst="rect">
            <a:avLst/>
          </a:prstGeom>
          <a:solidFill>
            <a:schemeClr val="accent6">
              <a:lumMod val="40000"/>
              <a:lumOff val="60000"/>
            </a:schemeClr>
          </a:solidFill>
        </p:spPr>
        <p:txBody>
          <a:bodyPr wrap="square" rtlCol="0">
            <a:spAutoFit/>
          </a:bodyPr>
          <a:lstStyle/>
          <a:p>
            <a:r>
              <a:rPr lang="en-US" sz="2400" dirty="0" smtClean="0"/>
              <a:t>Employment status of the sample </a:t>
            </a:r>
            <a:endParaRPr lang="en-US" sz="2400" dirty="0"/>
          </a:p>
        </p:txBody>
      </p:sp>
      <p:graphicFrame>
        <p:nvGraphicFramePr>
          <p:cNvPr id="8" name="Table 7"/>
          <p:cNvGraphicFramePr>
            <a:graphicFrameLocks noGrp="1"/>
          </p:cNvGraphicFramePr>
          <p:nvPr>
            <p:extLst>
              <p:ext uri="{D42A27DB-BD31-4B8C-83A1-F6EECF244321}">
                <p14:modId xmlns:p14="http://schemas.microsoft.com/office/powerpoint/2010/main" val="2307004139"/>
              </p:ext>
            </p:extLst>
          </p:nvPr>
        </p:nvGraphicFramePr>
        <p:xfrm>
          <a:off x="641023" y="2749326"/>
          <a:ext cx="5043340" cy="2602250"/>
        </p:xfrm>
        <a:graphic>
          <a:graphicData uri="http://schemas.openxmlformats.org/drawingml/2006/table">
            <a:tbl>
              <a:tblPr firstRow="1" bandRow="1">
                <a:tableStyleId>{68D230F3-CF80-4859-8CE7-A43EE81993B5}</a:tableStyleId>
              </a:tblPr>
              <a:tblGrid>
                <a:gridCol w="2309567"/>
                <a:gridCol w="1329180"/>
                <a:gridCol w="1404593"/>
              </a:tblGrid>
              <a:tr h="538397">
                <a:tc>
                  <a:txBody>
                    <a:bodyPr/>
                    <a:lstStyle/>
                    <a:p>
                      <a:endParaRPr lang="en-US" dirty="0"/>
                    </a:p>
                  </a:txBody>
                  <a:tcPr/>
                </a:tc>
                <a:tc>
                  <a:txBody>
                    <a:bodyPr/>
                    <a:lstStyle/>
                    <a:p>
                      <a:r>
                        <a:rPr lang="en-US" sz="2000" dirty="0" smtClean="0"/>
                        <a:t>Frequency</a:t>
                      </a:r>
                      <a:endParaRPr lang="en-US" sz="2000" dirty="0"/>
                    </a:p>
                  </a:txBody>
                  <a:tcPr/>
                </a:tc>
                <a:tc>
                  <a:txBody>
                    <a:bodyPr/>
                    <a:lstStyle/>
                    <a:p>
                      <a:r>
                        <a:rPr lang="en-US" sz="2000" dirty="0" smtClean="0"/>
                        <a:t>Percentage</a:t>
                      </a:r>
                      <a:endParaRPr lang="en-US" sz="2000" dirty="0"/>
                    </a:p>
                  </a:txBody>
                  <a:tcPr/>
                </a:tc>
              </a:tr>
              <a:tr h="503884">
                <a:tc>
                  <a:txBody>
                    <a:bodyPr/>
                    <a:lstStyle/>
                    <a:p>
                      <a:pPr marL="38100" marR="38100">
                        <a:lnSpc>
                          <a:spcPts val="1600"/>
                        </a:lnSpc>
                        <a:spcBef>
                          <a:spcPts val="0"/>
                        </a:spcBef>
                        <a:spcAft>
                          <a:spcPts val="0"/>
                        </a:spcAft>
                      </a:pPr>
                      <a:r>
                        <a:rPr lang="en-US" sz="2000" dirty="0">
                          <a:effectLst/>
                        </a:rPr>
                        <a:t>Up to O/L (grade 11)</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16</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5.3%</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503884">
                <a:tc>
                  <a:txBody>
                    <a:bodyPr/>
                    <a:lstStyle/>
                    <a:p>
                      <a:pPr marL="38100" marR="38100">
                        <a:lnSpc>
                          <a:spcPts val="1600"/>
                        </a:lnSpc>
                        <a:spcBef>
                          <a:spcPts val="0"/>
                        </a:spcBef>
                        <a:spcAft>
                          <a:spcPts val="0"/>
                        </a:spcAft>
                      </a:pPr>
                      <a:r>
                        <a:rPr lang="en-US" sz="2000" dirty="0">
                          <a:effectLst/>
                        </a:rPr>
                        <a:t>Up to A/L (grade 13)</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121</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40.1%</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552201">
                <a:tc>
                  <a:txBody>
                    <a:bodyPr/>
                    <a:lstStyle/>
                    <a:p>
                      <a:pPr marL="38100" marR="38100">
                        <a:lnSpc>
                          <a:spcPts val="1600"/>
                        </a:lnSpc>
                        <a:spcBef>
                          <a:spcPts val="0"/>
                        </a:spcBef>
                        <a:spcAft>
                          <a:spcPts val="0"/>
                        </a:spcAft>
                      </a:pPr>
                      <a:r>
                        <a:rPr lang="en-US" sz="2000">
                          <a:effectLst/>
                        </a:rPr>
                        <a:t>Diploma/ Higher national diploma</a:t>
                      </a:r>
                      <a:endParaRPr lang="en-US" sz="320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49</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16.2%</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503884">
                <a:tc>
                  <a:txBody>
                    <a:bodyPr/>
                    <a:lstStyle/>
                    <a:p>
                      <a:pPr marL="38100" marR="38100">
                        <a:lnSpc>
                          <a:spcPts val="1600"/>
                        </a:lnSpc>
                        <a:spcBef>
                          <a:spcPts val="0"/>
                        </a:spcBef>
                        <a:spcAft>
                          <a:spcPts val="0"/>
                        </a:spcAft>
                      </a:pPr>
                      <a:r>
                        <a:rPr lang="en-US" sz="2000">
                          <a:effectLst/>
                        </a:rPr>
                        <a:t>University</a:t>
                      </a:r>
                      <a:endParaRPr lang="en-US" sz="320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116</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38.4%</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37143448"/>
              </p:ext>
            </p:extLst>
          </p:nvPr>
        </p:nvGraphicFramePr>
        <p:xfrm>
          <a:off x="6558959" y="2706152"/>
          <a:ext cx="5028677" cy="2574178"/>
        </p:xfrm>
        <a:graphic>
          <a:graphicData uri="http://schemas.openxmlformats.org/drawingml/2006/table">
            <a:tbl>
              <a:tblPr firstRow="1" bandRow="1">
                <a:tableStyleId>{68D230F3-CF80-4859-8CE7-A43EE81993B5}</a:tableStyleId>
              </a:tblPr>
              <a:tblGrid>
                <a:gridCol w="2271861"/>
                <a:gridCol w="1348033"/>
                <a:gridCol w="1408783"/>
              </a:tblGrid>
              <a:tr h="522880">
                <a:tc>
                  <a:txBody>
                    <a:bodyPr/>
                    <a:lstStyle/>
                    <a:p>
                      <a:endParaRPr lang="en-US" dirty="0"/>
                    </a:p>
                  </a:txBody>
                  <a:tcPr/>
                </a:tc>
                <a:tc>
                  <a:txBody>
                    <a:bodyPr/>
                    <a:lstStyle/>
                    <a:p>
                      <a:r>
                        <a:rPr lang="en-US" sz="2000" dirty="0" smtClean="0"/>
                        <a:t>Frequency</a:t>
                      </a:r>
                      <a:endParaRPr lang="en-US" sz="2000" dirty="0"/>
                    </a:p>
                  </a:txBody>
                  <a:tcPr/>
                </a:tc>
                <a:tc>
                  <a:txBody>
                    <a:bodyPr/>
                    <a:lstStyle/>
                    <a:p>
                      <a:r>
                        <a:rPr lang="en-US" sz="2000" dirty="0" smtClean="0"/>
                        <a:t>Percentage</a:t>
                      </a:r>
                      <a:endParaRPr lang="en-US" sz="2000" dirty="0"/>
                    </a:p>
                  </a:txBody>
                  <a:tcPr/>
                </a:tc>
              </a:tr>
              <a:tr h="536287">
                <a:tc>
                  <a:txBody>
                    <a:bodyPr/>
                    <a:lstStyle/>
                    <a:p>
                      <a:pPr marL="38100" marR="38100">
                        <a:lnSpc>
                          <a:spcPts val="1600"/>
                        </a:lnSpc>
                        <a:spcBef>
                          <a:spcPts val="0"/>
                        </a:spcBef>
                        <a:spcAft>
                          <a:spcPts val="0"/>
                        </a:spcAft>
                      </a:pPr>
                      <a:r>
                        <a:rPr lang="en-US" sz="2000" dirty="0">
                          <a:effectLst/>
                        </a:rPr>
                        <a:t>Government sector job</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41</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13.6%</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489362">
                <a:tc>
                  <a:txBody>
                    <a:bodyPr/>
                    <a:lstStyle/>
                    <a:p>
                      <a:pPr marL="38100" marR="38100">
                        <a:lnSpc>
                          <a:spcPts val="1600"/>
                        </a:lnSpc>
                        <a:spcBef>
                          <a:spcPts val="0"/>
                        </a:spcBef>
                        <a:spcAft>
                          <a:spcPts val="0"/>
                        </a:spcAft>
                      </a:pPr>
                      <a:r>
                        <a:rPr lang="en-US" sz="2000" dirty="0">
                          <a:effectLst/>
                        </a:rPr>
                        <a:t>Private sector job</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99</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32.8%</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489362">
                <a:tc>
                  <a:txBody>
                    <a:bodyPr/>
                    <a:lstStyle/>
                    <a:p>
                      <a:pPr marL="38100" marR="38100">
                        <a:lnSpc>
                          <a:spcPts val="1600"/>
                        </a:lnSpc>
                        <a:spcBef>
                          <a:spcPts val="0"/>
                        </a:spcBef>
                        <a:spcAft>
                          <a:spcPts val="0"/>
                        </a:spcAft>
                      </a:pPr>
                      <a:r>
                        <a:rPr lang="en-US" sz="2000" dirty="0">
                          <a:effectLst/>
                        </a:rPr>
                        <a:t>Student</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126</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41.7%</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r h="536287">
                <a:tc>
                  <a:txBody>
                    <a:bodyPr/>
                    <a:lstStyle/>
                    <a:p>
                      <a:pPr marL="38100" marR="38100">
                        <a:lnSpc>
                          <a:spcPts val="1600"/>
                        </a:lnSpc>
                        <a:spcBef>
                          <a:spcPts val="0"/>
                        </a:spcBef>
                        <a:spcAft>
                          <a:spcPts val="0"/>
                        </a:spcAft>
                      </a:pPr>
                      <a:r>
                        <a:rPr lang="en-US" sz="2000" dirty="0">
                          <a:effectLst/>
                        </a:rPr>
                        <a:t>Self-employed / own business</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a:effectLst/>
                        </a:rPr>
                        <a:t>26</a:t>
                      </a:r>
                      <a:endParaRPr lang="en-US" sz="32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Bef>
                          <a:spcPts val="0"/>
                        </a:spcBef>
                        <a:spcAft>
                          <a:spcPts val="0"/>
                        </a:spcAft>
                      </a:pPr>
                      <a:r>
                        <a:rPr lang="en-US" sz="2000" dirty="0" smtClean="0">
                          <a:effectLst/>
                        </a:rPr>
                        <a:t>8.6%</a:t>
                      </a:r>
                      <a:endParaRPr lang="en-US" sz="3200" dirty="0">
                        <a:effectLst/>
                        <a:latin typeface="+mn-lt"/>
                        <a:ea typeface="Calibri" panose="020F0502020204030204" pitchFamily="34" charset="0"/>
                        <a:cs typeface="Arial" panose="020B0604020202020204" pitchFamily="34" charset="0"/>
                      </a:endParaRPr>
                    </a:p>
                  </a:txBody>
                  <a:tcPr marL="0" marR="0" marT="0" marB="0" anchor="ctr"/>
                </a:tc>
              </a:tr>
            </a:tbl>
          </a:graphicData>
        </a:graphic>
      </p:graphicFrame>
    </p:spTree>
    <p:extLst>
      <p:ext uri="{BB962C8B-B14F-4D97-AF65-F5344CB8AC3E}">
        <p14:creationId xmlns:p14="http://schemas.microsoft.com/office/powerpoint/2010/main" val="1536772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1895</Words>
  <Application>Microsoft Office PowerPoint</Application>
  <PresentationFormat>Widescreen</PresentationFormat>
  <Paragraphs>377</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Iskoola Pota</vt:lpstr>
      <vt:lpstr>Latha</vt:lpstr>
      <vt:lpstr>Wingdings</vt:lpstr>
      <vt:lpstr>Office Theme</vt:lpstr>
      <vt:lpstr>Factors Leading to Brand Loyalty in Selected Dairy Products in Sri Lanka</vt:lpstr>
      <vt:lpstr>Content </vt:lpstr>
      <vt:lpstr>Introduction</vt:lpstr>
      <vt:lpstr>Introduction</vt:lpstr>
      <vt:lpstr>Objectives</vt:lpstr>
      <vt:lpstr>Material and Methods</vt:lpstr>
      <vt:lpstr>Results and Discussion</vt:lpstr>
      <vt:lpstr>Results and Discussion cont.</vt:lpstr>
      <vt:lpstr>Results and Discussion cont.</vt:lpstr>
      <vt:lpstr>Results and Discussion cont.</vt:lpstr>
      <vt:lpstr>Results and Discussion cont.</vt:lpstr>
      <vt:lpstr>Results and Discussion cont.</vt:lpstr>
      <vt:lpstr>Results and Discussion cont.</vt:lpstr>
      <vt:lpstr>Results and Discussion cont.</vt:lpstr>
      <vt:lpstr>Results and Discussion cont.</vt:lpstr>
      <vt:lpstr>Results and Discussion cont.</vt:lpstr>
      <vt:lpstr>Results and Discussion cont.</vt:lpstr>
      <vt:lpstr>Results and Discussion cont.</vt:lpstr>
      <vt:lpstr>Conclusion</vt:lpstr>
      <vt:lpstr>Recommendations</vt:lpstr>
      <vt:lpstr>References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Anuradha</dc:creator>
  <cp:lastModifiedBy>Dilshan Kaluarachchi</cp:lastModifiedBy>
  <cp:revision>30</cp:revision>
  <dcterms:created xsi:type="dcterms:W3CDTF">2023-02-09T03:28:20Z</dcterms:created>
  <dcterms:modified xsi:type="dcterms:W3CDTF">2023-04-02T09:56:10Z</dcterms:modified>
</cp:coreProperties>
</file>