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66" r:id="rId5"/>
    <p:sldId id="260" r:id="rId6"/>
    <p:sldId id="261" r:id="rId7"/>
    <p:sldId id="262" r:id="rId8"/>
    <p:sldId id="267" r:id="rId9"/>
    <p:sldId id="268" r:id="rId10"/>
    <p:sldId id="269" r:id="rId11"/>
    <p:sldId id="270" r:id="rId12"/>
    <p:sldId id="271" r:id="rId13"/>
    <p:sldId id="272" r:id="rId14"/>
    <p:sldId id="273" r:id="rId15"/>
    <p:sldId id="274" r:id="rId16"/>
    <p:sldId id="275" r:id="rId17"/>
    <p:sldId id="276" r:id="rId18"/>
    <p:sldId id="277" r:id="rId19"/>
    <p:sldId id="263" r:id="rId20"/>
    <p:sldId id="278" r:id="rId21"/>
    <p:sldId id="264" r:id="rId22"/>
    <p:sldId id="26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1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smtClean="0"/>
              <a:t>The</a:t>
            </a:r>
            <a:r>
              <a:rPr lang="en-US" baseline="0" dirty="0" smtClean="0"/>
              <a:t> mostly consume dairy product</a:t>
            </a:r>
            <a:endParaRPr lang="en-US" dirty="0"/>
          </a:p>
        </c:rich>
      </c:tx>
      <c:layout>
        <c:manualLayout>
          <c:xMode val="edge"/>
          <c:yMode val="edge"/>
          <c:x val="0.18507160058291278"/>
          <c:y val="1.5772782511337465E-2"/>
        </c:manualLayout>
      </c:layout>
      <c:overlay val="0"/>
      <c:spPr>
        <a:noFill/>
        <a:ln>
          <a:noFill/>
        </a:ln>
        <a:effectLst/>
      </c:spPr>
    </c:title>
    <c:autoTitleDeleted val="0"/>
    <c:plotArea>
      <c:layout/>
      <c:pieChart>
        <c:varyColors val="1"/>
        <c:ser>
          <c:idx val="0"/>
          <c:order val="0"/>
          <c:tx>
            <c:strRef>
              <c:f>Sheet1!$B$1</c:f>
              <c:strCache>
                <c:ptCount val="1"/>
                <c:pt idx="0">
                  <c:v>Percentage</c:v>
                </c:pt>
              </c:strCache>
            </c:strRef>
          </c:tx>
          <c:dPt>
            <c:idx val="0"/>
            <c:bubble3D val="0"/>
            <c:spPr>
              <a:solidFill>
                <a:schemeClr val="accent6"/>
              </a:solidFill>
              <a:ln>
                <a:noFill/>
              </a:ln>
              <a:effectLst>
                <a:outerShdw blurRad="254000" sx="102000" sy="102000" algn="ctr" rotWithShape="0">
                  <a:prstClr val="black">
                    <a:alpha val="20000"/>
                  </a:prstClr>
                </a:outerShdw>
              </a:effectLst>
            </c:spPr>
          </c:dPt>
          <c:dPt>
            <c:idx val="1"/>
            <c:bubble3D val="0"/>
            <c:spPr>
              <a:solidFill>
                <a:schemeClr val="accent5"/>
              </a:solidFill>
              <a:ln>
                <a:noFill/>
              </a:ln>
              <a:effectLst>
                <a:outerShdw blurRad="254000" sx="102000" sy="102000" algn="ctr" rotWithShape="0">
                  <a:prstClr val="black">
                    <a:alpha val="20000"/>
                  </a:prstClr>
                </a:outerShdw>
              </a:effectLst>
            </c:spPr>
          </c:dPt>
          <c:dPt>
            <c:idx val="2"/>
            <c:bubble3D val="0"/>
            <c:spPr>
              <a:solidFill>
                <a:schemeClr val="accent4"/>
              </a:solidFill>
              <a:ln>
                <a:noFill/>
              </a:ln>
              <a:effectLst>
                <a:outerShdw blurRad="254000" sx="102000" sy="102000" algn="ctr" rotWithShape="0">
                  <a:prstClr val="black">
                    <a:alpha val="20000"/>
                  </a:prstClr>
                </a:outerShdw>
              </a:effectLst>
            </c:spPr>
          </c:dPt>
          <c:dPt>
            <c:idx val="3"/>
            <c:bubble3D val="0"/>
            <c:spPr>
              <a:solidFill>
                <a:schemeClr val="accent6">
                  <a:lumMod val="60000"/>
                </a:schemeClr>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Sheet1!$A$2:$A$5</c:f>
              <c:strCache>
                <c:ptCount val="3"/>
                <c:pt idx="0">
                  <c:v>Yoghurt</c:v>
                </c:pt>
                <c:pt idx="1">
                  <c:v>Drinking Yoghurt</c:v>
                </c:pt>
                <c:pt idx="2">
                  <c:v>Curd</c:v>
                </c:pt>
              </c:strCache>
            </c:strRef>
          </c:cat>
          <c:val>
            <c:numRef>
              <c:f>Sheet1!$B$2:$B$5</c:f>
              <c:numCache>
                <c:formatCode>General</c:formatCode>
                <c:ptCount val="4"/>
                <c:pt idx="0">
                  <c:v>227</c:v>
                </c:pt>
                <c:pt idx="1">
                  <c:v>41</c:v>
                </c:pt>
                <c:pt idx="2">
                  <c:v>34</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smtClean="0"/>
              <a:t>Having</a:t>
            </a:r>
            <a:r>
              <a:rPr lang="en-US" baseline="0" dirty="0" smtClean="0"/>
              <a:t> a favorite brand of dairy products</a:t>
            </a:r>
            <a:endParaRPr lang="en-US" dirty="0"/>
          </a:p>
        </c:rich>
      </c:tx>
      <c:layout>
        <c:manualLayout>
          <c:xMode val="edge"/>
          <c:yMode val="edge"/>
          <c:x val="0.13737263598829558"/>
          <c:y val="2.4154053411522308E-2"/>
        </c:manualLayout>
      </c:layout>
      <c:overlay val="0"/>
      <c:spPr>
        <a:noFill/>
        <a:ln>
          <a:noFill/>
        </a:ln>
        <a:effectLst/>
      </c:spPr>
    </c:title>
    <c:autoTitleDeleted val="0"/>
    <c:plotArea>
      <c:layout/>
      <c:pieChart>
        <c:varyColors val="1"/>
        <c:ser>
          <c:idx val="0"/>
          <c:order val="0"/>
          <c:tx>
            <c:strRef>
              <c:f>Sheet1!$B$1</c:f>
              <c:strCache>
                <c:ptCount val="1"/>
                <c:pt idx="0">
                  <c:v>Frequency</c:v>
                </c:pt>
              </c:strCache>
            </c:strRef>
          </c:tx>
          <c:dPt>
            <c:idx val="0"/>
            <c:bubble3D val="0"/>
            <c:spPr>
              <a:solidFill>
                <a:schemeClr val="accent6"/>
              </a:solidFill>
              <a:ln>
                <a:noFill/>
              </a:ln>
              <a:effectLst>
                <a:outerShdw blurRad="254000" sx="102000" sy="102000" algn="ctr" rotWithShape="0">
                  <a:prstClr val="black">
                    <a:alpha val="20000"/>
                  </a:prstClr>
                </a:outerShdw>
              </a:effectLst>
            </c:spPr>
          </c:dPt>
          <c:dPt>
            <c:idx val="1"/>
            <c:bubble3D val="0"/>
            <c:spPr>
              <a:solidFill>
                <a:schemeClr val="accent5"/>
              </a:solidFill>
              <a:ln>
                <a:noFill/>
              </a:ln>
              <a:effectLst>
                <a:outerShdw blurRad="254000" sx="102000" sy="102000" algn="ctr" rotWithShape="0">
                  <a:prstClr val="black">
                    <a:alpha val="20000"/>
                  </a:prstClr>
                </a:outerShdw>
              </a:effectLst>
            </c:spPr>
          </c:dPt>
          <c:dPt>
            <c:idx val="2"/>
            <c:bubble3D val="0"/>
            <c:spPr>
              <a:solidFill>
                <a:schemeClr val="accent4"/>
              </a:solidFill>
              <a:ln>
                <a:noFill/>
              </a:ln>
              <a:effectLst>
                <a:outerShdw blurRad="254000" sx="102000" sy="102000" algn="ctr" rotWithShape="0">
                  <a:prstClr val="black">
                    <a:alpha val="20000"/>
                  </a:prstClr>
                </a:outerShdw>
              </a:effectLst>
            </c:spPr>
          </c:dPt>
          <c:dPt>
            <c:idx val="3"/>
            <c:bubble3D val="0"/>
            <c:spPr>
              <a:solidFill>
                <a:schemeClr val="accent6">
                  <a:lumMod val="60000"/>
                </a:schemeClr>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Sheet1!$A$2:$A$5</c:f>
              <c:strCache>
                <c:ptCount val="2"/>
                <c:pt idx="0">
                  <c:v>Yes</c:v>
                </c:pt>
                <c:pt idx="1">
                  <c:v>No</c:v>
                </c:pt>
              </c:strCache>
            </c:strRef>
          </c:cat>
          <c:val>
            <c:numRef>
              <c:f>Sheet1!$B$2:$B$5</c:f>
              <c:numCache>
                <c:formatCode>General</c:formatCode>
                <c:ptCount val="4"/>
                <c:pt idx="0">
                  <c:v>239</c:v>
                </c:pt>
                <c:pt idx="1">
                  <c:v>63</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2"/>
        <c:delete val="1"/>
      </c:legendEntry>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A99955-9A95-436C-99C3-9249808B2C94}" type="datetimeFigureOut">
              <a:rPr lang="en-US" smtClean="0"/>
              <a:t>4/2/2023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CA908A-40DA-4385-96CA-0E233AB8F071}" type="slidenum">
              <a:rPr lang="en-US" smtClean="0"/>
              <a:t>‹#›</a:t>
            </a:fld>
            <a:endParaRPr lang="en-US"/>
          </a:p>
        </p:txBody>
      </p:sp>
    </p:spTree>
    <p:extLst>
      <p:ext uri="{BB962C8B-B14F-4D97-AF65-F5344CB8AC3E}">
        <p14:creationId xmlns:p14="http://schemas.microsoft.com/office/powerpoint/2010/main" val="3444738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417969-4646-0311-37D1-2E355C591717}"/>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en-US" dirty="0"/>
              <a:t>Research Topic</a:t>
            </a:r>
          </a:p>
        </p:txBody>
      </p:sp>
      <p:sp>
        <p:nvSpPr>
          <p:cNvPr id="3" name="Subtitle 2">
            <a:extLst>
              <a:ext uri="{FF2B5EF4-FFF2-40B4-BE49-F238E27FC236}">
                <a16:creationId xmlns="" xmlns:a16="http://schemas.microsoft.com/office/drawing/2014/main" id="{25EAE0CF-F39E-AF3A-21D1-E58FEE7FAB09}"/>
              </a:ext>
            </a:extLst>
          </p:cNvPr>
          <p:cNvSpPr>
            <a:spLocks noGrp="1"/>
          </p:cNvSpPr>
          <p:nvPr>
            <p:ph type="subTitle" idx="1" hasCustomPrompt="1"/>
          </p:nvPr>
        </p:nvSpPr>
        <p:spPr>
          <a:xfrm>
            <a:off x="1524000" y="3602038"/>
            <a:ext cx="9144000" cy="1655762"/>
          </a:xfrm>
        </p:spPr>
        <p:txBody>
          <a:bodyPr>
            <a:normAutofit/>
          </a:bodyPr>
          <a:lstStyle>
            <a:lvl1pPr marL="0" indent="0" algn="ctr">
              <a:buNone/>
              <a:defRPr sz="4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Authors</a:t>
            </a:r>
          </a:p>
        </p:txBody>
      </p:sp>
      <p:sp>
        <p:nvSpPr>
          <p:cNvPr id="4" name="Date Placeholder 3">
            <a:extLst>
              <a:ext uri="{FF2B5EF4-FFF2-40B4-BE49-F238E27FC236}">
                <a16:creationId xmlns="" xmlns:a16="http://schemas.microsoft.com/office/drawing/2014/main" id="{717085C5-110D-2BCE-5729-CEE44BA3C7AC}"/>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 xmlns:a16="http://schemas.microsoft.com/office/drawing/2014/main" id="{789B83A7-1EC4-307E-554D-281220A7C77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 xmlns:a16="http://schemas.microsoft.com/office/drawing/2014/main" id="{BBDC7F6B-80C0-4DD9-5B3D-5C7D6043D162}"/>
              </a:ext>
            </a:extLst>
          </p:cNvPr>
          <p:cNvSpPr>
            <a:spLocks noGrp="1"/>
          </p:cNvSpPr>
          <p:nvPr>
            <p:ph type="sldNum" sz="quarter" idx="12"/>
          </p:nvPr>
        </p:nvSpPr>
        <p:spPr>
          <a:xfrm>
            <a:off x="9296400" y="6492875"/>
            <a:ext cx="2743200" cy="365125"/>
          </a:xfrm>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274934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EC4EA05-7E01-5383-DBE0-8DD3BF085C3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383BAA55-5A9B-2056-A6C3-32F821CF03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D1926F8-0703-66E5-E71D-E1FC8C87EAFA}"/>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 xmlns:a16="http://schemas.microsoft.com/office/drawing/2014/main" id="{511BC5C9-8250-99C9-BCE1-B4AF3FB1944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 xmlns:a16="http://schemas.microsoft.com/office/drawing/2014/main" id="{1F16E12C-4B65-E3AF-1721-C890FA4F211C}"/>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37727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8F2F473C-73E3-01D0-7AFC-C38C4A48C1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F1896384-DC25-594D-6B35-E3A83B321D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82B6F9C-5D81-9610-48C8-C313116EF817}"/>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 xmlns:a16="http://schemas.microsoft.com/office/drawing/2014/main" id="{AF5CB411-649C-341A-0F9E-AB2FBAEF79E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 xmlns:a16="http://schemas.microsoft.com/office/drawing/2014/main" id="{7C8CB216-4EC5-B91B-1928-253A567EAC28}"/>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76043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D471F7-8430-D4D9-C410-605B860FD39C}"/>
              </a:ext>
            </a:extLst>
          </p:cNvPr>
          <p:cNvSpPr>
            <a:spLocks noGrp="1"/>
          </p:cNvSpPr>
          <p:nvPr>
            <p:ph type="title" hasCustomPrompt="1"/>
          </p:nvPr>
        </p:nvSpPr>
        <p:spPr/>
        <p:txBody>
          <a:bodyPr>
            <a:normAutofit/>
          </a:bodyPr>
          <a:lstStyle>
            <a:lvl1pPr>
              <a:defRPr sz="4400" b="1">
                <a:latin typeface="+mj-lt"/>
              </a:defRPr>
            </a:lvl1pPr>
          </a:lstStyle>
          <a:p>
            <a:r>
              <a:rPr lang="en-US" dirty="0"/>
              <a:t>Content</a:t>
            </a:r>
          </a:p>
        </p:txBody>
      </p:sp>
      <p:sp>
        <p:nvSpPr>
          <p:cNvPr id="3" name="Content Placeholder 2">
            <a:extLst>
              <a:ext uri="{FF2B5EF4-FFF2-40B4-BE49-F238E27FC236}">
                <a16:creationId xmlns="" xmlns:a16="http://schemas.microsoft.com/office/drawing/2014/main" id="{1733130F-EE6E-3BB1-E1C6-D238555799FC}"/>
              </a:ext>
            </a:extLst>
          </p:cNvPr>
          <p:cNvSpPr>
            <a:spLocks noGrp="1"/>
          </p:cNvSpPr>
          <p:nvPr>
            <p:ph idx="1" hasCustomPrompt="1"/>
          </p:nvPr>
        </p:nvSpPr>
        <p:spPr/>
        <p:txBody>
          <a:bodyPr/>
          <a:lstStyle>
            <a:lvl1pPr marL="457200" indent="-457200">
              <a:buFont typeface="Wingdings" panose="05000000000000000000" pitchFamily="2" charset="2"/>
              <a:buChar char="Ø"/>
              <a:defRPr/>
            </a:lvl1pPr>
          </a:lstStyle>
          <a:p>
            <a:pPr lvl="0"/>
            <a:r>
              <a:rPr lang="en-US" dirty="0"/>
              <a:t>……</a:t>
            </a:r>
          </a:p>
          <a:p>
            <a:pPr lvl="0"/>
            <a:r>
              <a:rPr lang="en-US" dirty="0"/>
              <a:t>……</a:t>
            </a:r>
          </a:p>
          <a:p>
            <a:pPr lvl="0"/>
            <a:r>
              <a:rPr lang="en-US" dirty="0"/>
              <a:t>……</a:t>
            </a:r>
          </a:p>
          <a:p>
            <a:pPr lvl="0"/>
            <a:r>
              <a:rPr lang="en-US" dirty="0"/>
              <a:t>……</a:t>
            </a:r>
          </a:p>
          <a:p>
            <a:pPr lvl="0"/>
            <a:r>
              <a:rPr lang="en-US" dirty="0"/>
              <a:t>…..</a:t>
            </a:r>
          </a:p>
        </p:txBody>
      </p:sp>
      <p:sp>
        <p:nvSpPr>
          <p:cNvPr id="4" name="Date Placeholder 3">
            <a:extLst>
              <a:ext uri="{FF2B5EF4-FFF2-40B4-BE49-F238E27FC236}">
                <a16:creationId xmlns="" xmlns:a16="http://schemas.microsoft.com/office/drawing/2014/main" id="{C6DB1DCA-CC52-136E-CED2-F56D3B8473D7}"/>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 xmlns:a16="http://schemas.microsoft.com/office/drawing/2014/main" id="{B397FAA6-010F-5EB9-B53A-A0EE7948AC8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 xmlns:a16="http://schemas.microsoft.com/office/drawing/2014/main" id="{50B88A30-44ED-403D-5F22-09F89F2E9DD6}"/>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3236359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9D471F7-8430-D4D9-C410-605B860FD39C}"/>
              </a:ext>
            </a:extLst>
          </p:cNvPr>
          <p:cNvSpPr>
            <a:spLocks noGrp="1"/>
          </p:cNvSpPr>
          <p:nvPr>
            <p:ph type="title" hasCustomPrompt="1"/>
          </p:nvPr>
        </p:nvSpPr>
        <p:spPr/>
        <p:txBody>
          <a:bodyPr>
            <a:normAutofit/>
          </a:bodyPr>
          <a:lstStyle>
            <a:lvl1pPr>
              <a:defRPr sz="4400" b="1">
                <a:latin typeface="+mj-lt"/>
              </a:defRPr>
            </a:lvl1pPr>
          </a:lstStyle>
          <a:p>
            <a:r>
              <a:rPr lang="en-US" dirty="0"/>
              <a:t>Topic Here……</a:t>
            </a:r>
          </a:p>
        </p:txBody>
      </p:sp>
      <p:sp>
        <p:nvSpPr>
          <p:cNvPr id="3" name="Content Placeholder 2">
            <a:extLst>
              <a:ext uri="{FF2B5EF4-FFF2-40B4-BE49-F238E27FC236}">
                <a16:creationId xmlns="" xmlns:a16="http://schemas.microsoft.com/office/drawing/2014/main" id="{1733130F-EE6E-3BB1-E1C6-D238555799FC}"/>
              </a:ext>
            </a:extLst>
          </p:cNvPr>
          <p:cNvSpPr>
            <a:spLocks noGrp="1"/>
          </p:cNvSpPr>
          <p:nvPr>
            <p:ph idx="1" hasCustomPrompt="1"/>
          </p:nvPr>
        </p:nvSpPr>
        <p:spPr/>
        <p:txBody>
          <a:bodyPr/>
          <a:lstStyle>
            <a:lvl1pPr marL="457200" indent="-457200">
              <a:buFont typeface="Arial" panose="020B0604020202020204" pitchFamily="34" charset="0"/>
              <a:buChar char="•"/>
              <a:defRPr/>
            </a:lvl1pPr>
          </a:lstStyle>
          <a:p>
            <a:pPr lvl="0"/>
            <a:r>
              <a:rPr lang="en-US" dirty="0"/>
              <a:t>……</a:t>
            </a:r>
          </a:p>
          <a:p>
            <a:pPr lvl="0"/>
            <a:r>
              <a:rPr lang="en-US" dirty="0"/>
              <a:t>……</a:t>
            </a:r>
          </a:p>
          <a:p>
            <a:pPr lvl="0"/>
            <a:r>
              <a:rPr lang="en-US" dirty="0"/>
              <a:t>……</a:t>
            </a:r>
          </a:p>
          <a:p>
            <a:pPr lvl="0"/>
            <a:r>
              <a:rPr lang="en-US" dirty="0"/>
              <a:t>……</a:t>
            </a:r>
          </a:p>
          <a:p>
            <a:pPr lvl="0"/>
            <a:r>
              <a:rPr lang="en-US" dirty="0"/>
              <a:t>…..</a:t>
            </a:r>
          </a:p>
        </p:txBody>
      </p:sp>
      <p:sp>
        <p:nvSpPr>
          <p:cNvPr id="4" name="Date Placeholder 3">
            <a:extLst>
              <a:ext uri="{FF2B5EF4-FFF2-40B4-BE49-F238E27FC236}">
                <a16:creationId xmlns="" xmlns:a16="http://schemas.microsoft.com/office/drawing/2014/main" id="{C6DB1DCA-CC52-136E-CED2-F56D3B8473D7}"/>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 xmlns:a16="http://schemas.microsoft.com/office/drawing/2014/main" id="{B397FAA6-010F-5EB9-B53A-A0EE7948AC8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 xmlns:a16="http://schemas.microsoft.com/office/drawing/2014/main" id="{50B88A30-44ED-403D-5F22-09F89F2E9DD6}"/>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50110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49452A-D6F8-C6AE-3FEA-ADFC57F080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CEAD072-65FF-CF97-B7E8-CB5B22EA1D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6142CF0D-0151-44E9-10B8-0738B9EEB7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B6DA0FD8-8632-4358-3ED7-0603A4B2BB36}"/>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 xmlns:a16="http://schemas.microsoft.com/office/drawing/2014/main" id="{02411A09-9139-A265-D5CF-79C46D5EEC7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 xmlns:a16="http://schemas.microsoft.com/office/drawing/2014/main" id="{37D7811F-7FA8-BF72-D8DB-21511B8A391A}"/>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95905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FD7A8C-0323-E4BB-D073-B752DF7E25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4EE0559D-E3F0-4C5F-4D86-808179E8CC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B2B72E48-E5D6-4309-FE87-162FA1AF08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6DEA7410-28B9-1126-0F82-88CCCC466F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0CD13B33-090A-51AD-E7B4-AA38C5B556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489F57A7-6E89-04D9-023A-140844CCB8FF}"/>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8" name="Footer Placeholder 7">
            <a:extLst>
              <a:ext uri="{FF2B5EF4-FFF2-40B4-BE49-F238E27FC236}">
                <a16:creationId xmlns="" xmlns:a16="http://schemas.microsoft.com/office/drawing/2014/main" id="{04D958A4-AEFE-A6A8-0386-6589FBB4C5D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 xmlns:a16="http://schemas.microsoft.com/office/drawing/2014/main" id="{DB3B3EC1-87F8-80FE-0F81-CDBCA4A4F44C}"/>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304549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3B1659-B1BC-7FAE-991B-BF09F93A55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397A4906-531C-4B30-7879-310FD641C933}"/>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4" name="Footer Placeholder 3">
            <a:extLst>
              <a:ext uri="{FF2B5EF4-FFF2-40B4-BE49-F238E27FC236}">
                <a16:creationId xmlns="" xmlns:a16="http://schemas.microsoft.com/office/drawing/2014/main" id="{A353892B-0FC9-B7C7-B278-75FBF37E74B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 xmlns:a16="http://schemas.microsoft.com/office/drawing/2014/main" id="{76859966-AABE-1811-710F-18CE3CF23EB5}"/>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3800754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BCAC124B-EF3A-7C52-502B-78199F7ADE9B}"/>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3" name="Footer Placeholder 2">
            <a:extLst>
              <a:ext uri="{FF2B5EF4-FFF2-40B4-BE49-F238E27FC236}">
                <a16:creationId xmlns="" xmlns:a16="http://schemas.microsoft.com/office/drawing/2014/main" id="{340B8CAC-C8F4-4045-54C8-67793DDAD4A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 xmlns:a16="http://schemas.microsoft.com/office/drawing/2014/main" id="{DED00E0A-0E4F-0283-9D71-27DBDEC97B1E}"/>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0808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7FC9EA5-45C2-D087-3AF0-DFEB343683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6EF1E509-E2B2-3FF9-0A5B-3508A025D1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B9D9F53B-8935-BC25-B503-B4889244FF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545C09E0-9170-0D9A-AC6E-728CA3C54819}"/>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 xmlns:a16="http://schemas.microsoft.com/office/drawing/2014/main" id="{339F8903-2675-9F49-D34C-C32DDC4FB91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 xmlns:a16="http://schemas.microsoft.com/office/drawing/2014/main" id="{BCDB0455-5F1B-6A63-20DA-AD38F3C077E2}"/>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1951816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6C56F0-7043-96BF-B4C4-43D1E41459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BAFF1898-3C62-34C4-E2B9-88B437588F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54488573-FF6E-CBA7-4CB0-4E874445D7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FDF9B5EE-4355-D7FE-2C32-2FEF9FE85BF9}"/>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 xmlns:a16="http://schemas.microsoft.com/office/drawing/2014/main" id="{06473719-B06C-C3B0-5EF9-CCEAC643226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 xmlns:a16="http://schemas.microsoft.com/office/drawing/2014/main" id="{6C346418-6E63-F759-38D3-A627712D1484}"/>
              </a:ext>
            </a:extLst>
          </p:cNvPr>
          <p:cNvSpPr>
            <a:spLocks noGrp="1"/>
          </p:cNvSpPr>
          <p:nvPr>
            <p:ph type="sldNum" sz="quarter" idx="12"/>
          </p:nvPr>
        </p:nvSpPr>
        <p:spPr/>
        <p:txBody>
          <a:bodyPr/>
          <a:lstStyle/>
          <a:p>
            <a:fld id="{48FC179B-E1DC-44DF-B0E4-66A8D350C2BE}" type="slidenum">
              <a:rPr lang="en-US" smtClean="0"/>
              <a:t>‹#›</a:t>
            </a:fld>
            <a:endParaRPr lang="en-US"/>
          </a:p>
        </p:txBody>
      </p:sp>
    </p:spTree>
    <p:extLst>
      <p:ext uri="{BB962C8B-B14F-4D97-AF65-F5344CB8AC3E}">
        <p14:creationId xmlns:p14="http://schemas.microsoft.com/office/powerpoint/2010/main" val="3967975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0EE8BA6E-A64F-4653-598A-C97DA36121E5}"/>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a:extLst>
              <a:ext uri="{FF2B5EF4-FFF2-40B4-BE49-F238E27FC236}">
                <a16:creationId xmlns="" xmlns:a16="http://schemas.microsoft.com/office/drawing/2014/main" id="{6332B1D3-6A11-F23D-7C31-1F0084E56E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F7646B8D-AF73-C7A6-19BB-19FF96778D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 xmlns:a16="http://schemas.microsoft.com/office/drawing/2014/main" id="{322890DE-316E-2527-E356-1E4370DC8B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C179B-E1DC-44DF-B0E4-66A8D350C2BE}" type="slidenum">
              <a:rPr lang="en-US" smtClean="0"/>
              <a:t>‹#›</a:t>
            </a:fld>
            <a:endParaRPr lang="en-US"/>
          </a:p>
        </p:txBody>
      </p:sp>
    </p:spTree>
    <p:extLst>
      <p:ext uri="{BB962C8B-B14F-4D97-AF65-F5344CB8AC3E}">
        <p14:creationId xmlns:p14="http://schemas.microsoft.com/office/powerpoint/2010/main" val="2911773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A6142CA-5798-0436-B8AE-5C0A3BB06DA4}"/>
              </a:ext>
            </a:extLst>
          </p:cNvPr>
          <p:cNvSpPr>
            <a:spLocks noGrp="1"/>
          </p:cNvSpPr>
          <p:nvPr>
            <p:ph type="ctrTitle"/>
          </p:nvPr>
        </p:nvSpPr>
        <p:spPr>
          <a:xfrm>
            <a:off x="418728" y="1530274"/>
            <a:ext cx="11354539" cy="1542552"/>
          </a:xfrm>
          <a:noFill/>
        </p:spPr>
        <p:style>
          <a:lnRef idx="2">
            <a:schemeClr val="accent2"/>
          </a:lnRef>
          <a:fillRef idx="1">
            <a:schemeClr val="lt1"/>
          </a:fillRef>
          <a:effectRef idx="0">
            <a:schemeClr val="accent2"/>
          </a:effectRef>
          <a:fontRef idx="minor">
            <a:schemeClr val="dk1"/>
          </a:fontRef>
        </p:style>
        <p:txBody>
          <a:bodyPr anchor="ctr">
            <a:normAutofit fontScale="90000"/>
          </a:bodyPr>
          <a:lstStyle/>
          <a:p>
            <a:r>
              <a:rPr lang="en-GB" dirty="0" smtClean="0"/>
              <a:t>Factors </a:t>
            </a:r>
            <a:r>
              <a:rPr lang="en-GB" dirty="0"/>
              <a:t>Leading to Brand Loyalty in Selected Dairy Products in Sri </a:t>
            </a:r>
            <a:r>
              <a:rPr lang="en-GB" dirty="0" smtClean="0"/>
              <a:t>Lanka</a:t>
            </a:r>
            <a:endParaRPr lang="en-US" dirty="0">
              <a:solidFill>
                <a:schemeClr val="tx1">
                  <a:lumMod val="95000"/>
                  <a:lumOff val="5000"/>
                </a:schemeClr>
              </a:solidFill>
            </a:endParaRPr>
          </a:p>
        </p:txBody>
      </p:sp>
      <p:sp>
        <p:nvSpPr>
          <p:cNvPr id="3" name="Subtitle 2">
            <a:extLst>
              <a:ext uri="{FF2B5EF4-FFF2-40B4-BE49-F238E27FC236}">
                <a16:creationId xmlns="" xmlns:a16="http://schemas.microsoft.com/office/drawing/2014/main" id="{6C7029D9-45E1-6988-ED36-1DA4288538E8}"/>
              </a:ext>
            </a:extLst>
          </p:cNvPr>
          <p:cNvSpPr>
            <a:spLocks noGrp="1"/>
          </p:cNvSpPr>
          <p:nvPr>
            <p:ph type="subTitle" idx="1"/>
          </p:nvPr>
        </p:nvSpPr>
        <p:spPr>
          <a:xfrm>
            <a:off x="418731" y="4158245"/>
            <a:ext cx="11354538" cy="890063"/>
          </a:xfrm>
          <a:noFill/>
          <a:ln>
            <a:noFill/>
          </a:ln>
        </p:spPr>
        <p:style>
          <a:lnRef idx="2">
            <a:schemeClr val="accent2"/>
          </a:lnRef>
          <a:fillRef idx="1">
            <a:schemeClr val="lt1"/>
          </a:fillRef>
          <a:effectRef idx="0">
            <a:schemeClr val="accent2"/>
          </a:effectRef>
          <a:fontRef idx="minor">
            <a:schemeClr val="dk1"/>
          </a:fontRef>
        </p:style>
        <p:txBody>
          <a:bodyPr anchor="ctr">
            <a:normAutofit/>
          </a:bodyPr>
          <a:lstStyle/>
          <a:p>
            <a:r>
              <a:rPr lang="en-GB" sz="3600" dirty="0" smtClean="0">
                <a:solidFill>
                  <a:schemeClr val="tx1">
                    <a:lumMod val="65000"/>
                    <a:lumOff val="35000"/>
                  </a:schemeClr>
                </a:solidFill>
              </a:rPr>
              <a:t>KKA </a:t>
            </a:r>
            <a:r>
              <a:rPr lang="en-GB" sz="3600" dirty="0">
                <a:solidFill>
                  <a:schemeClr val="tx1">
                    <a:lumMod val="65000"/>
                    <a:lumOff val="35000"/>
                  </a:schemeClr>
                </a:solidFill>
              </a:rPr>
              <a:t>Dilshan</a:t>
            </a:r>
            <a:r>
              <a:rPr lang="en-GB" sz="3600" baseline="30000" dirty="0">
                <a:solidFill>
                  <a:schemeClr val="tx1">
                    <a:lumMod val="65000"/>
                    <a:lumOff val="35000"/>
                  </a:schemeClr>
                </a:solidFill>
              </a:rPr>
              <a:t>1</a:t>
            </a:r>
            <a:r>
              <a:rPr lang="en-GB" sz="3600" dirty="0">
                <a:solidFill>
                  <a:schemeClr val="tx1">
                    <a:lumMod val="65000"/>
                    <a:lumOff val="35000"/>
                  </a:schemeClr>
                </a:solidFill>
              </a:rPr>
              <a:t>*, HSR Rosairo</a:t>
            </a:r>
            <a:r>
              <a:rPr lang="en-GB" sz="3600" baseline="30000" dirty="0">
                <a:solidFill>
                  <a:schemeClr val="tx1">
                    <a:lumMod val="65000"/>
                    <a:lumOff val="35000"/>
                  </a:schemeClr>
                </a:solidFill>
              </a:rPr>
              <a:t>1</a:t>
            </a:r>
            <a:r>
              <a:rPr lang="en-GB" sz="3600" dirty="0">
                <a:solidFill>
                  <a:schemeClr val="tx1">
                    <a:lumMod val="65000"/>
                    <a:lumOff val="35000"/>
                  </a:schemeClr>
                </a:solidFill>
              </a:rPr>
              <a:t>, DP </a:t>
            </a:r>
            <a:r>
              <a:rPr lang="en-GB" sz="3600" dirty="0" smtClean="0">
                <a:solidFill>
                  <a:schemeClr val="tx1">
                    <a:lumMod val="65000"/>
                    <a:lumOff val="35000"/>
                  </a:schemeClr>
                </a:solidFill>
              </a:rPr>
              <a:t>Senadeera</a:t>
            </a:r>
            <a:r>
              <a:rPr lang="en-GB" sz="3600" baseline="30000" dirty="0" smtClean="0">
                <a:solidFill>
                  <a:schemeClr val="tx1">
                    <a:lumMod val="65000"/>
                    <a:lumOff val="35000"/>
                  </a:schemeClr>
                </a:solidFill>
              </a:rPr>
              <a:t>2</a:t>
            </a:r>
            <a:endParaRPr lang="en-US" sz="3600" dirty="0">
              <a:solidFill>
                <a:schemeClr val="tx1">
                  <a:lumMod val="65000"/>
                  <a:lumOff val="35000"/>
                </a:schemeClr>
              </a:solidFill>
            </a:endParaRPr>
          </a:p>
        </p:txBody>
      </p:sp>
      <p:sp>
        <p:nvSpPr>
          <p:cNvPr id="5" name="Slide Number Placeholder 4">
            <a:extLst>
              <a:ext uri="{FF2B5EF4-FFF2-40B4-BE49-F238E27FC236}">
                <a16:creationId xmlns="" xmlns:a16="http://schemas.microsoft.com/office/drawing/2014/main" id="{ABC4BB5B-09EB-1B3A-429A-B87F5F1A078E}"/>
              </a:ext>
            </a:extLst>
          </p:cNvPr>
          <p:cNvSpPr>
            <a:spLocks noGrp="1"/>
          </p:cNvSpPr>
          <p:nvPr>
            <p:ph type="sldNum" sz="quarter" idx="12"/>
          </p:nvPr>
        </p:nvSpPr>
        <p:spPr/>
        <p:txBody>
          <a:bodyPr/>
          <a:lstStyle/>
          <a:p>
            <a:fld id="{48FC179B-E1DC-44DF-B0E4-66A8D350C2BE}" type="slidenum">
              <a:rPr lang="en-US" smtClean="0"/>
              <a:t>1</a:t>
            </a:fld>
            <a:endParaRPr lang="en-US" dirty="0"/>
          </a:p>
        </p:txBody>
      </p:sp>
      <p:sp>
        <p:nvSpPr>
          <p:cNvPr id="8" name="Subtitle 2">
            <a:extLst>
              <a:ext uri="{FF2B5EF4-FFF2-40B4-BE49-F238E27FC236}">
                <a16:creationId xmlns="" xmlns:a16="http://schemas.microsoft.com/office/drawing/2014/main" id="{4B152B19-860D-D292-3F8A-1BA2E3F4049A}"/>
              </a:ext>
            </a:extLst>
          </p:cNvPr>
          <p:cNvSpPr txBox="1">
            <a:spLocks/>
          </p:cNvSpPr>
          <p:nvPr/>
        </p:nvSpPr>
        <p:spPr>
          <a:xfrm>
            <a:off x="418729" y="5048308"/>
            <a:ext cx="11354538" cy="1273189"/>
          </a:xfrm>
          <a:prstGeom prst="rect">
            <a:avLst/>
          </a:prstGeom>
          <a:noFill/>
          <a:ln>
            <a:noFill/>
          </a:ln>
        </p:spPr>
        <p:style>
          <a:lnRef idx="2">
            <a:schemeClr val="accent2"/>
          </a:lnRef>
          <a:fillRef idx="1">
            <a:schemeClr val="lt1"/>
          </a:fillRef>
          <a:effectRef idx="0">
            <a:schemeClr val="accent2"/>
          </a:effectRef>
          <a:fontRef idx="minor">
            <a:schemeClr val="dk1"/>
          </a:fontRef>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40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9pPr>
          </a:lstStyle>
          <a:p>
            <a:r>
              <a:rPr lang="en-US" sz="2400" baseline="30000" dirty="0">
                <a:solidFill>
                  <a:schemeClr val="tx1">
                    <a:lumMod val="65000"/>
                    <a:lumOff val="35000"/>
                  </a:schemeClr>
                </a:solidFill>
              </a:rPr>
              <a:t>1</a:t>
            </a:r>
            <a:r>
              <a:rPr lang="en-US" sz="2400" dirty="0">
                <a:solidFill>
                  <a:schemeClr val="tx1">
                    <a:lumMod val="65000"/>
                    <a:lumOff val="35000"/>
                  </a:schemeClr>
                </a:solidFill>
              </a:rPr>
              <a:t>Department of Agribusiness Management, Faculty of Agricultural Sciences, </a:t>
            </a:r>
            <a:r>
              <a:rPr lang="en-US" sz="2400" dirty="0" err="1">
                <a:solidFill>
                  <a:schemeClr val="tx1">
                    <a:lumMod val="65000"/>
                    <a:lumOff val="35000"/>
                  </a:schemeClr>
                </a:solidFill>
              </a:rPr>
              <a:t>Sabaragamuwa</a:t>
            </a:r>
            <a:r>
              <a:rPr lang="en-US" sz="2400" dirty="0">
                <a:solidFill>
                  <a:schemeClr val="tx1">
                    <a:lumMod val="65000"/>
                    <a:lumOff val="35000"/>
                  </a:schemeClr>
                </a:solidFill>
              </a:rPr>
              <a:t> University of Sri Lanka</a:t>
            </a:r>
          </a:p>
          <a:p>
            <a:r>
              <a:rPr lang="en-GB" sz="2400" baseline="30000" dirty="0">
                <a:solidFill>
                  <a:schemeClr val="tx1">
                    <a:lumMod val="65000"/>
                    <a:lumOff val="35000"/>
                  </a:schemeClr>
                </a:solidFill>
              </a:rPr>
              <a:t>2</a:t>
            </a:r>
            <a:r>
              <a:rPr lang="en-GB" sz="2400" dirty="0">
                <a:solidFill>
                  <a:schemeClr val="tx1">
                    <a:lumMod val="65000"/>
                    <a:lumOff val="35000"/>
                  </a:schemeClr>
                </a:solidFill>
              </a:rPr>
              <a:t>CIC Dairies (Private) Limited, </a:t>
            </a:r>
            <a:r>
              <a:rPr lang="en-GB" sz="2400" dirty="0" err="1">
                <a:solidFill>
                  <a:schemeClr val="tx1">
                    <a:lumMod val="65000"/>
                    <a:lumOff val="35000"/>
                  </a:schemeClr>
                </a:solidFill>
              </a:rPr>
              <a:t>Ekala</a:t>
            </a:r>
            <a:r>
              <a:rPr lang="en-GB" sz="2400" dirty="0">
                <a:solidFill>
                  <a:schemeClr val="tx1">
                    <a:lumMod val="65000"/>
                    <a:lumOff val="35000"/>
                  </a:schemeClr>
                </a:solidFill>
              </a:rPr>
              <a:t>, Sri Lanka</a:t>
            </a:r>
            <a:endParaRPr lang="en-US" sz="2400" dirty="0">
              <a:solidFill>
                <a:schemeClr val="tx1">
                  <a:lumMod val="65000"/>
                  <a:lumOff val="35000"/>
                </a:schemeClr>
              </a:solidFill>
            </a:endParaRPr>
          </a:p>
          <a:p>
            <a:endParaRPr lang="en-US" sz="2400" dirty="0">
              <a:solidFill>
                <a:schemeClr val="tx1">
                  <a:lumMod val="65000"/>
                  <a:lumOff val="35000"/>
                </a:schemeClr>
              </a:solidFill>
            </a:endParaRPr>
          </a:p>
        </p:txBody>
      </p:sp>
    </p:spTree>
    <p:extLst>
      <p:ext uri="{BB962C8B-B14F-4D97-AF65-F5344CB8AC3E}">
        <p14:creationId xmlns:p14="http://schemas.microsoft.com/office/powerpoint/2010/main" val="12096254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a:t>
            </a:r>
            <a:r>
              <a:rPr lang="en-US" sz="4400" u="sng" dirty="0" smtClean="0"/>
              <a:t>Discussion </a:t>
            </a:r>
            <a:r>
              <a:rPr lang="en-US" sz="4400" i="1" u="sng" dirty="0" smtClean="0"/>
              <a:t>cont.</a:t>
            </a:r>
            <a:endParaRPr lang="en-US" sz="4400" i="1" u="sng" dirty="0"/>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10</a:t>
            </a:fld>
            <a:endParaRPr lang="en-US"/>
          </a:p>
        </p:txBody>
      </p:sp>
      <p:sp>
        <p:nvSpPr>
          <p:cNvPr id="6" name="TextBox 5"/>
          <p:cNvSpPr txBox="1"/>
          <p:nvPr/>
        </p:nvSpPr>
        <p:spPr>
          <a:xfrm>
            <a:off x="623739" y="1516982"/>
            <a:ext cx="10944520" cy="400110"/>
          </a:xfrm>
          <a:prstGeom prst="rect">
            <a:avLst/>
          </a:prstGeom>
          <a:solidFill>
            <a:schemeClr val="accent6">
              <a:lumMod val="40000"/>
              <a:lumOff val="60000"/>
            </a:schemeClr>
          </a:solidFill>
        </p:spPr>
        <p:txBody>
          <a:bodyPr wrap="square" rtlCol="0">
            <a:spAutoFit/>
          </a:bodyPr>
          <a:lstStyle/>
          <a:p>
            <a:pPr algn="just"/>
            <a:r>
              <a:rPr lang="en-US" sz="2000" b="1" dirty="0"/>
              <a:t>D</a:t>
            </a:r>
            <a:r>
              <a:rPr lang="en-US" sz="2000" b="1" dirty="0" smtClean="0"/>
              <a:t>etermine </a:t>
            </a:r>
            <a:r>
              <a:rPr lang="en-US" sz="2000" b="1" dirty="0"/>
              <a:t>the factors affecting the brand loyalty of selected dairy products in Sri Lanka</a:t>
            </a:r>
            <a:r>
              <a:rPr lang="en-US" sz="2000" b="1" dirty="0" smtClean="0"/>
              <a:t>.  </a:t>
            </a:r>
            <a:endParaRPr lang="en-US" sz="2000" b="1" dirty="0"/>
          </a:p>
        </p:txBody>
      </p:sp>
      <p:sp>
        <p:nvSpPr>
          <p:cNvPr id="7" name="TextBox 6"/>
          <p:cNvSpPr txBox="1"/>
          <p:nvPr/>
        </p:nvSpPr>
        <p:spPr>
          <a:xfrm>
            <a:off x="623739" y="2275198"/>
            <a:ext cx="5004062" cy="400110"/>
          </a:xfrm>
          <a:prstGeom prst="rect">
            <a:avLst/>
          </a:prstGeom>
          <a:noFill/>
        </p:spPr>
        <p:txBody>
          <a:bodyPr wrap="square" rtlCol="0">
            <a:spAutoFit/>
          </a:bodyPr>
          <a:lstStyle/>
          <a:p>
            <a:pPr marL="342900" indent="-342900">
              <a:buFont typeface="Wingdings" panose="05000000000000000000" pitchFamily="2" charset="2"/>
              <a:buChar char="v"/>
            </a:pPr>
            <a:r>
              <a:rPr lang="en-US" sz="2000" b="1" u="sng" dirty="0" smtClean="0"/>
              <a:t>Multiple Linear Regression Analysis</a:t>
            </a:r>
            <a:endParaRPr lang="en-US" sz="2000" b="1" u="sng" dirty="0"/>
          </a:p>
        </p:txBody>
      </p:sp>
      <p:sp>
        <p:nvSpPr>
          <p:cNvPr id="8" name="TextBox 7"/>
          <p:cNvSpPr txBox="1"/>
          <p:nvPr/>
        </p:nvSpPr>
        <p:spPr>
          <a:xfrm>
            <a:off x="5115610" y="2913209"/>
            <a:ext cx="1960775" cy="400110"/>
          </a:xfrm>
          <a:prstGeom prst="rect">
            <a:avLst/>
          </a:prstGeom>
          <a:noFill/>
        </p:spPr>
        <p:txBody>
          <a:bodyPr wrap="square" rtlCol="0">
            <a:spAutoFit/>
          </a:bodyPr>
          <a:lstStyle/>
          <a:p>
            <a:r>
              <a:rPr lang="en-US" sz="2000" dirty="0" smtClean="0"/>
              <a:t>Model Summary</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1043173463"/>
              </p:ext>
            </p:extLst>
          </p:nvPr>
        </p:nvGraphicFramePr>
        <p:xfrm>
          <a:off x="1752859" y="3313319"/>
          <a:ext cx="8686276" cy="1651000"/>
        </p:xfrm>
        <a:graphic>
          <a:graphicData uri="http://schemas.openxmlformats.org/drawingml/2006/table">
            <a:tbl>
              <a:tblPr firstRow="1" bandRow="1">
                <a:tableStyleId>{68D230F3-CF80-4859-8CE7-A43EE81993B5}</a:tableStyleId>
              </a:tblPr>
              <a:tblGrid>
                <a:gridCol w="890309"/>
                <a:gridCol w="942680"/>
                <a:gridCol w="1168924"/>
                <a:gridCol w="1979629"/>
                <a:gridCol w="2036190"/>
                <a:gridCol w="1668544"/>
              </a:tblGrid>
              <a:tr h="370840">
                <a:tc>
                  <a:txBody>
                    <a:bodyPr/>
                    <a:lstStyle/>
                    <a:p>
                      <a:pPr algn="ctr"/>
                      <a:r>
                        <a:rPr lang="en-US" sz="1800" dirty="0" smtClean="0"/>
                        <a:t>Model</a:t>
                      </a:r>
                      <a:endParaRPr lang="en-US" sz="1800" dirty="0"/>
                    </a:p>
                  </a:txBody>
                  <a:tcPr/>
                </a:tc>
                <a:tc>
                  <a:txBody>
                    <a:bodyPr/>
                    <a:lstStyle/>
                    <a:p>
                      <a:pPr algn="ctr"/>
                      <a:r>
                        <a:rPr lang="en-US" sz="1800" dirty="0" smtClean="0"/>
                        <a:t>R</a:t>
                      </a:r>
                      <a:endParaRPr lang="en-US" sz="1800" dirty="0"/>
                    </a:p>
                  </a:txBody>
                  <a:tcPr/>
                </a:tc>
                <a:tc>
                  <a:txBody>
                    <a:bodyPr/>
                    <a:lstStyle/>
                    <a:p>
                      <a:pPr algn="ctr"/>
                      <a:r>
                        <a:rPr lang="en-US" sz="1800" dirty="0" smtClean="0"/>
                        <a:t>R square</a:t>
                      </a:r>
                      <a:endParaRPr lang="en-US" sz="1800" dirty="0"/>
                    </a:p>
                  </a:txBody>
                  <a:tcPr/>
                </a:tc>
                <a:tc>
                  <a:txBody>
                    <a:bodyPr/>
                    <a:lstStyle/>
                    <a:p>
                      <a:pPr algn="ctr"/>
                      <a:r>
                        <a:rPr lang="en-US" sz="1800" dirty="0" smtClean="0"/>
                        <a:t>Adjusted R Square</a:t>
                      </a:r>
                      <a:endParaRPr lang="en-US" sz="1800" dirty="0"/>
                    </a:p>
                  </a:txBody>
                  <a:tcPr/>
                </a:tc>
                <a:tc>
                  <a:txBody>
                    <a:bodyPr/>
                    <a:lstStyle/>
                    <a:p>
                      <a:pPr algn="ctr"/>
                      <a:r>
                        <a:rPr lang="en-US" sz="1800" dirty="0" smtClean="0"/>
                        <a:t>Std.</a:t>
                      </a:r>
                      <a:r>
                        <a:rPr lang="en-US" sz="1800" baseline="0" dirty="0" smtClean="0"/>
                        <a:t> Error of the Estimates</a:t>
                      </a:r>
                      <a:endParaRPr lang="en-US" sz="1800" dirty="0"/>
                    </a:p>
                  </a:txBody>
                  <a:tcPr/>
                </a:tc>
                <a:tc>
                  <a:txBody>
                    <a:bodyPr/>
                    <a:lstStyle/>
                    <a:p>
                      <a:pPr algn="ctr"/>
                      <a:r>
                        <a:rPr lang="en-US" sz="1800" dirty="0" smtClean="0"/>
                        <a:t>Sig. F</a:t>
                      </a:r>
                      <a:r>
                        <a:rPr lang="en-US" sz="1800" baseline="0" dirty="0" smtClean="0"/>
                        <a:t> Change</a:t>
                      </a:r>
                      <a:endParaRPr lang="en-US" sz="1800" dirty="0"/>
                    </a:p>
                  </a:txBody>
                  <a:tcPr/>
                </a:tc>
              </a:tr>
              <a:tr h="370840">
                <a:tc>
                  <a:txBody>
                    <a:bodyPr/>
                    <a:lstStyle/>
                    <a:p>
                      <a:pPr marL="38100" marR="38100" algn="ctr">
                        <a:lnSpc>
                          <a:spcPts val="1600"/>
                        </a:lnSpc>
                        <a:spcBef>
                          <a:spcPts val="0"/>
                        </a:spcBef>
                        <a:spcAft>
                          <a:spcPts val="0"/>
                        </a:spcAft>
                      </a:pPr>
                      <a:r>
                        <a:rPr lang="en-US" sz="1800" dirty="0">
                          <a:effectLst/>
                        </a:rPr>
                        <a:t>1</a:t>
                      </a:r>
                      <a:endParaRPr lang="en-US" sz="1800" dirty="0">
                        <a:effectLst/>
                        <a:latin typeface="+mn-lt"/>
                        <a:ea typeface="Calibri" panose="020F0502020204030204" pitchFamily="34" charset="0"/>
                        <a:cs typeface="Latha"/>
                      </a:endParaRPr>
                    </a:p>
                  </a:txBody>
                  <a:tcPr marL="0" marR="0" marT="0" marB="0" anchor="ctr"/>
                </a:tc>
                <a:tc>
                  <a:txBody>
                    <a:bodyPr/>
                    <a:lstStyle/>
                    <a:p>
                      <a:pPr marL="38100" marR="38100" algn="ctr">
                        <a:lnSpc>
                          <a:spcPts val="1600"/>
                        </a:lnSpc>
                        <a:spcBef>
                          <a:spcPts val="0"/>
                        </a:spcBef>
                        <a:spcAft>
                          <a:spcPts val="0"/>
                        </a:spcAft>
                      </a:pPr>
                      <a:r>
                        <a:rPr lang="en-US" sz="1800" dirty="0" smtClean="0">
                          <a:effectLst/>
                        </a:rPr>
                        <a:t>0.722</a:t>
                      </a:r>
                      <a:endParaRPr lang="en-US" sz="1800" dirty="0">
                        <a:effectLst/>
                        <a:latin typeface="+mn-lt"/>
                        <a:ea typeface="Calibri" panose="020F0502020204030204" pitchFamily="34" charset="0"/>
                        <a:cs typeface="Latha"/>
                      </a:endParaRPr>
                    </a:p>
                  </a:txBody>
                  <a:tcPr marL="0" marR="0" marT="0" marB="0" anchor="ctr"/>
                </a:tc>
                <a:tc>
                  <a:txBody>
                    <a:bodyPr/>
                    <a:lstStyle/>
                    <a:p>
                      <a:pPr marL="38100" marR="38100" algn="ctr">
                        <a:lnSpc>
                          <a:spcPts val="1600"/>
                        </a:lnSpc>
                        <a:spcBef>
                          <a:spcPts val="0"/>
                        </a:spcBef>
                        <a:spcAft>
                          <a:spcPts val="0"/>
                        </a:spcAft>
                      </a:pPr>
                      <a:r>
                        <a:rPr lang="en-US" sz="1800" dirty="0" smtClean="0">
                          <a:effectLst/>
                        </a:rPr>
                        <a:t>0.522</a:t>
                      </a:r>
                      <a:endParaRPr lang="en-US" sz="1800" dirty="0">
                        <a:effectLst/>
                        <a:latin typeface="+mn-lt"/>
                        <a:ea typeface="Calibri" panose="020F0502020204030204" pitchFamily="34" charset="0"/>
                        <a:cs typeface="Latha"/>
                      </a:endParaRPr>
                    </a:p>
                  </a:txBody>
                  <a:tcPr marL="0" marR="0" marT="0" marB="0" anchor="ctr"/>
                </a:tc>
                <a:tc>
                  <a:txBody>
                    <a:bodyPr/>
                    <a:lstStyle/>
                    <a:p>
                      <a:pPr marL="38100" marR="38100" algn="ctr">
                        <a:lnSpc>
                          <a:spcPts val="1600"/>
                        </a:lnSpc>
                        <a:spcBef>
                          <a:spcPts val="0"/>
                        </a:spcBef>
                        <a:spcAft>
                          <a:spcPts val="0"/>
                        </a:spcAft>
                      </a:pPr>
                      <a:r>
                        <a:rPr lang="en-US" sz="1800" dirty="0" smtClean="0">
                          <a:effectLst/>
                        </a:rPr>
                        <a:t>0.512</a:t>
                      </a:r>
                      <a:endParaRPr lang="en-US" sz="1800" dirty="0">
                        <a:effectLst/>
                        <a:latin typeface="+mn-lt"/>
                        <a:ea typeface="Calibri" panose="020F0502020204030204" pitchFamily="34" charset="0"/>
                        <a:cs typeface="Latha"/>
                      </a:endParaRPr>
                    </a:p>
                  </a:txBody>
                  <a:tcPr marL="0" marR="0" marT="0" marB="0" anchor="ctr"/>
                </a:tc>
                <a:tc>
                  <a:txBody>
                    <a:bodyPr/>
                    <a:lstStyle/>
                    <a:p>
                      <a:pPr marL="38100" marR="38100" algn="ctr">
                        <a:lnSpc>
                          <a:spcPts val="1600"/>
                        </a:lnSpc>
                        <a:spcBef>
                          <a:spcPts val="0"/>
                        </a:spcBef>
                        <a:spcAft>
                          <a:spcPts val="0"/>
                        </a:spcAft>
                      </a:pPr>
                      <a:r>
                        <a:rPr lang="en-US" sz="1800" dirty="0" smtClean="0">
                          <a:effectLst/>
                        </a:rPr>
                        <a:t>0.549</a:t>
                      </a:r>
                      <a:endParaRPr lang="en-US" sz="1800" dirty="0">
                        <a:effectLst/>
                        <a:latin typeface="+mn-lt"/>
                        <a:ea typeface="Calibri" panose="020F0502020204030204" pitchFamily="34" charset="0"/>
                        <a:cs typeface="Latha"/>
                      </a:endParaRPr>
                    </a:p>
                  </a:txBody>
                  <a:tcPr marL="0" marR="0" marT="0" marB="0" anchor="ctr"/>
                </a:tc>
                <a:tc>
                  <a:txBody>
                    <a:bodyPr/>
                    <a:lstStyle/>
                    <a:p>
                      <a:pPr algn="ctr"/>
                      <a:r>
                        <a:rPr lang="en-US" sz="1800" dirty="0" smtClean="0"/>
                        <a:t>0.000</a:t>
                      </a:r>
                      <a:endParaRPr lang="en-US" sz="1800" dirty="0">
                        <a:latin typeface="+mn-lt"/>
                      </a:endParaRPr>
                    </a:p>
                  </a:txBody>
                  <a:tcPr anchor="ctr"/>
                </a:tc>
              </a:tr>
              <a:tr h="370840">
                <a:tc gridSpan="6">
                  <a:txBody>
                    <a:bodyPr/>
                    <a:lstStyle/>
                    <a:p>
                      <a:r>
                        <a:rPr lang="en-US" dirty="0" smtClean="0"/>
                        <a:t>Predictors: (Constant),</a:t>
                      </a:r>
                      <a:r>
                        <a:rPr lang="en-US" baseline="0" dirty="0" smtClean="0"/>
                        <a:t> Quality, Price, Packaging, Advertising, Trust on the brand, Availability</a:t>
                      </a:r>
                    </a:p>
                    <a:p>
                      <a:r>
                        <a:rPr lang="en-US" baseline="0" dirty="0" smtClean="0"/>
                        <a:t>Dependent Variable: Brand Loyalty</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sp>
        <p:nvSpPr>
          <p:cNvPr id="10" name="TextBox 9"/>
          <p:cNvSpPr txBox="1"/>
          <p:nvPr/>
        </p:nvSpPr>
        <p:spPr>
          <a:xfrm>
            <a:off x="623740" y="5132987"/>
            <a:ext cx="10944520" cy="1323439"/>
          </a:xfrm>
          <a:prstGeom prst="rect">
            <a:avLst/>
          </a:prstGeom>
          <a:noFill/>
        </p:spPr>
        <p:txBody>
          <a:bodyPr wrap="square" rtlCol="0">
            <a:spAutoFit/>
          </a:bodyPr>
          <a:lstStyle/>
          <a:p>
            <a:pPr algn="just"/>
            <a:r>
              <a:rPr lang="en-US" sz="2000" dirty="0"/>
              <a:t>According to </a:t>
            </a:r>
            <a:r>
              <a:rPr lang="en-US" sz="2000" dirty="0" smtClean="0"/>
              <a:t>the model summary </a:t>
            </a:r>
            <a:r>
              <a:rPr lang="en-US" sz="2000" dirty="0"/>
              <a:t>table, the adjusted R square is 0.512 with a statistical significance of </a:t>
            </a:r>
            <a:r>
              <a:rPr lang="en-US" sz="2000" dirty="0" smtClean="0"/>
              <a:t>P&lt;0.05</a:t>
            </a:r>
            <a:r>
              <a:rPr lang="en-US" sz="2000" dirty="0"/>
              <a:t>. This suggests </a:t>
            </a:r>
            <a:r>
              <a:rPr lang="en-US" sz="2000" dirty="0" smtClean="0"/>
              <a:t>that </a:t>
            </a:r>
            <a:r>
              <a:rPr lang="en-US" sz="2000" dirty="0"/>
              <a:t>51.2% of the variants in Brand Loyalty (</a:t>
            </a:r>
            <a:r>
              <a:rPr lang="en-US" sz="2000" dirty="0" smtClean="0"/>
              <a:t>outcome/dependent </a:t>
            </a:r>
            <a:r>
              <a:rPr lang="en-US" sz="2000" dirty="0"/>
              <a:t>variable) was predicted from </a:t>
            </a:r>
            <a:r>
              <a:rPr lang="en-US" sz="2000" dirty="0" smtClean="0"/>
              <a:t>Product Quality</a:t>
            </a:r>
            <a:r>
              <a:rPr lang="en-US" sz="2000" dirty="0"/>
              <a:t>, Price, Packaging, Advertising, Trust on the brand, and Availability (</a:t>
            </a:r>
            <a:r>
              <a:rPr lang="en-US" sz="2000" dirty="0" smtClean="0"/>
              <a:t>predictor/independent </a:t>
            </a:r>
            <a:r>
              <a:rPr lang="en-US" sz="2000" dirty="0"/>
              <a:t>variables).</a:t>
            </a:r>
          </a:p>
        </p:txBody>
      </p:sp>
    </p:spTree>
    <p:extLst>
      <p:ext uri="{BB962C8B-B14F-4D97-AF65-F5344CB8AC3E}">
        <p14:creationId xmlns:p14="http://schemas.microsoft.com/office/powerpoint/2010/main" val="15367727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a:t>
            </a:r>
            <a:r>
              <a:rPr lang="en-US" sz="4400" u="sng" dirty="0" smtClean="0"/>
              <a:t>Discussion </a:t>
            </a:r>
            <a:r>
              <a:rPr lang="en-US" sz="4400" i="1" u="sng" dirty="0" smtClean="0"/>
              <a:t>cont.</a:t>
            </a:r>
            <a:endParaRPr lang="en-US" sz="4400" i="1" u="sng" dirty="0"/>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979856091"/>
              </p:ext>
            </p:extLst>
          </p:nvPr>
        </p:nvGraphicFramePr>
        <p:xfrm>
          <a:off x="1814398" y="1905572"/>
          <a:ext cx="8504810" cy="2058467"/>
        </p:xfrm>
        <a:graphic>
          <a:graphicData uri="http://schemas.openxmlformats.org/drawingml/2006/table">
            <a:tbl>
              <a:tblPr firstRow="1" bandRow="1">
                <a:tableStyleId>{68D230F3-CF80-4859-8CE7-A43EE81993B5}</a:tableStyleId>
              </a:tblPr>
              <a:tblGrid>
                <a:gridCol w="1479295"/>
                <a:gridCol w="1997049"/>
                <a:gridCol w="962680"/>
                <a:gridCol w="1771740"/>
                <a:gridCol w="1208470"/>
                <a:gridCol w="1085576"/>
              </a:tblGrid>
              <a:tr h="522998">
                <a:tc>
                  <a:txBody>
                    <a:bodyPr/>
                    <a:lstStyle/>
                    <a:p>
                      <a:pPr algn="ctr"/>
                      <a:r>
                        <a:rPr lang="en-US" sz="2000" dirty="0" smtClean="0"/>
                        <a:t>Model</a:t>
                      </a:r>
                      <a:endParaRPr lang="en-US" sz="2000" dirty="0"/>
                    </a:p>
                  </a:txBody>
                  <a:tcPr anchor="ctr"/>
                </a:tc>
                <a:tc>
                  <a:txBody>
                    <a:bodyPr/>
                    <a:lstStyle/>
                    <a:p>
                      <a:pPr algn="ctr"/>
                      <a:r>
                        <a:rPr lang="en-US" sz="2000" dirty="0" smtClean="0"/>
                        <a:t>Sum of Squares</a:t>
                      </a:r>
                      <a:endParaRPr lang="en-US" sz="2000" dirty="0"/>
                    </a:p>
                  </a:txBody>
                  <a:tcPr anchor="ctr"/>
                </a:tc>
                <a:tc>
                  <a:txBody>
                    <a:bodyPr/>
                    <a:lstStyle/>
                    <a:p>
                      <a:pPr algn="ctr"/>
                      <a:r>
                        <a:rPr lang="en-US" sz="2000" dirty="0" err="1" smtClean="0"/>
                        <a:t>df</a:t>
                      </a:r>
                      <a:endParaRPr lang="en-US" sz="2000" dirty="0"/>
                    </a:p>
                  </a:txBody>
                  <a:tcPr anchor="ctr"/>
                </a:tc>
                <a:tc>
                  <a:txBody>
                    <a:bodyPr/>
                    <a:lstStyle/>
                    <a:p>
                      <a:pPr algn="ctr"/>
                      <a:r>
                        <a:rPr lang="en-US" sz="2000" dirty="0" smtClean="0"/>
                        <a:t>Mean</a:t>
                      </a:r>
                      <a:r>
                        <a:rPr lang="en-US" sz="2000" baseline="0" dirty="0" smtClean="0"/>
                        <a:t> Square</a:t>
                      </a:r>
                      <a:endParaRPr lang="en-US" sz="2000" dirty="0"/>
                    </a:p>
                  </a:txBody>
                  <a:tcPr anchor="ctr"/>
                </a:tc>
                <a:tc>
                  <a:txBody>
                    <a:bodyPr/>
                    <a:lstStyle/>
                    <a:p>
                      <a:pPr algn="ctr"/>
                      <a:r>
                        <a:rPr lang="en-US" sz="2000" dirty="0" smtClean="0"/>
                        <a:t>F</a:t>
                      </a:r>
                      <a:endParaRPr lang="en-US" sz="2000" dirty="0"/>
                    </a:p>
                  </a:txBody>
                  <a:tcPr anchor="ctr"/>
                </a:tc>
                <a:tc>
                  <a:txBody>
                    <a:bodyPr/>
                    <a:lstStyle/>
                    <a:p>
                      <a:pPr algn="ctr"/>
                      <a:r>
                        <a:rPr lang="en-US" sz="2000" dirty="0" smtClean="0"/>
                        <a:t>Sig.</a:t>
                      </a:r>
                      <a:endParaRPr lang="en-US" sz="2000" dirty="0"/>
                    </a:p>
                  </a:txBody>
                  <a:tcPr anchor="ctr"/>
                </a:tc>
              </a:tr>
              <a:tr h="489473">
                <a:tc>
                  <a:txBody>
                    <a:bodyPr/>
                    <a:lstStyle/>
                    <a:p>
                      <a:pPr marL="38100" marR="38100">
                        <a:lnSpc>
                          <a:spcPts val="1600"/>
                        </a:lnSpc>
                        <a:spcBef>
                          <a:spcPts val="0"/>
                        </a:spcBef>
                        <a:spcAft>
                          <a:spcPts val="0"/>
                        </a:spcAft>
                      </a:pPr>
                      <a:r>
                        <a:rPr lang="en-US" sz="2000" dirty="0">
                          <a:effectLst/>
                        </a:rPr>
                        <a:t>Regression</a:t>
                      </a:r>
                      <a:endParaRPr lang="en-US" sz="2000" dirty="0">
                        <a:effectLst/>
                        <a:latin typeface="+mn-lt"/>
                        <a:ea typeface="Calibri" panose="020F0502020204030204" pitchFamily="34" charset="0"/>
                        <a:cs typeface="Latha"/>
                      </a:endParaRPr>
                    </a:p>
                  </a:txBody>
                  <a:tcPr marL="0" marR="0" marT="0" marB="0" anchor="ctr"/>
                </a:tc>
                <a:tc>
                  <a:txBody>
                    <a:bodyPr/>
                    <a:lstStyle/>
                    <a:p>
                      <a:pPr marL="38100" marR="38100" algn="r">
                        <a:lnSpc>
                          <a:spcPts val="1600"/>
                        </a:lnSpc>
                        <a:spcBef>
                          <a:spcPts val="0"/>
                        </a:spcBef>
                        <a:spcAft>
                          <a:spcPts val="0"/>
                        </a:spcAft>
                      </a:pPr>
                      <a:r>
                        <a:rPr lang="en-US" sz="2000">
                          <a:effectLst/>
                        </a:rPr>
                        <a:t>95.974</a:t>
                      </a:r>
                      <a:endParaRPr lang="en-US" sz="2000">
                        <a:effectLst/>
                        <a:latin typeface="+mn-lt"/>
                        <a:ea typeface="Calibri" panose="020F0502020204030204" pitchFamily="34" charset="0"/>
                        <a:cs typeface="Latha"/>
                      </a:endParaRPr>
                    </a:p>
                  </a:txBody>
                  <a:tcPr marL="0" marR="0" marT="0" marB="0" anchor="ctr"/>
                </a:tc>
                <a:tc>
                  <a:txBody>
                    <a:bodyPr/>
                    <a:lstStyle/>
                    <a:p>
                      <a:pPr marL="38100" marR="38100" algn="r">
                        <a:lnSpc>
                          <a:spcPts val="1600"/>
                        </a:lnSpc>
                        <a:spcBef>
                          <a:spcPts val="0"/>
                        </a:spcBef>
                        <a:spcAft>
                          <a:spcPts val="0"/>
                        </a:spcAft>
                      </a:pPr>
                      <a:r>
                        <a:rPr lang="en-US" sz="2000">
                          <a:effectLst/>
                        </a:rPr>
                        <a:t>6</a:t>
                      </a:r>
                      <a:endParaRPr lang="en-US" sz="2000">
                        <a:effectLst/>
                        <a:latin typeface="+mn-lt"/>
                        <a:ea typeface="Calibri" panose="020F0502020204030204" pitchFamily="34" charset="0"/>
                        <a:cs typeface="Latha"/>
                      </a:endParaRPr>
                    </a:p>
                  </a:txBody>
                  <a:tcPr marL="0" marR="0" marT="0" marB="0" anchor="ctr"/>
                </a:tc>
                <a:tc>
                  <a:txBody>
                    <a:bodyPr/>
                    <a:lstStyle/>
                    <a:p>
                      <a:pPr marL="38100" marR="38100" algn="r">
                        <a:lnSpc>
                          <a:spcPts val="1600"/>
                        </a:lnSpc>
                        <a:spcBef>
                          <a:spcPts val="0"/>
                        </a:spcBef>
                        <a:spcAft>
                          <a:spcPts val="0"/>
                        </a:spcAft>
                      </a:pPr>
                      <a:r>
                        <a:rPr lang="en-US" sz="2000" dirty="0">
                          <a:effectLst/>
                        </a:rPr>
                        <a:t>15.996</a:t>
                      </a:r>
                      <a:endParaRPr lang="en-US" sz="2000" dirty="0">
                        <a:effectLst/>
                        <a:latin typeface="+mn-lt"/>
                        <a:ea typeface="Calibri" panose="020F0502020204030204" pitchFamily="34" charset="0"/>
                        <a:cs typeface="Latha"/>
                      </a:endParaRPr>
                    </a:p>
                  </a:txBody>
                  <a:tcPr marL="0" marR="0" marT="0" marB="0" anchor="ctr"/>
                </a:tc>
                <a:tc>
                  <a:txBody>
                    <a:bodyPr/>
                    <a:lstStyle/>
                    <a:p>
                      <a:pPr marL="38100" marR="38100" algn="r">
                        <a:lnSpc>
                          <a:spcPts val="1600"/>
                        </a:lnSpc>
                        <a:spcBef>
                          <a:spcPts val="0"/>
                        </a:spcBef>
                        <a:spcAft>
                          <a:spcPts val="0"/>
                        </a:spcAft>
                      </a:pPr>
                      <a:r>
                        <a:rPr lang="en-US" sz="2000" dirty="0">
                          <a:effectLst/>
                        </a:rPr>
                        <a:t>53.104</a:t>
                      </a:r>
                      <a:endParaRPr lang="en-US" sz="2000" dirty="0">
                        <a:effectLst/>
                        <a:latin typeface="+mn-lt"/>
                        <a:ea typeface="Calibri" panose="020F0502020204030204" pitchFamily="34" charset="0"/>
                        <a:cs typeface="Latha"/>
                      </a:endParaRPr>
                    </a:p>
                  </a:txBody>
                  <a:tcPr marL="0" marR="0" marT="0" marB="0" anchor="ctr"/>
                </a:tc>
                <a:tc>
                  <a:txBody>
                    <a:bodyPr/>
                    <a:lstStyle/>
                    <a:p>
                      <a:pPr marL="38100" marR="38100" algn="r">
                        <a:lnSpc>
                          <a:spcPts val="1600"/>
                        </a:lnSpc>
                        <a:spcBef>
                          <a:spcPts val="0"/>
                        </a:spcBef>
                        <a:spcAft>
                          <a:spcPts val="0"/>
                        </a:spcAft>
                      </a:pPr>
                      <a:r>
                        <a:rPr lang="en-US" sz="2000" dirty="0" smtClean="0">
                          <a:effectLst/>
                        </a:rPr>
                        <a:t>0.000</a:t>
                      </a:r>
                      <a:endParaRPr lang="en-US" sz="2000" dirty="0">
                        <a:effectLst/>
                        <a:latin typeface="+mn-lt"/>
                        <a:ea typeface="Calibri" panose="020F0502020204030204" pitchFamily="34" charset="0"/>
                        <a:cs typeface="Latha"/>
                      </a:endParaRPr>
                    </a:p>
                  </a:txBody>
                  <a:tcPr marL="0" marR="0" marT="0" marB="0" anchor="ctr"/>
                </a:tc>
              </a:tr>
              <a:tr h="522998">
                <a:tc>
                  <a:txBody>
                    <a:bodyPr/>
                    <a:lstStyle/>
                    <a:p>
                      <a:pPr marL="38100" marR="38100">
                        <a:lnSpc>
                          <a:spcPts val="1600"/>
                        </a:lnSpc>
                        <a:spcBef>
                          <a:spcPts val="0"/>
                        </a:spcBef>
                        <a:spcAft>
                          <a:spcPts val="0"/>
                        </a:spcAft>
                      </a:pPr>
                      <a:r>
                        <a:rPr lang="en-US" sz="2000" dirty="0">
                          <a:effectLst/>
                        </a:rPr>
                        <a:t>Residual</a:t>
                      </a:r>
                      <a:endParaRPr lang="en-US" sz="2000" dirty="0">
                        <a:effectLst/>
                        <a:latin typeface="+mn-lt"/>
                        <a:ea typeface="Calibri" panose="020F0502020204030204" pitchFamily="34" charset="0"/>
                        <a:cs typeface="Latha"/>
                      </a:endParaRPr>
                    </a:p>
                  </a:txBody>
                  <a:tcPr marL="0" marR="0" marT="0" marB="0" anchor="ctr"/>
                </a:tc>
                <a:tc>
                  <a:txBody>
                    <a:bodyPr/>
                    <a:lstStyle/>
                    <a:p>
                      <a:pPr marL="38100" marR="38100" algn="r">
                        <a:lnSpc>
                          <a:spcPts val="1600"/>
                        </a:lnSpc>
                        <a:spcBef>
                          <a:spcPts val="0"/>
                        </a:spcBef>
                        <a:spcAft>
                          <a:spcPts val="0"/>
                        </a:spcAft>
                      </a:pPr>
                      <a:r>
                        <a:rPr lang="en-US" sz="2000" dirty="0">
                          <a:effectLst/>
                        </a:rPr>
                        <a:t>87.955</a:t>
                      </a:r>
                      <a:endParaRPr lang="en-US" sz="2000" dirty="0">
                        <a:effectLst/>
                        <a:latin typeface="+mn-lt"/>
                        <a:ea typeface="Calibri" panose="020F0502020204030204" pitchFamily="34" charset="0"/>
                        <a:cs typeface="Latha"/>
                      </a:endParaRPr>
                    </a:p>
                  </a:txBody>
                  <a:tcPr marL="0" marR="0" marT="0" marB="0" anchor="ctr"/>
                </a:tc>
                <a:tc>
                  <a:txBody>
                    <a:bodyPr/>
                    <a:lstStyle/>
                    <a:p>
                      <a:pPr marL="38100" marR="38100" algn="r">
                        <a:lnSpc>
                          <a:spcPts val="1600"/>
                        </a:lnSpc>
                        <a:spcBef>
                          <a:spcPts val="0"/>
                        </a:spcBef>
                        <a:spcAft>
                          <a:spcPts val="0"/>
                        </a:spcAft>
                      </a:pPr>
                      <a:r>
                        <a:rPr lang="en-US" sz="2000" dirty="0">
                          <a:effectLst/>
                        </a:rPr>
                        <a:t>292</a:t>
                      </a:r>
                      <a:endParaRPr lang="en-US" sz="2000" dirty="0">
                        <a:effectLst/>
                        <a:latin typeface="+mn-lt"/>
                        <a:ea typeface="Calibri" panose="020F0502020204030204" pitchFamily="34" charset="0"/>
                        <a:cs typeface="Latha"/>
                      </a:endParaRPr>
                    </a:p>
                  </a:txBody>
                  <a:tcPr marL="0" marR="0" marT="0" marB="0" anchor="ctr"/>
                </a:tc>
                <a:tc>
                  <a:txBody>
                    <a:bodyPr/>
                    <a:lstStyle/>
                    <a:p>
                      <a:pPr marL="38100" marR="38100" algn="r">
                        <a:lnSpc>
                          <a:spcPts val="1600"/>
                        </a:lnSpc>
                        <a:spcBef>
                          <a:spcPts val="0"/>
                        </a:spcBef>
                        <a:spcAft>
                          <a:spcPts val="0"/>
                        </a:spcAft>
                      </a:pPr>
                      <a:r>
                        <a:rPr lang="en-US" sz="2000" dirty="0" smtClean="0">
                          <a:effectLst/>
                        </a:rPr>
                        <a:t>0.301</a:t>
                      </a:r>
                      <a:endParaRPr lang="en-US" sz="2000" dirty="0">
                        <a:effectLst/>
                        <a:latin typeface="+mn-lt"/>
                        <a:ea typeface="Calibri" panose="020F0502020204030204" pitchFamily="34" charset="0"/>
                        <a:cs typeface="Latha"/>
                      </a:endParaRPr>
                    </a:p>
                  </a:txBody>
                  <a:tcPr marL="0" marR="0" marT="0" marB="0" anchor="ctr"/>
                </a:tc>
                <a:tc>
                  <a:txBody>
                    <a:bodyPr/>
                    <a:lstStyle/>
                    <a:p>
                      <a:endParaRPr lang="en-US" sz="2000" dirty="0">
                        <a:latin typeface="+mn-lt"/>
                      </a:endParaRPr>
                    </a:p>
                  </a:txBody>
                  <a:tcPr anchor="ctr"/>
                </a:tc>
                <a:tc>
                  <a:txBody>
                    <a:bodyPr/>
                    <a:lstStyle/>
                    <a:p>
                      <a:endParaRPr lang="en-US" sz="2000" dirty="0">
                        <a:latin typeface="+mn-lt"/>
                      </a:endParaRPr>
                    </a:p>
                  </a:txBody>
                  <a:tcPr anchor="ctr"/>
                </a:tc>
              </a:tr>
              <a:tr h="522998">
                <a:tc>
                  <a:txBody>
                    <a:bodyPr/>
                    <a:lstStyle/>
                    <a:p>
                      <a:pPr marL="38100" marR="38100">
                        <a:lnSpc>
                          <a:spcPts val="1600"/>
                        </a:lnSpc>
                        <a:spcBef>
                          <a:spcPts val="0"/>
                        </a:spcBef>
                        <a:spcAft>
                          <a:spcPts val="0"/>
                        </a:spcAft>
                      </a:pPr>
                      <a:r>
                        <a:rPr lang="en-US" sz="2000">
                          <a:effectLst/>
                        </a:rPr>
                        <a:t>Total</a:t>
                      </a:r>
                      <a:endParaRPr lang="en-US" sz="2000">
                        <a:effectLst/>
                        <a:latin typeface="+mn-lt"/>
                        <a:ea typeface="Calibri" panose="020F0502020204030204" pitchFamily="34" charset="0"/>
                        <a:cs typeface="Latha"/>
                      </a:endParaRPr>
                    </a:p>
                  </a:txBody>
                  <a:tcPr marL="0" marR="0" marT="0" marB="0" anchor="ctr"/>
                </a:tc>
                <a:tc>
                  <a:txBody>
                    <a:bodyPr/>
                    <a:lstStyle/>
                    <a:p>
                      <a:pPr marL="38100" marR="38100" algn="r">
                        <a:lnSpc>
                          <a:spcPts val="1600"/>
                        </a:lnSpc>
                        <a:spcBef>
                          <a:spcPts val="0"/>
                        </a:spcBef>
                        <a:spcAft>
                          <a:spcPts val="0"/>
                        </a:spcAft>
                      </a:pPr>
                      <a:r>
                        <a:rPr lang="en-US" sz="2000" dirty="0">
                          <a:effectLst/>
                        </a:rPr>
                        <a:t>183.929</a:t>
                      </a:r>
                      <a:endParaRPr lang="en-US" sz="2000" dirty="0">
                        <a:effectLst/>
                        <a:latin typeface="+mn-lt"/>
                        <a:ea typeface="Calibri" panose="020F0502020204030204" pitchFamily="34" charset="0"/>
                        <a:cs typeface="Latha"/>
                      </a:endParaRPr>
                    </a:p>
                  </a:txBody>
                  <a:tcPr marL="0" marR="0" marT="0" marB="0" anchor="ctr"/>
                </a:tc>
                <a:tc>
                  <a:txBody>
                    <a:bodyPr/>
                    <a:lstStyle/>
                    <a:p>
                      <a:pPr marL="38100" marR="38100" algn="r">
                        <a:lnSpc>
                          <a:spcPts val="1600"/>
                        </a:lnSpc>
                        <a:spcBef>
                          <a:spcPts val="0"/>
                        </a:spcBef>
                        <a:spcAft>
                          <a:spcPts val="0"/>
                        </a:spcAft>
                      </a:pPr>
                      <a:r>
                        <a:rPr lang="en-US" sz="2000" dirty="0">
                          <a:effectLst/>
                        </a:rPr>
                        <a:t>298</a:t>
                      </a:r>
                      <a:endParaRPr lang="en-US" sz="2000" dirty="0">
                        <a:effectLst/>
                        <a:latin typeface="+mn-lt"/>
                        <a:ea typeface="Calibri" panose="020F0502020204030204" pitchFamily="34" charset="0"/>
                        <a:cs typeface="Latha"/>
                      </a:endParaRPr>
                    </a:p>
                  </a:txBody>
                  <a:tcPr marL="0" marR="0" marT="0" marB="0" anchor="ctr"/>
                </a:tc>
                <a:tc>
                  <a:txBody>
                    <a:bodyPr/>
                    <a:lstStyle/>
                    <a:p>
                      <a:endParaRPr lang="en-US" sz="2000" dirty="0">
                        <a:latin typeface="+mn-lt"/>
                      </a:endParaRPr>
                    </a:p>
                  </a:txBody>
                  <a:tcPr anchor="ctr"/>
                </a:tc>
                <a:tc>
                  <a:txBody>
                    <a:bodyPr/>
                    <a:lstStyle/>
                    <a:p>
                      <a:endParaRPr lang="en-US" sz="2000" dirty="0">
                        <a:latin typeface="+mn-lt"/>
                      </a:endParaRPr>
                    </a:p>
                  </a:txBody>
                  <a:tcPr anchor="ctr"/>
                </a:tc>
                <a:tc>
                  <a:txBody>
                    <a:bodyPr/>
                    <a:lstStyle/>
                    <a:p>
                      <a:endParaRPr lang="en-US" sz="2000" dirty="0">
                        <a:latin typeface="+mn-lt"/>
                      </a:endParaRPr>
                    </a:p>
                  </a:txBody>
                  <a:tcPr anchor="ctr"/>
                </a:tc>
              </a:tr>
            </a:tbl>
          </a:graphicData>
        </a:graphic>
      </p:graphicFrame>
      <p:sp>
        <p:nvSpPr>
          <p:cNvPr id="7" name="TextBox 6"/>
          <p:cNvSpPr txBox="1"/>
          <p:nvPr/>
        </p:nvSpPr>
        <p:spPr>
          <a:xfrm>
            <a:off x="5533533" y="1510705"/>
            <a:ext cx="1124932" cy="400110"/>
          </a:xfrm>
          <a:prstGeom prst="rect">
            <a:avLst/>
          </a:prstGeom>
          <a:noFill/>
        </p:spPr>
        <p:txBody>
          <a:bodyPr wrap="square" rtlCol="0">
            <a:spAutoFit/>
          </a:bodyPr>
          <a:lstStyle/>
          <a:p>
            <a:r>
              <a:rPr lang="en-US" sz="2000" dirty="0" smtClean="0"/>
              <a:t>ANOVA</a:t>
            </a:r>
            <a:endParaRPr lang="en-US" sz="2000" dirty="0"/>
          </a:p>
        </p:txBody>
      </p:sp>
      <p:sp>
        <p:nvSpPr>
          <p:cNvPr id="8" name="TextBox 7"/>
          <p:cNvSpPr txBox="1"/>
          <p:nvPr/>
        </p:nvSpPr>
        <p:spPr>
          <a:xfrm>
            <a:off x="1014951" y="4323439"/>
            <a:ext cx="10162095" cy="1323439"/>
          </a:xfrm>
          <a:prstGeom prst="rect">
            <a:avLst/>
          </a:prstGeom>
          <a:noFill/>
        </p:spPr>
        <p:txBody>
          <a:bodyPr wrap="square" rtlCol="0">
            <a:spAutoFit/>
          </a:bodyPr>
          <a:lstStyle/>
          <a:p>
            <a:pPr algn="just"/>
            <a:r>
              <a:rPr lang="en-US" sz="2000" dirty="0"/>
              <a:t>The ANOVA table </a:t>
            </a:r>
            <a:r>
              <a:rPr lang="en-US" sz="2000" dirty="0" smtClean="0"/>
              <a:t>shows the </a:t>
            </a:r>
            <a:r>
              <a:rPr lang="en-US" sz="2000" dirty="0"/>
              <a:t>overall significance of the regression. The P value 0.000 is less than 0.05 and it means the independent variables </a:t>
            </a:r>
            <a:r>
              <a:rPr lang="en-US" sz="2000" dirty="0" smtClean="0"/>
              <a:t>(Product Quality</a:t>
            </a:r>
            <a:r>
              <a:rPr lang="en-US" sz="2000" dirty="0"/>
              <a:t>, Price, Packaging, Advertising, Trust on the brand, Availability) statistically significantly predict the dependent variable (Brand Loyalty).</a:t>
            </a:r>
          </a:p>
        </p:txBody>
      </p:sp>
    </p:spTree>
    <p:extLst>
      <p:ext uri="{BB962C8B-B14F-4D97-AF65-F5344CB8AC3E}">
        <p14:creationId xmlns:p14="http://schemas.microsoft.com/office/powerpoint/2010/main" val="15367727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a:t>
            </a:r>
            <a:r>
              <a:rPr lang="en-US" sz="4400" u="sng" dirty="0" smtClean="0"/>
              <a:t>Discussion </a:t>
            </a:r>
            <a:r>
              <a:rPr lang="en-US" sz="4400" i="1" u="sng" dirty="0" smtClean="0"/>
              <a:t>cont.</a:t>
            </a:r>
            <a:endParaRPr lang="en-US" sz="4400" i="1" u="sng" dirty="0"/>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12</a:t>
            </a:fld>
            <a:endParaRPr lang="en-US"/>
          </a:p>
        </p:txBody>
      </p:sp>
      <p:sp>
        <p:nvSpPr>
          <p:cNvPr id="6" name="TextBox 5"/>
          <p:cNvSpPr txBox="1"/>
          <p:nvPr/>
        </p:nvSpPr>
        <p:spPr>
          <a:xfrm>
            <a:off x="2966301" y="1507989"/>
            <a:ext cx="1659117" cy="400110"/>
          </a:xfrm>
          <a:prstGeom prst="rect">
            <a:avLst/>
          </a:prstGeom>
          <a:noFill/>
        </p:spPr>
        <p:txBody>
          <a:bodyPr wrap="square" rtlCol="0">
            <a:spAutoFit/>
          </a:bodyPr>
          <a:lstStyle/>
          <a:p>
            <a:r>
              <a:rPr lang="en-US" sz="2000" dirty="0" smtClean="0"/>
              <a:t>Coefficients</a:t>
            </a:r>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1998339750"/>
              </p:ext>
            </p:extLst>
          </p:nvPr>
        </p:nvGraphicFramePr>
        <p:xfrm>
          <a:off x="710674" y="1969654"/>
          <a:ext cx="6170370" cy="3667760"/>
        </p:xfrm>
        <a:graphic>
          <a:graphicData uri="http://schemas.openxmlformats.org/drawingml/2006/table">
            <a:tbl>
              <a:tblPr firstRow="1" bandRow="1">
                <a:tableStyleId>{68D230F3-CF80-4859-8CE7-A43EE81993B5}</a:tableStyleId>
              </a:tblPr>
              <a:tblGrid>
                <a:gridCol w="1983844"/>
                <a:gridCol w="1572759"/>
                <a:gridCol w="1536969"/>
                <a:gridCol w="1076798"/>
              </a:tblGrid>
              <a:tr h="370840">
                <a:tc>
                  <a:txBody>
                    <a:bodyPr/>
                    <a:lstStyle/>
                    <a:p>
                      <a:pPr algn="ctr"/>
                      <a:r>
                        <a:rPr lang="en-US" sz="2000" dirty="0" smtClean="0"/>
                        <a:t>Model</a:t>
                      </a:r>
                      <a:endParaRPr lang="en-US" sz="2000" dirty="0"/>
                    </a:p>
                  </a:txBody>
                  <a:tcPr anchor="ctr"/>
                </a:tc>
                <a:tc gridSpan="2">
                  <a:txBody>
                    <a:bodyPr/>
                    <a:lstStyle/>
                    <a:p>
                      <a:pPr algn="ctr"/>
                      <a:r>
                        <a:rPr lang="en-US" sz="2000" dirty="0" smtClean="0"/>
                        <a:t>Unstandardized Coefficients</a:t>
                      </a:r>
                      <a:endParaRPr lang="en-US" sz="2000" dirty="0"/>
                    </a:p>
                  </a:txBody>
                  <a:tcPr anchor="ctr"/>
                </a:tc>
                <a:tc hMerge="1">
                  <a:txBody>
                    <a:bodyPr/>
                    <a:lstStyle/>
                    <a:p>
                      <a:endParaRPr lang="en-US" dirty="0"/>
                    </a:p>
                  </a:txBody>
                  <a:tcPr/>
                </a:tc>
                <a:tc>
                  <a:txBody>
                    <a:bodyPr/>
                    <a:lstStyle/>
                    <a:p>
                      <a:pPr algn="ctr"/>
                      <a:r>
                        <a:rPr lang="en-US" sz="2000" dirty="0" smtClean="0"/>
                        <a:t>Sig.</a:t>
                      </a:r>
                      <a:endParaRPr lang="en-US" sz="2000" dirty="0"/>
                    </a:p>
                  </a:txBody>
                  <a:tcPr anchor="ctr"/>
                </a:tc>
              </a:tr>
              <a:tr h="370840">
                <a:tc>
                  <a:txBody>
                    <a:bodyPr/>
                    <a:lstStyle/>
                    <a:p>
                      <a:endParaRPr lang="en-US" dirty="0"/>
                    </a:p>
                  </a:txBody>
                  <a:tcPr/>
                </a:tc>
                <a:tc>
                  <a:txBody>
                    <a:bodyPr/>
                    <a:lstStyle/>
                    <a:p>
                      <a:pPr algn="ctr"/>
                      <a:r>
                        <a:rPr lang="en-US" dirty="0" smtClean="0"/>
                        <a:t>B</a:t>
                      </a:r>
                      <a:endParaRPr lang="en-US" dirty="0"/>
                    </a:p>
                  </a:txBody>
                  <a:tcPr anchor="ctr"/>
                </a:tc>
                <a:tc>
                  <a:txBody>
                    <a:bodyPr/>
                    <a:lstStyle/>
                    <a:p>
                      <a:pPr algn="ctr"/>
                      <a:r>
                        <a:rPr lang="en-US" dirty="0" smtClean="0"/>
                        <a:t>Std. Error</a:t>
                      </a:r>
                      <a:endParaRPr lang="en-US" dirty="0"/>
                    </a:p>
                  </a:txBody>
                  <a:tcPr anchor="ctr"/>
                </a:tc>
                <a:tc>
                  <a:txBody>
                    <a:bodyPr/>
                    <a:lstStyle/>
                    <a:p>
                      <a:pPr algn="ctr"/>
                      <a:endParaRPr lang="en-US" dirty="0"/>
                    </a:p>
                  </a:txBody>
                  <a:tcPr anchor="ctr"/>
                </a:tc>
              </a:tr>
              <a:tr h="370840">
                <a:tc>
                  <a:txBody>
                    <a:bodyPr/>
                    <a:lstStyle/>
                    <a:p>
                      <a:pPr marL="38100" marR="38100">
                        <a:lnSpc>
                          <a:spcPts val="1600"/>
                        </a:lnSpc>
                        <a:spcBef>
                          <a:spcPts val="0"/>
                        </a:spcBef>
                        <a:spcAft>
                          <a:spcPts val="0"/>
                        </a:spcAft>
                      </a:pPr>
                      <a:r>
                        <a:rPr lang="en-US" sz="2000" dirty="0">
                          <a:effectLst/>
                        </a:rPr>
                        <a:t>(Constant)</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0.316</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0.221</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0.154</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dirty="0" smtClean="0">
                          <a:effectLst/>
                        </a:rPr>
                        <a:t>Product Quality</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0.142</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0.063</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0.025</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dirty="0">
                          <a:effectLst/>
                        </a:rPr>
                        <a:t>Price</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-0.009</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0.052</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0.869</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dirty="0">
                          <a:effectLst/>
                        </a:rPr>
                        <a:t>Packaging</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0.094</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0.063</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0.134</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dirty="0">
                          <a:effectLst/>
                        </a:rPr>
                        <a:t>Advertising</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-0.063</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0.047</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0.176</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a:effectLst/>
                        </a:rPr>
                        <a:t>Trust on the brand</a:t>
                      </a:r>
                      <a:endParaRPr lang="en-US" sz="320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0.563</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0.058</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0.000</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dirty="0">
                          <a:effectLst/>
                        </a:rPr>
                        <a:t>Availability</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0.150</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0.057</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0.009</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bl>
          </a:graphicData>
        </a:graphic>
      </p:graphicFrame>
      <p:sp>
        <p:nvSpPr>
          <p:cNvPr id="8" name="TextBox 7"/>
          <p:cNvSpPr txBox="1"/>
          <p:nvPr/>
        </p:nvSpPr>
        <p:spPr>
          <a:xfrm>
            <a:off x="7132697" y="2007476"/>
            <a:ext cx="4411743" cy="3785652"/>
          </a:xfrm>
          <a:prstGeom prst="rect">
            <a:avLst/>
          </a:prstGeom>
          <a:noFill/>
        </p:spPr>
        <p:txBody>
          <a:bodyPr wrap="square" rtlCol="0">
            <a:spAutoFit/>
          </a:bodyPr>
          <a:lstStyle/>
          <a:p>
            <a:pPr marL="342900" indent="-342900" algn="just">
              <a:buFont typeface="Arial" panose="020B0604020202020204" pitchFamily="34" charset="0"/>
              <a:buChar char="•"/>
            </a:pPr>
            <a:r>
              <a:rPr lang="en-US" sz="2000" dirty="0"/>
              <a:t>The coefficients table shows the significance of individual parameters. The significance values of Product Quality (0.025), Trust on the brand (0.000), and Availability (0.009) are less than 0.05 P-value. </a:t>
            </a:r>
            <a:endParaRPr lang="en-US" sz="2000" dirty="0" smtClean="0"/>
          </a:p>
          <a:p>
            <a:pPr marL="342900" indent="-342900" algn="just">
              <a:buFont typeface="Arial" panose="020B0604020202020204" pitchFamily="34" charset="0"/>
              <a:buChar char="•"/>
            </a:pPr>
            <a:r>
              <a:rPr lang="en-US" sz="2000" dirty="0"/>
              <a:t>This means these three variables are individually statistically significant variables and are making a significant unique contribution to the prediction of Brand Loyalty.</a:t>
            </a:r>
          </a:p>
          <a:p>
            <a:pPr algn="just"/>
            <a:endParaRPr lang="en-US" sz="2000" dirty="0" smtClean="0"/>
          </a:p>
        </p:txBody>
      </p:sp>
    </p:spTree>
    <p:extLst>
      <p:ext uri="{BB962C8B-B14F-4D97-AF65-F5344CB8AC3E}">
        <p14:creationId xmlns:p14="http://schemas.microsoft.com/office/powerpoint/2010/main" val="15367727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a:t>
            </a:r>
            <a:r>
              <a:rPr lang="en-US" sz="4400" u="sng" dirty="0" smtClean="0"/>
              <a:t>Discussion </a:t>
            </a:r>
            <a:r>
              <a:rPr lang="en-US" sz="4400" i="1" u="sng" dirty="0" smtClean="0"/>
              <a:t>cont.</a:t>
            </a:r>
            <a:endParaRPr lang="en-US" sz="4400" i="1" u="sng" dirty="0"/>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13</a:t>
            </a:fld>
            <a:endParaRPr lang="en-US"/>
          </a:p>
        </p:txBody>
      </p:sp>
      <p:sp>
        <p:nvSpPr>
          <p:cNvPr id="6" name="TextBox 5"/>
          <p:cNvSpPr txBox="1"/>
          <p:nvPr/>
        </p:nvSpPr>
        <p:spPr>
          <a:xfrm>
            <a:off x="836206" y="1519461"/>
            <a:ext cx="10163488" cy="2554545"/>
          </a:xfrm>
          <a:prstGeom prst="rect">
            <a:avLst/>
          </a:prstGeom>
          <a:noFill/>
        </p:spPr>
        <p:txBody>
          <a:bodyPr wrap="square" rtlCol="0">
            <a:spAutoFit/>
          </a:bodyPr>
          <a:lstStyle/>
          <a:p>
            <a:pPr marL="342900" indent="-342900" algn="just">
              <a:buFont typeface="Arial" panose="020B0604020202020204" pitchFamily="34" charset="0"/>
              <a:buChar char="•"/>
            </a:pPr>
            <a:r>
              <a:rPr lang="en-US" sz="2000" dirty="0"/>
              <a:t>The unstandardized </a:t>
            </a:r>
            <a:r>
              <a:rPr lang="en-US" sz="2000" dirty="0" smtClean="0"/>
              <a:t>coefficient </a:t>
            </a:r>
            <a:r>
              <a:rPr lang="el-GR" sz="2000" dirty="0" smtClean="0"/>
              <a:t>β</a:t>
            </a:r>
            <a:r>
              <a:rPr lang="en-US" sz="2000" dirty="0" smtClean="0"/>
              <a:t> </a:t>
            </a:r>
            <a:r>
              <a:rPr lang="en-US" sz="2000" dirty="0"/>
              <a:t>value for Product Quality is 0.142. This means that for each one unit increase in Product Quality, there is an increase in Brand Loyalty of 0.142 times units. </a:t>
            </a:r>
          </a:p>
          <a:p>
            <a:pPr marL="342900" indent="-342900" algn="just">
              <a:buFont typeface="Arial" panose="020B0604020202020204" pitchFamily="34" charset="0"/>
              <a:buChar char="•"/>
            </a:pPr>
            <a:r>
              <a:rPr lang="en-US" sz="2000" dirty="0"/>
              <a:t>The unstandardized coefficient, </a:t>
            </a:r>
            <a:r>
              <a:rPr lang="el-GR" sz="2000" dirty="0" smtClean="0"/>
              <a:t>β</a:t>
            </a:r>
            <a:r>
              <a:rPr lang="en-US" sz="2000" dirty="0" smtClean="0"/>
              <a:t> </a:t>
            </a:r>
            <a:r>
              <a:rPr lang="en-US" sz="2000" dirty="0"/>
              <a:t>value for Trust on the Brand is 0.563. This means that for each one unit increase in Trust on the Brand, there is an increase in Brand Loyalty of 0.563 times units.</a:t>
            </a:r>
          </a:p>
          <a:p>
            <a:pPr marL="342900" indent="-342900" algn="just">
              <a:buFont typeface="Arial" panose="020B0604020202020204" pitchFamily="34" charset="0"/>
              <a:buChar char="•"/>
            </a:pPr>
            <a:r>
              <a:rPr lang="en-US" sz="2000" dirty="0"/>
              <a:t>The unstandardized coefficient, </a:t>
            </a:r>
            <a:r>
              <a:rPr lang="el-GR" sz="2000" dirty="0" smtClean="0"/>
              <a:t>β</a:t>
            </a:r>
            <a:r>
              <a:rPr lang="en-US" sz="2000" dirty="0" smtClean="0"/>
              <a:t> </a:t>
            </a:r>
            <a:r>
              <a:rPr lang="en-US" sz="2000" dirty="0"/>
              <a:t>value for Availability is 0.150. This means that for each one unit increase in Availability, there is an increase in Brand Loyalty of 0.150 times units.</a:t>
            </a:r>
          </a:p>
        </p:txBody>
      </p:sp>
      <p:pic>
        <p:nvPicPr>
          <p:cNvPr id="7" name="Picture 6"/>
          <p:cNvPicPr>
            <a:picLocks noChangeAspect="1"/>
          </p:cNvPicPr>
          <p:nvPr/>
        </p:nvPicPr>
        <p:blipFill>
          <a:blip r:embed="rId2"/>
          <a:stretch>
            <a:fillRect/>
          </a:stretch>
        </p:blipFill>
        <p:spPr>
          <a:xfrm>
            <a:off x="7061254" y="4022341"/>
            <a:ext cx="3938440" cy="2412002"/>
          </a:xfrm>
          <a:prstGeom prst="rect">
            <a:avLst/>
          </a:prstGeom>
        </p:spPr>
      </p:pic>
    </p:spTree>
    <p:extLst>
      <p:ext uri="{BB962C8B-B14F-4D97-AF65-F5344CB8AC3E}">
        <p14:creationId xmlns:p14="http://schemas.microsoft.com/office/powerpoint/2010/main" val="15367727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a:t>
            </a:r>
            <a:r>
              <a:rPr lang="en-US" sz="4400" u="sng" dirty="0" smtClean="0"/>
              <a:t>Discussion </a:t>
            </a:r>
            <a:r>
              <a:rPr lang="en-US" sz="4400" i="1" u="sng" dirty="0" smtClean="0"/>
              <a:t>cont.</a:t>
            </a:r>
            <a:endParaRPr lang="en-US" sz="4400" i="1" u="sng" dirty="0"/>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14</a:t>
            </a:fld>
            <a:endParaRPr lang="en-US"/>
          </a:p>
        </p:txBody>
      </p:sp>
      <p:sp>
        <p:nvSpPr>
          <p:cNvPr id="8" name="TextBox 7"/>
          <p:cNvSpPr txBox="1"/>
          <p:nvPr/>
        </p:nvSpPr>
        <p:spPr>
          <a:xfrm>
            <a:off x="588898" y="1527955"/>
            <a:ext cx="11095102" cy="4093428"/>
          </a:xfrm>
          <a:prstGeom prst="rect">
            <a:avLst/>
          </a:prstGeom>
          <a:noFill/>
        </p:spPr>
        <p:txBody>
          <a:bodyPr wrap="square" rtlCol="0">
            <a:spAutoFit/>
          </a:bodyPr>
          <a:lstStyle/>
          <a:p>
            <a:pPr marL="342900" indent="-342900" algn="just">
              <a:lnSpc>
                <a:spcPct val="107000"/>
              </a:lnSpc>
              <a:buFont typeface="Arial" panose="020B0604020202020204" pitchFamily="34" charset="0"/>
              <a:buChar char="•"/>
            </a:pPr>
            <a:r>
              <a:rPr lang="en-US" sz="2400" dirty="0">
                <a:ea typeface="Calibri" panose="020F0502020204030204" pitchFamily="34" charset="0"/>
                <a:cs typeface="Latha"/>
              </a:rPr>
              <a:t>From the above results, </a:t>
            </a:r>
            <a:r>
              <a:rPr lang="en-US" sz="2400" dirty="0" smtClean="0">
                <a:ea typeface="Calibri" panose="020F0502020204030204" pitchFamily="34" charset="0"/>
                <a:cs typeface="Latha"/>
              </a:rPr>
              <a:t>the following </a:t>
            </a:r>
            <a:r>
              <a:rPr lang="en-US" sz="2400" dirty="0">
                <a:ea typeface="Calibri" panose="020F0502020204030204" pitchFamily="34" charset="0"/>
                <a:cs typeface="Latha"/>
              </a:rPr>
              <a:t>linear regression equation can be </a:t>
            </a:r>
            <a:r>
              <a:rPr lang="en-US" sz="2400" dirty="0" smtClean="0">
                <a:ea typeface="Calibri" panose="020F0502020204030204" pitchFamily="34" charset="0"/>
                <a:cs typeface="Latha"/>
              </a:rPr>
              <a:t>derived</a:t>
            </a:r>
            <a:r>
              <a:rPr lang="en-US" sz="2400" dirty="0">
                <a:ea typeface="Calibri" panose="020F0502020204030204" pitchFamily="34" charset="0"/>
                <a:cs typeface="Latha"/>
              </a:rPr>
              <a:t>:</a:t>
            </a:r>
            <a:endParaRPr lang="en-US" sz="2400" dirty="0" smtClean="0">
              <a:ea typeface="Calibri" panose="020F0502020204030204" pitchFamily="34" charset="0"/>
              <a:cs typeface="Latha"/>
            </a:endParaRPr>
          </a:p>
          <a:p>
            <a:pPr algn="just">
              <a:lnSpc>
                <a:spcPct val="107000"/>
              </a:lnSpc>
            </a:pPr>
            <a:endParaRPr lang="en-US" sz="1600" dirty="0">
              <a:latin typeface="Calibri" panose="020F0502020204030204" pitchFamily="34" charset="0"/>
              <a:ea typeface="Calibri" panose="020F0502020204030204" pitchFamily="34" charset="0"/>
              <a:cs typeface="Latha"/>
            </a:endParaRPr>
          </a:p>
          <a:p>
            <a:pPr lvl="1" algn="just">
              <a:lnSpc>
                <a:spcPct val="107000"/>
              </a:lnSpc>
            </a:pPr>
            <a:r>
              <a:rPr lang="en-US" sz="2300" dirty="0"/>
              <a:t>Y = β</a:t>
            </a:r>
            <a:r>
              <a:rPr lang="en-US" sz="2300" baseline="-25000" dirty="0"/>
              <a:t>0</a:t>
            </a:r>
            <a:r>
              <a:rPr lang="en-US" sz="2300" dirty="0"/>
              <a:t> + β</a:t>
            </a:r>
            <a:r>
              <a:rPr lang="en-US" sz="2300" baseline="-25000" dirty="0"/>
              <a:t>1</a:t>
            </a:r>
            <a:r>
              <a:rPr lang="en-US" sz="2300" dirty="0"/>
              <a:t>X</a:t>
            </a:r>
            <a:r>
              <a:rPr lang="en-US" sz="2300" baseline="-25000" dirty="0"/>
              <a:t>1</a:t>
            </a:r>
            <a:r>
              <a:rPr lang="en-US" sz="2300" dirty="0"/>
              <a:t> + β</a:t>
            </a:r>
            <a:r>
              <a:rPr lang="en-US" sz="2300" baseline="-25000" dirty="0"/>
              <a:t>2</a:t>
            </a:r>
            <a:r>
              <a:rPr lang="en-US" sz="2300" dirty="0"/>
              <a:t>X</a:t>
            </a:r>
            <a:r>
              <a:rPr lang="en-US" sz="2300" baseline="-25000" dirty="0"/>
              <a:t>2</a:t>
            </a:r>
            <a:r>
              <a:rPr lang="en-US" sz="2300" dirty="0"/>
              <a:t> + </a:t>
            </a:r>
            <a:r>
              <a:rPr lang="en-US" sz="2300" dirty="0" smtClean="0"/>
              <a:t>β</a:t>
            </a:r>
            <a:r>
              <a:rPr lang="en-US" sz="2300" baseline="-25000" dirty="0" smtClean="0"/>
              <a:t>3</a:t>
            </a:r>
            <a:r>
              <a:rPr lang="en-US" sz="2300" dirty="0" smtClean="0"/>
              <a:t>X</a:t>
            </a:r>
            <a:r>
              <a:rPr lang="en-US" sz="2300" baseline="-25000" dirty="0" smtClean="0"/>
              <a:t>3</a:t>
            </a:r>
            <a:r>
              <a:rPr lang="en-US" sz="2300" dirty="0"/>
              <a:t> </a:t>
            </a:r>
            <a:r>
              <a:rPr lang="en-US" sz="2300" dirty="0" smtClean="0"/>
              <a:t>+ Ɛ</a:t>
            </a:r>
            <a:endParaRPr lang="en-US" sz="2300" dirty="0">
              <a:ea typeface="Calibri" panose="020F0502020204030204" pitchFamily="34" charset="0"/>
              <a:cs typeface="Latha"/>
            </a:endParaRPr>
          </a:p>
          <a:p>
            <a:pPr lvl="1" algn="just">
              <a:lnSpc>
                <a:spcPct val="107000"/>
              </a:lnSpc>
            </a:pPr>
            <a:r>
              <a:rPr lang="en-US" sz="2300" dirty="0"/>
              <a:t>Ŷ = 0.316 + </a:t>
            </a:r>
            <a:r>
              <a:rPr lang="en-US" sz="2300" dirty="0" smtClean="0"/>
              <a:t>0.142X</a:t>
            </a:r>
            <a:r>
              <a:rPr lang="en-US" sz="2300" baseline="-25000" dirty="0" smtClean="0"/>
              <a:t>1</a:t>
            </a:r>
            <a:r>
              <a:rPr lang="en-US" sz="2300" dirty="0"/>
              <a:t> </a:t>
            </a:r>
            <a:r>
              <a:rPr lang="en-US" sz="2300" dirty="0" smtClean="0"/>
              <a:t>+ 0.563X</a:t>
            </a:r>
            <a:r>
              <a:rPr lang="en-US" sz="2300" baseline="-25000" dirty="0"/>
              <a:t>2</a:t>
            </a:r>
            <a:r>
              <a:rPr lang="en-US" sz="2300" dirty="0" smtClean="0"/>
              <a:t> </a:t>
            </a:r>
            <a:r>
              <a:rPr lang="en-US" sz="2300" dirty="0"/>
              <a:t>+ </a:t>
            </a:r>
            <a:r>
              <a:rPr lang="en-US" sz="2300" dirty="0" smtClean="0"/>
              <a:t>0.150X</a:t>
            </a:r>
            <a:r>
              <a:rPr lang="en-US" sz="2300" baseline="-25000" dirty="0"/>
              <a:t>3</a:t>
            </a:r>
            <a:r>
              <a:rPr lang="en-US" sz="2300" dirty="0" smtClean="0"/>
              <a:t> </a:t>
            </a:r>
            <a:r>
              <a:rPr lang="en-US" sz="2300" dirty="0"/>
              <a:t>+ </a:t>
            </a:r>
            <a:r>
              <a:rPr lang="en-US" sz="2300" dirty="0" smtClean="0"/>
              <a:t>Ɛ</a:t>
            </a:r>
          </a:p>
          <a:p>
            <a:pPr lvl="1" algn="just">
              <a:lnSpc>
                <a:spcPct val="107000"/>
              </a:lnSpc>
            </a:pPr>
            <a:endParaRPr lang="en-US" sz="2300" dirty="0" smtClean="0"/>
          </a:p>
          <a:p>
            <a:pPr lvl="1" algn="just">
              <a:lnSpc>
                <a:spcPct val="107000"/>
              </a:lnSpc>
            </a:pPr>
            <a:r>
              <a:rPr lang="en-US" sz="2300" dirty="0" smtClean="0"/>
              <a:t>Brand Loyalty </a:t>
            </a:r>
            <a:r>
              <a:rPr lang="en-US" sz="2300" dirty="0"/>
              <a:t>= 0.316 + </a:t>
            </a:r>
            <a:r>
              <a:rPr lang="en-US" sz="2300" dirty="0" smtClean="0"/>
              <a:t>0.142 Product Quality** + </a:t>
            </a:r>
            <a:r>
              <a:rPr lang="en-US" sz="2300" dirty="0"/>
              <a:t>0.563 Trust on the Brand</a:t>
            </a:r>
            <a:r>
              <a:rPr lang="en-US" sz="2300" dirty="0" smtClean="0"/>
              <a:t>*** + 0.150     		         Availability*** + Ɛ  </a:t>
            </a:r>
          </a:p>
          <a:p>
            <a:pPr lvl="1" algn="just">
              <a:lnSpc>
                <a:spcPct val="107000"/>
              </a:lnSpc>
            </a:pPr>
            <a:r>
              <a:rPr lang="en-US" sz="2400" dirty="0" smtClean="0"/>
              <a:t>                            </a:t>
            </a:r>
          </a:p>
          <a:p>
            <a:pPr lvl="1" algn="just">
              <a:lnSpc>
                <a:spcPct val="107000"/>
              </a:lnSpc>
            </a:pPr>
            <a:r>
              <a:rPr lang="en-US" sz="2400" dirty="0"/>
              <a:t>** = Significant at 0.05                                     *** = Significant at 0.01</a:t>
            </a:r>
          </a:p>
          <a:p>
            <a:pPr lvl="1" algn="just">
              <a:lnSpc>
                <a:spcPct val="107000"/>
              </a:lnSpc>
            </a:pPr>
            <a:endParaRPr lang="en-US" sz="2000" dirty="0"/>
          </a:p>
          <a:p>
            <a:pPr lvl="1" algn="just">
              <a:lnSpc>
                <a:spcPct val="107000"/>
              </a:lnSpc>
            </a:pPr>
            <a:r>
              <a:rPr lang="en-US" sz="2000" dirty="0" smtClean="0"/>
              <a:t>   </a:t>
            </a:r>
            <a:endParaRPr lang="en-US" sz="1600" dirty="0">
              <a:latin typeface="Calibri" panose="020F0502020204030204" pitchFamily="34" charset="0"/>
              <a:ea typeface="Calibri" panose="020F0502020204030204" pitchFamily="34" charset="0"/>
              <a:cs typeface="Latha"/>
            </a:endParaRPr>
          </a:p>
        </p:txBody>
      </p:sp>
      <p:sp>
        <p:nvSpPr>
          <p:cNvPr id="9" name="TextBox 8"/>
          <p:cNvSpPr txBox="1"/>
          <p:nvPr/>
        </p:nvSpPr>
        <p:spPr>
          <a:xfrm>
            <a:off x="1050694" y="3310870"/>
            <a:ext cx="10633306" cy="848413"/>
          </a:xfrm>
          <a:prstGeom prst="rect">
            <a:avLst/>
          </a:prstGeom>
          <a:noFill/>
          <a:ln w="28575">
            <a:solidFill>
              <a:schemeClr val="accent6">
                <a:lumMod val="75000"/>
              </a:schemeClr>
            </a:solidFill>
          </a:ln>
        </p:spPr>
        <p:txBody>
          <a:bodyPr wrap="square" rtlCol="0">
            <a:spAutoFit/>
          </a:bodyPr>
          <a:lstStyle/>
          <a:p>
            <a:endParaRPr lang="en-US" dirty="0"/>
          </a:p>
        </p:txBody>
      </p:sp>
    </p:spTree>
    <p:extLst>
      <p:ext uri="{BB962C8B-B14F-4D97-AF65-F5344CB8AC3E}">
        <p14:creationId xmlns:p14="http://schemas.microsoft.com/office/powerpoint/2010/main" val="15367727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a:t>
            </a:r>
            <a:r>
              <a:rPr lang="en-US" sz="4400" u="sng" dirty="0" smtClean="0"/>
              <a:t>Discussion </a:t>
            </a:r>
            <a:r>
              <a:rPr lang="en-US" sz="4400" i="1" u="sng" dirty="0" smtClean="0"/>
              <a:t>cont.</a:t>
            </a:r>
            <a:endParaRPr lang="en-US" sz="4400" i="1" u="sng" dirty="0"/>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15</a:t>
            </a:fld>
            <a:endParaRPr lang="en-US"/>
          </a:p>
        </p:txBody>
      </p:sp>
      <p:sp>
        <p:nvSpPr>
          <p:cNvPr id="6" name="TextBox 5"/>
          <p:cNvSpPr txBox="1"/>
          <p:nvPr/>
        </p:nvSpPr>
        <p:spPr>
          <a:xfrm>
            <a:off x="857841" y="1418238"/>
            <a:ext cx="2931736" cy="400110"/>
          </a:xfrm>
          <a:prstGeom prst="rect">
            <a:avLst/>
          </a:prstGeom>
          <a:noFill/>
        </p:spPr>
        <p:txBody>
          <a:bodyPr wrap="square" rtlCol="0">
            <a:spAutoFit/>
          </a:bodyPr>
          <a:lstStyle/>
          <a:p>
            <a:pPr marL="342900" indent="-342900">
              <a:buFont typeface="Wingdings" panose="05000000000000000000" pitchFamily="2" charset="2"/>
              <a:buChar char="v"/>
            </a:pPr>
            <a:r>
              <a:rPr lang="en-US" sz="2000" b="1" dirty="0" smtClean="0"/>
              <a:t>Hypothesis Testing</a:t>
            </a:r>
            <a:endParaRPr lang="en-US" sz="2000" b="1" dirty="0"/>
          </a:p>
        </p:txBody>
      </p:sp>
      <p:graphicFrame>
        <p:nvGraphicFramePr>
          <p:cNvPr id="7" name="Table 6"/>
          <p:cNvGraphicFramePr>
            <a:graphicFrameLocks noGrp="1"/>
          </p:cNvGraphicFramePr>
          <p:nvPr>
            <p:extLst>
              <p:ext uri="{D42A27DB-BD31-4B8C-83A1-F6EECF244321}">
                <p14:modId xmlns:p14="http://schemas.microsoft.com/office/powerpoint/2010/main" val="2342251756"/>
              </p:ext>
            </p:extLst>
          </p:nvPr>
        </p:nvGraphicFramePr>
        <p:xfrm>
          <a:off x="655686" y="2095844"/>
          <a:ext cx="10948710" cy="3995547"/>
        </p:xfrm>
        <a:graphic>
          <a:graphicData uri="http://schemas.openxmlformats.org/drawingml/2006/table">
            <a:tbl>
              <a:tblPr firstRow="1" bandRow="1">
                <a:tableStyleId>{68D230F3-CF80-4859-8CE7-A43EE81993B5}</a:tableStyleId>
              </a:tblPr>
              <a:tblGrid>
                <a:gridCol w="9251885"/>
                <a:gridCol w="1696825"/>
              </a:tblGrid>
              <a:tr h="370840">
                <a:tc>
                  <a:txBody>
                    <a:bodyPr/>
                    <a:lstStyle/>
                    <a:p>
                      <a:pPr algn="ctr"/>
                      <a:r>
                        <a:rPr lang="en-US" sz="2000" dirty="0" smtClean="0"/>
                        <a:t>Hypothesis</a:t>
                      </a:r>
                      <a:endParaRPr lang="en-US" sz="2000" dirty="0"/>
                    </a:p>
                  </a:txBody>
                  <a:tcPr anchor="ctr"/>
                </a:tc>
                <a:tc>
                  <a:txBody>
                    <a:bodyPr/>
                    <a:lstStyle/>
                    <a:p>
                      <a:pPr algn="ctr"/>
                      <a:r>
                        <a:rPr lang="en-US" sz="2000" dirty="0" smtClean="0"/>
                        <a:t>Status</a:t>
                      </a:r>
                      <a:endParaRPr lang="en-US" sz="2000" dirty="0"/>
                    </a:p>
                  </a:txBody>
                  <a:tcPr anchor="ctr"/>
                </a:tc>
              </a:tr>
              <a:tr h="370840">
                <a:tc>
                  <a:txBody>
                    <a:bodyPr/>
                    <a:lstStyle/>
                    <a:p>
                      <a:pPr marL="0" marR="0" algn="just">
                        <a:lnSpc>
                          <a:spcPct val="107000"/>
                        </a:lnSpc>
                        <a:spcBef>
                          <a:spcPts val="0"/>
                        </a:spcBef>
                        <a:spcAft>
                          <a:spcPts val="0"/>
                        </a:spcAft>
                      </a:pPr>
                      <a:r>
                        <a:rPr lang="en-US" sz="1800" dirty="0">
                          <a:effectLst/>
                        </a:rPr>
                        <a:t>H</a:t>
                      </a:r>
                      <a:r>
                        <a:rPr lang="en-US" sz="1800" baseline="-25000" dirty="0">
                          <a:effectLst/>
                        </a:rPr>
                        <a:t>1</a:t>
                      </a:r>
                      <a:r>
                        <a:rPr lang="en-US" sz="1800" dirty="0">
                          <a:effectLst/>
                        </a:rPr>
                        <a:t>: Brand loyalty is significantly positively affected by product quality of selected dairy products</a:t>
                      </a:r>
                      <a:r>
                        <a:rPr lang="en-US" sz="1800" dirty="0" smtClean="0">
                          <a:effectLst/>
                        </a:rPr>
                        <a:t>.</a:t>
                      </a:r>
                    </a:p>
                    <a:p>
                      <a:pPr marL="0" marR="0" algn="just">
                        <a:lnSpc>
                          <a:spcPct val="107000"/>
                        </a:lnSpc>
                        <a:spcBef>
                          <a:spcPts val="0"/>
                        </a:spcBef>
                        <a:spcAft>
                          <a:spcPts val="0"/>
                        </a:spcAft>
                      </a:pPr>
                      <a:endParaRPr lang="en-US" sz="1800" dirty="0">
                        <a:effectLst/>
                        <a:latin typeface="+mn-lt"/>
                        <a:ea typeface="Calibri" panose="020F0502020204030204" pitchFamily="34" charset="0"/>
                        <a:cs typeface="Latha"/>
                      </a:endParaRPr>
                    </a:p>
                  </a:txBody>
                  <a:tcPr marL="68580" marR="68580" marT="0" marB="0"/>
                </a:tc>
                <a:tc>
                  <a:txBody>
                    <a:bodyPr/>
                    <a:lstStyle/>
                    <a:p>
                      <a:pPr algn="ctr"/>
                      <a:r>
                        <a:rPr lang="en-US" sz="1800" dirty="0" smtClean="0"/>
                        <a:t>Accepted</a:t>
                      </a:r>
                      <a:endParaRPr lang="en-US" sz="1800" dirty="0"/>
                    </a:p>
                  </a:txBody>
                  <a:tcPr/>
                </a:tc>
              </a:tr>
              <a:tr h="370840">
                <a:tc>
                  <a:txBody>
                    <a:bodyPr/>
                    <a:lstStyle/>
                    <a:p>
                      <a:pPr marL="0" marR="0" algn="just">
                        <a:lnSpc>
                          <a:spcPct val="107000"/>
                        </a:lnSpc>
                        <a:spcBef>
                          <a:spcPts val="0"/>
                        </a:spcBef>
                        <a:spcAft>
                          <a:spcPts val="0"/>
                        </a:spcAft>
                      </a:pPr>
                      <a:r>
                        <a:rPr lang="en-US" sz="1800" dirty="0">
                          <a:effectLst/>
                        </a:rPr>
                        <a:t>H</a:t>
                      </a:r>
                      <a:r>
                        <a:rPr lang="en-US" sz="1800" baseline="-25000" dirty="0">
                          <a:effectLst/>
                        </a:rPr>
                        <a:t>2</a:t>
                      </a:r>
                      <a:r>
                        <a:rPr lang="en-US" sz="1800" dirty="0">
                          <a:effectLst/>
                        </a:rPr>
                        <a:t>: Brand loyalty is significantly negatively affected by price of selected dairy products</a:t>
                      </a:r>
                      <a:r>
                        <a:rPr lang="en-US" sz="1800" dirty="0" smtClean="0">
                          <a:effectLst/>
                        </a:rPr>
                        <a:t>.</a:t>
                      </a:r>
                    </a:p>
                    <a:p>
                      <a:pPr marL="0" marR="0" algn="just">
                        <a:lnSpc>
                          <a:spcPct val="107000"/>
                        </a:lnSpc>
                        <a:spcBef>
                          <a:spcPts val="0"/>
                        </a:spcBef>
                        <a:spcAft>
                          <a:spcPts val="0"/>
                        </a:spcAft>
                      </a:pPr>
                      <a:endParaRPr lang="en-US" sz="1800" dirty="0">
                        <a:effectLst/>
                        <a:latin typeface="+mn-lt"/>
                        <a:ea typeface="Calibri" panose="020F0502020204030204" pitchFamily="34" charset="0"/>
                        <a:cs typeface="Latha"/>
                      </a:endParaRPr>
                    </a:p>
                  </a:txBody>
                  <a:tcPr marL="68580" marR="68580" marT="0" marB="0"/>
                </a:tc>
                <a:tc>
                  <a:txBody>
                    <a:bodyPr/>
                    <a:lstStyle/>
                    <a:p>
                      <a:pPr algn="ctr"/>
                      <a:r>
                        <a:rPr lang="en-US" sz="1800" dirty="0" smtClean="0"/>
                        <a:t>Rejected</a:t>
                      </a:r>
                      <a:endParaRPr lang="en-US" sz="1800" dirty="0"/>
                    </a:p>
                  </a:txBody>
                  <a:tcPr/>
                </a:tc>
              </a:tr>
              <a:tr h="370840">
                <a:tc>
                  <a:txBody>
                    <a:bodyPr/>
                    <a:lstStyle/>
                    <a:p>
                      <a:pPr marL="0" marR="0" algn="just">
                        <a:lnSpc>
                          <a:spcPct val="107000"/>
                        </a:lnSpc>
                        <a:spcBef>
                          <a:spcPts val="0"/>
                        </a:spcBef>
                        <a:spcAft>
                          <a:spcPts val="0"/>
                        </a:spcAft>
                      </a:pPr>
                      <a:r>
                        <a:rPr lang="en-US" sz="1800" dirty="0">
                          <a:effectLst/>
                        </a:rPr>
                        <a:t>H</a:t>
                      </a:r>
                      <a:r>
                        <a:rPr lang="en-US" sz="1800" baseline="-25000" dirty="0">
                          <a:effectLst/>
                        </a:rPr>
                        <a:t>3</a:t>
                      </a:r>
                      <a:r>
                        <a:rPr lang="en-US" sz="1800" dirty="0">
                          <a:effectLst/>
                        </a:rPr>
                        <a:t>: Brand loyalty is significantly positively affected by packaging of selected dairy </a:t>
                      </a:r>
                      <a:r>
                        <a:rPr lang="en-US" sz="1800" dirty="0" smtClean="0">
                          <a:effectLst/>
                        </a:rPr>
                        <a:t>products.</a:t>
                      </a:r>
                    </a:p>
                    <a:p>
                      <a:pPr marL="0" marR="0" algn="just">
                        <a:lnSpc>
                          <a:spcPct val="107000"/>
                        </a:lnSpc>
                        <a:spcBef>
                          <a:spcPts val="0"/>
                        </a:spcBef>
                        <a:spcAft>
                          <a:spcPts val="0"/>
                        </a:spcAft>
                      </a:pPr>
                      <a:endParaRPr lang="en-US" sz="1800" dirty="0">
                        <a:effectLst/>
                        <a:latin typeface="+mn-lt"/>
                        <a:ea typeface="Calibri" panose="020F0502020204030204" pitchFamily="34" charset="0"/>
                        <a:cs typeface="Latha"/>
                      </a:endParaRPr>
                    </a:p>
                  </a:txBody>
                  <a:tcPr marL="68580" marR="68580" marT="0" marB="0"/>
                </a:tc>
                <a:tc>
                  <a:txBody>
                    <a:bodyPr/>
                    <a:lstStyle/>
                    <a:p>
                      <a:pPr algn="ctr"/>
                      <a:r>
                        <a:rPr lang="en-US" sz="1800" dirty="0" smtClean="0"/>
                        <a:t>Rejected</a:t>
                      </a:r>
                      <a:endParaRPr lang="en-US" sz="1800" dirty="0"/>
                    </a:p>
                  </a:txBody>
                  <a:tcPr/>
                </a:tc>
              </a:tr>
              <a:tr h="370840">
                <a:tc>
                  <a:txBody>
                    <a:bodyPr/>
                    <a:lstStyle/>
                    <a:p>
                      <a:pPr marL="0" marR="0" algn="just">
                        <a:lnSpc>
                          <a:spcPct val="107000"/>
                        </a:lnSpc>
                        <a:spcBef>
                          <a:spcPts val="0"/>
                        </a:spcBef>
                        <a:spcAft>
                          <a:spcPts val="0"/>
                        </a:spcAft>
                      </a:pPr>
                      <a:r>
                        <a:rPr lang="en-US" sz="1800" dirty="0">
                          <a:effectLst/>
                        </a:rPr>
                        <a:t>H</a:t>
                      </a:r>
                      <a:r>
                        <a:rPr lang="en-US" sz="1800" baseline="-25000" dirty="0">
                          <a:effectLst/>
                        </a:rPr>
                        <a:t>4</a:t>
                      </a:r>
                      <a:r>
                        <a:rPr lang="en-US" sz="1800" dirty="0">
                          <a:effectLst/>
                        </a:rPr>
                        <a:t>: Brand loyalty is </a:t>
                      </a:r>
                      <a:r>
                        <a:rPr lang="en-US" sz="1800" dirty="0" smtClean="0">
                          <a:effectLst/>
                        </a:rPr>
                        <a:t>significantly </a:t>
                      </a:r>
                      <a:r>
                        <a:rPr lang="en-US" sz="1800" dirty="0">
                          <a:effectLst/>
                        </a:rPr>
                        <a:t>positively affected by advertising of selected dairy products</a:t>
                      </a:r>
                      <a:r>
                        <a:rPr lang="en-US" sz="1800" dirty="0" smtClean="0">
                          <a:effectLst/>
                        </a:rPr>
                        <a:t>.</a:t>
                      </a:r>
                    </a:p>
                    <a:p>
                      <a:pPr marL="0" marR="0" algn="just">
                        <a:lnSpc>
                          <a:spcPct val="107000"/>
                        </a:lnSpc>
                        <a:spcBef>
                          <a:spcPts val="0"/>
                        </a:spcBef>
                        <a:spcAft>
                          <a:spcPts val="0"/>
                        </a:spcAft>
                      </a:pPr>
                      <a:endParaRPr lang="en-US" sz="1800" dirty="0">
                        <a:effectLst/>
                        <a:latin typeface="+mn-lt"/>
                        <a:ea typeface="Calibri" panose="020F0502020204030204" pitchFamily="34" charset="0"/>
                        <a:cs typeface="Latha"/>
                      </a:endParaRPr>
                    </a:p>
                  </a:txBody>
                  <a:tcPr marL="68580" marR="68580" marT="0" marB="0"/>
                </a:tc>
                <a:tc>
                  <a:txBody>
                    <a:bodyPr/>
                    <a:lstStyle/>
                    <a:p>
                      <a:pPr algn="ctr"/>
                      <a:r>
                        <a:rPr lang="en-US" sz="1800" dirty="0" smtClean="0"/>
                        <a:t>Rejected</a:t>
                      </a:r>
                      <a:endParaRPr lang="en-US" sz="1800" dirty="0"/>
                    </a:p>
                  </a:txBody>
                  <a:tcPr/>
                </a:tc>
              </a:tr>
              <a:tr h="370840">
                <a:tc>
                  <a:txBody>
                    <a:bodyPr/>
                    <a:lstStyle/>
                    <a:p>
                      <a:pPr marL="0" marR="0" algn="just">
                        <a:lnSpc>
                          <a:spcPct val="107000"/>
                        </a:lnSpc>
                        <a:spcBef>
                          <a:spcPts val="0"/>
                        </a:spcBef>
                        <a:spcAft>
                          <a:spcPts val="0"/>
                        </a:spcAft>
                      </a:pPr>
                      <a:r>
                        <a:rPr lang="en-US" sz="1800" dirty="0">
                          <a:effectLst/>
                        </a:rPr>
                        <a:t>H</a:t>
                      </a:r>
                      <a:r>
                        <a:rPr lang="en-US" sz="1800" baseline="-25000" dirty="0">
                          <a:effectLst/>
                        </a:rPr>
                        <a:t>5</a:t>
                      </a:r>
                      <a:r>
                        <a:rPr lang="en-US" sz="1800" dirty="0">
                          <a:effectLst/>
                        </a:rPr>
                        <a:t>: Brand loyalty is significantly positively affected by trust on the brand of selected dairy products</a:t>
                      </a:r>
                      <a:r>
                        <a:rPr lang="en-US" sz="1800" dirty="0" smtClean="0">
                          <a:effectLst/>
                        </a:rPr>
                        <a:t>.</a:t>
                      </a:r>
                    </a:p>
                    <a:p>
                      <a:pPr marL="0" marR="0" algn="just">
                        <a:lnSpc>
                          <a:spcPct val="107000"/>
                        </a:lnSpc>
                        <a:spcBef>
                          <a:spcPts val="0"/>
                        </a:spcBef>
                        <a:spcAft>
                          <a:spcPts val="0"/>
                        </a:spcAft>
                      </a:pPr>
                      <a:endParaRPr lang="en-US" sz="1800" dirty="0">
                        <a:effectLst/>
                        <a:latin typeface="+mn-lt"/>
                        <a:ea typeface="Calibri" panose="020F0502020204030204" pitchFamily="34" charset="0"/>
                        <a:cs typeface="Latha"/>
                      </a:endParaRPr>
                    </a:p>
                  </a:txBody>
                  <a:tcPr marL="68580" marR="68580" marT="0" marB="0"/>
                </a:tc>
                <a:tc>
                  <a:txBody>
                    <a:bodyPr/>
                    <a:lstStyle/>
                    <a:p>
                      <a:pPr algn="ctr"/>
                      <a:r>
                        <a:rPr lang="en-US" sz="1800" dirty="0" smtClean="0"/>
                        <a:t>Accepted</a:t>
                      </a:r>
                      <a:endParaRPr lang="en-US" sz="1800" dirty="0"/>
                    </a:p>
                  </a:txBody>
                  <a:tcPr/>
                </a:tc>
              </a:tr>
              <a:tr h="370840">
                <a:tc>
                  <a:txBody>
                    <a:bodyPr/>
                    <a:lstStyle/>
                    <a:p>
                      <a:pPr marL="0" marR="0" algn="just">
                        <a:lnSpc>
                          <a:spcPct val="107000"/>
                        </a:lnSpc>
                        <a:spcBef>
                          <a:spcPts val="0"/>
                        </a:spcBef>
                        <a:spcAft>
                          <a:spcPts val="0"/>
                        </a:spcAft>
                      </a:pPr>
                      <a:r>
                        <a:rPr lang="en-US" sz="1800" dirty="0">
                          <a:effectLst/>
                        </a:rPr>
                        <a:t>H</a:t>
                      </a:r>
                      <a:r>
                        <a:rPr lang="en-US" sz="1800" baseline="-25000" dirty="0">
                          <a:effectLst/>
                        </a:rPr>
                        <a:t>6</a:t>
                      </a:r>
                      <a:r>
                        <a:rPr lang="en-US" sz="1800" dirty="0">
                          <a:effectLst/>
                        </a:rPr>
                        <a:t>: Brand loyalty is significantly positively affected by availability of selected dairy products.</a:t>
                      </a:r>
                      <a:endParaRPr lang="en-US" sz="1800" dirty="0">
                        <a:effectLst/>
                        <a:latin typeface="+mn-lt"/>
                        <a:ea typeface="Calibri" panose="020F0502020204030204" pitchFamily="34" charset="0"/>
                        <a:cs typeface="Latha"/>
                      </a:endParaRPr>
                    </a:p>
                  </a:txBody>
                  <a:tcPr marL="68580" marR="68580" marT="0" marB="0"/>
                </a:tc>
                <a:tc>
                  <a:txBody>
                    <a:bodyPr/>
                    <a:lstStyle/>
                    <a:p>
                      <a:pPr algn="ctr"/>
                      <a:r>
                        <a:rPr lang="en-US" sz="1800" dirty="0" smtClean="0"/>
                        <a:t>Accepted</a:t>
                      </a:r>
                      <a:endParaRPr lang="en-US" sz="1800" dirty="0"/>
                    </a:p>
                  </a:txBody>
                  <a:tcPr/>
                </a:tc>
              </a:tr>
            </a:tbl>
          </a:graphicData>
        </a:graphic>
      </p:graphicFrame>
    </p:spTree>
    <p:extLst>
      <p:ext uri="{BB962C8B-B14F-4D97-AF65-F5344CB8AC3E}">
        <p14:creationId xmlns:p14="http://schemas.microsoft.com/office/powerpoint/2010/main" val="15367727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a:t>
            </a:r>
            <a:r>
              <a:rPr lang="en-US" sz="4400" u="sng" dirty="0" smtClean="0"/>
              <a:t>Discussion </a:t>
            </a:r>
            <a:r>
              <a:rPr lang="en-US" sz="4400" i="1" u="sng" dirty="0" smtClean="0"/>
              <a:t>cont.</a:t>
            </a:r>
            <a:endParaRPr lang="en-US" sz="4400" i="1" u="sng" dirty="0"/>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16</a:t>
            </a:fld>
            <a:endParaRPr lang="en-US"/>
          </a:p>
        </p:txBody>
      </p:sp>
      <p:sp>
        <p:nvSpPr>
          <p:cNvPr id="6" name="TextBox 5"/>
          <p:cNvSpPr txBox="1"/>
          <p:nvPr/>
        </p:nvSpPr>
        <p:spPr>
          <a:xfrm>
            <a:off x="622167" y="1410586"/>
            <a:ext cx="10935093" cy="400110"/>
          </a:xfrm>
          <a:prstGeom prst="rect">
            <a:avLst/>
          </a:prstGeom>
          <a:solidFill>
            <a:schemeClr val="accent6">
              <a:lumMod val="40000"/>
              <a:lumOff val="60000"/>
            </a:schemeClr>
          </a:solidFill>
        </p:spPr>
        <p:txBody>
          <a:bodyPr wrap="square" rtlCol="0">
            <a:spAutoFit/>
          </a:bodyPr>
          <a:lstStyle/>
          <a:p>
            <a:pPr marL="342900" indent="-342900">
              <a:buFont typeface="Wingdings" panose="05000000000000000000" pitchFamily="2" charset="2"/>
              <a:buChar char="v"/>
            </a:pPr>
            <a:r>
              <a:rPr lang="en-US" sz="2000" b="1" dirty="0" smtClean="0"/>
              <a:t>Level </a:t>
            </a:r>
            <a:r>
              <a:rPr lang="en-US" sz="2000" b="1" dirty="0"/>
              <a:t>of brand loyalty among existing </a:t>
            </a:r>
            <a:r>
              <a:rPr lang="en-US" sz="2000" b="1" dirty="0" smtClean="0"/>
              <a:t>customers </a:t>
            </a:r>
            <a:r>
              <a:rPr lang="en-US" sz="2000" b="1" dirty="0"/>
              <a:t>of selected dairy products in Sri </a:t>
            </a:r>
            <a:r>
              <a:rPr lang="en-US" sz="2000" b="1" dirty="0" smtClean="0"/>
              <a:t>Lanka</a:t>
            </a:r>
            <a:endParaRPr lang="en-US" sz="2000" b="1" dirty="0"/>
          </a:p>
        </p:txBody>
      </p:sp>
      <p:graphicFrame>
        <p:nvGraphicFramePr>
          <p:cNvPr id="7" name="Table 6"/>
          <p:cNvGraphicFramePr>
            <a:graphicFrameLocks noGrp="1"/>
          </p:cNvGraphicFramePr>
          <p:nvPr>
            <p:extLst>
              <p:ext uri="{D42A27DB-BD31-4B8C-83A1-F6EECF244321}">
                <p14:modId xmlns:p14="http://schemas.microsoft.com/office/powerpoint/2010/main" val="3395530836"/>
              </p:ext>
            </p:extLst>
          </p:nvPr>
        </p:nvGraphicFramePr>
        <p:xfrm>
          <a:off x="787135" y="2013755"/>
          <a:ext cx="10605156" cy="3606800"/>
        </p:xfrm>
        <a:graphic>
          <a:graphicData uri="http://schemas.openxmlformats.org/drawingml/2006/table">
            <a:tbl>
              <a:tblPr firstRow="1" bandRow="1">
                <a:tableStyleId>{68D230F3-CF80-4859-8CE7-A43EE81993B5}</a:tableStyleId>
              </a:tblPr>
              <a:tblGrid>
                <a:gridCol w="6862714"/>
                <a:gridCol w="867267"/>
                <a:gridCol w="1611983"/>
                <a:gridCol w="1263192"/>
              </a:tblGrid>
              <a:tr h="370840">
                <a:tc>
                  <a:txBody>
                    <a:bodyPr/>
                    <a:lstStyle/>
                    <a:p>
                      <a:pPr algn="ctr"/>
                      <a:r>
                        <a:rPr lang="en-US" dirty="0" smtClean="0"/>
                        <a:t>Brand Loyalty</a:t>
                      </a:r>
                      <a:endParaRPr lang="en-US" dirty="0"/>
                    </a:p>
                  </a:txBody>
                  <a:tcPr anchor="ctr"/>
                </a:tc>
                <a:tc>
                  <a:txBody>
                    <a:bodyPr/>
                    <a:lstStyle/>
                    <a:p>
                      <a:pPr algn="ctr"/>
                      <a:r>
                        <a:rPr lang="en-US" dirty="0" smtClean="0"/>
                        <a:t>Mean</a:t>
                      </a:r>
                      <a:endParaRPr lang="en-US" dirty="0"/>
                    </a:p>
                  </a:txBody>
                  <a:tcPr anchor="ctr"/>
                </a:tc>
                <a:tc>
                  <a:txBody>
                    <a:bodyPr/>
                    <a:lstStyle/>
                    <a:p>
                      <a:pPr algn="ctr"/>
                      <a:r>
                        <a:rPr lang="en-US" dirty="0" smtClean="0"/>
                        <a:t>Std. Deviation</a:t>
                      </a:r>
                      <a:endParaRPr lang="en-US" dirty="0"/>
                    </a:p>
                  </a:txBody>
                  <a:tcPr anchor="ctr"/>
                </a:tc>
                <a:tc>
                  <a:txBody>
                    <a:bodyPr/>
                    <a:lstStyle/>
                    <a:p>
                      <a:pPr algn="ctr"/>
                      <a:r>
                        <a:rPr lang="en-US" dirty="0" smtClean="0"/>
                        <a:t>Agreement</a:t>
                      </a:r>
                      <a:endParaRPr lang="en-US" dirty="0"/>
                    </a:p>
                  </a:txBody>
                  <a:tcPr anchor="ctr"/>
                </a:tc>
              </a:tr>
              <a:tr h="370840">
                <a:tc>
                  <a:txBody>
                    <a:bodyPr/>
                    <a:lstStyle/>
                    <a:p>
                      <a:r>
                        <a:rPr lang="en-US" dirty="0" smtClean="0"/>
                        <a:t>I always buy my favorite brand’s milk products.</a:t>
                      </a:r>
                      <a:endParaRPr lang="en-US" dirty="0"/>
                    </a:p>
                  </a:txBody>
                  <a:tcPr/>
                </a:tc>
                <a:tc>
                  <a:txBody>
                    <a:bodyPr/>
                    <a:lstStyle/>
                    <a:p>
                      <a:pPr algn="ctr"/>
                      <a:r>
                        <a:rPr lang="en-US" dirty="0" smtClean="0"/>
                        <a:t>3.87</a:t>
                      </a:r>
                      <a:endParaRPr lang="en-US" dirty="0"/>
                    </a:p>
                  </a:txBody>
                  <a:tcPr anchor="ctr"/>
                </a:tc>
                <a:tc>
                  <a:txBody>
                    <a:bodyPr/>
                    <a:lstStyle/>
                    <a:p>
                      <a:pPr algn="ctr"/>
                      <a:r>
                        <a:rPr lang="en-US" dirty="0" smtClean="0"/>
                        <a:t>1.051</a:t>
                      </a:r>
                      <a:endParaRPr lang="en-US" dirty="0"/>
                    </a:p>
                  </a:txBody>
                  <a:tcPr anchor="ctr"/>
                </a:tc>
                <a:tc>
                  <a:txBody>
                    <a:bodyPr/>
                    <a:lstStyle/>
                    <a:p>
                      <a:pPr algn="ctr"/>
                      <a:r>
                        <a:rPr lang="en-US" dirty="0" smtClean="0"/>
                        <a:t>Agree</a:t>
                      </a:r>
                      <a:endParaRPr lang="en-US" dirty="0"/>
                    </a:p>
                  </a:txBody>
                  <a:tcPr anchor="ctr"/>
                </a:tc>
              </a:tr>
              <a:tr h="370840">
                <a:tc>
                  <a:txBody>
                    <a:bodyPr/>
                    <a:lstStyle/>
                    <a:p>
                      <a:r>
                        <a:rPr lang="en-US" dirty="0" smtClean="0"/>
                        <a:t>My favorite milk brand would be my first choice.</a:t>
                      </a:r>
                      <a:endParaRPr lang="en-US" dirty="0"/>
                    </a:p>
                  </a:txBody>
                  <a:tcPr/>
                </a:tc>
                <a:tc>
                  <a:txBody>
                    <a:bodyPr/>
                    <a:lstStyle/>
                    <a:p>
                      <a:pPr algn="ctr"/>
                      <a:r>
                        <a:rPr lang="en-US" dirty="0" smtClean="0"/>
                        <a:t>4.12</a:t>
                      </a:r>
                      <a:endParaRPr lang="en-US" dirty="0"/>
                    </a:p>
                  </a:txBody>
                  <a:tcPr anchor="ctr"/>
                </a:tc>
                <a:tc>
                  <a:txBody>
                    <a:bodyPr/>
                    <a:lstStyle/>
                    <a:p>
                      <a:pPr algn="ctr"/>
                      <a:r>
                        <a:rPr lang="en-US" dirty="0" smtClean="0"/>
                        <a:t>1.061</a:t>
                      </a:r>
                      <a:endParaRPr lang="en-US" dirty="0"/>
                    </a:p>
                  </a:txBody>
                  <a:tcPr anchor="ctr"/>
                </a:tc>
                <a:tc>
                  <a:txBody>
                    <a:bodyPr/>
                    <a:lstStyle/>
                    <a:p>
                      <a:pPr algn="ctr"/>
                      <a:r>
                        <a:rPr lang="en-US" dirty="0" smtClean="0"/>
                        <a:t>Agree</a:t>
                      </a:r>
                      <a:endParaRPr lang="en-US" dirty="0"/>
                    </a:p>
                  </a:txBody>
                  <a:tcPr anchor="ctr"/>
                </a:tc>
              </a:tr>
              <a:tr h="370840">
                <a:tc>
                  <a:txBody>
                    <a:bodyPr/>
                    <a:lstStyle/>
                    <a:p>
                      <a:r>
                        <a:rPr lang="en-US" dirty="0" smtClean="0"/>
                        <a:t>I recommend my favorite milk brand to others.</a:t>
                      </a:r>
                      <a:endParaRPr lang="en-US" dirty="0"/>
                    </a:p>
                  </a:txBody>
                  <a:tcPr/>
                </a:tc>
                <a:tc>
                  <a:txBody>
                    <a:bodyPr/>
                    <a:lstStyle/>
                    <a:p>
                      <a:pPr algn="ctr"/>
                      <a:r>
                        <a:rPr lang="en-US" dirty="0" smtClean="0"/>
                        <a:t>4.01</a:t>
                      </a:r>
                      <a:endParaRPr lang="en-US" dirty="0"/>
                    </a:p>
                  </a:txBody>
                  <a:tcPr anchor="ctr"/>
                </a:tc>
                <a:tc>
                  <a:txBody>
                    <a:bodyPr/>
                    <a:lstStyle/>
                    <a:p>
                      <a:pPr algn="ctr"/>
                      <a:r>
                        <a:rPr lang="en-US" dirty="0" smtClean="0"/>
                        <a:t>1.049</a:t>
                      </a:r>
                      <a:endParaRPr lang="en-US" dirty="0"/>
                    </a:p>
                  </a:txBody>
                  <a:tcPr anchor="ctr"/>
                </a:tc>
                <a:tc>
                  <a:txBody>
                    <a:bodyPr/>
                    <a:lstStyle/>
                    <a:p>
                      <a:pPr algn="ctr"/>
                      <a:r>
                        <a:rPr lang="en-US" dirty="0" smtClean="0"/>
                        <a:t>Agree</a:t>
                      </a:r>
                      <a:endParaRPr lang="en-US" dirty="0"/>
                    </a:p>
                  </a:txBody>
                  <a:tcPr anchor="ctr"/>
                </a:tc>
              </a:tr>
              <a:tr h="370840">
                <a:tc>
                  <a:txBody>
                    <a:bodyPr/>
                    <a:lstStyle/>
                    <a:p>
                      <a:r>
                        <a:rPr lang="en-US" dirty="0" smtClean="0"/>
                        <a:t>I am satisfied with my favorite milk brand and it fulfills my expectations.</a:t>
                      </a:r>
                      <a:endParaRPr lang="en-US" dirty="0"/>
                    </a:p>
                  </a:txBody>
                  <a:tcPr/>
                </a:tc>
                <a:tc>
                  <a:txBody>
                    <a:bodyPr/>
                    <a:lstStyle/>
                    <a:p>
                      <a:pPr algn="ctr"/>
                      <a:r>
                        <a:rPr lang="en-US" dirty="0" smtClean="0"/>
                        <a:t>4.08</a:t>
                      </a:r>
                      <a:endParaRPr lang="en-US" dirty="0"/>
                    </a:p>
                  </a:txBody>
                  <a:tcPr anchor="ctr"/>
                </a:tc>
                <a:tc>
                  <a:txBody>
                    <a:bodyPr/>
                    <a:lstStyle/>
                    <a:p>
                      <a:pPr algn="ctr"/>
                      <a:r>
                        <a:rPr lang="en-US" dirty="0" smtClean="0"/>
                        <a:t>0.943</a:t>
                      </a:r>
                      <a:endParaRPr lang="en-US" dirty="0"/>
                    </a:p>
                  </a:txBody>
                  <a:tcPr anchor="ctr"/>
                </a:tc>
                <a:tc>
                  <a:txBody>
                    <a:bodyPr/>
                    <a:lstStyle/>
                    <a:p>
                      <a:pPr algn="ctr"/>
                      <a:r>
                        <a:rPr lang="en-US" dirty="0" smtClean="0"/>
                        <a:t>Agree</a:t>
                      </a:r>
                      <a:endParaRPr lang="en-US" dirty="0"/>
                    </a:p>
                  </a:txBody>
                  <a:tcPr anchor="ctr"/>
                </a:tc>
              </a:tr>
              <a:tr h="370840">
                <a:tc>
                  <a:txBody>
                    <a:bodyPr/>
                    <a:lstStyle/>
                    <a:p>
                      <a:r>
                        <a:rPr lang="en-US" dirty="0" smtClean="0"/>
                        <a:t>I do not shift to other milk brands with their promotions.</a:t>
                      </a:r>
                      <a:endParaRPr lang="en-US" dirty="0"/>
                    </a:p>
                  </a:txBody>
                  <a:tcPr/>
                </a:tc>
                <a:tc>
                  <a:txBody>
                    <a:bodyPr/>
                    <a:lstStyle/>
                    <a:p>
                      <a:pPr algn="ctr"/>
                      <a:r>
                        <a:rPr lang="en-US" dirty="0" smtClean="0"/>
                        <a:t>3.46</a:t>
                      </a:r>
                      <a:endParaRPr lang="en-US" dirty="0"/>
                    </a:p>
                  </a:txBody>
                  <a:tcPr anchor="ctr"/>
                </a:tc>
                <a:tc>
                  <a:txBody>
                    <a:bodyPr/>
                    <a:lstStyle/>
                    <a:p>
                      <a:pPr algn="ctr"/>
                      <a:r>
                        <a:rPr lang="en-US" dirty="0" smtClean="0"/>
                        <a:t>1.136</a:t>
                      </a:r>
                      <a:endParaRPr lang="en-US" dirty="0"/>
                    </a:p>
                  </a:txBody>
                  <a:tcPr anchor="ctr"/>
                </a:tc>
                <a:tc>
                  <a:txBody>
                    <a:bodyPr/>
                    <a:lstStyle/>
                    <a:p>
                      <a:pPr algn="ctr"/>
                      <a:r>
                        <a:rPr lang="en-US" dirty="0" smtClean="0"/>
                        <a:t>Agree</a:t>
                      </a:r>
                      <a:endParaRPr lang="en-US" dirty="0"/>
                    </a:p>
                  </a:txBody>
                  <a:tcPr anchor="ctr"/>
                </a:tc>
              </a:tr>
              <a:tr h="370840">
                <a:tc>
                  <a:txBody>
                    <a:bodyPr/>
                    <a:lstStyle/>
                    <a:p>
                      <a:r>
                        <a:rPr lang="en-US" dirty="0" smtClean="0"/>
                        <a:t>If my favorite milk brand’s products are not available in one grocery, I search for them in other groceries.</a:t>
                      </a:r>
                      <a:endParaRPr lang="en-US" dirty="0"/>
                    </a:p>
                  </a:txBody>
                  <a:tcPr/>
                </a:tc>
                <a:tc>
                  <a:txBody>
                    <a:bodyPr/>
                    <a:lstStyle/>
                    <a:p>
                      <a:pPr algn="ctr"/>
                      <a:r>
                        <a:rPr lang="en-US" dirty="0" smtClean="0"/>
                        <a:t>3.39</a:t>
                      </a:r>
                      <a:endParaRPr lang="en-US" dirty="0"/>
                    </a:p>
                  </a:txBody>
                  <a:tcPr anchor="ctr"/>
                </a:tc>
                <a:tc>
                  <a:txBody>
                    <a:bodyPr/>
                    <a:lstStyle/>
                    <a:p>
                      <a:pPr algn="ctr"/>
                      <a:r>
                        <a:rPr lang="en-US" dirty="0" smtClean="0"/>
                        <a:t>1.116</a:t>
                      </a:r>
                      <a:endParaRPr lang="en-US" dirty="0"/>
                    </a:p>
                  </a:txBody>
                  <a:tcPr anchor="ctr"/>
                </a:tc>
                <a:tc>
                  <a:txBody>
                    <a:bodyPr/>
                    <a:lstStyle/>
                    <a:p>
                      <a:pPr algn="ctr"/>
                      <a:r>
                        <a:rPr lang="en-US" dirty="0" smtClean="0"/>
                        <a:t>Neutral</a:t>
                      </a:r>
                      <a:endParaRPr lang="en-US" dirty="0"/>
                    </a:p>
                  </a:txBody>
                  <a:tcPr anchor="ctr"/>
                </a:tc>
              </a:tr>
              <a:tr h="370840">
                <a:tc>
                  <a:txBody>
                    <a:bodyPr/>
                    <a:lstStyle/>
                    <a:p>
                      <a:r>
                        <a:rPr lang="en-US" dirty="0" smtClean="0"/>
                        <a:t>I search for the details of other milk products from my favorite brand.</a:t>
                      </a:r>
                      <a:endParaRPr lang="en-US" dirty="0"/>
                    </a:p>
                  </a:txBody>
                  <a:tcPr/>
                </a:tc>
                <a:tc>
                  <a:txBody>
                    <a:bodyPr/>
                    <a:lstStyle/>
                    <a:p>
                      <a:pPr algn="ctr"/>
                      <a:r>
                        <a:rPr lang="en-US" dirty="0" smtClean="0"/>
                        <a:t>3.60</a:t>
                      </a:r>
                      <a:endParaRPr lang="en-US" dirty="0"/>
                    </a:p>
                  </a:txBody>
                  <a:tcPr anchor="ctr"/>
                </a:tc>
                <a:tc>
                  <a:txBody>
                    <a:bodyPr/>
                    <a:lstStyle/>
                    <a:p>
                      <a:pPr algn="ctr"/>
                      <a:r>
                        <a:rPr lang="en-US" dirty="0" smtClean="0"/>
                        <a:t>1.039</a:t>
                      </a:r>
                      <a:endParaRPr lang="en-US" dirty="0"/>
                    </a:p>
                  </a:txBody>
                  <a:tcPr anchor="ctr"/>
                </a:tc>
                <a:tc>
                  <a:txBody>
                    <a:bodyPr/>
                    <a:lstStyle/>
                    <a:p>
                      <a:pPr algn="ctr"/>
                      <a:r>
                        <a:rPr lang="en-US" dirty="0" smtClean="0"/>
                        <a:t>Agree</a:t>
                      </a:r>
                      <a:endParaRPr lang="en-US" dirty="0"/>
                    </a:p>
                  </a:txBody>
                  <a:tcPr anchor="ctr"/>
                </a:tc>
              </a:tr>
              <a:tr h="370840">
                <a:tc>
                  <a:txBody>
                    <a:bodyPr/>
                    <a:lstStyle/>
                    <a:p>
                      <a:r>
                        <a:rPr lang="en-US" dirty="0" smtClean="0"/>
                        <a:t>Composite</a:t>
                      </a:r>
                      <a:r>
                        <a:rPr lang="en-US" baseline="0" dirty="0" smtClean="0"/>
                        <a:t> variable</a:t>
                      </a:r>
                      <a:endParaRPr lang="en-US" dirty="0"/>
                    </a:p>
                  </a:txBody>
                  <a:tcPr/>
                </a:tc>
                <a:tc>
                  <a:txBody>
                    <a:bodyPr/>
                    <a:lstStyle/>
                    <a:p>
                      <a:pPr algn="ctr"/>
                      <a:r>
                        <a:rPr lang="en-US" dirty="0" smtClean="0"/>
                        <a:t>3.79</a:t>
                      </a:r>
                      <a:endParaRPr lang="en-US" dirty="0"/>
                    </a:p>
                  </a:txBody>
                  <a:tcPr anchor="ctr"/>
                </a:tc>
                <a:tc>
                  <a:txBody>
                    <a:bodyPr/>
                    <a:lstStyle/>
                    <a:p>
                      <a:pPr algn="ctr"/>
                      <a:r>
                        <a:rPr lang="en-US" dirty="0" smtClean="0"/>
                        <a:t>0.786</a:t>
                      </a:r>
                      <a:endParaRPr lang="en-US" dirty="0"/>
                    </a:p>
                  </a:txBody>
                  <a:tcPr anchor="ctr"/>
                </a:tc>
                <a:tc>
                  <a:txBody>
                    <a:bodyPr/>
                    <a:lstStyle/>
                    <a:p>
                      <a:pPr algn="ctr"/>
                      <a:r>
                        <a:rPr lang="en-US" dirty="0" smtClean="0"/>
                        <a:t>Agree</a:t>
                      </a:r>
                      <a:endParaRPr lang="en-US" dirty="0"/>
                    </a:p>
                  </a:txBody>
                  <a:tcPr anchor="ctr"/>
                </a:tc>
              </a:tr>
            </a:tbl>
          </a:graphicData>
        </a:graphic>
      </p:graphicFrame>
      <p:sp>
        <p:nvSpPr>
          <p:cNvPr id="8" name="TextBox 7"/>
          <p:cNvSpPr txBox="1"/>
          <p:nvPr/>
        </p:nvSpPr>
        <p:spPr>
          <a:xfrm>
            <a:off x="770965" y="5783653"/>
            <a:ext cx="10786295" cy="646331"/>
          </a:xfrm>
          <a:prstGeom prst="rect">
            <a:avLst/>
          </a:prstGeom>
          <a:noFill/>
        </p:spPr>
        <p:txBody>
          <a:bodyPr wrap="square" rtlCol="0">
            <a:spAutoFit/>
          </a:bodyPr>
          <a:lstStyle/>
          <a:p>
            <a:r>
              <a:rPr lang="en-US" dirty="0" smtClean="0"/>
              <a:t>Agreement Criteria</a:t>
            </a:r>
            <a:r>
              <a:rPr lang="en-US" dirty="0"/>
              <a:t>: Strongly Disagree (1.00-1.80), Disagree (1.81-2.60), Neutral (2.61-3.40), Agree (3.41-4.20), Strongly Agree (</a:t>
            </a:r>
            <a:r>
              <a:rPr lang="en-US" dirty="0" smtClean="0"/>
              <a:t>4.21-5.00) by </a:t>
            </a:r>
            <a:r>
              <a:rPr lang="en-US" dirty="0" err="1" smtClean="0"/>
              <a:t>Sözen</a:t>
            </a:r>
            <a:r>
              <a:rPr lang="en-US" dirty="0" smtClean="0"/>
              <a:t> </a:t>
            </a:r>
            <a:r>
              <a:rPr lang="en-US" dirty="0"/>
              <a:t>and </a:t>
            </a:r>
            <a:r>
              <a:rPr lang="en-US" dirty="0" err="1"/>
              <a:t>Guven</a:t>
            </a:r>
            <a:r>
              <a:rPr lang="en-US" dirty="0"/>
              <a:t> (2019</a:t>
            </a:r>
            <a:r>
              <a:rPr lang="en-US" dirty="0" smtClean="0"/>
              <a:t>)</a:t>
            </a:r>
            <a:endParaRPr lang="en-US" dirty="0"/>
          </a:p>
        </p:txBody>
      </p:sp>
    </p:spTree>
    <p:extLst>
      <p:ext uri="{BB962C8B-B14F-4D97-AF65-F5344CB8AC3E}">
        <p14:creationId xmlns:p14="http://schemas.microsoft.com/office/powerpoint/2010/main" val="15367727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a:t>
            </a:r>
            <a:r>
              <a:rPr lang="en-US" sz="4400" u="sng" dirty="0" smtClean="0"/>
              <a:t>Discussion </a:t>
            </a:r>
            <a:r>
              <a:rPr lang="en-US" sz="4400" i="1" u="sng" dirty="0" smtClean="0"/>
              <a:t>cont.</a:t>
            </a:r>
            <a:endParaRPr lang="en-US" sz="4400" i="1" u="sng" dirty="0"/>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17</a:t>
            </a:fld>
            <a:endParaRPr lang="en-US"/>
          </a:p>
        </p:txBody>
      </p:sp>
      <p:sp>
        <p:nvSpPr>
          <p:cNvPr id="6" name="TextBox 5"/>
          <p:cNvSpPr txBox="1"/>
          <p:nvPr/>
        </p:nvSpPr>
        <p:spPr>
          <a:xfrm>
            <a:off x="763571" y="1713371"/>
            <a:ext cx="10237509" cy="400110"/>
          </a:xfrm>
          <a:prstGeom prst="rect">
            <a:avLst/>
          </a:prstGeom>
          <a:solidFill>
            <a:schemeClr val="accent6">
              <a:lumMod val="40000"/>
              <a:lumOff val="60000"/>
            </a:schemeClr>
          </a:solidFill>
        </p:spPr>
        <p:txBody>
          <a:bodyPr wrap="square" rtlCol="0">
            <a:spAutoFit/>
          </a:bodyPr>
          <a:lstStyle/>
          <a:p>
            <a:pPr marL="342900" indent="-342900">
              <a:buFont typeface="Wingdings" panose="05000000000000000000" pitchFamily="2" charset="2"/>
              <a:buChar char="v"/>
            </a:pPr>
            <a:r>
              <a:rPr lang="en-US" sz="2000" b="1" dirty="0"/>
              <a:t>C</a:t>
            </a:r>
            <a:r>
              <a:rPr lang="en-US" sz="2000" b="1" dirty="0" smtClean="0"/>
              <a:t>onsumer </a:t>
            </a:r>
            <a:r>
              <a:rPr lang="en-US" sz="2000" b="1" dirty="0"/>
              <a:t>behavior towards selected dairy products in Sri </a:t>
            </a:r>
            <a:r>
              <a:rPr lang="en-US" sz="2000" b="1" dirty="0" smtClean="0"/>
              <a:t>Lanka</a:t>
            </a:r>
            <a:endParaRPr lang="en-US" sz="2000" b="1" dirty="0"/>
          </a:p>
        </p:txBody>
      </p:sp>
      <p:graphicFrame>
        <p:nvGraphicFramePr>
          <p:cNvPr id="7" name="Table 6"/>
          <p:cNvGraphicFramePr>
            <a:graphicFrameLocks noGrp="1"/>
          </p:cNvGraphicFramePr>
          <p:nvPr>
            <p:extLst>
              <p:ext uri="{D42A27DB-BD31-4B8C-83A1-F6EECF244321}">
                <p14:modId xmlns:p14="http://schemas.microsoft.com/office/powerpoint/2010/main" val="1337168199"/>
              </p:ext>
            </p:extLst>
          </p:nvPr>
        </p:nvGraphicFramePr>
        <p:xfrm>
          <a:off x="364109" y="3464741"/>
          <a:ext cx="5561815" cy="1879600"/>
        </p:xfrm>
        <a:graphic>
          <a:graphicData uri="http://schemas.openxmlformats.org/drawingml/2006/table">
            <a:tbl>
              <a:tblPr firstRow="1" bandRow="1">
                <a:tableStyleId>{68D230F3-CF80-4859-8CE7-A43EE81993B5}</a:tableStyleId>
              </a:tblPr>
              <a:tblGrid>
                <a:gridCol w="2790334"/>
                <a:gridCol w="1300899"/>
                <a:gridCol w="1470582"/>
              </a:tblGrid>
              <a:tr h="370840">
                <a:tc>
                  <a:txBody>
                    <a:bodyPr/>
                    <a:lstStyle/>
                    <a:p>
                      <a:endParaRPr lang="en-US" dirty="0"/>
                    </a:p>
                  </a:txBody>
                  <a:tcPr/>
                </a:tc>
                <a:tc>
                  <a:txBody>
                    <a:bodyPr/>
                    <a:lstStyle/>
                    <a:p>
                      <a:r>
                        <a:rPr lang="en-US" sz="2000" dirty="0" smtClean="0"/>
                        <a:t>Frequency</a:t>
                      </a:r>
                      <a:endParaRPr lang="en-US" sz="2000" dirty="0"/>
                    </a:p>
                  </a:txBody>
                  <a:tcPr/>
                </a:tc>
                <a:tc>
                  <a:txBody>
                    <a:bodyPr/>
                    <a:lstStyle/>
                    <a:p>
                      <a:r>
                        <a:rPr lang="en-US" sz="2000" dirty="0" smtClean="0"/>
                        <a:t>Percentage </a:t>
                      </a:r>
                      <a:endParaRPr lang="en-US" sz="2000" dirty="0"/>
                    </a:p>
                  </a:txBody>
                  <a:tcPr/>
                </a:tc>
              </a:tr>
              <a:tr h="370840">
                <a:tc>
                  <a:txBody>
                    <a:bodyPr/>
                    <a:lstStyle/>
                    <a:p>
                      <a:pPr marL="38100" marR="38100">
                        <a:lnSpc>
                          <a:spcPts val="1600"/>
                        </a:lnSpc>
                        <a:spcBef>
                          <a:spcPts val="0"/>
                        </a:spcBef>
                        <a:spcAft>
                          <a:spcPts val="0"/>
                        </a:spcAft>
                      </a:pPr>
                      <a:r>
                        <a:rPr lang="en-US" sz="2000" dirty="0">
                          <a:effectLst/>
                        </a:rPr>
                        <a:t>Once / twice a day</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a:effectLst/>
                        </a:rPr>
                        <a:t>68</a:t>
                      </a:r>
                      <a:endParaRPr lang="en-US" sz="320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dirty="0" smtClean="0">
                          <a:effectLst/>
                        </a:rPr>
                        <a:t>22.5%</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dirty="0">
                          <a:effectLst/>
                        </a:rPr>
                        <a:t>Two / three times a week</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dirty="0">
                          <a:effectLst/>
                        </a:rPr>
                        <a:t>128</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dirty="0" smtClean="0">
                          <a:effectLst/>
                        </a:rPr>
                        <a:t>42.4%</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a:effectLst/>
                        </a:rPr>
                        <a:t>Once a week</a:t>
                      </a:r>
                      <a:endParaRPr lang="en-US" sz="320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a:effectLst/>
                        </a:rPr>
                        <a:t>59</a:t>
                      </a:r>
                      <a:endParaRPr lang="en-US" sz="320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dirty="0" smtClean="0">
                          <a:effectLst/>
                        </a:rPr>
                        <a:t>19.5%</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a:effectLst/>
                        </a:rPr>
                        <a:t>Once a month / rarely</a:t>
                      </a:r>
                      <a:endParaRPr lang="en-US" sz="320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dirty="0">
                          <a:effectLst/>
                        </a:rPr>
                        <a:t>47</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dirty="0" smtClean="0">
                          <a:effectLst/>
                        </a:rPr>
                        <a:t>15.6%</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776427682"/>
              </p:ext>
            </p:extLst>
          </p:nvPr>
        </p:nvGraphicFramePr>
        <p:xfrm>
          <a:off x="6255862" y="3442659"/>
          <a:ext cx="5514680" cy="1879600"/>
        </p:xfrm>
        <a:graphic>
          <a:graphicData uri="http://schemas.openxmlformats.org/drawingml/2006/table">
            <a:tbl>
              <a:tblPr firstRow="1" bandRow="1">
                <a:tableStyleId>{68D230F3-CF80-4859-8CE7-A43EE81993B5}</a:tableStyleId>
              </a:tblPr>
              <a:tblGrid>
                <a:gridCol w="2837743"/>
                <a:gridCol w="1305362"/>
                <a:gridCol w="1371575"/>
              </a:tblGrid>
              <a:tr h="370840">
                <a:tc>
                  <a:txBody>
                    <a:bodyPr/>
                    <a:lstStyle/>
                    <a:p>
                      <a:endParaRPr lang="en-US" dirty="0"/>
                    </a:p>
                  </a:txBody>
                  <a:tcPr/>
                </a:tc>
                <a:tc>
                  <a:txBody>
                    <a:bodyPr/>
                    <a:lstStyle/>
                    <a:p>
                      <a:r>
                        <a:rPr lang="en-US" sz="2000" dirty="0" smtClean="0"/>
                        <a:t>Frequency</a:t>
                      </a:r>
                      <a:endParaRPr lang="en-US" sz="2000" dirty="0"/>
                    </a:p>
                  </a:txBody>
                  <a:tcPr/>
                </a:tc>
                <a:tc>
                  <a:txBody>
                    <a:bodyPr/>
                    <a:lstStyle/>
                    <a:p>
                      <a:r>
                        <a:rPr lang="en-US" sz="2000" dirty="0" smtClean="0"/>
                        <a:t>Percentage</a:t>
                      </a:r>
                      <a:endParaRPr lang="en-US" sz="2000" dirty="0"/>
                    </a:p>
                  </a:txBody>
                  <a:tcPr/>
                </a:tc>
              </a:tr>
              <a:tr h="370840">
                <a:tc>
                  <a:txBody>
                    <a:bodyPr/>
                    <a:lstStyle/>
                    <a:p>
                      <a:pPr marL="38100" marR="38100">
                        <a:lnSpc>
                          <a:spcPts val="1600"/>
                        </a:lnSpc>
                        <a:spcBef>
                          <a:spcPts val="0"/>
                        </a:spcBef>
                        <a:spcAft>
                          <a:spcPts val="0"/>
                        </a:spcAft>
                      </a:pPr>
                      <a:r>
                        <a:rPr lang="en-US" sz="2000" dirty="0">
                          <a:effectLst/>
                        </a:rPr>
                        <a:t>Supermarket</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a:effectLst/>
                        </a:rPr>
                        <a:t>106</a:t>
                      </a:r>
                      <a:endParaRPr lang="en-US" sz="320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dirty="0" smtClean="0">
                          <a:effectLst/>
                        </a:rPr>
                        <a:t>35.1%</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dirty="0">
                          <a:effectLst/>
                        </a:rPr>
                        <a:t>Grocery / Retail shop</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a:effectLst/>
                        </a:rPr>
                        <a:t>182</a:t>
                      </a:r>
                      <a:endParaRPr lang="en-US" sz="320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dirty="0" smtClean="0">
                          <a:effectLst/>
                        </a:rPr>
                        <a:t>60.3%</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a:effectLst/>
                        </a:rPr>
                        <a:t>Café / Tea shops / Canteen</a:t>
                      </a:r>
                      <a:endParaRPr lang="en-US" sz="320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a:effectLst/>
                        </a:rPr>
                        <a:t>11</a:t>
                      </a:r>
                      <a:endParaRPr lang="en-US" sz="320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dirty="0" smtClean="0">
                          <a:effectLst/>
                        </a:rPr>
                        <a:t>3.6%</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dirty="0">
                          <a:effectLst/>
                        </a:rPr>
                        <a:t>Other</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a:effectLst/>
                        </a:rPr>
                        <a:t>3</a:t>
                      </a:r>
                      <a:endParaRPr lang="en-US" sz="320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r">
                        <a:lnSpc>
                          <a:spcPts val="1600"/>
                        </a:lnSpc>
                        <a:spcBef>
                          <a:spcPts val="0"/>
                        </a:spcBef>
                        <a:spcAft>
                          <a:spcPts val="0"/>
                        </a:spcAft>
                      </a:pPr>
                      <a:r>
                        <a:rPr lang="en-US" sz="2000" dirty="0" smtClean="0">
                          <a:effectLst/>
                        </a:rPr>
                        <a:t>1.0%</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bl>
          </a:graphicData>
        </a:graphic>
      </p:graphicFrame>
      <p:sp>
        <p:nvSpPr>
          <p:cNvPr id="9" name="TextBox 8"/>
          <p:cNvSpPr txBox="1"/>
          <p:nvPr/>
        </p:nvSpPr>
        <p:spPr>
          <a:xfrm>
            <a:off x="1178858" y="2669659"/>
            <a:ext cx="4807670" cy="400110"/>
          </a:xfrm>
          <a:prstGeom prst="rect">
            <a:avLst/>
          </a:prstGeom>
          <a:noFill/>
        </p:spPr>
        <p:txBody>
          <a:bodyPr wrap="square" rtlCol="0">
            <a:spAutoFit/>
          </a:bodyPr>
          <a:lstStyle/>
          <a:p>
            <a:r>
              <a:rPr lang="en-US" sz="2000" b="1" dirty="0" smtClean="0"/>
              <a:t>Frequency of use the dairy products</a:t>
            </a:r>
            <a:endParaRPr lang="en-US" sz="2000" b="1" dirty="0"/>
          </a:p>
        </p:txBody>
      </p:sp>
      <p:sp>
        <p:nvSpPr>
          <p:cNvPr id="10" name="TextBox 9"/>
          <p:cNvSpPr txBox="1"/>
          <p:nvPr/>
        </p:nvSpPr>
        <p:spPr>
          <a:xfrm>
            <a:off x="6917308" y="2669659"/>
            <a:ext cx="4681195" cy="400110"/>
          </a:xfrm>
          <a:prstGeom prst="rect">
            <a:avLst/>
          </a:prstGeom>
          <a:noFill/>
        </p:spPr>
        <p:txBody>
          <a:bodyPr wrap="square" rtlCol="0">
            <a:spAutoFit/>
          </a:bodyPr>
          <a:lstStyle/>
          <a:p>
            <a:r>
              <a:rPr lang="en-US" sz="2000" b="1" dirty="0" smtClean="0"/>
              <a:t>Place where buy the dairy products</a:t>
            </a:r>
            <a:endParaRPr lang="en-US" sz="2000" b="1" dirty="0"/>
          </a:p>
        </p:txBody>
      </p:sp>
    </p:spTree>
    <p:extLst>
      <p:ext uri="{BB962C8B-B14F-4D97-AF65-F5344CB8AC3E}">
        <p14:creationId xmlns:p14="http://schemas.microsoft.com/office/powerpoint/2010/main" val="15367727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a:t>
            </a:r>
            <a:r>
              <a:rPr lang="en-US" sz="4400" u="sng" dirty="0" smtClean="0"/>
              <a:t>Discussion </a:t>
            </a:r>
            <a:r>
              <a:rPr lang="en-US" sz="4400" i="1" u="sng" dirty="0" smtClean="0"/>
              <a:t>cont.</a:t>
            </a:r>
            <a:endParaRPr lang="en-US" sz="4400" i="1" u="sng" dirty="0"/>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18</a:t>
            </a:fld>
            <a:endParaRPr lang="en-US"/>
          </a:p>
        </p:txBody>
      </p:sp>
      <p:graphicFrame>
        <p:nvGraphicFramePr>
          <p:cNvPr id="6" name="Chart 5"/>
          <p:cNvGraphicFramePr/>
          <p:nvPr>
            <p:extLst>
              <p:ext uri="{D42A27DB-BD31-4B8C-83A1-F6EECF244321}">
                <p14:modId xmlns:p14="http://schemas.microsoft.com/office/powerpoint/2010/main" val="3334602167"/>
              </p:ext>
            </p:extLst>
          </p:nvPr>
        </p:nvGraphicFramePr>
        <p:xfrm>
          <a:off x="681674" y="2177922"/>
          <a:ext cx="5005895" cy="3220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extLst>
              <p:ext uri="{D42A27DB-BD31-4B8C-83A1-F6EECF244321}">
                <p14:modId xmlns:p14="http://schemas.microsoft.com/office/powerpoint/2010/main" val="3329089493"/>
              </p:ext>
            </p:extLst>
          </p:nvPr>
        </p:nvGraphicFramePr>
        <p:xfrm>
          <a:off x="6521749" y="2223208"/>
          <a:ext cx="5005633" cy="3154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367727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smtClean="0"/>
              <a:t>Conclusion</a:t>
            </a:r>
            <a:endParaRPr lang="en-US" sz="4400" u="sng" dirty="0"/>
          </a:p>
        </p:txBody>
      </p:sp>
      <p:sp>
        <p:nvSpPr>
          <p:cNvPr id="3" name="Content Placeholder 2">
            <a:extLst>
              <a:ext uri="{FF2B5EF4-FFF2-40B4-BE49-F238E27FC236}">
                <a16:creationId xmlns="" xmlns:a16="http://schemas.microsoft.com/office/drawing/2014/main" id="{3989914B-F471-723A-5A29-F6E1BE6E81C9}"/>
              </a:ext>
            </a:extLst>
          </p:cNvPr>
          <p:cNvSpPr>
            <a:spLocks noGrp="1"/>
          </p:cNvSpPr>
          <p:nvPr>
            <p:ph idx="1"/>
          </p:nvPr>
        </p:nvSpPr>
        <p:spPr>
          <a:xfrm>
            <a:off x="1039906" y="1825625"/>
            <a:ext cx="10085294" cy="4351338"/>
          </a:xfrm>
        </p:spPr>
        <p:txBody>
          <a:bodyPr>
            <a:normAutofit/>
          </a:bodyPr>
          <a:lstStyle/>
          <a:p>
            <a:pPr marL="342900" indent="-342900" algn="just"/>
            <a:r>
              <a:rPr lang="en-US" sz="2400" dirty="0"/>
              <a:t>The main intension of this study was to identify the factors leading to brand loyalty in selected dairy products in Sri Lanka</a:t>
            </a:r>
            <a:r>
              <a:rPr lang="en-US" sz="2400" dirty="0" smtClean="0"/>
              <a:t>.</a:t>
            </a:r>
            <a:endParaRPr lang="en-US" sz="2400" dirty="0"/>
          </a:p>
          <a:p>
            <a:pPr marL="342900" indent="-342900" algn="just"/>
            <a:r>
              <a:rPr lang="en-US" sz="2400" dirty="0"/>
              <a:t>The results of multiple linear regression analysis indicated that Product Quality, Trust on the Brand, and Availability have statistically significant relationships with Brand Loyalty. All these three independent variables have a positive relationship with Brand Loyalty</a:t>
            </a:r>
            <a:r>
              <a:rPr lang="en-US" sz="2400" dirty="0" smtClean="0"/>
              <a:t>.</a:t>
            </a:r>
            <a:endParaRPr lang="en-US" sz="2400" dirty="0"/>
          </a:p>
          <a:p>
            <a:pPr marL="342900" indent="-342900" algn="just"/>
            <a:r>
              <a:rPr lang="en-US" sz="2400" dirty="0"/>
              <a:t>Also, the findings of this study indicated that consumers of selected dairy products are brand loyal</a:t>
            </a:r>
            <a:r>
              <a:rPr lang="en-US" sz="2400" dirty="0" smtClean="0"/>
              <a:t>.</a:t>
            </a:r>
            <a:endParaRPr lang="en-US" sz="2400" dirty="0"/>
          </a:p>
          <a:p>
            <a:pPr marL="342900" indent="-342900" algn="just"/>
            <a:r>
              <a:rPr lang="en-US" sz="2400" dirty="0"/>
              <a:t>Most of the respondents (79%) had a favorite brand/s of dairy products, while the most consumed dairy product is yoghurt.</a:t>
            </a:r>
          </a:p>
          <a:p>
            <a:endParaRPr lang="en-US" dirty="0"/>
          </a:p>
          <a:p>
            <a:endParaRPr lang="en-US" dirty="0"/>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19</a:t>
            </a:fld>
            <a:endParaRPr lang="en-US"/>
          </a:p>
        </p:txBody>
      </p:sp>
    </p:spTree>
    <p:extLst>
      <p:ext uri="{BB962C8B-B14F-4D97-AF65-F5344CB8AC3E}">
        <p14:creationId xmlns:p14="http://schemas.microsoft.com/office/powerpoint/2010/main" val="4003356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7F6B58-BEB4-7EC1-F5FE-DF097D6D6D9E}"/>
              </a:ext>
            </a:extLst>
          </p:cNvPr>
          <p:cNvSpPr>
            <a:spLocks noGrp="1"/>
          </p:cNvSpPr>
          <p:nvPr>
            <p:ph type="title"/>
          </p:nvPr>
        </p:nvSpPr>
        <p:spPr>
          <a:xfrm>
            <a:off x="838200" y="365125"/>
            <a:ext cx="10515600" cy="1325563"/>
          </a:xfrm>
        </p:spPr>
        <p:txBody>
          <a:bodyPr>
            <a:normAutofit/>
          </a:bodyPr>
          <a:lstStyle/>
          <a:p>
            <a:pPr algn="ctr"/>
            <a:r>
              <a:rPr lang="en-US" sz="4400" u="sng" dirty="0"/>
              <a:t>Content </a:t>
            </a:r>
          </a:p>
        </p:txBody>
      </p:sp>
      <p:sp>
        <p:nvSpPr>
          <p:cNvPr id="3" name="Content Placeholder 2">
            <a:extLst>
              <a:ext uri="{FF2B5EF4-FFF2-40B4-BE49-F238E27FC236}">
                <a16:creationId xmlns="" xmlns:a16="http://schemas.microsoft.com/office/drawing/2014/main" id="{2A54ADEF-2197-9A5F-5429-3CD03E1AB326}"/>
              </a:ext>
            </a:extLst>
          </p:cNvPr>
          <p:cNvSpPr>
            <a:spLocks noGrp="1"/>
          </p:cNvSpPr>
          <p:nvPr>
            <p:ph idx="1"/>
          </p:nvPr>
        </p:nvSpPr>
        <p:spPr/>
        <p:txBody>
          <a:bodyPr>
            <a:normAutofit fontScale="92500" lnSpcReduction="20000"/>
          </a:bodyPr>
          <a:lstStyle/>
          <a:p>
            <a:pPr marL="0" marR="0">
              <a:lnSpc>
                <a:spcPct val="150000"/>
              </a:lnSpc>
              <a:spcBef>
                <a:spcPts val="0"/>
              </a:spcBef>
              <a:spcAft>
                <a:spcPts val="800"/>
              </a:spcAft>
            </a:pPr>
            <a:r>
              <a:rPr lang="en-US" dirty="0">
                <a:ea typeface="Calibri" panose="020F0502020204030204" pitchFamily="34" charset="0"/>
                <a:cs typeface="Iskoola Pota" panose="02010503010101010104" pitchFamily="2" charset="0"/>
              </a:rPr>
              <a:t>Introduction</a:t>
            </a:r>
          </a:p>
          <a:p>
            <a:pPr marL="0" marR="0">
              <a:lnSpc>
                <a:spcPct val="150000"/>
              </a:lnSpc>
              <a:spcBef>
                <a:spcPts val="0"/>
              </a:spcBef>
              <a:spcAft>
                <a:spcPts val="800"/>
              </a:spcAft>
            </a:pPr>
            <a:r>
              <a:rPr lang="en-US" dirty="0">
                <a:ea typeface="Calibri" panose="020F0502020204030204" pitchFamily="34" charset="0"/>
                <a:cs typeface="Iskoola Pota" panose="02010503010101010104" pitchFamily="2" charset="0"/>
              </a:rPr>
              <a:t>Objectives</a:t>
            </a:r>
          </a:p>
          <a:p>
            <a:pPr marL="0" marR="0" algn="just">
              <a:lnSpc>
                <a:spcPct val="150000"/>
              </a:lnSpc>
              <a:spcBef>
                <a:spcPts val="0"/>
              </a:spcBef>
              <a:spcAft>
                <a:spcPts val="800"/>
              </a:spcAft>
            </a:pPr>
            <a:r>
              <a:rPr lang="en-US" dirty="0">
                <a:ea typeface="Calibri" panose="020F0502020204030204" pitchFamily="34" charset="0"/>
                <a:cs typeface="Iskoola Pota" panose="02010503010101010104" pitchFamily="2" charset="0"/>
              </a:rPr>
              <a:t>Material and Methods</a:t>
            </a:r>
          </a:p>
          <a:p>
            <a:pPr marL="0" marR="0" algn="just">
              <a:lnSpc>
                <a:spcPct val="150000"/>
              </a:lnSpc>
              <a:spcBef>
                <a:spcPts val="0"/>
              </a:spcBef>
              <a:spcAft>
                <a:spcPts val="800"/>
              </a:spcAft>
            </a:pPr>
            <a:r>
              <a:rPr lang="en-US" dirty="0">
                <a:ea typeface="Calibri" panose="020F0502020204030204" pitchFamily="34" charset="0"/>
                <a:cs typeface="Iskoola Pota" panose="02010503010101010104" pitchFamily="2" charset="0"/>
              </a:rPr>
              <a:t>Results and Discussion</a:t>
            </a:r>
          </a:p>
          <a:p>
            <a:pPr marL="0" marR="0" algn="just">
              <a:lnSpc>
                <a:spcPct val="150000"/>
              </a:lnSpc>
              <a:spcBef>
                <a:spcPts val="0"/>
              </a:spcBef>
              <a:spcAft>
                <a:spcPts val="800"/>
              </a:spcAft>
            </a:pPr>
            <a:r>
              <a:rPr lang="en-US" dirty="0" smtClean="0">
                <a:ea typeface="Calibri" panose="020F0502020204030204" pitchFamily="34" charset="0"/>
                <a:cs typeface="Iskoola Pota" panose="02010503010101010104" pitchFamily="2" charset="0"/>
              </a:rPr>
              <a:t>Conclusion</a:t>
            </a:r>
          </a:p>
          <a:p>
            <a:pPr marL="0" marR="0" algn="just">
              <a:lnSpc>
                <a:spcPct val="150000"/>
              </a:lnSpc>
              <a:spcBef>
                <a:spcPts val="0"/>
              </a:spcBef>
              <a:spcAft>
                <a:spcPts val="800"/>
              </a:spcAft>
            </a:pPr>
            <a:r>
              <a:rPr lang="en-US" dirty="0" smtClean="0">
                <a:ea typeface="Calibri" panose="020F0502020204030204" pitchFamily="34" charset="0"/>
                <a:cs typeface="Iskoola Pota" panose="02010503010101010104" pitchFamily="2" charset="0"/>
              </a:rPr>
              <a:t>Recommendations</a:t>
            </a:r>
            <a:endParaRPr lang="en-US" dirty="0">
              <a:ea typeface="Calibri" panose="020F0502020204030204" pitchFamily="34" charset="0"/>
              <a:cs typeface="Iskoola Pota" panose="02010503010101010104" pitchFamily="2" charset="0"/>
            </a:endParaRPr>
          </a:p>
          <a:p>
            <a:pPr marL="0" marR="0" algn="just">
              <a:lnSpc>
                <a:spcPct val="150000"/>
              </a:lnSpc>
              <a:spcBef>
                <a:spcPts val="0"/>
              </a:spcBef>
              <a:spcAft>
                <a:spcPts val="800"/>
              </a:spcAft>
            </a:pPr>
            <a:r>
              <a:rPr lang="en-US" dirty="0">
                <a:ea typeface="Calibri" panose="020F0502020204030204" pitchFamily="34" charset="0"/>
                <a:cs typeface="Iskoola Pota" panose="02010503010101010104" pitchFamily="2" charset="0"/>
              </a:rPr>
              <a:t>References</a:t>
            </a:r>
          </a:p>
        </p:txBody>
      </p:sp>
      <p:sp>
        <p:nvSpPr>
          <p:cNvPr id="4" name="Slide Number Placeholder 3">
            <a:extLst>
              <a:ext uri="{FF2B5EF4-FFF2-40B4-BE49-F238E27FC236}">
                <a16:creationId xmlns="" xmlns:a16="http://schemas.microsoft.com/office/drawing/2014/main" id="{6BF8F961-52E7-EAC8-9412-12E4E3384CBB}"/>
              </a:ext>
            </a:extLst>
          </p:cNvPr>
          <p:cNvSpPr>
            <a:spLocks noGrp="1"/>
          </p:cNvSpPr>
          <p:nvPr>
            <p:ph type="sldNum" sz="quarter" idx="12"/>
          </p:nvPr>
        </p:nvSpPr>
        <p:spPr>
          <a:xfrm>
            <a:off x="9329692" y="6492875"/>
            <a:ext cx="2743200" cy="365125"/>
          </a:xfrm>
        </p:spPr>
        <p:txBody>
          <a:bodyPr/>
          <a:lstStyle/>
          <a:p>
            <a:fld id="{48FC179B-E1DC-44DF-B0E4-66A8D350C2BE}" type="slidenum">
              <a:rPr lang="en-US" smtClean="0"/>
              <a:t>2</a:t>
            </a:fld>
            <a:endParaRPr lang="en-US"/>
          </a:p>
        </p:txBody>
      </p:sp>
    </p:spTree>
    <p:extLst>
      <p:ext uri="{BB962C8B-B14F-4D97-AF65-F5344CB8AC3E}">
        <p14:creationId xmlns:p14="http://schemas.microsoft.com/office/powerpoint/2010/main" val="17684454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p:txBody>
          <a:bodyPr>
            <a:normAutofit/>
          </a:bodyPr>
          <a:lstStyle/>
          <a:p>
            <a:pPr algn="ctr"/>
            <a:r>
              <a:rPr lang="en-US" u="sng" dirty="0" smtClean="0"/>
              <a:t>Recommendations</a:t>
            </a:r>
            <a:endParaRPr lang="en-US" sz="4400" u="sng" dirty="0"/>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20</a:t>
            </a:fld>
            <a:endParaRPr lang="en-US"/>
          </a:p>
        </p:txBody>
      </p:sp>
      <p:sp>
        <p:nvSpPr>
          <p:cNvPr id="6" name="TextBox 5"/>
          <p:cNvSpPr txBox="1"/>
          <p:nvPr/>
        </p:nvSpPr>
        <p:spPr>
          <a:xfrm>
            <a:off x="1547566" y="1609807"/>
            <a:ext cx="9143880" cy="3046988"/>
          </a:xfrm>
          <a:prstGeom prst="rect">
            <a:avLst/>
          </a:prstGeom>
          <a:noFill/>
        </p:spPr>
        <p:txBody>
          <a:bodyPr wrap="square" rtlCol="0">
            <a:spAutoFit/>
          </a:bodyPr>
          <a:lstStyle/>
          <a:p>
            <a:pPr marL="342900" indent="-342900" algn="just">
              <a:buFont typeface="Arial" panose="020B0604020202020204" pitchFamily="34" charset="0"/>
              <a:buChar char="•"/>
            </a:pPr>
            <a:r>
              <a:rPr lang="en-US" sz="2400" dirty="0"/>
              <a:t>Dairy products manufacturing companies should be more concerned with product quality, trust on the brand, and availability than product price, packaging, and advertising to build a loyal customer base for their brands</a:t>
            </a:r>
            <a:r>
              <a:rPr lang="en-US" sz="2400" dirty="0" smtClean="0"/>
              <a:t>.</a:t>
            </a:r>
          </a:p>
          <a:p>
            <a:pPr marL="342900" indent="-342900" algn="just">
              <a:buFont typeface="Arial" panose="020B0604020202020204" pitchFamily="34" charset="0"/>
              <a:buChar char="•"/>
            </a:pPr>
            <a:endParaRPr lang="en-US" sz="2400" dirty="0"/>
          </a:p>
          <a:p>
            <a:pPr marL="342900" indent="-342900" algn="just">
              <a:buFont typeface="Arial" panose="020B0604020202020204" pitchFamily="34" charset="0"/>
              <a:buChar char="•"/>
            </a:pPr>
            <a:r>
              <a:rPr lang="en-US" sz="2400" dirty="0"/>
              <a:t>When developing policies and strategies, dairy product manufacturers should prioritize increasing brand loyalty among existing customers.</a:t>
            </a:r>
          </a:p>
        </p:txBody>
      </p:sp>
    </p:spTree>
    <p:extLst>
      <p:ext uri="{BB962C8B-B14F-4D97-AF65-F5344CB8AC3E}">
        <p14:creationId xmlns:p14="http://schemas.microsoft.com/office/powerpoint/2010/main" val="22601203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References</a:t>
            </a:r>
          </a:p>
        </p:txBody>
      </p:sp>
      <p:sp>
        <p:nvSpPr>
          <p:cNvPr id="3" name="Content Placeholder 2">
            <a:extLst>
              <a:ext uri="{FF2B5EF4-FFF2-40B4-BE49-F238E27FC236}">
                <a16:creationId xmlns="" xmlns:a16="http://schemas.microsoft.com/office/drawing/2014/main" id="{3989914B-F471-723A-5A29-F6E1BE6E81C9}"/>
              </a:ext>
            </a:extLst>
          </p:cNvPr>
          <p:cNvSpPr>
            <a:spLocks noGrp="1"/>
          </p:cNvSpPr>
          <p:nvPr>
            <p:ph idx="1"/>
          </p:nvPr>
        </p:nvSpPr>
        <p:spPr/>
        <p:txBody>
          <a:bodyPr>
            <a:normAutofit fontScale="92500" lnSpcReduction="20000"/>
          </a:bodyPr>
          <a:lstStyle/>
          <a:p>
            <a:pPr marL="285750" indent="-285750" algn="just"/>
            <a:r>
              <a:rPr lang="en-US" dirty="0" err="1"/>
              <a:t>Agutu</a:t>
            </a:r>
            <a:r>
              <a:rPr lang="en-US" dirty="0"/>
              <a:t>, S. A. (2019). Effect of Brand Perception on Consumer Loyalty to Packaged Milk Products in Kenya.</a:t>
            </a:r>
          </a:p>
          <a:p>
            <a:pPr marL="285750" indent="-285750" algn="just"/>
            <a:r>
              <a:rPr lang="en-US" dirty="0"/>
              <a:t>Hair, J. F. (1998). </a:t>
            </a:r>
            <a:r>
              <a:rPr lang="en-US" i="1" dirty="0"/>
              <a:t>Multivariate Data Analysis with Readings.</a:t>
            </a:r>
            <a:r>
              <a:rPr lang="en-US" dirty="0"/>
              <a:t> Prentice-Hall.</a:t>
            </a:r>
          </a:p>
          <a:p>
            <a:pPr marL="285750" indent="-285750" algn="just"/>
            <a:r>
              <a:rPr lang="en-US" dirty="0"/>
              <a:t>J. </a:t>
            </a:r>
            <a:r>
              <a:rPr lang="en-US" dirty="0" err="1"/>
              <a:t>Josko</a:t>
            </a:r>
            <a:r>
              <a:rPr lang="en-US" dirty="0"/>
              <a:t> </a:t>
            </a:r>
            <a:r>
              <a:rPr lang="en-US" dirty="0" err="1"/>
              <a:t>Brakus</a:t>
            </a:r>
            <a:r>
              <a:rPr lang="en-US" dirty="0"/>
              <a:t>, B. H. (2009). Brand experience: What is it? How is measured? Does it affect loyalty? </a:t>
            </a:r>
            <a:r>
              <a:rPr lang="en-US" i="1" dirty="0"/>
              <a:t>Journal of Marketing</a:t>
            </a:r>
            <a:r>
              <a:rPr lang="en-US" dirty="0"/>
              <a:t>.</a:t>
            </a:r>
          </a:p>
          <a:p>
            <a:pPr marL="285750" indent="-285750" algn="just"/>
            <a:r>
              <a:rPr lang="en-US" dirty="0"/>
              <a:t>J.K. </a:t>
            </a:r>
            <a:r>
              <a:rPr lang="en-US" dirty="0" err="1"/>
              <a:t>Vidanarachchi</a:t>
            </a:r>
            <a:r>
              <a:rPr lang="en-US" dirty="0"/>
              <a:t>, H. C. (2019). Dairy Industry in Sri Lanka: Current Status and Way Forward for a Sustainable Industry.</a:t>
            </a:r>
          </a:p>
          <a:p>
            <a:pPr marL="285750" indent="-285750" algn="just"/>
            <a:r>
              <a:rPr lang="en-US" dirty="0" err="1"/>
              <a:t>Langman</a:t>
            </a:r>
            <a:r>
              <a:rPr lang="en-US" dirty="0"/>
              <a:t>, L. (2012). Commoditization. The Wiley-Blackwell Encyclopedia of Globalization. </a:t>
            </a:r>
          </a:p>
          <a:p>
            <a:pPr marL="285750" indent="-285750" algn="just"/>
            <a:r>
              <a:rPr lang="en-US" dirty="0" err="1"/>
              <a:t>Sözen</a:t>
            </a:r>
            <a:r>
              <a:rPr lang="en-US" dirty="0"/>
              <a:t>, E., &amp; </a:t>
            </a:r>
            <a:r>
              <a:rPr lang="en-US" dirty="0" err="1"/>
              <a:t>Güven</a:t>
            </a:r>
            <a:r>
              <a:rPr lang="en-US" dirty="0"/>
              <a:t>, U. (2019). The Effect of Online Assessments on Students’ Attitudes Towards Undergraduate-Level Geography Courses. </a:t>
            </a:r>
            <a:r>
              <a:rPr lang="en-US" i="1" dirty="0"/>
              <a:t>International Education Studies</a:t>
            </a:r>
            <a:r>
              <a:rPr lang="en-US" dirty="0"/>
              <a:t>. </a:t>
            </a:r>
          </a:p>
          <a:p>
            <a:pPr marL="0" indent="0">
              <a:buNone/>
            </a:pPr>
            <a:endParaRPr lang="en-US" dirty="0"/>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21</a:t>
            </a:fld>
            <a:endParaRPr lang="en-US"/>
          </a:p>
        </p:txBody>
      </p:sp>
    </p:spTree>
    <p:extLst>
      <p:ext uri="{BB962C8B-B14F-4D97-AF65-F5344CB8AC3E}">
        <p14:creationId xmlns:p14="http://schemas.microsoft.com/office/powerpoint/2010/main" val="31500702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8FDF9E5-0E49-850E-F5C9-8747106A61A6}"/>
              </a:ext>
            </a:extLst>
          </p:cNvPr>
          <p:cNvSpPr>
            <a:spLocks noGrp="1"/>
          </p:cNvSpPr>
          <p:nvPr>
            <p:ph type="title"/>
          </p:nvPr>
        </p:nvSpPr>
        <p:spPr>
          <a:xfrm>
            <a:off x="838200" y="2766218"/>
            <a:ext cx="10515600" cy="1325563"/>
          </a:xfrm>
        </p:spPr>
        <p:txBody>
          <a:bodyPr>
            <a:normAutofit/>
          </a:bodyPr>
          <a:lstStyle/>
          <a:p>
            <a:pPr algn="ctr"/>
            <a:r>
              <a:rPr lang="en-US" sz="5400" b="1" dirty="0"/>
              <a:t>Thank You</a:t>
            </a:r>
          </a:p>
        </p:txBody>
      </p:sp>
      <p:sp>
        <p:nvSpPr>
          <p:cNvPr id="3" name="Slide Number Placeholder 2">
            <a:extLst>
              <a:ext uri="{FF2B5EF4-FFF2-40B4-BE49-F238E27FC236}">
                <a16:creationId xmlns="" xmlns:a16="http://schemas.microsoft.com/office/drawing/2014/main" id="{EECBED9C-61C2-F5E2-374E-E4D467FF994A}"/>
              </a:ext>
            </a:extLst>
          </p:cNvPr>
          <p:cNvSpPr>
            <a:spLocks noGrp="1"/>
          </p:cNvSpPr>
          <p:nvPr>
            <p:ph type="sldNum" sz="quarter" idx="12"/>
          </p:nvPr>
        </p:nvSpPr>
        <p:spPr/>
        <p:txBody>
          <a:bodyPr/>
          <a:lstStyle/>
          <a:p>
            <a:fld id="{48FC179B-E1DC-44DF-B0E4-66A8D350C2BE}" type="slidenum">
              <a:rPr lang="en-US" smtClean="0"/>
              <a:t>22</a:t>
            </a:fld>
            <a:endParaRPr lang="en-US"/>
          </a:p>
        </p:txBody>
      </p:sp>
    </p:spTree>
    <p:extLst>
      <p:ext uri="{BB962C8B-B14F-4D97-AF65-F5344CB8AC3E}">
        <p14:creationId xmlns:p14="http://schemas.microsoft.com/office/powerpoint/2010/main" val="2792074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Introduction</a:t>
            </a:r>
          </a:p>
        </p:txBody>
      </p:sp>
      <p:sp>
        <p:nvSpPr>
          <p:cNvPr id="3" name="Content Placeholder 2">
            <a:extLst>
              <a:ext uri="{FF2B5EF4-FFF2-40B4-BE49-F238E27FC236}">
                <a16:creationId xmlns="" xmlns:a16="http://schemas.microsoft.com/office/drawing/2014/main" id="{3989914B-F471-723A-5A29-F6E1BE6E81C9}"/>
              </a:ext>
            </a:extLst>
          </p:cNvPr>
          <p:cNvSpPr>
            <a:spLocks noGrp="1"/>
          </p:cNvSpPr>
          <p:nvPr>
            <p:ph idx="1"/>
          </p:nvPr>
        </p:nvSpPr>
        <p:spPr/>
        <p:txBody>
          <a:bodyPr>
            <a:noAutofit/>
          </a:bodyPr>
          <a:lstStyle/>
          <a:p>
            <a:pPr marL="285750" indent="-285750" algn="just"/>
            <a:r>
              <a:rPr lang="en-US" sz="2400" dirty="0"/>
              <a:t>Dairy products are an integral part of food consumption and contain many nutrients like protein, calcium, phosphorus, and vitamins. </a:t>
            </a:r>
          </a:p>
          <a:p>
            <a:pPr marL="285750" indent="-285750" algn="just"/>
            <a:r>
              <a:rPr lang="en-US" sz="2400" dirty="0"/>
              <a:t>Main processed dairy products in the Sri Lankan market are milk powder, yoghurt, ice cream, curd, ghee, pasteurized milk, UHT milk, sterilized milk, flavored milk, butter, etc. (</a:t>
            </a:r>
            <a:r>
              <a:rPr lang="en-US" sz="2400" dirty="0" err="1"/>
              <a:t>Vidanarachchi</a:t>
            </a:r>
            <a:r>
              <a:rPr lang="en-US" sz="2400" dirty="0"/>
              <a:t> et al., 2019) </a:t>
            </a:r>
          </a:p>
          <a:p>
            <a:pPr marL="285750" indent="-285750" algn="just"/>
            <a:r>
              <a:rPr lang="en-US" sz="2400" dirty="0"/>
              <a:t>Highland, </a:t>
            </a:r>
            <a:r>
              <a:rPr lang="en-US" sz="2400" dirty="0" err="1"/>
              <a:t>Pelwatte</a:t>
            </a:r>
            <a:r>
              <a:rPr lang="en-US" sz="2400" dirty="0"/>
              <a:t>, </a:t>
            </a:r>
            <a:r>
              <a:rPr lang="en-US" sz="2400" dirty="0" err="1"/>
              <a:t>Kotmale</a:t>
            </a:r>
            <a:r>
              <a:rPr lang="en-US" sz="2400" dirty="0"/>
              <a:t>, </a:t>
            </a:r>
            <a:r>
              <a:rPr lang="en-US" sz="2400" dirty="0" err="1"/>
              <a:t>Ambewela</a:t>
            </a:r>
            <a:r>
              <a:rPr lang="en-US" sz="2400" dirty="0"/>
              <a:t>, CIC </a:t>
            </a:r>
            <a:r>
              <a:rPr lang="en-US" sz="2400" dirty="0" err="1"/>
              <a:t>Creamoo</a:t>
            </a:r>
            <a:r>
              <a:rPr lang="en-US" sz="2400" dirty="0"/>
              <a:t>, Rich Life, </a:t>
            </a:r>
            <a:r>
              <a:rPr lang="en-US" sz="2400" dirty="0" err="1"/>
              <a:t>Chello</a:t>
            </a:r>
            <a:r>
              <a:rPr lang="en-US" sz="2400" dirty="0"/>
              <a:t>, Anchor, etc. are the main dairy brands in the Sri Lankan market</a:t>
            </a:r>
            <a:r>
              <a:rPr lang="en-US" sz="2400" dirty="0" smtClean="0"/>
              <a:t>.</a:t>
            </a:r>
            <a:endParaRPr lang="en-US" sz="2400" dirty="0"/>
          </a:p>
          <a:p>
            <a:pPr marL="285750" indent="-285750" algn="just"/>
            <a:r>
              <a:rPr lang="en-US" sz="2400" dirty="0"/>
              <a:t>Brand loyalty is defined as positive feelings towards a brand and the dedication to purchase the same product or service repeatedly now and in the future from the same brand, regardless of a competitor's actions or changes in the environment. (</a:t>
            </a:r>
            <a:r>
              <a:rPr lang="en-US" sz="2400" dirty="0" err="1"/>
              <a:t>Agutu</a:t>
            </a:r>
            <a:r>
              <a:rPr lang="en-US" sz="2400" dirty="0"/>
              <a:t>, 2019)</a:t>
            </a:r>
          </a:p>
          <a:p>
            <a:endParaRPr lang="en-US" sz="2400" dirty="0"/>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3</a:t>
            </a:fld>
            <a:endParaRPr lang="en-US"/>
          </a:p>
        </p:txBody>
      </p:sp>
    </p:spTree>
    <p:extLst>
      <p:ext uri="{BB962C8B-B14F-4D97-AF65-F5344CB8AC3E}">
        <p14:creationId xmlns:p14="http://schemas.microsoft.com/office/powerpoint/2010/main" val="21766514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Introduction</a:t>
            </a:r>
          </a:p>
        </p:txBody>
      </p:sp>
      <p:sp>
        <p:nvSpPr>
          <p:cNvPr id="3" name="Content Placeholder 2">
            <a:extLst>
              <a:ext uri="{FF2B5EF4-FFF2-40B4-BE49-F238E27FC236}">
                <a16:creationId xmlns="" xmlns:a16="http://schemas.microsoft.com/office/drawing/2014/main" id="{3989914B-F471-723A-5A29-F6E1BE6E81C9}"/>
              </a:ext>
            </a:extLst>
          </p:cNvPr>
          <p:cNvSpPr>
            <a:spLocks noGrp="1"/>
          </p:cNvSpPr>
          <p:nvPr>
            <p:ph idx="1"/>
          </p:nvPr>
        </p:nvSpPr>
        <p:spPr/>
        <p:txBody>
          <a:bodyPr>
            <a:noAutofit/>
          </a:bodyPr>
          <a:lstStyle/>
          <a:p>
            <a:pPr marL="285750" indent="-285750" algn="just"/>
            <a:r>
              <a:rPr lang="en-US" sz="2400" smtClean="0"/>
              <a:t>Brand loyalty occurs when one feels that a brand fulfills their expectations better than others and hence decides to make a repeat purchase as well as word-of-mouth marketing. </a:t>
            </a:r>
          </a:p>
          <a:p>
            <a:pPr marL="285750" indent="-285750" algn="just"/>
            <a:r>
              <a:rPr lang="en-US" sz="2400" smtClean="0"/>
              <a:t>Some of the commonly used techniques for creating loyal customers are branding, promotion, pricing, product quality, and product differentiation. (Brakus et al., 2009) </a:t>
            </a:r>
          </a:p>
          <a:p>
            <a:pPr marL="285750" indent="-285750" algn="just"/>
            <a:r>
              <a:rPr lang="en-US" sz="2400" smtClean="0"/>
              <a:t>In the Sri Lankan dairy industry, most of the past studies related to marketing have been done on areas like brand awareness, consumer perception, consumer buying behavior, and consumer purchase intentions. </a:t>
            </a:r>
          </a:p>
          <a:p>
            <a:pPr marL="285750" indent="-285750" algn="just"/>
            <a:r>
              <a:rPr lang="en-US" sz="2400" smtClean="0"/>
              <a:t>The studies about brand loyalty in the dairy industry were found in international context but not much in the Sri Lankan context. Therefore this study will furnish the gap about brand loyalty in Sri Lankan dairy industry. </a:t>
            </a:r>
          </a:p>
          <a:p>
            <a:endParaRPr lang="en-US" sz="2400" dirty="0"/>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4</a:t>
            </a:fld>
            <a:endParaRPr lang="en-US"/>
          </a:p>
        </p:txBody>
      </p:sp>
    </p:spTree>
    <p:extLst>
      <p:ext uri="{BB962C8B-B14F-4D97-AF65-F5344CB8AC3E}">
        <p14:creationId xmlns:p14="http://schemas.microsoft.com/office/powerpoint/2010/main" val="3561539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p:txBody>
          <a:bodyPr>
            <a:normAutofit/>
          </a:bodyPr>
          <a:lstStyle/>
          <a:p>
            <a:pPr marL="0" marR="0" algn="ctr">
              <a:lnSpc>
                <a:spcPct val="150000"/>
              </a:lnSpc>
              <a:spcBef>
                <a:spcPts val="0"/>
              </a:spcBef>
              <a:spcAft>
                <a:spcPts val="800"/>
              </a:spcAft>
            </a:pPr>
            <a:r>
              <a:rPr lang="en-US" u="sng" dirty="0">
                <a:ea typeface="Calibri" panose="020F0502020204030204" pitchFamily="34" charset="0"/>
                <a:cs typeface="Iskoola Pota" panose="02010503010101010104" pitchFamily="2" charset="0"/>
              </a:rPr>
              <a:t>Objectives</a:t>
            </a:r>
          </a:p>
        </p:txBody>
      </p:sp>
      <p:sp>
        <p:nvSpPr>
          <p:cNvPr id="3" name="Content Placeholder 2">
            <a:extLst>
              <a:ext uri="{FF2B5EF4-FFF2-40B4-BE49-F238E27FC236}">
                <a16:creationId xmlns="" xmlns:a16="http://schemas.microsoft.com/office/drawing/2014/main" id="{3989914B-F471-723A-5A29-F6E1BE6E81C9}"/>
              </a:ext>
            </a:extLst>
          </p:cNvPr>
          <p:cNvSpPr>
            <a:spLocks noGrp="1"/>
          </p:cNvSpPr>
          <p:nvPr>
            <p:ph idx="1"/>
          </p:nvPr>
        </p:nvSpPr>
        <p:spPr>
          <a:xfrm>
            <a:off x="1120588" y="1825625"/>
            <a:ext cx="9816353" cy="4351338"/>
          </a:xfrm>
        </p:spPr>
        <p:txBody>
          <a:bodyPr>
            <a:normAutofit fontScale="85000" lnSpcReduction="20000"/>
          </a:bodyPr>
          <a:lstStyle/>
          <a:p>
            <a:pPr marL="0" indent="0" algn="just">
              <a:buNone/>
            </a:pPr>
            <a:r>
              <a:rPr lang="en-US" sz="3200" u="sng" dirty="0"/>
              <a:t>Broad Objective:</a:t>
            </a:r>
          </a:p>
          <a:p>
            <a:pPr algn="just"/>
            <a:endParaRPr lang="en-US" u="sng" dirty="0"/>
          </a:p>
          <a:p>
            <a:pPr algn="just"/>
            <a:r>
              <a:rPr lang="en-US" dirty="0"/>
              <a:t>To determine the factors affecting the brand loyalty of selected dairy products in Sri Lanka.</a:t>
            </a:r>
          </a:p>
          <a:p>
            <a:pPr algn="just"/>
            <a:endParaRPr lang="en-US" dirty="0"/>
          </a:p>
          <a:p>
            <a:pPr marL="0" indent="0" algn="just">
              <a:buNone/>
            </a:pPr>
            <a:r>
              <a:rPr lang="en-US" sz="3200" u="sng" dirty="0"/>
              <a:t>Specific Objectives:</a:t>
            </a:r>
          </a:p>
          <a:p>
            <a:pPr algn="just"/>
            <a:endParaRPr lang="en-US" u="sng" dirty="0"/>
          </a:p>
          <a:p>
            <a:pPr algn="just"/>
            <a:r>
              <a:rPr lang="en-US" dirty="0"/>
              <a:t>To identify the level of brand loyalty among existing customers of selected dairy products in Sri Lanka.</a:t>
            </a:r>
          </a:p>
          <a:p>
            <a:pPr marL="342900" indent="-342900" algn="just"/>
            <a:endParaRPr lang="en-US" dirty="0"/>
          </a:p>
          <a:p>
            <a:pPr algn="just"/>
            <a:r>
              <a:rPr lang="en-US" dirty="0"/>
              <a:t>To identify the consumer behavior towards selected dairy products in Sri Lanka.</a:t>
            </a:r>
          </a:p>
          <a:p>
            <a:endParaRPr lang="en-US" dirty="0"/>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5</a:t>
            </a:fld>
            <a:endParaRPr lang="en-US"/>
          </a:p>
        </p:txBody>
      </p:sp>
    </p:spTree>
    <p:extLst>
      <p:ext uri="{BB962C8B-B14F-4D97-AF65-F5344CB8AC3E}">
        <p14:creationId xmlns:p14="http://schemas.microsoft.com/office/powerpoint/2010/main" val="1034341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Material and Methods</a:t>
            </a:r>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899114549"/>
              </p:ext>
            </p:extLst>
          </p:nvPr>
        </p:nvGraphicFramePr>
        <p:xfrm>
          <a:off x="1033096" y="1583503"/>
          <a:ext cx="10106025" cy="4785360"/>
        </p:xfrm>
        <a:graphic>
          <a:graphicData uri="http://schemas.openxmlformats.org/drawingml/2006/table">
            <a:tbl>
              <a:tblPr firstCol="1" bandRow="1">
                <a:tableStyleId>{68D230F3-CF80-4859-8CE7-A43EE81993B5}</a:tableStyleId>
              </a:tblPr>
              <a:tblGrid>
                <a:gridCol w="2867025"/>
                <a:gridCol w="7239000"/>
              </a:tblGrid>
              <a:tr h="370840">
                <a:tc>
                  <a:txBody>
                    <a:bodyPr/>
                    <a:lstStyle/>
                    <a:p>
                      <a:r>
                        <a:rPr lang="en-US" sz="2000" dirty="0" smtClean="0"/>
                        <a:t>Research</a:t>
                      </a:r>
                      <a:r>
                        <a:rPr lang="en-US" sz="2000" baseline="0" dirty="0" smtClean="0"/>
                        <a:t> Design</a:t>
                      </a:r>
                      <a:endParaRPr lang="en-US" sz="2000" dirty="0"/>
                    </a:p>
                  </a:txBody>
                  <a:tcPr/>
                </a:tc>
                <a:tc>
                  <a:txBody>
                    <a:bodyPr/>
                    <a:lstStyle/>
                    <a:p>
                      <a:r>
                        <a:rPr lang="en-US" sz="2000" dirty="0" smtClean="0"/>
                        <a:t>Descriptive Research Design</a:t>
                      </a:r>
                      <a:endParaRPr lang="en-US" sz="2000" dirty="0"/>
                    </a:p>
                  </a:txBody>
                  <a:tcPr/>
                </a:tc>
              </a:tr>
              <a:tr h="370840">
                <a:tc>
                  <a:txBody>
                    <a:bodyPr/>
                    <a:lstStyle/>
                    <a:p>
                      <a:r>
                        <a:rPr lang="en-US" sz="2000" dirty="0" smtClean="0"/>
                        <a:t>Research Approach</a:t>
                      </a:r>
                      <a:endParaRPr lang="en-US" sz="2000" dirty="0"/>
                    </a:p>
                  </a:txBody>
                  <a:tcPr/>
                </a:tc>
                <a:tc>
                  <a:txBody>
                    <a:bodyPr/>
                    <a:lstStyle/>
                    <a:p>
                      <a:r>
                        <a:rPr lang="en-US" sz="2000" dirty="0" smtClean="0"/>
                        <a:t>Deductive Approach</a:t>
                      </a:r>
                      <a:endParaRPr lang="en-US" sz="2000" dirty="0"/>
                    </a:p>
                  </a:txBody>
                  <a:tcPr/>
                </a:tc>
              </a:tr>
              <a:tr h="370840">
                <a:tc>
                  <a:txBody>
                    <a:bodyPr/>
                    <a:lstStyle/>
                    <a:p>
                      <a:r>
                        <a:rPr lang="en-US" sz="2000" dirty="0" smtClean="0"/>
                        <a:t>Research</a:t>
                      </a:r>
                      <a:r>
                        <a:rPr lang="en-US" sz="2000" baseline="0" dirty="0" smtClean="0"/>
                        <a:t> Strategy</a:t>
                      </a:r>
                      <a:endParaRPr lang="en-US" sz="2000" dirty="0"/>
                    </a:p>
                  </a:txBody>
                  <a:tcPr/>
                </a:tc>
                <a:tc>
                  <a:txBody>
                    <a:bodyPr/>
                    <a:lstStyle/>
                    <a:p>
                      <a:r>
                        <a:rPr lang="en-US" sz="2000" dirty="0" smtClean="0"/>
                        <a:t>Survey Strategy</a:t>
                      </a:r>
                      <a:endParaRPr lang="en-US" sz="2000" dirty="0"/>
                    </a:p>
                  </a:txBody>
                  <a:tcPr/>
                </a:tc>
              </a:tr>
              <a:tr h="370840">
                <a:tc>
                  <a:txBody>
                    <a:bodyPr/>
                    <a:lstStyle/>
                    <a:p>
                      <a:r>
                        <a:rPr lang="en-US" sz="2000" dirty="0" smtClean="0"/>
                        <a:t>Study</a:t>
                      </a:r>
                      <a:r>
                        <a:rPr lang="en-US" sz="2000" baseline="0" dirty="0" smtClean="0"/>
                        <a:t> Location</a:t>
                      </a:r>
                      <a:endParaRPr lang="en-US" sz="2000" dirty="0"/>
                    </a:p>
                  </a:txBody>
                  <a:tcPr/>
                </a:tc>
                <a:tc>
                  <a:txBody>
                    <a:bodyPr/>
                    <a:lstStyle/>
                    <a:p>
                      <a:r>
                        <a:rPr lang="en-US" sz="2000" dirty="0" smtClean="0"/>
                        <a:t>All around the country</a:t>
                      </a:r>
                      <a:endParaRPr lang="en-US" sz="2000" dirty="0"/>
                    </a:p>
                  </a:txBody>
                  <a:tcPr/>
                </a:tc>
              </a:tr>
              <a:tr h="370840">
                <a:tc>
                  <a:txBody>
                    <a:bodyPr/>
                    <a:lstStyle/>
                    <a:p>
                      <a:r>
                        <a:rPr lang="en-US" sz="2000" dirty="0" smtClean="0"/>
                        <a:t>Sampling Frame</a:t>
                      </a:r>
                      <a:endParaRPr lang="en-US" sz="2000" dirty="0"/>
                    </a:p>
                  </a:txBody>
                  <a:tcPr/>
                </a:tc>
                <a:tc>
                  <a:txBody>
                    <a:bodyPr/>
                    <a:lstStyle/>
                    <a:p>
                      <a:r>
                        <a:rPr lang="en-US" sz="2000" dirty="0" smtClean="0"/>
                        <a:t>Consumers who use yoghurt, drinking yoghurt and curd</a:t>
                      </a:r>
                      <a:endParaRPr lang="en-US" sz="2000" dirty="0"/>
                    </a:p>
                  </a:txBody>
                  <a:tcPr/>
                </a:tc>
              </a:tr>
              <a:tr h="370840">
                <a:tc>
                  <a:txBody>
                    <a:bodyPr/>
                    <a:lstStyle/>
                    <a:p>
                      <a:r>
                        <a:rPr lang="en-US" sz="2000" dirty="0" smtClean="0"/>
                        <a:t>Sampling Technique</a:t>
                      </a:r>
                      <a:endParaRPr lang="en-US" sz="2000" dirty="0"/>
                    </a:p>
                  </a:txBody>
                  <a:tcPr/>
                </a:tc>
                <a:tc>
                  <a:txBody>
                    <a:bodyPr/>
                    <a:lstStyle/>
                    <a:p>
                      <a:r>
                        <a:rPr lang="en-US" sz="2000" dirty="0" smtClean="0"/>
                        <a:t>Convenience</a:t>
                      </a:r>
                      <a:r>
                        <a:rPr lang="en-US" sz="2000" baseline="0" dirty="0" smtClean="0"/>
                        <a:t> Sampling Technique </a:t>
                      </a:r>
                      <a:endParaRPr lang="en-US" sz="2000" dirty="0"/>
                    </a:p>
                  </a:txBody>
                  <a:tcPr/>
                </a:tc>
              </a:tr>
              <a:tr h="370840">
                <a:tc>
                  <a:txBody>
                    <a:bodyPr/>
                    <a:lstStyle/>
                    <a:p>
                      <a:r>
                        <a:rPr lang="en-US" sz="2000" dirty="0" smtClean="0"/>
                        <a:t>Sample Size</a:t>
                      </a:r>
                      <a:endParaRPr lang="en-US" sz="2000" dirty="0"/>
                    </a:p>
                  </a:txBody>
                  <a:tcPr/>
                </a:tc>
                <a:tc>
                  <a:txBody>
                    <a:bodyPr/>
                    <a:lstStyle/>
                    <a:p>
                      <a:r>
                        <a:rPr lang="en-US" sz="2000" dirty="0" smtClean="0"/>
                        <a:t>302 respondents</a:t>
                      </a:r>
                      <a:endParaRPr lang="en-US" sz="2000" dirty="0"/>
                    </a:p>
                  </a:txBody>
                  <a:tcPr/>
                </a:tc>
              </a:tr>
              <a:tr h="370840">
                <a:tc>
                  <a:txBody>
                    <a:bodyPr/>
                    <a:lstStyle/>
                    <a:p>
                      <a:pPr algn="l"/>
                      <a:r>
                        <a:rPr lang="en-US" sz="2000" dirty="0" smtClean="0"/>
                        <a:t>Data Collection</a:t>
                      </a:r>
                      <a:endParaRPr lang="en-US" sz="2000" dirty="0"/>
                    </a:p>
                  </a:txBody>
                  <a:tcPr anchor="ctr"/>
                </a:tc>
                <a:tc>
                  <a:txBody>
                    <a:bodyPr/>
                    <a:lstStyle/>
                    <a:p>
                      <a:pPr marL="285750" indent="-285750" algn="just">
                        <a:buFont typeface="Arial" panose="020B0604020202020204" pitchFamily="34" charset="0"/>
                        <a:buChar char="•"/>
                      </a:pPr>
                      <a:r>
                        <a:rPr lang="en-US" sz="2000" dirty="0" smtClean="0"/>
                        <a:t>Primary data – Structured questionnaire</a:t>
                      </a:r>
                      <a:r>
                        <a:rPr lang="en-US" sz="2000" baseline="0" dirty="0" smtClean="0"/>
                        <a:t> (Online: Google Form - 257 &amp; Physically - 45)</a:t>
                      </a:r>
                    </a:p>
                    <a:p>
                      <a:pPr marL="285750" indent="-285750" algn="just">
                        <a:buFont typeface="Arial" panose="020B0604020202020204" pitchFamily="34" charset="0"/>
                        <a:buChar char="•"/>
                      </a:pPr>
                      <a:r>
                        <a:rPr lang="en-US" sz="2000" baseline="0" dirty="0" smtClean="0"/>
                        <a:t>Secondary data – Past research studies &amp; reports of census and statistics</a:t>
                      </a:r>
                      <a:endParaRPr lang="en-US" sz="2000" dirty="0"/>
                    </a:p>
                  </a:txBody>
                  <a:tcPr/>
                </a:tc>
              </a:tr>
              <a:tr h="370840">
                <a:tc>
                  <a:txBody>
                    <a:bodyPr/>
                    <a:lstStyle/>
                    <a:p>
                      <a:r>
                        <a:rPr lang="en-US" sz="2000" dirty="0" smtClean="0"/>
                        <a:t>Data Analyze</a:t>
                      </a:r>
                      <a:endParaRPr lang="en-US" sz="2000" dirty="0"/>
                    </a:p>
                  </a:txBody>
                  <a:tcPr anchor="ctr"/>
                </a:tc>
                <a:tc>
                  <a:txBody>
                    <a:bodyPr/>
                    <a:lstStyle/>
                    <a:p>
                      <a:pPr marL="285750" indent="-285750">
                        <a:buFont typeface="Arial" panose="020B0604020202020204" pitchFamily="34" charset="0"/>
                        <a:buChar char="•"/>
                      </a:pPr>
                      <a:r>
                        <a:rPr lang="en-US" sz="2000" dirty="0" smtClean="0"/>
                        <a:t>Regression Analysis</a:t>
                      </a:r>
                      <a:endParaRPr lang="en-US" sz="2000" baseline="0" dirty="0" smtClean="0"/>
                    </a:p>
                    <a:p>
                      <a:pPr marL="285750" indent="-285750">
                        <a:buFont typeface="Arial" panose="020B0604020202020204" pitchFamily="34" charset="0"/>
                        <a:buChar char="•"/>
                      </a:pPr>
                      <a:r>
                        <a:rPr lang="en-US" sz="2000" baseline="0" dirty="0" smtClean="0"/>
                        <a:t>Descriptive Statistics</a:t>
                      </a:r>
                      <a:endParaRPr lang="en-US" sz="2000" dirty="0"/>
                    </a:p>
                  </a:txBody>
                  <a:tcPr/>
                </a:tc>
              </a:tr>
            </a:tbl>
          </a:graphicData>
        </a:graphic>
      </p:graphicFrame>
    </p:spTree>
    <p:extLst>
      <p:ext uri="{BB962C8B-B14F-4D97-AF65-F5344CB8AC3E}">
        <p14:creationId xmlns:p14="http://schemas.microsoft.com/office/powerpoint/2010/main" val="17545852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a:xfrm>
            <a:off x="838200" y="266301"/>
            <a:ext cx="10515600" cy="1325563"/>
          </a:xfrm>
        </p:spPr>
        <p:txBody>
          <a:bodyPr>
            <a:normAutofit/>
          </a:bodyPr>
          <a:lstStyle/>
          <a:p>
            <a:pPr algn="ctr"/>
            <a:r>
              <a:rPr lang="en-US" sz="4400" u="sng" dirty="0"/>
              <a:t>Results and Discussion</a:t>
            </a:r>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7</a:t>
            </a:fld>
            <a:endParaRPr lang="en-US"/>
          </a:p>
        </p:txBody>
      </p:sp>
      <p:sp>
        <p:nvSpPr>
          <p:cNvPr id="5" name="TextBox 4"/>
          <p:cNvSpPr txBox="1"/>
          <p:nvPr/>
        </p:nvSpPr>
        <p:spPr>
          <a:xfrm>
            <a:off x="659876" y="1361032"/>
            <a:ext cx="6768446" cy="461665"/>
          </a:xfrm>
          <a:prstGeom prst="rect">
            <a:avLst/>
          </a:prstGeom>
          <a:noFill/>
        </p:spPr>
        <p:txBody>
          <a:bodyPr wrap="square" rtlCol="0">
            <a:spAutoFit/>
          </a:bodyPr>
          <a:lstStyle/>
          <a:p>
            <a:pPr marL="342900" indent="-342900">
              <a:buFont typeface="Wingdings" panose="05000000000000000000" pitchFamily="2" charset="2"/>
              <a:buChar char="v"/>
            </a:pPr>
            <a:r>
              <a:rPr lang="en-US" sz="2400" b="1" dirty="0"/>
              <a:t>Socio-demographic Characteristics of the Sample</a:t>
            </a:r>
          </a:p>
        </p:txBody>
      </p:sp>
      <p:graphicFrame>
        <p:nvGraphicFramePr>
          <p:cNvPr id="6" name="Table 5"/>
          <p:cNvGraphicFramePr>
            <a:graphicFrameLocks noGrp="1"/>
          </p:cNvGraphicFramePr>
          <p:nvPr>
            <p:extLst>
              <p:ext uri="{D42A27DB-BD31-4B8C-83A1-F6EECF244321}">
                <p14:modId xmlns:p14="http://schemas.microsoft.com/office/powerpoint/2010/main" val="3092015263"/>
              </p:ext>
            </p:extLst>
          </p:nvPr>
        </p:nvGraphicFramePr>
        <p:xfrm>
          <a:off x="596113" y="2680430"/>
          <a:ext cx="5478022" cy="3708400"/>
        </p:xfrm>
        <a:graphic>
          <a:graphicData uri="http://schemas.openxmlformats.org/drawingml/2006/table">
            <a:tbl>
              <a:tblPr firstRow="1" bandRow="1">
                <a:tableStyleId>{68D230F3-CF80-4859-8CE7-A43EE81993B5}</a:tableStyleId>
              </a:tblPr>
              <a:tblGrid>
                <a:gridCol w="2885651"/>
                <a:gridCol w="1244338"/>
                <a:gridCol w="1348033"/>
              </a:tblGrid>
              <a:tr h="370840">
                <a:tc>
                  <a:txBody>
                    <a:bodyPr/>
                    <a:lstStyle/>
                    <a:p>
                      <a:r>
                        <a:rPr lang="en-US" dirty="0" smtClean="0"/>
                        <a:t>Province</a:t>
                      </a:r>
                      <a:endParaRPr lang="en-US" dirty="0"/>
                    </a:p>
                  </a:txBody>
                  <a:tcPr anchor="ctr"/>
                </a:tc>
                <a:tc>
                  <a:txBody>
                    <a:bodyPr/>
                    <a:lstStyle/>
                    <a:p>
                      <a:r>
                        <a:rPr lang="en-US" dirty="0" smtClean="0"/>
                        <a:t>Frequency</a:t>
                      </a:r>
                      <a:endParaRPr lang="en-US" dirty="0"/>
                    </a:p>
                  </a:txBody>
                  <a:tcPr anchor="ctr"/>
                </a:tc>
                <a:tc>
                  <a:txBody>
                    <a:bodyPr/>
                    <a:lstStyle/>
                    <a:p>
                      <a:r>
                        <a:rPr lang="en-US" dirty="0" smtClean="0"/>
                        <a:t>Percentage</a:t>
                      </a:r>
                      <a:endParaRPr lang="en-US" dirty="0"/>
                    </a:p>
                  </a:txBody>
                  <a:tcPr anchor="ctr"/>
                </a:tc>
              </a:tr>
              <a:tr h="370840">
                <a:tc>
                  <a:txBody>
                    <a:bodyPr/>
                    <a:lstStyle/>
                    <a:p>
                      <a:pPr marL="38100" marR="38100">
                        <a:lnSpc>
                          <a:spcPts val="1600"/>
                        </a:lnSpc>
                        <a:spcBef>
                          <a:spcPts val="0"/>
                        </a:spcBef>
                        <a:spcAft>
                          <a:spcPts val="0"/>
                        </a:spcAft>
                      </a:pPr>
                      <a:r>
                        <a:rPr lang="en-US" sz="2000" dirty="0">
                          <a:effectLst/>
                        </a:rPr>
                        <a:t>Central Province</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a:effectLst/>
                        </a:rPr>
                        <a:t>19</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6.3%</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dirty="0">
                          <a:effectLst/>
                        </a:rPr>
                        <a:t>Eastern Province</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a:effectLst/>
                        </a:rPr>
                        <a:t>2</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0.7%</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dirty="0">
                          <a:effectLst/>
                        </a:rPr>
                        <a:t>North Central Province</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a:effectLst/>
                        </a:rPr>
                        <a:t>10</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3.3%</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dirty="0">
                          <a:effectLst/>
                        </a:rPr>
                        <a:t>Northern Province</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a:effectLst/>
                        </a:rPr>
                        <a:t>6</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2.0%</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dirty="0">
                          <a:effectLst/>
                        </a:rPr>
                        <a:t>North Western Province</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a:effectLst/>
                        </a:rPr>
                        <a:t>22</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7.3%</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dirty="0" err="1">
                          <a:effectLst/>
                        </a:rPr>
                        <a:t>Sabaragamuwa</a:t>
                      </a:r>
                      <a:r>
                        <a:rPr lang="en-US" sz="2000" dirty="0">
                          <a:effectLst/>
                        </a:rPr>
                        <a:t> Province</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a:effectLst/>
                        </a:rPr>
                        <a:t>48</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15.9%</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dirty="0">
                          <a:effectLst/>
                        </a:rPr>
                        <a:t>Southern Province</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a:effectLst/>
                        </a:rPr>
                        <a:t>89</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29.5%</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dirty="0" err="1">
                          <a:effectLst/>
                        </a:rPr>
                        <a:t>Uva</a:t>
                      </a:r>
                      <a:r>
                        <a:rPr lang="en-US" sz="2000" dirty="0">
                          <a:effectLst/>
                        </a:rPr>
                        <a:t> Province</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a:effectLst/>
                        </a:rPr>
                        <a:t>14</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4.6%</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370840">
                <a:tc>
                  <a:txBody>
                    <a:bodyPr/>
                    <a:lstStyle/>
                    <a:p>
                      <a:pPr marL="38100" marR="38100">
                        <a:lnSpc>
                          <a:spcPts val="1600"/>
                        </a:lnSpc>
                        <a:spcBef>
                          <a:spcPts val="0"/>
                        </a:spcBef>
                        <a:spcAft>
                          <a:spcPts val="0"/>
                        </a:spcAft>
                      </a:pPr>
                      <a:r>
                        <a:rPr lang="en-US" sz="2000" dirty="0">
                          <a:effectLst/>
                        </a:rPr>
                        <a:t>Western Province</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a:effectLst/>
                        </a:rPr>
                        <a:t>92</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30.5%</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bl>
          </a:graphicData>
        </a:graphic>
      </p:graphicFrame>
      <p:sp>
        <p:nvSpPr>
          <p:cNvPr id="7" name="TextBox 6"/>
          <p:cNvSpPr txBox="1"/>
          <p:nvPr/>
        </p:nvSpPr>
        <p:spPr>
          <a:xfrm>
            <a:off x="1055801" y="2054705"/>
            <a:ext cx="4558647" cy="461665"/>
          </a:xfrm>
          <a:prstGeom prst="rect">
            <a:avLst/>
          </a:prstGeom>
          <a:solidFill>
            <a:schemeClr val="accent6">
              <a:lumMod val="40000"/>
              <a:lumOff val="60000"/>
            </a:schemeClr>
          </a:solidFill>
        </p:spPr>
        <p:txBody>
          <a:bodyPr wrap="square" rtlCol="0">
            <a:spAutoFit/>
          </a:bodyPr>
          <a:lstStyle/>
          <a:p>
            <a:r>
              <a:rPr lang="en-US" sz="2400" dirty="0" smtClean="0"/>
              <a:t>Province distribution of the sample</a:t>
            </a:r>
            <a:endParaRPr lang="en-US" sz="2400" dirty="0"/>
          </a:p>
        </p:txBody>
      </p:sp>
      <p:sp>
        <p:nvSpPr>
          <p:cNvPr id="8" name="TextBox 7"/>
          <p:cNvSpPr txBox="1"/>
          <p:nvPr/>
        </p:nvSpPr>
        <p:spPr>
          <a:xfrm>
            <a:off x="6862713" y="2054705"/>
            <a:ext cx="3968685" cy="461665"/>
          </a:xfrm>
          <a:prstGeom prst="rect">
            <a:avLst/>
          </a:prstGeom>
          <a:solidFill>
            <a:schemeClr val="accent6">
              <a:lumMod val="40000"/>
              <a:lumOff val="60000"/>
            </a:schemeClr>
          </a:solidFill>
        </p:spPr>
        <p:txBody>
          <a:bodyPr wrap="square" rtlCol="0">
            <a:spAutoFit/>
          </a:bodyPr>
          <a:lstStyle/>
          <a:p>
            <a:r>
              <a:rPr lang="en-US" sz="2400" dirty="0" smtClean="0"/>
              <a:t>Age distribution of the sample</a:t>
            </a:r>
            <a:endParaRPr lang="en-US" sz="2400" dirty="0"/>
          </a:p>
        </p:txBody>
      </p:sp>
      <p:graphicFrame>
        <p:nvGraphicFramePr>
          <p:cNvPr id="9" name="Table 8"/>
          <p:cNvGraphicFramePr>
            <a:graphicFrameLocks noGrp="1"/>
          </p:cNvGraphicFramePr>
          <p:nvPr>
            <p:extLst>
              <p:ext uri="{D42A27DB-BD31-4B8C-83A1-F6EECF244321}">
                <p14:modId xmlns:p14="http://schemas.microsoft.com/office/powerpoint/2010/main" val="3236008282"/>
              </p:ext>
            </p:extLst>
          </p:nvPr>
        </p:nvGraphicFramePr>
        <p:xfrm>
          <a:off x="6457361" y="2661137"/>
          <a:ext cx="5128181" cy="2889280"/>
        </p:xfrm>
        <a:graphic>
          <a:graphicData uri="http://schemas.openxmlformats.org/drawingml/2006/table">
            <a:tbl>
              <a:tblPr firstRow="1" bandRow="1">
                <a:tableStyleId>{68D230F3-CF80-4859-8CE7-A43EE81993B5}</a:tableStyleId>
              </a:tblPr>
              <a:tblGrid>
                <a:gridCol w="2071577"/>
                <a:gridCol w="1490231"/>
                <a:gridCol w="1566373"/>
              </a:tblGrid>
              <a:tr h="180600">
                <a:tc>
                  <a:txBody>
                    <a:bodyPr/>
                    <a:lstStyle/>
                    <a:p>
                      <a:r>
                        <a:rPr lang="en-US" dirty="0" smtClean="0"/>
                        <a:t>Age group</a:t>
                      </a:r>
                      <a:endParaRPr lang="en-US" dirty="0"/>
                    </a:p>
                  </a:txBody>
                  <a:tcPr anchor="ctr"/>
                </a:tc>
                <a:tc>
                  <a:txBody>
                    <a:bodyPr/>
                    <a:lstStyle/>
                    <a:p>
                      <a:r>
                        <a:rPr lang="en-US" dirty="0" smtClean="0"/>
                        <a:t>Frequency</a:t>
                      </a:r>
                      <a:endParaRPr lang="en-US" dirty="0"/>
                    </a:p>
                  </a:txBody>
                  <a:tcPr anchor="ctr"/>
                </a:tc>
                <a:tc>
                  <a:txBody>
                    <a:bodyPr/>
                    <a:lstStyle/>
                    <a:p>
                      <a:r>
                        <a:rPr lang="en-US" dirty="0" smtClean="0"/>
                        <a:t>Percentage</a:t>
                      </a:r>
                      <a:endParaRPr lang="en-US" dirty="0"/>
                    </a:p>
                  </a:txBody>
                  <a:tcPr anchor="ctr"/>
                </a:tc>
              </a:tr>
              <a:tr h="504704">
                <a:tc>
                  <a:txBody>
                    <a:bodyPr/>
                    <a:lstStyle/>
                    <a:p>
                      <a:pPr marL="38100" marR="38100">
                        <a:lnSpc>
                          <a:spcPts val="1600"/>
                        </a:lnSpc>
                        <a:spcBef>
                          <a:spcPts val="0"/>
                        </a:spcBef>
                        <a:spcAft>
                          <a:spcPts val="0"/>
                        </a:spcAft>
                      </a:pPr>
                      <a:r>
                        <a:rPr lang="en-US" sz="2000" dirty="0">
                          <a:effectLst/>
                        </a:rPr>
                        <a:t>Below 20 years</a:t>
                      </a:r>
                      <a:endParaRPr lang="en-US" sz="3200" dirty="0">
                        <a:effectLst/>
                        <a:latin typeface="+mn-lt"/>
                        <a:ea typeface="Calibri" panose="020F0502020204030204" pitchFamily="34" charset="0"/>
                        <a:cs typeface="Latha"/>
                      </a:endParaRPr>
                    </a:p>
                  </a:txBody>
                  <a:tcPr marL="0" marR="0" marT="0" marB="0" anchor="ctr"/>
                </a:tc>
                <a:tc>
                  <a:txBody>
                    <a:bodyPr/>
                    <a:lstStyle/>
                    <a:p>
                      <a:pPr marL="38100" marR="38100" algn="ctr">
                        <a:lnSpc>
                          <a:spcPts val="1600"/>
                        </a:lnSpc>
                        <a:spcBef>
                          <a:spcPts val="0"/>
                        </a:spcBef>
                        <a:spcAft>
                          <a:spcPts val="0"/>
                        </a:spcAft>
                      </a:pPr>
                      <a:r>
                        <a:rPr lang="en-US" sz="2000" dirty="0">
                          <a:effectLst/>
                        </a:rPr>
                        <a:t>27</a:t>
                      </a:r>
                      <a:endParaRPr lang="en-US" sz="3200" dirty="0">
                        <a:effectLst/>
                        <a:latin typeface="+mn-lt"/>
                        <a:ea typeface="Calibri" panose="020F0502020204030204" pitchFamily="34" charset="0"/>
                        <a:cs typeface="Latha"/>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8.9%</a:t>
                      </a:r>
                      <a:endParaRPr lang="en-US" sz="3200" dirty="0">
                        <a:effectLst/>
                        <a:latin typeface="+mn-lt"/>
                        <a:ea typeface="Calibri" panose="020F0502020204030204" pitchFamily="34" charset="0"/>
                        <a:cs typeface="Latha"/>
                      </a:endParaRPr>
                    </a:p>
                  </a:txBody>
                  <a:tcPr marL="0" marR="0" marT="0" marB="0" anchor="ctr"/>
                </a:tc>
              </a:tr>
              <a:tr h="504704">
                <a:tc>
                  <a:txBody>
                    <a:bodyPr/>
                    <a:lstStyle/>
                    <a:p>
                      <a:pPr marL="38100" marR="38100">
                        <a:lnSpc>
                          <a:spcPts val="1600"/>
                        </a:lnSpc>
                        <a:spcBef>
                          <a:spcPts val="0"/>
                        </a:spcBef>
                        <a:spcAft>
                          <a:spcPts val="0"/>
                        </a:spcAft>
                      </a:pPr>
                      <a:r>
                        <a:rPr lang="en-US" sz="2000" dirty="0">
                          <a:effectLst/>
                        </a:rPr>
                        <a:t>21-30 years</a:t>
                      </a:r>
                      <a:endParaRPr lang="en-US" sz="3200" dirty="0">
                        <a:effectLst/>
                        <a:latin typeface="+mn-lt"/>
                        <a:ea typeface="Calibri" panose="020F0502020204030204" pitchFamily="34" charset="0"/>
                        <a:cs typeface="Latha"/>
                      </a:endParaRPr>
                    </a:p>
                  </a:txBody>
                  <a:tcPr marL="0" marR="0" marT="0" marB="0" anchor="ctr"/>
                </a:tc>
                <a:tc>
                  <a:txBody>
                    <a:bodyPr/>
                    <a:lstStyle/>
                    <a:p>
                      <a:pPr marL="38100" marR="38100" algn="ctr">
                        <a:lnSpc>
                          <a:spcPts val="1600"/>
                        </a:lnSpc>
                        <a:spcBef>
                          <a:spcPts val="0"/>
                        </a:spcBef>
                        <a:spcAft>
                          <a:spcPts val="0"/>
                        </a:spcAft>
                      </a:pPr>
                      <a:r>
                        <a:rPr lang="en-US" sz="2000" dirty="0">
                          <a:effectLst/>
                        </a:rPr>
                        <a:t>118</a:t>
                      </a:r>
                      <a:endParaRPr lang="en-US" sz="3200" dirty="0">
                        <a:effectLst/>
                        <a:latin typeface="+mn-lt"/>
                        <a:ea typeface="Calibri" panose="020F0502020204030204" pitchFamily="34" charset="0"/>
                        <a:cs typeface="Latha"/>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39.1%</a:t>
                      </a:r>
                      <a:endParaRPr lang="en-US" sz="3200" dirty="0">
                        <a:effectLst/>
                        <a:latin typeface="+mn-lt"/>
                        <a:ea typeface="Calibri" panose="020F0502020204030204" pitchFamily="34" charset="0"/>
                        <a:cs typeface="Latha"/>
                      </a:endParaRPr>
                    </a:p>
                  </a:txBody>
                  <a:tcPr marL="0" marR="0" marT="0" marB="0" anchor="ctr"/>
                </a:tc>
              </a:tr>
              <a:tr h="504704">
                <a:tc>
                  <a:txBody>
                    <a:bodyPr/>
                    <a:lstStyle/>
                    <a:p>
                      <a:pPr marL="38100" marR="38100">
                        <a:lnSpc>
                          <a:spcPts val="1600"/>
                        </a:lnSpc>
                        <a:spcBef>
                          <a:spcPts val="0"/>
                        </a:spcBef>
                        <a:spcAft>
                          <a:spcPts val="0"/>
                        </a:spcAft>
                      </a:pPr>
                      <a:r>
                        <a:rPr lang="en-US" sz="2000" dirty="0">
                          <a:effectLst/>
                        </a:rPr>
                        <a:t>31-40 years</a:t>
                      </a:r>
                      <a:endParaRPr lang="en-US" sz="3200" dirty="0">
                        <a:effectLst/>
                        <a:latin typeface="+mn-lt"/>
                        <a:ea typeface="Calibri" panose="020F0502020204030204" pitchFamily="34" charset="0"/>
                        <a:cs typeface="Latha"/>
                      </a:endParaRPr>
                    </a:p>
                  </a:txBody>
                  <a:tcPr marL="0" marR="0" marT="0" marB="0" anchor="ctr"/>
                </a:tc>
                <a:tc>
                  <a:txBody>
                    <a:bodyPr/>
                    <a:lstStyle/>
                    <a:p>
                      <a:pPr marL="38100" marR="38100" algn="ctr">
                        <a:lnSpc>
                          <a:spcPts val="1600"/>
                        </a:lnSpc>
                        <a:spcBef>
                          <a:spcPts val="0"/>
                        </a:spcBef>
                        <a:spcAft>
                          <a:spcPts val="0"/>
                        </a:spcAft>
                      </a:pPr>
                      <a:r>
                        <a:rPr lang="en-US" sz="2000" dirty="0">
                          <a:effectLst/>
                        </a:rPr>
                        <a:t>83</a:t>
                      </a:r>
                      <a:endParaRPr lang="en-US" sz="3200" dirty="0">
                        <a:effectLst/>
                        <a:latin typeface="+mn-lt"/>
                        <a:ea typeface="Calibri" panose="020F0502020204030204" pitchFamily="34" charset="0"/>
                        <a:cs typeface="Latha"/>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27.5%</a:t>
                      </a:r>
                      <a:endParaRPr lang="en-US" sz="3200" dirty="0">
                        <a:effectLst/>
                        <a:latin typeface="+mn-lt"/>
                        <a:ea typeface="Calibri" panose="020F0502020204030204" pitchFamily="34" charset="0"/>
                        <a:cs typeface="Latha"/>
                      </a:endParaRPr>
                    </a:p>
                  </a:txBody>
                  <a:tcPr marL="0" marR="0" marT="0" marB="0" anchor="ctr"/>
                </a:tc>
              </a:tr>
              <a:tr h="504704">
                <a:tc>
                  <a:txBody>
                    <a:bodyPr/>
                    <a:lstStyle/>
                    <a:p>
                      <a:pPr marL="38100" marR="38100">
                        <a:lnSpc>
                          <a:spcPts val="1600"/>
                        </a:lnSpc>
                        <a:spcBef>
                          <a:spcPts val="0"/>
                        </a:spcBef>
                        <a:spcAft>
                          <a:spcPts val="0"/>
                        </a:spcAft>
                      </a:pPr>
                      <a:r>
                        <a:rPr lang="en-US" sz="2000">
                          <a:effectLst/>
                        </a:rPr>
                        <a:t>41-50 years</a:t>
                      </a:r>
                      <a:endParaRPr lang="en-US" sz="3200">
                        <a:effectLst/>
                        <a:latin typeface="+mn-lt"/>
                        <a:ea typeface="Calibri" panose="020F0502020204030204" pitchFamily="34" charset="0"/>
                        <a:cs typeface="Latha"/>
                      </a:endParaRPr>
                    </a:p>
                  </a:txBody>
                  <a:tcPr marL="0" marR="0" marT="0" marB="0" anchor="ctr"/>
                </a:tc>
                <a:tc>
                  <a:txBody>
                    <a:bodyPr/>
                    <a:lstStyle/>
                    <a:p>
                      <a:pPr marL="38100" marR="38100" algn="ctr">
                        <a:lnSpc>
                          <a:spcPts val="1600"/>
                        </a:lnSpc>
                        <a:spcBef>
                          <a:spcPts val="0"/>
                        </a:spcBef>
                        <a:spcAft>
                          <a:spcPts val="0"/>
                        </a:spcAft>
                      </a:pPr>
                      <a:r>
                        <a:rPr lang="en-US" sz="2000" dirty="0">
                          <a:effectLst/>
                        </a:rPr>
                        <a:t>44</a:t>
                      </a:r>
                      <a:endParaRPr lang="en-US" sz="3200" dirty="0">
                        <a:effectLst/>
                        <a:latin typeface="+mn-lt"/>
                        <a:ea typeface="Calibri" panose="020F0502020204030204" pitchFamily="34" charset="0"/>
                        <a:cs typeface="Latha"/>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14.6%</a:t>
                      </a:r>
                      <a:endParaRPr lang="en-US" sz="3200" dirty="0">
                        <a:effectLst/>
                        <a:latin typeface="+mn-lt"/>
                        <a:ea typeface="Calibri" panose="020F0502020204030204" pitchFamily="34" charset="0"/>
                        <a:cs typeface="Latha"/>
                      </a:endParaRPr>
                    </a:p>
                  </a:txBody>
                  <a:tcPr marL="0" marR="0" marT="0" marB="0" anchor="ctr"/>
                </a:tc>
              </a:tr>
              <a:tr h="504704">
                <a:tc>
                  <a:txBody>
                    <a:bodyPr/>
                    <a:lstStyle/>
                    <a:p>
                      <a:pPr marL="38100" marR="38100">
                        <a:lnSpc>
                          <a:spcPts val="1600"/>
                        </a:lnSpc>
                        <a:spcBef>
                          <a:spcPts val="0"/>
                        </a:spcBef>
                        <a:spcAft>
                          <a:spcPts val="0"/>
                        </a:spcAft>
                      </a:pPr>
                      <a:r>
                        <a:rPr lang="en-US" sz="2000" dirty="0">
                          <a:effectLst/>
                        </a:rPr>
                        <a:t>Above 50 years</a:t>
                      </a:r>
                      <a:endParaRPr lang="en-US" sz="3200" dirty="0">
                        <a:effectLst/>
                        <a:latin typeface="+mn-lt"/>
                        <a:ea typeface="Calibri" panose="020F0502020204030204" pitchFamily="34" charset="0"/>
                        <a:cs typeface="Latha"/>
                      </a:endParaRPr>
                    </a:p>
                  </a:txBody>
                  <a:tcPr marL="0" marR="0" marT="0" marB="0" anchor="ctr"/>
                </a:tc>
                <a:tc>
                  <a:txBody>
                    <a:bodyPr/>
                    <a:lstStyle/>
                    <a:p>
                      <a:pPr marL="38100" marR="38100" algn="ctr">
                        <a:lnSpc>
                          <a:spcPts val="1600"/>
                        </a:lnSpc>
                        <a:spcBef>
                          <a:spcPts val="0"/>
                        </a:spcBef>
                        <a:spcAft>
                          <a:spcPts val="0"/>
                        </a:spcAft>
                      </a:pPr>
                      <a:r>
                        <a:rPr lang="en-US" sz="2000" dirty="0">
                          <a:effectLst/>
                        </a:rPr>
                        <a:t>30</a:t>
                      </a:r>
                      <a:endParaRPr lang="en-US" sz="3200" dirty="0">
                        <a:effectLst/>
                        <a:latin typeface="+mn-lt"/>
                        <a:ea typeface="Calibri" panose="020F0502020204030204" pitchFamily="34" charset="0"/>
                        <a:cs typeface="Latha"/>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9.9%</a:t>
                      </a:r>
                      <a:endParaRPr lang="en-US" sz="3200" dirty="0">
                        <a:effectLst/>
                        <a:latin typeface="+mn-lt"/>
                        <a:ea typeface="Calibri" panose="020F0502020204030204" pitchFamily="34" charset="0"/>
                        <a:cs typeface="Latha"/>
                      </a:endParaRPr>
                    </a:p>
                  </a:txBody>
                  <a:tcPr marL="0" marR="0" marT="0" marB="0" anchor="ctr"/>
                </a:tc>
              </a:tr>
            </a:tbl>
          </a:graphicData>
        </a:graphic>
      </p:graphicFrame>
    </p:spTree>
    <p:extLst>
      <p:ext uri="{BB962C8B-B14F-4D97-AF65-F5344CB8AC3E}">
        <p14:creationId xmlns:p14="http://schemas.microsoft.com/office/powerpoint/2010/main" val="3593525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a:t>
            </a:r>
            <a:r>
              <a:rPr lang="en-US" sz="4400" u="sng" dirty="0" smtClean="0"/>
              <a:t>Discussion </a:t>
            </a:r>
            <a:r>
              <a:rPr lang="en-US" sz="4400" i="1" u="sng" dirty="0" smtClean="0"/>
              <a:t>cont.</a:t>
            </a:r>
            <a:endParaRPr lang="en-US" sz="4400" i="1" u="sng" dirty="0"/>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8</a:t>
            </a:fld>
            <a:endParaRPr lang="en-US"/>
          </a:p>
        </p:txBody>
      </p:sp>
      <p:sp>
        <p:nvSpPr>
          <p:cNvPr id="6" name="TextBox 5"/>
          <p:cNvSpPr txBox="1"/>
          <p:nvPr/>
        </p:nvSpPr>
        <p:spPr>
          <a:xfrm>
            <a:off x="914398" y="1810550"/>
            <a:ext cx="4392891" cy="461665"/>
          </a:xfrm>
          <a:prstGeom prst="rect">
            <a:avLst/>
          </a:prstGeom>
          <a:solidFill>
            <a:schemeClr val="accent6">
              <a:lumMod val="40000"/>
              <a:lumOff val="60000"/>
            </a:schemeClr>
          </a:solidFill>
        </p:spPr>
        <p:txBody>
          <a:bodyPr wrap="square" rtlCol="0">
            <a:spAutoFit/>
          </a:bodyPr>
          <a:lstStyle/>
          <a:p>
            <a:r>
              <a:rPr lang="en-US" sz="2400" dirty="0" smtClean="0"/>
              <a:t>Gender distribution of the sample</a:t>
            </a:r>
            <a:endParaRPr lang="en-US" sz="2400" dirty="0"/>
          </a:p>
        </p:txBody>
      </p:sp>
      <p:sp>
        <p:nvSpPr>
          <p:cNvPr id="7" name="TextBox 6"/>
          <p:cNvSpPr txBox="1"/>
          <p:nvPr/>
        </p:nvSpPr>
        <p:spPr>
          <a:xfrm>
            <a:off x="7277493" y="1810549"/>
            <a:ext cx="3676453" cy="461665"/>
          </a:xfrm>
          <a:prstGeom prst="rect">
            <a:avLst/>
          </a:prstGeom>
          <a:solidFill>
            <a:schemeClr val="accent6">
              <a:lumMod val="40000"/>
              <a:lumOff val="60000"/>
            </a:schemeClr>
          </a:solidFill>
        </p:spPr>
        <p:txBody>
          <a:bodyPr wrap="square" rtlCol="0">
            <a:spAutoFit/>
          </a:bodyPr>
          <a:lstStyle/>
          <a:p>
            <a:r>
              <a:rPr lang="en-US" sz="2400" dirty="0" smtClean="0"/>
              <a:t>Marital status of the sample</a:t>
            </a:r>
            <a:endParaRPr lang="en-US" sz="2400" dirty="0"/>
          </a:p>
        </p:txBody>
      </p:sp>
      <p:graphicFrame>
        <p:nvGraphicFramePr>
          <p:cNvPr id="8" name="Table 7"/>
          <p:cNvGraphicFramePr>
            <a:graphicFrameLocks noGrp="1"/>
          </p:cNvGraphicFramePr>
          <p:nvPr>
            <p:extLst>
              <p:ext uri="{D42A27DB-BD31-4B8C-83A1-F6EECF244321}">
                <p14:modId xmlns:p14="http://schemas.microsoft.com/office/powerpoint/2010/main" val="715531470"/>
              </p:ext>
            </p:extLst>
          </p:nvPr>
        </p:nvGraphicFramePr>
        <p:xfrm>
          <a:off x="608553" y="2847498"/>
          <a:ext cx="4990968" cy="1932495"/>
        </p:xfrm>
        <a:graphic>
          <a:graphicData uri="http://schemas.openxmlformats.org/drawingml/2006/table">
            <a:tbl>
              <a:tblPr firstRow="1" bandRow="1">
                <a:tableStyleId>{68D230F3-CF80-4859-8CE7-A43EE81993B5}</a:tableStyleId>
              </a:tblPr>
              <a:tblGrid>
                <a:gridCol w="1346846"/>
                <a:gridCol w="1636581"/>
                <a:gridCol w="2007541"/>
              </a:tblGrid>
              <a:tr h="644165">
                <a:tc>
                  <a:txBody>
                    <a:bodyPr/>
                    <a:lstStyle/>
                    <a:p>
                      <a:endParaRPr lang="en-US" dirty="0"/>
                    </a:p>
                  </a:txBody>
                  <a:tcPr/>
                </a:tc>
                <a:tc>
                  <a:txBody>
                    <a:bodyPr/>
                    <a:lstStyle/>
                    <a:p>
                      <a:pPr algn="ctr"/>
                      <a:r>
                        <a:rPr lang="en-US" sz="2400" dirty="0" smtClean="0"/>
                        <a:t>Frequency</a:t>
                      </a:r>
                      <a:endParaRPr lang="en-US" sz="2400" dirty="0"/>
                    </a:p>
                  </a:txBody>
                  <a:tcPr anchor="ctr"/>
                </a:tc>
                <a:tc>
                  <a:txBody>
                    <a:bodyPr/>
                    <a:lstStyle/>
                    <a:p>
                      <a:pPr algn="ctr"/>
                      <a:r>
                        <a:rPr lang="en-US" sz="2400" dirty="0" smtClean="0"/>
                        <a:t>Percentage</a:t>
                      </a:r>
                      <a:endParaRPr lang="en-US" sz="2400" dirty="0"/>
                    </a:p>
                  </a:txBody>
                  <a:tcPr anchor="ctr"/>
                </a:tc>
              </a:tr>
              <a:tr h="644165">
                <a:tc>
                  <a:txBody>
                    <a:bodyPr/>
                    <a:lstStyle/>
                    <a:p>
                      <a:pPr marL="38100" marR="38100">
                        <a:lnSpc>
                          <a:spcPts val="1600"/>
                        </a:lnSpc>
                        <a:spcBef>
                          <a:spcPts val="0"/>
                        </a:spcBef>
                        <a:spcAft>
                          <a:spcPts val="0"/>
                        </a:spcAft>
                      </a:pPr>
                      <a:r>
                        <a:rPr lang="en-US" sz="2400" dirty="0">
                          <a:effectLst/>
                        </a:rPr>
                        <a:t>Male</a:t>
                      </a:r>
                      <a:endParaRPr lang="en-US" sz="36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400" dirty="0">
                          <a:effectLst/>
                        </a:rPr>
                        <a:t>134</a:t>
                      </a:r>
                      <a:endParaRPr lang="en-US" sz="36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400" dirty="0" smtClean="0">
                          <a:effectLst/>
                        </a:rPr>
                        <a:t>44.4%</a:t>
                      </a:r>
                      <a:endParaRPr lang="en-US" sz="3600" dirty="0">
                        <a:effectLst/>
                        <a:latin typeface="+mn-lt"/>
                        <a:ea typeface="Calibri" panose="020F0502020204030204" pitchFamily="34" charset="0"/>
                        <a:cs typeface="Arial" panose="020B0604020202020204" pitchFamily="34" charset="0"/>
                      </a:endParaRPr>
                    </a:p>
                  </a:txBody>
                  <a:tcPr marL="0" marR="0" marT="0" marB="0" anchor="ctr"/>
                </a:tc>
              </a:tr>
              <a:tr h="644165">
                <a:tc>
                  <a:txBody>
                    <a:bodyPr/>
                    <a:lstStyle/>
                    <a:p>
                      <a:pPr marL="38100" marR="38100">
                        <a:lnSpc>
                          <a:spcPts val="1600"/>
                        </a:lnSpc>
                        <a:spcBef>
                          <a:spcPts val="0"/>
                        </a:spcBef>
                        <a:spcAft>
                          <a:spcPts val="0"/>
                        </a:spcAft>
                      </a:pPr>
                      <a:r>
                        <a:rPr lang="en-US" sz="2400" dirty="0">
                          <a:effectLst/>
                        </a:rPr>
                        <a:t>Female</a:t>
                      </a:r>
                      <a:endParaRPr lang="en-US" sz="36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400" dirty="0">
                          <a:effectLst/>
                        </a:rPr>
                        <a:t>168</a:t>
                      </a:r>
                      <a:endParaRPr lang="en-US" sz="36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400" dirty="0" smtClean="0">
                          <a:effectLst/>
                        </a:rPr>
                        <a:t>55.6%</a:t>
                      </a:r>
                      <a:endParaRPr lang="en-US" sz="3600" dirty="0">
                        <a:effectLst/>
                        <a:latin typeface="+mn-lt"/>
                        <a:ea typeface="Calibri" panose="020F0502020204030204" pitchFamily="34" charset="0"/>
                        <a:cs typeface="Arial" panose="020B0604020202020204" pitchFamily="34" charset="0"/>
                      </a:endParaRPr>
                    </a:p>
                  </a:txBody>
                  <a:tcPr marL="0" marR="0" marT="0" marB="0" anchor="ct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34722388"/>
              </p:ext>
            </p:extLst>
          </p:nvPr>
        </p:nvGraphicFramePr>
        <p:xfrm>
          <a:off x="6627043" y="2868274"/>
          <a:ext cx="4958500" cy="1921149"/>
        </p:xfrm>
        <a:graphic>
          <a:graphicData uri="http://schemas.openxmlformats.org/drawingml/2006/table">
            <a:tbl>
              <a:tblPr firstRow="1" bandRow="1">
                <a:tableStyleId>{68D230F3-CF80-4859-8CE7-A43EE81993B5}</a:tableStyleId>
              </a:tblPr>
              <a:tblGrid>
                <a:gridCol w="1535162"/>
                <a:gridCol w="1633593"/>
                <a:gridCol w="1789745"/>
              </a:tblGrid>
              <a:tr h="640383">
                <a:tc>
                  <a:txBody>
                    <a:bodyPr/>
                    <a:lstStyle/>
                    <a:p>
                      <a:endParaRPr lang="en-US" dirty="0"/>
                    </a:p>
                  </a:txBody>
                  <a:tcPr/>
                </a:tc>
                <a:tc>
                  <a:txBody>
                    <a:bodyPr/>
                    <a:lstStyle/>
                    <a:p>
                      <a:pPr algn="ctr"/>
                      <a:r>
                        <a:rPr lang="en-US" sz="2400" dirty="0" smtClean="0"/>
                        <a:t>Frequency</a:t>
                      </a:r>
                      <a:endParaRPr lang="en-US" sz="2400" dirty="0"/>
                    </a:p>
                  </a:txBody>
                  <a:tcPr anchor="ctr"/>
                </a:tc>
                <a:tc>
                  <a:txBody>
                    <a:bodyPr/>
                    <a:lstStyle/>
                    <a:p>
                      <a:pPr algn="ctr"/>
                      <a:r>
                        <a:rPr lang="en-US" sz="2400" dirty="0" smtClean="0"/>
                        <a:t>Percentage</a:t>
                      </a:r>
                      <a:endParaRPr lang="en-US" sz="2400" dirty="0"/>
                    </a:p>
                  </a:txBody>
                  <a:tcPr anchor="ctr"/>
                </a:tc>
              </a:tr>
              <a:tr h="640383">
                <a:tc>
                  <a:txBody>
                    <a:bodyPr/>
                    <a:lstStyle/>
                    <a:p>
                      <a:pPr marL="38100" marR="38100">
                        <a:lnSpc>
                          <a:spcPts val="1600"/>
                        </a:lnSpc>
                        <a:spcBef>
                          <a:spcPts val="0"/>
                        </a:spcBef>
                        <a:spcAft>
                          <a:spcPts val="0"/>
                        </a:spcAft>
                      </a:pPr>
                      <a:r>
                        <a:rPr lang="en-US" sz="2400" dirty="0">
                          <a:effectLst/>
                        </a:rPr>
                        <a:t>Single</a:t>
                      </a:r>
                      <a:endParaRPr lang="en-US" sz="36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400" dirty="0">
                          <a:effectLst/>
                        </a:rPr>
                        <a:t>123</a:t>
                      </a:r>
                      <a:endParaRPr lang="en-US" sz="36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400" dirty="0" smtClean="0">
                          <a:effectLst/>
                        </a:rPr>
                        <a:t>40.7%</a:t>
                      </a:r>
                      <a:endParaRPr lang="en-US" sz="3600" dirty="0">
                        <a:effectLst/>
                        <a:latin typeface="+mn-lt"/>
                        <a:ea typeface="Calibri" panose="020F0502020204030204" pitchFamily="34" charset="0"/>
                        <a:cs typeface="Arial" panose="020B0604020202020204" pitchFamily="34" charset="0"/>
                      </a:endParaRPr>
                    </a:p>
                  </a:txBody>
                  <a:tcPr marL="0" marR="0" marT="0" marB="0" anchor="ctr"/>
                </a:tc>
              </a:tr>
              <a:tr h="640383">
                <a:tc>
                  <a:txBody>
                    <a:bodyPr/>
                    <a:lstStyle/>
                    <a:p>
                      <a:pPr marL="38100" marR="38100">
                        <a:lnSpc>
                          <a:spcPts val="1600"/>
                        </a:lnSpc>
                        <a:spcBef>
                          <a:spcPts val="0"/>
                        </a:spcBef>
                        <a:spcAft>
                          <a:spcPts val="0"/>
                        </a:spcAft>
                      </a:pPr>
                      <a:r>
                        <a:rPr lang="en-US" sz="2400">
                          <a:effectLst/>
                        </a:rPr>
                        <a:t>Married</a:t>
                      </a:r>
                      <a:endParaRPr lang="en-US" sz="360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400" dirty="0">
                          <a:effectLst/>
                        </a:rPr>
                        <a:t>179</a:t>
                      </a:r>
                      <a:endParaRPr lang="en-US" sz="36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400" dirty="0" smtClean="0">
                          <a:effectLst/>
                        </a:rPr>
                        <a:t>59.3%</a:t>
                      </a:r>
                      <a:endParaRPr lang="en-US" sz="3600" dirty="0">
                        <a:effectLst/>
                        <a:latin typeface="+mn-lt"/>
                        <a:ea typeface="Calibri" panose="020F0502020204030204" pitchFamily="34" charset="0"/>
                        <a:cs typeface="Arial" panose="020B0604020202020204" pitchFamily="34" charset="0"/>
                      </a:endParaRPr>
                    </a:p>
                  </a:txBody>
                  <a:tcPr marL="0" marR="0" marT="0" marB="0" anchor="ctr"/>
                </a:tc>
              </a:tr>
            </a:tbl>
          </a:graphicData>
        </a:graphic>
      </p:graphicFrame>
    </p:spTree>
    <p:extLst>
      <p:ext uri="{BB962C8B-B14F-4D97-AF65-F5344CB8AC3E}">
        <p14:creationId xmlns:p14="http://schemas.microsoft.com/office/powerpoint/2010/main" val="15367727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66AA2D-EB97-F029-43DF-78A997A7827F}"/>
              </a:ext>
            </a:extLst>
          </p:cNvPr>
          <p:cNvSpPr>
            <a:spLocks noGrp="1"/>
          </p:cNvSpPr>
          <p:nvPr>
            <p:ph type="title"/>
          </p:nvPr>
        </p:nvSpPr>
        <p:spPr/>
        <p:txBody>
          <a:bodyPr>
            <a:normAutofit/>
          </a:bodyPr>
          <a:lstStyle/>
          <a:p>
            <a:pPr algn="ctr"/>
            <a:r>
              <a:rPr lang="en-US" sz="4400" u="sng" dirty="0"/>
              <a:t>Results and </a:t>
            </a:r>
            <a:r>
              <a:rPr lang="en-US" sz="4400" u="sng" dirty="0" smtClean="0"/>
              <a:t>Discussion </a:t>
            </a:r>
            <a:r>
              <a:rPr lang="en-US" sz="4400" i="1" u="sng" dirty="0" smtClean="0"/>
              <a:t>cont.</a:t>
            </a:r>
            <a:endParaRPr lang="en-US" sz="4400" i="1" u="sng" dirty="0"/>
          </a:p>
        </p:txBody>
      </p:sp>
      <p:sp>
        <p:nvSpPr>
          <p:cNvPr id="4" name="Slide Number Placeholder 3">
            <a:extLst>
              <a:ext uri="{FF2B5EF4-FFF2-40B4-BE49-F238E27FC236}">
                <a16:creationId xmlns="" xmlns:a16="http://schemas.microsoft.com/office/drawing/2014/main" id="{C7CA4BE0-3BD5-3B8C-61F4-12E8D4FDDB15}"/>
              </a:ext>
            </a:extLst>
          </p:cNvPr>
          <p:cNvSpPr>
            <a:spLocks noGrp="1"/>
          </p:cNvSpPr>
          <p:nvPr>
            <p:ph type="sldNum" sz="quarter" idx="12"/>
          </p:nvPr>
        </p:nvSpPr>
        <p:spPr>
          <a:xfrm>
            <a:off x="9338569" y="6492875"/>
            <a:ext cx="2743200" cy="365125"/>
          </a:xfrm>
        </p:spPr>
        <p:txBody>
          <a:bodyPr/>
          <a:lstStyle/>
          <a:p>
            <a:fld id="{48FC179B-E1DC-44DF-B0E4-66A8D350C2BE}" type="slidenum">
              <a:rPr lang="en-US" smtClean="0"/>
              <a:t>9</a:t>
            </a:fld>
            <a:endParaRPr lang="en-US"/>
          </a:p>
        </p:txBody>
      </p:sp>
      <p:sp>
        <p:nvSpPr>
          <p:cNvPr id="6" name="TextBox 5"/>
          <p:cNvSpPr txBox="1"/>
          <p:nvPr/>
        </p:nvSpPr>
        <p:spPr>
          <a:xfrm>
            <a:off x="1121790" y="1889949"/>
            <a:ext cx="3827283" cy="461665"/>
          </a:xfrm>
          <a:prstGeom prst="rect">
            <a:avLst/>
          </a:prstGeom>
          <a:solidFill>
            <a:schemeClr val="accent6">
              <a:lumMod val="40000"/>
              <a:lumOff val="60000"/>
            </a:schemeClr>
          </a:solidFill>
        </p:spPr>
        <p:txBody>
          <a:bodyPr wrap="square" rtlCol="0">
            <a:spAutoFit/>
          </a:bodyPr>
          <a:lstStyle/>
          <a:p>
            <a:r>
              <a:rPr lang="en-US" sz="2400" dirty="0" smtClean="0"/>
              <a:t>Education level of the sample</a:t>
            </a:r>
            <a:endParaRPr lang="en-US" sz="2400" dirty="0"/>
          </a:p>
        </p:txBody>
      </p:sp>
      <p:sp>
        <p:nvSpPr>
          <p:cNvPr id="7" name="TextBox 6"/>
          <p:cNvSpPr txBox="1"/>
          <p:nvPr/>
        </p:nvSpPr>
        <p:spPr>
          <a:xfrm>
            <a:off x="6890993" y="1889949"/>
            <a:ext cx="4326903" cy="461665"/>
          </a:xfrm>
          <a:prstGeom prst="rect">
            <a:avLst/>
          </a:prstGeom>
          <a:solidFill>
            <a:schemeClr val="accent6">
              <a:lumMod val="40000"/>
              <a:lumOff val="60000"/>
            </a:schemeClr>
          </a:solidFill>
        </p:spPr>
        <p:txBody>
          <a:bodyPr wrap="square" rtlCol="0">
            <a:spAutoFit/>
          </a:bodyPr>
          <a:lstStyle/>
          <a:p>
            <a:r>
              <a:rPr lang="en-US" sz="2400" dirty="0" smtClean="0"/>
              <a:t>Employment status of the sample </a:t>
            </a:r>
            <a:endParaRPr lang="en-US" sz="2400" dirty="0"/>
          </a:p>
        </p:txBody>
      </p:sp>
      <p:graphicFrame>
        <p:nvGraphicFramePr>
          <p:cNvPr id="8" name="Table 7"/>
          <p:cNvGraphicFramePr>
            <a:graphicFrameLocks noGrp="1"/>
          </p:cNvGraphicFramePr>
          <p:nvPr>
            <p:extLst>
              <p:ext uri="{D42A27DB-BD31-4B8C-83A1-F6EECF244321}">
                <p14:modId xmlns:p14="http://schemas.microsoft.com/office/powerpoint/2010/main" val="2307004139"/>
              </p:ext>
            </p:extLst>
          </p:nvPr>
        </p:nvGraphicFramePr>
        <p:xfrm>
          <a:off x="641023" y="2749326"/>
          <a:ext cx="5043340" cy="2602250"/>
        </p:xfrm>
        <a:graphic>
          <a:graphicData uri="http://schemas.openxmlformats.org/drawingml/2006/table">
            <a:tbl>
              <a:tblPr firstRow="1" bandRow="1">
                <a:tableStyleId>{68D230F3-CF80-4859-8CE7-A43EE81993B5}</a:tableStyleId>
              </a:tblPr>
              <a:tblGrid>
                <a:gridCol w="2309567"/>
                <a:gridCol w="1329180"/>
                <a:gridCol w="1404593"/>
              </a:tblGrid>
              <a:tr h="538397">
                <a:tc>
                  <a:txBody>
                    <a:bodyPr/>
                    <a:lstStyle/>
                    <a:p>
                      <a:endParaRPr lang="en-US" dirty="0"/>
                    </a:p>
                  </a:txBody>
                  <a:tcPr/>
                </a:tc>
                <a:tc>
                  <a:txBody>
                    <a:bodyPr/>
                    <a:lstStyle/>
                    <a:p>
                      <a:r>
                        <a:rPr lang="en-US" sz="2000" dirty="0" smtClean="0"/>
                        <a:t>Frequency</a:t>
                      </a:r>
                      <a:endParaRPr lang="en-US" sz="2000" dirty="0"/>
                    </a:p>
                  </a:txBody>
                  <a:tcPr/>
                </a:tc>
                <a:tc>
                  <a:txBody>
                    <a:bodyPr/>
                    <a:lstStyle/>
                    <a:p>
                      <a:r>
                        <a:rPr lang="en-US" sz="2000" dirty="0" smtClean="0"/>
                        <a:t>Percentage</a:t>
                      </a:r>
                      <a:endParaRPr lang="en-US" sz="2000" dirty="0"/>
                    </a:p>
                  </a:txBody>
                  <a:tcPr/>
                </a:tc>
              </a:tr>
              <a:tr h="503884">
                <a:tc>
                  <a:txBody>
                    <a:bodyPr/>
                    <a:lstStyle/>
                    <a:p>
                      <a:pPr marL="38100" marR="38100">
                        <a:lnSpc>
                          <a:spcPts val="1600"/>
                        </a:lnSpc>
                        <a:spcBef>
                          <a:spcPts val="0"/>
                        </a:spcBef>
                        <a:spcAft>
                          <a:spcPts val="0"/>
                        </a:spcAft>
                      </a:pPr>
                      <a:r>
                        <a:rPr lang="en-US" sz="2000" dirty="0">
                          <a:effectLst/>
                        </a:rPr>
                        <a:t>Up to O/L (grade 11)</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a:effectLst/>
                        </a:rPr>
                        <a:t>16</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5.3%</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503884">
                <a:tc>
                  <a:txBody>
                    <a:bodyPr/>
                    <a:lstStyle/>
                    <a:p>
                      <a:pPr marL="38100" marR="38100">
                        <a:lnSpc>
                          <a:spcPts val="1600"/>
                        </a:lnSpc>
                        <a:spcBef>
                          <a:spcPts val="0"/>
                        </a:spcBef>
                        <a:spcAft>
                          <a:spcPts val="0"/>
                        </a:spcAft>
                      </a:pPr>
                      <a:r>
                        <a:rPr lang="en-US" sz="2000" dirty="0">
                          <a:effectLst/>
                        </a:rPr>
                        <a:t>Up to A/L (grade 13)</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a:effectLst/>
                        </a:rPr>
                        <a:t>121</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40.1%</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552201">
                <a:tc>
                  <a:txBody>
                    <a:bodyPr/>
                    <a:lstStyle/>
                    <a:p>
                      <a:pPr marL="38100" marR="38100">
                        <a:lnSpc>
                          <a:spcPts val="1600"/>
                        </a:lnSpc>
                        <a:spcBef>
                          <a:spcPts val="0"/>
                        </a:spcBef>
                        <a:spcAft>
                          <a:spcPts val="0"/>
                        </a:spcAft>
                      </a:pPr>
                      <a:r>
                        <a:rPr lang="en-US" sz="2000">
                          <a:effectLst/>
                        </a:rPr>
                        <a:t>Diploma/ Higher national diploma</a:t>
                      </a:r>
                      <a:endParaRPr lang="en-US" sz="320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a:effectLst/>
                        </a:rPr>
                        <a:t>49</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16.2%</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503884">
                <a:tc>
                  <a:txBody>
                    <a:bodyPr/>
                    <a:lstStyle/>
                    <a:p>
                      <a:pPr marL="38100" marR="38100">
                        <a:lnSpc>
                          <a:spcPts val="1600"/>
                        </a:lnSpc>
                        <a:spcBef>
                          <a:spcPts val="0"/>
                        </a:spcBef>
                        <a:spcAft>
                          <a:spcPts val="0"/>
                        </a:spcAft>
                      </a:pPr>
                      <a:r>
                        <a:rPr lang="en-US" sz="2000">
                          <a:effectLst/>
                        </a:rPr>
                        <a:t>University</a:t>
                      </a:r>
                      <a:endParaRPr lang="en-US" sz="320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a:effectLst/>
                        </a:rPr>
                        <a:t>116</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38.4%</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737143448"/>
              </p:ext>
            </p:extLst>
          </p:nvPr>
        </p:nvGraphicFramePr>
        <p:xfrm>
          <a:off x="6558959" y="2706152"/>
          <a:ext cx="5028677" cy="2574178"/>
        </p:xfrm>
        <a:graphic>
          <a:graphicData uri="http://schemas.openxmlformats.org/drawingml/2006/table">
            <a:tbl>
              <a:tblPr firstRow="1" bandRow="1">
                <a:tableStyleId>{68D230F3-CF80-4859-8CE7-A43EE81993B5}</a:tableStyleId>
              </a:tblPr>
              <a:tblGrid>
                <a:gridCol w="2271861"/>
                <a:gridCol w="1348033"/>
                <a:gridCol w="1408783"/>
              </a:tblGrid>
              <a:tr h="522880">
                <a:tc>
                  <a:txBody>
                    <a:bodyPr/>
                    <a:lstStyle/>
                    <a:p>
                      <a:endParaRPr lang="en-US" dirty="0"/>
                    </a:p>
                  </a:txBody>
                  <a:tcPr/>
                </a:tc>
                <a:tc>
                  <a:txBody>
                    <a:bodyPr/>
                    <a:lstStyle/>
                    <a:p>
                      <a:r>
                        <a:rPr lang="en-US" sz="2000" dirty="0" smtClean="0"/>
                        <a:t>Frequency</a:t>
                      </a:r>
                      <a:endParaRPr lang="en-US" sz="2000" dirty="0"/>
                    </a:p>
                  </a:txBody>
                  <a:tcPr/>
                </a:tc>
                <a:tc>
                  <a:txBody>
                    <a:bodyPr/>
                    <a:lstStyle/>
                    <a:p>
                      <a:r>
                        <a:rPr lang="en-US" sz="2000" dirty="0" smtClean="0"/>
                        <a:t>Percentage</a:t>
                      </a:r>
                      <a:endParaRPr lang="en-US" sz="2000" dirty="0"/>
                    </a:p>
                  </a:txBody>
                  <a:tcPr/>
                </a:tc>
              </a:tr>
              <a:tr h="536287">
                <a:tc>
                  <a:txBody>
                    <a:bodyPr/>
                    <a:lstStyle/>
                    <a:p>
                      <a:pPr marL="38100" marR="38100">
                        <a:lnSpc>
                          <a:spcPts val="1600"/>
                        </a:lnSpc>
                        <a:spcBef>
                          <a:spcPts val="0"/>
                        </a:spcBef>
                        <a:spcAft>
                          <a:spcPts val="0"/>
                        </a:spcAft>
                      </a:pPr>
                      <a:r>
                        <a:rPr lang="en-US" sz="2000" dirty="0">
                          <a:effectLst/>
                        </a:rPr>
                        <a:t>Government sector job</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a:effectLst/>
                        </a:rPr>
                        <a:t>41</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13.6%</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489362">
                <a:tc>
                  <a:txBody>
                    <a:bodyPr/>
                    <a:lstStyle/>
                    <a:p>
                      <a:pPr marL="38100" marR="38100">
                        <a:lnSpc>
                          <a:spcPts val="1600"/>
                        </a:lnSpc>
                        <a:spcBef>
                          <a:spcPts val="0"/>
                        </a:spcBef>
                        <a:spcAft>
                          <a:spcPts val="0"/>
                        </a:spcAft>
                      </a:pPr>
                      <a:r>
                        <a:rPr lang="en-US" sz="2000" dirty="0">
                          <a:effectLst/>
                        </a:rPr>
                        <a:t>Private sector job</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a:effectLst/>
                        </a:rPr>
                        <a:t>99</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32.8%</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489362">
                <a:tc>
                  <a:txBody>
                    <a:bodyPr/>
                    <a:lstStyle/>
                    <a:p>
                      <a:pPr marL="38100" marR="38100">
                        <a:lnSpc>
                          <a:spcPts val="1600"/>
                        </a:lnSpc>
                        <a:spcBef>
                          <a:spcPts val="0"/>
                        </a:spcBef>
                        <a:spcAft>
                          <a:spcPts val="0"/>
                        </a:spcAft>
                      </a:pPr>
                      <a:r>
                        <a:rPr lang="en-US" sz="2000" dirty="0">
                          <a:effectLst/>
                        </a:rPr>
                        <a:t>Student</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a:effectLst/>
                        </a:rPr>
                        <a:t>126</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41.7%</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r h="536287">
                <a:tc>
                  <a:txBody>
                    <a:bodyPr/>
                    <a:lstStyle/>
                    <a:p>
                      <a:pPr marL="38100" marR="38100">
                        <a:lnSpc>
                          <a:spcPts val="1600"/>
                        </a:lnSpc>
                        <a:spcBef>
                          <a:spcPts val="0"/>
                        </a:spcBef>
                        <a:spcAft>
                          <a:spcPts val="0"/>
                        </a:spcAft>
                      </a:pPr>
                      <a:r>
                        <a:rPr lang="en-US" sz="2000" dirty="0">
                          <a:effectLst/>
                        </a:rPr>
                        <a:t>Self-employed / own business</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a:effectLst/>
                        </a:rPr>
                        <a:t>26</a:t>
                      </a:r>
                      <a:endParaRPr lang="en-US" sz="3200" dirty="0">
                        <a:effectLst/>
                        <a:latin typeface="+mn-lt"/>
                        <a:ea typeface="Calibri" panose="020F0502020204030204" pitchFamily="34" charset="0"/>
                        <a:cs typeface="Arial" panose="020B0604020202020204" pitchFamily="34" charset="0"/>
                      </a:endParaRPr>
                    </a:p>
                  </a:txBody>
                  <a:tcPr marL="0" marR="0" marT="0" marB="0" anchor="ctr"/>
                </a:tc>
                <a:tc>
                  <a:txBody>
                    <a:bodyPr/>
                    <a:lstStyle/>
                    <a:p>
                      <a:pPr marL="38100" marR="38100" algn="ctr">
                        <a:lnSpc>
                          <a:spcPts val="1600"/>
                        </a:lnSpc>
                        <a:spcBef>
                          <a:spcPts val="0"/>
                        </a:spcBef>
                        <a:spcAft>
                          <a:spcPts val="0"/>
                        </a:spcAft>
                      </a:pPr>
                      <a:r>
                        <a:rPr lang="en-US" sz="2000" dirty="0" smtClean="0">
                          <a:effectLst/>
                        </a:rPr>
                        <a:t>8.6%</a:t>
                      </a:r>
                      <a:endParaRPr lang="en-US" sz="3200" dirty="0">
                        <a:effectLst/>
                        <a:latin typeface="+mn-lt"/>
                        <a:ea typeface="Calibri" panose="020F0502020204030204" pitchFamily="34" charset="0"/>
                        <a:cs typeface="Arial" panose="020B0604020202020204" pitchFamily="34" charset="0"/>
                      </a:endParaRPr>
                    </a:p>
                  </a:txBody>
                  <a:tcPr marL="0" marR="0" marT="0" marB="0" anchor="ctr"/>
                </a:tc>
              </a:tr>
            </a:tbl>
          </a:graphicData>
        </a:graphic>
      </p:graphicFrame>
    </p:spTree>
    <p:extLst>
      <p:ext uri="{BB962C8B-B14F-4D97-AF65-F5344CB8AC3E}">
        <p14:creationId xmlns:p14="http://schemas.microsoft.com/office/powerpoint/2010/main" val="15367727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TotalTime>
  <Words>1895</Words>
  <Application>Microsoft Office PowerPoint</Application>
  <PresentationFormat>Widescreen</PresentationFormat>
  <Paragraphs>377</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Iskoola Pota</vt:lpstr>
      <vt:lpstr>Latha</vt:lpstr>
      <vt:lpstr>Wingdings</vt:lpstr>
      <vt:lpstr>Office Theme</vt:lpstr>
      <vt:lpstr>Factors Leading to Brand Loyalty in Selected Dairy Products in Sri Lanka</vt:lpstr>
      <vt:lpstr>Content </vt:lpstr>
      <vt:lpstr>Introduction</vt:lpstr>
      <vt:lpstr>Introduction</vt:lpstr>
      <vt:lpstr>Objectives</vt:lpstr>
      <vt:lpstr>Material and Methods</vt:lpstr>
      <vt:lpstr>Results and Discussion</vt:lpstr>
      <vt:lpstr>Results and Discussion cont.</vt:lpstr>
      <vt:lpstr>Results and Discussion cont.</vt:lpstr>
      <vt:lpstr>Results and Discussion cont.</vt:lpstr>
      <vt:lpstr>Results and Discussion cont.</vt:lpstr>
      <vt:lpstr>Results and Discussion cont.</vt:lpstr>
      <vt:lpstr>Results and Discussion cont.</vt:lpstr>
      <vt:lpstr>Results and Discussion cont.</vt:lpstr>
      <vt:lpstr>Results and Discussion cont.</vt:lpstr>
      <vt:lpstr>Results and Discussion cont.</vt:lpstr>
      <vt:lpstr>Results and Discussion cont.</vt:lpstr>
      <vt:lpstr>Results and Discussion cont.</vt:lpstr>
      <vt:lpstr>Conclusion</vt:lpstr>
      <vt:lpstr>Recommendations</vt:lpstr>
      <vt:lpstr>References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Anuradha</dc:creator>
  <cp:lastModifiedBy>Dilshan Kaluarachchi</cp:lastModifiedBy>
  <cp:revision>30</cp:revision>
  <dcterms:created xsi:type="dcterms:W3CDTF">2023-02-09T03:28:20Z</dcterms:created>
  <dcterms:modified xsi:type="dcterms:W3CDTF">2023-04-02T09:56:10Z</dcterms:modified>
</cp:coreProperties>
</file>