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6" r:id="rId5"/>
    <p:sldId id="260" r:id="rId6"/>
    <p:sldId id="267" r:id="rId7"/>
    <p:sldId id="261" r:id="rId8"/>
    <p:sldId id="268" r:id="rId9"/>
    <p:sldId id="269" r:id="rId10"/>
    <p:sldId id="270" r:id="rId11"/>
    <p:sldId id="271" r:id="rId12"/>
    <p:sldId id="272" r:id="rId13"/>
    <p:sldId id="273" r:id="rId14"/>
    <p:sldId id="26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63" r:id="rId27"/>
    <p:sldId id="264" r:id="rId28"/>
    <p:sldId id="2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28C2F3-3E37-4B45-BECA-A0D65983E7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E005DE-A234-4E22-9E34-1985A7720B83}">
      <dgm:prSet phldrT="[Text]" custT="1"/>
      <dgm:spPr>
        <a:solidFill>
          <a:srgbClr val="00B050"/>
        </a:solidFill>
        <a:ln w="57150">
          <a:solidFill>
            <a:schemeClr val="tx1"/>
          </a:solidFill>
        </a:ln>
      </dgm:spPr>
      <dgm:t>
        <a:bodyPr/>
        <a:lstStyle/>
        <a:p>
          <a:pPr algn="ctr"/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General Objective</a:t>
          </a:r>
        </a:p>
      </dgm:t>
    </dgm:pt>
    <dgm:pt modelId="{D97654F9-887E-4DE2-BA24-9C965CF0B1FE}" type="parTrans" cxnId="{33AD197F-D843-413E-A64D-A620A35380C6}">
      <dgm:prSet/>
      <dgm:spPr/>
      <dgm:t>
        <a:bodyPr/>
        <a:lstStyle/>
        <a:p>
          <a:endParaRPr lang="en-US"/>
        </a:p>
      </dgm:t>
    </dgm:pt>
    <dgm:pt modelId="{B7E67DA6-0F44-41CB-A990-B0A816C15FE4}" type="sibTrans" cxnId="{33AD197F-D843-413E-A64D-A620A35380C6}">
      <dgm:prSet/>
      <dgm:spPr/>
      <dgm:t>
        <a:bodyPr/>
        <a:lstStyle/>
        <a:p>
          <a:endParaRPr lang="en-US"/>
        </a:p>
      </dgm:t>
    </dgm:pt>
    <dgm:pt modelId="{2639741C-16F5-4945-8F09-16992D871D03}">
      <dgm:prSet phldrT="[Text]" custT="1"/>
      <dgm:spPr/>
      <dgm:t>
        <a:bodyPr/>
        <a:lstStyle/>
        <a:p>
          <a:pPr algn="just">
            <a:buFont typeface="Wingdings" panose="05000000000000000000" pitchFamily="2" charset="2"/>
            <a:buChar char="Ø"/>
          </a:pPr>
          <a:r>
            <a:rPr lang="en-US" sz="3200" b="1" dirty="0">
              <a:latin typeface="+mn-lt"/>
            </a:rPr>
            <a:t>To evaluate the effect of mulching materials on soil water conservation and thermal regulation in disturbed and undisturbed Carrot grown soil</a:t>
          </a:r>
        </a:p>
      </dgm:t>
    </dgm:pt>
    <dgm:pt modelId="{F1F52667-CC0F-4D3D-B561-DB298C10ED4C}" type="parTrans" cxnId="{7AC816D0-0EC2-41AA-8646-13C623461576}">
      <dgm:prSet/>
      <dgm:spPr/>
      <dgm:t>
        <a:bodyPr/>
        <a:lstStyle/>
        <a:p>
          <a:endParaRPr lang="en-US"/>
        </a:p>
      </dgm:t>
    </dgm:pt>
    <dgm:pt modelId="{BA57A119-ABC6-47FA-BCBE-B50B6AF896A3}" type="sibTrans" cxnId="{7AC816D0-0EC2-41AA-8646-13C623461576}">
      <dgm:prSet/>
      <dgm:spPr/>
      <dgm:t>
        <a:bodyPr/>
        <a:lstStyle/>
        <a:p>
          <a:endParaRPr lang="en-US"/>
        </a:p>
      </dgm:t>
    </dgm:pt>
    <dgm:pt modelId="{7667ECDC-17E2-4981-8729-4E986DEC8554}">
      <dgm:prSet phldrT="[Text]" custT="1"/>
      <dgm:spPr>
        <a:solidFill>
          <a:schemeClr val="accent6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Specific Objective</a:t>
          </a:r>
        </a:p>
      </dgm:t>
    </dgm:pt>
    <dgm:pt modelId="{BADA370B-66D2-4F79-9FBB-E1F617B96FED}" type="parTrans" cxnId="{2952E39F-5B92-4554-AB6E-644DDF7C7A58}">
      <dgm:prSet/>
      <dgm:spPr/>
      <dgm:t>
        <a:bodyPr/>
        <a:lstStyle/>
        <a:p>
          <a:endParaRPr lang="en-US"/>
        </a:p>
      </dgm:t>
    </dgm:pt>
    <dgm:pt modelId="{6534F46B-D9E1-4F17-9CA3-BD54AFD8EEF6}" type="sibTrans" cxnId="{2952E39F-5B92-4554-AB6E-644DDF7C7A58}">
      <dgm:prSet/>
      <dgm:spPr/>
      <dgm:t>
        <a:bodyPr/>
        <a:lstStyle/>
        <a:p>
          <a:endParaRPr lang="en-US"/>
        </a:p>
      </dgm:t>
    </dgm:pt>
    <dgm:pt modelId="{3AC1022B-8800-495C-8572-96EA650D0804}">
      <dgm:prSet phldrT="[Text]" custT="1"/>
      <dgm:spPr/>
      <dgm:t>
        <a:bodyPr/>
        <a:lstStyle/>
        <a:p>
          <a:pPr algn="just">
            <a:buFont typeface="Wingdings" panose="05000000000000000000" pitchFamily="2" charset="2"/>
            <a:buChar char="Ø"/>
          </a:pPr>
          <a:r>
            <a:rPr lang="en-US" sz="2800" dirty="0">
              <a:latin typeface="+mn-lt"/>
            </a:rPr>
            <a:t>To quantify the impact of various mulching materials on the growth and yield of carrot</a:t>
          </a:r>
        </a:p>
      </dgm:t>
    </dgm:pt>
    <dgm:pt modelId="{B8103A38-E381-4503-90C5-7333899B9B51}" type="parTrans" cxnId="{A3AA64A5-687F-4564-B688-5EBD673B2205}">
      <dgm:prSet/>
      <dgm:spPr/>
      <dgm:t>
        <a:bodyPr/>
        <a:lstStyle/>
        <a:p>
          <a:endParaRPr lang="en-US"/>
        </a:p>
      </dgm:t>
    </dgm:pt>
    <dgm:pt modelId="{01510983-25C2-4E12-BC43-9F0127C051EC}" type="sibTrans" cxnId="{A3AA64A5-687F-4564-B688-5EBD673B2205}">
      <dgm:prSet/>
      <dgm:spPr/>
      <dgm:t>
        <a:bodyPr/>
        <a:lstStyle/>
        <a:p>
          <a:endParaRPr lang="en-US"/>
        </a:p>
      </dgm:t>
    </dgm:pt>
    <dgm:pt modelId="{329CF5AB-0341-4F46-8069-432C26EBBDA5}" type="pres">
      <dgm:prSet presAssocID="{FD28C2F3-3E37-4B45-BECA-A0D65983E70E}" presName="linear" presStyleCnt="0">
        <dgm:presLayoutVars>
          <dgm:animLvl val="lvl"/>
          <dgm:resizeHandles val="exact"/>
        </dgm:presLayoutVars>
      </dgm:prSet>
      <dgm:spPr/>
    </dgm:pt>
    <dgm:pt modelId="{6F1991B6-BCA4-4655-8108-993D7229FEE0}" type="pres">
      <dgm:prSet presAssocID="{96E005DE-A234-4E22-9E34-1985A7720B83}" presName="parentText" presStyleLbl="node1" presStyleIdx="0" presStyleCnt="2" custScaleY="83024" custLinFactNeighborY="-1129">
        <dgm:presLayoutVars>
          <dgm:chMax val="0"/>
          <dgm:bulletEnabled val="1"/>
        </dgm:presLayoutVars>
      </dgm:prSet>
      <dgm:spPr/>
    </dgm:pt>
    <dgm:pt modelId="{F3E3A6B4-1459-4C80-8B48-909B0400A539}" type="pres">
      <dgm:prSet presAssocID="{96E005DE-A234-4E22-9E34-1985A7720B83}" presName="childText" presStyleLbl="revTx" presStyleIdx="0" presStyleCnt="2">
        <dgm:presLayoutVars>
          <dgm:bulletEnabled val="1"/>
        </dgm:presLayoutVars>
      </dgm:prSet>
      <dgm:spPr/>
    </dgm:pt>
    <dgm:pt modelId="{6909B597-86B9-423E-95BE-4B5AB4A53E5C}" type="pres">
      <dgm:prSet presAssocID="{7667ECDC-17E2-4981-8729-4E986DEC8554}" presName="parentText" presStyleLbl="node1" presStyleIdx="1" presStyleCnt="2" custScaleY="64141" custLinFactNeighborX="-260" custLinFactNeighborY="9437">
        <dgm:presLayoutVars>
          <dgm:chMax val="0"/>
          <dgm:bulletEnabled val="1"/>
        </dgm:presLayoutVars>
      </dgm:prSet>
      <dgm:spPr/>
    </dgm:pt>
    <dgm:pt modelId="{103A6E95-8CA5-460B-8BC1-E25BEA2D3E8F}" type="pres">
      <dgm:prSet presAssocID="{7667ECDC-17E2-4981-8729-4E986DEC8554}" presName="childText" presStyleLbl="revTx" presStyleIdx="1" presStyleCnt="2" custScaleY="132391" custLinFactNeighborX="260" custLinFactNeighborY="27288">
        <dgm:presLayoutVars>
          <dgm:bulletEnabled val="1"/>
        </dgm:presLayoutVars>
      </dgm:prSet>
      <dgm:spPr/>
    </dgm:pt>
  </dgm:ptLst>
  <dgm:cxnLst>
    <dgm:cxn modelId="{A4EDE33B-071C-419F-B8E1-B435AC5C43C6}" type="presOf" srcId="{96E005DE-A234-4E22-9E34-1985A7720B83}" destId="{6F1991B6-BCA4-4655-8108-993D7229FEE0}" srcOrd="0" destOrd="0" presId="urn:microsoft.com/office/officeart/2005/8/layout/vList2"/>
    <dgm:cxn modelId="{1433F15B-7737-42F5-8146-EAC04F96DCCC}" type="presOf" srcId="{7667ECDC-17E2-4981-8729-4E986DEC8554}" destId="{6909B597-86B9-423E-95BE-4B5AB4A53E5C}" srcOrd="0" destOrd="0" presId="urn:microsoft.com/office/officeart/2005/8/layout/vList2"/>
    <dgm:cxn modelId="{30A5F041-F541-4A9D-96ED-EAF817E35F42}" type="presOf" srcId="{2639741C-16F5-4945-8F09-16992D871D03}" destId="{F3E3A6B4-1459-4C80-8B48-909B0400A539}" srcOrd="0" destOrd="0" presId="urn:microsoft.com/office/officeart/2005/8/layout/vList2"/>
    <dgm:cxn modelId="{33AD197F-D843-413E-A64D-A620A35380C6}" srcId="{FD28C2F3-3E37-4B45-BECA-A0D65983E70E}" destId="{96E005DE-A234-4E22-9E34-1985A7720B83}" srcOrd="0" destOrd="0" parTransId="{D97654F9-887E-4DE2-BA24-9C965CF0B1FE}" sibTransId="{B7E67DA6-0F44-41CB-A990-B0A816C15FE4}"/>
    <dgm:cxn modelId="{2CB28B86-7DD9-4395-BC3A-42CC118FF6FE}" type="presOf" srcId="{3AC1022B-8800-495C-8572-96EA650D0804}" destId="{103A6E95-8CA5-460B-8BC1-E25BEA2D3E8F}" srcOrd="0" destOrd="0" presId="urn:microsoft.com/office/officeart/2005/8/layout/vList2"/>
    <dgm:cxn modelId="{2952E39F-5B92-4554-AB6E-644DDF7C7A58}" srcId="{FD28C2F3-3E37-4B45-BECA-A0D65983E70E}" destId="{7667ECDC-17E2-4981-8729-4E986DEC8554}" srcOrd="1" destOrd="0" parTransId="{BADA370B-66D2-4F79-9FBB-E1F617B96FED}" sibTransId="{6534F46B-D9E1-4F17-9CA3-BD54AFD8EEF6}"/>
    <dgm:cxn modelId="{A3AA64A5-687F-4564-B688-5EBD673B2205}" srcId="{7667ECDC-17E2-4981-8729-4E986DEC8554}" destId="{3AC1022B-8800-495C-8572-96EA650D0804}" srcOrd="0" destOrd="0" parTransId="{B8103A38-E381-4503-90C5-7333899B9B51}" sibTransId="{01510983-25C2-4E12-BC43-9F0127C051EC}"/>
    <dgm:cxn modelId="{991A28BD-DEBC-4946-AADE-7B4FB2C7359F}" type="presOf" srcId="{FD28C2F3-3E37-4B45-BECA-A0D65983E70E}" destId="{329CF5AB-0341-4F46-8069-432C26EBBDA5}" srcOrd="0" destOrd="0" presId="urn:microsoft.com/office/officeart/2005/8/layout/vList2"/>
    <dgm:cxn modelId="{7AC816D0-0EC2-41AA-8646-13C623461576}" srcId="{96E005DE-A234-4E22-9E34-1985A7720B83}" destId="{2639741C-16F5-4945-8F09-16992D871D03}" srcOrd="0" destOrd="0" parTransId="{F1F52667-CC0F-4D3D-B561-DB298C10ED4C}" sibTransId="{BA57A119-ABC6-47FA-BCBE-B50B6AF896A3}"/>
    <dgm:cxn modelId="{5E03C7BB-5E99-4D9F-808A-088CBAD89EA1}" type="presParOf" srcId="{329CF5AB-0341-4F46-8069-432C26EBBDA5}" destId="{6F1991B6-BCA4-4655-8108-993D7229FEE0}" srcOrd="0" destOrd="0" presId="urn:microsoft.com/office/officeart/2005/8/layout/vList2"/>
    <dgm:cxn modelId="{CDA054F2-CE23-492E-A39C-72CB12B2D0A4}" type="presParOf" srcId="{329CF5AB-0341-4F46-8069-432C26EBBDA5}" destId="{F3E3A6B4-1459-4C80-8B48-909B0400A539}" srcOrd="1" destOrd="0" presId="urn:microsoft.com/office/officeart/2005/8/layout/vList2"/>
    <dgm:cxn modelId="{968362F7-A0CB-425D-9A87-DB3F299A2310}" type="presParOf" srcId="{329CF5AB-0341-4F46-8069-432C26EBBDA5}" destId="{6909B597-86B9-423E-95BE-4B5AB4A53E5C}" srcOrd="2" destOrd="0" presId="urn:microsoft.com/office/officeart/2005/8/layout/vList2"/>
    <dgm:cxn modelId="{E05E192D-B926-4E84-9AEE-EDBC6416A4DD}" type="presParOf" srcId="{329CF5AB-0341-4F46-8069-432C26EBBDA5}" destId="{103A6E95-8CA5-460B-8BC1-E25BEA2D3E8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991B6-BCA4-4655-8108-993D7229FEE0}">
      <dsp:nvSpPr>
        <dsp:cNvPr id="0" name=""/>
        <dsp:cNvSpPr/>
      </dsp:nvSpPr>
      <dsp:spPr>
        <a:xfrm>
          <a:off x="0" y="211964"/>
          <a:ext cx="10975109" cy="994693"/>
        </a:xfrm>
        <a:prstGeom prst="roundRect">
          <a:avLst/>
        </a:prstGeom>
        <a:solidFill>
          <a:srgbClr val="00B050"/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General Objective</a:t>
          </a:r>
        </a:p>
      </dsp:txBody>
      <dsp:txXfrm>
        <a:off x="48557" y="260521"/>
        <a:ext cx="10877995" cy="897579"/>
      </dsp:txXfrm>
    </dsp:sp>
    <dsp:sp modelId="{F3E3A6B4-1459-4C80-8B48-909B0400A539}">
      <dsp:nvSpPr>
        <dsp:cNvPr id="0" name=""/>
        <dsp:cNvSpPr/>
      </dsp:nvSpPr>
      <dsp:spPr>
        <a:xfrm>
          <a:off x="0" y="1222737"/>
          <a:ext cx="10975109" cy="142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60" tIns="40640" rIns="227584" bIns="40640" numCol="1" spcCol="1270" anchor="t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3200" b="1" kern="1200" dirty="0">
              <a:latin typeface="+mn-lt"/>
            </a:rPr>
            <a:t>To evaluate the effect of mulching materials on soil water conservation and thermal regulation in disturbed and undisturbed Carrot grown soil</a:t>
          </a:r>
        </a:p>
      </dsp:txBody>
      <dsp:txXfrm>
        <a:off x="0" y="1222737"/>
        <a:ext cx="10975109" cy="1424160"/>
      </dsp:txXfrm>
    </dsp:sp>
    <dsp:sp modelId="{6909B597-86B9-423E-95BE-4B5AB4A53E5C}">
      <dsp:nvSpPr>
        <dsp:cNvPr id="0" name=""/>
        <dsp:cNvSpPr/>
      </dsp:nvSpPr>
      <dsp:spPr>
        <a:xfrm>
          <a:off x="0" y="2746914"/>
          <a:ext cx="10975109" cy="768460"/>
        </a:xfrm>
        <a:prstGeom prst="roundRect">
          <a:avLst/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Specific Objective</a:t>
          </a:r>
        </a:p>
      </dsp:txBody>
      <dsp:txXfrm>
        <a:off x="37513" y="2784427"/>
        <a:ext cx="10900083" cy="693434"/>
      </dsp:txXfrm>
    </dsp:sp>
    <dsp:sp modelId="{103A6E95-8CA5-460B-8BC1-E25BEA2D3E8F}">
      <dsp:nvSpPr>
        <dsp:cNvPr id="0" name=""/>
        <dsp:cNvSpPr/>
      </dsp:nvSpPr>
      <dsp:spPr>
        <a:xfrm>
          <a:off x="0" y="3643401"/>
          <a:ext cx="10975109" cy="1403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60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2800" kern="1200" dirty="0">
              <a:latin typeface="+mn-lt"/>
            </a:rPr>
            <a:t>To quantify the impact of various mulching materials on the growth and yield of carrot</a:t>
          </a:r>
        </a:p>
      </dsp:txBody>
      <dsp:txXfrm>
        <a:off x="0" y="3643401"/>
        <a:ext cx="10975109" cy="1403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42CA-5798-0436-B8AE-5C0A3BB06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30" y="1603020"/>
            <a:ext cx="11354539" cy="1912305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DIFFERENT MULCHES ON WATER CONSERVATION IN CARROT (</a:t>
            </a:r>
            <a:r>
              <a:rPr lang="en-US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Daucus carota L.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GROWN DISTURBED AND UNDISTURBED SOILS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029D9-45E1-6988-ED36-1DA428853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30" y="3815642"/>
            <a:ext cx="11354538" cy="609601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E.M.R. Janaka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*, M.A.P. Mayakaduwa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Lal P. Vidhana Arachchi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B152B19-860D-D292-3F8A-1BA2E3F4049A}"/>
              </a:ext>
            </a:extLst>
          </p:cNvPr>
          <p:cNvSpPr txBox="1">
            <a:spLocks/>
          </p:cNvSpPr>
          <p:nvPr/>
        </p:nvSpPr>
        <p:spPr>
          <a:xfrm>
            <a:off x="418730" y="4741334"/>
            <a:ext cx="11354538" cy="78310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Export Agriculture, Faculty of Agriculture Sciences, Sabaragamuwa University of Sri Lanka</a:t>
            </a:r>
          </a:p>
          <a:p>
            <a:r>
              <a:rPr lang="en-US" sz="2400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Agricultural Research Station, Seetha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Eliya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Nuwara-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Eliya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Sri Lanka</a:t>
            </a:r>
          </a:p>
        </p:txBody>
      </p:sp>
    </p:spTree>
    <p:extLst>
      <p:ext uri="{BB962C8B-B14F-4D97-AF65-F5344CB8AC3E}">
        <p14:creationId xmlns:p14="http://schemas.microsoft.com/office/powerpoint/2010/main" val="120962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2DA99-297E-1BD0-B99E-7761F8CB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10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BE7EFFD-CEFB-3FC7-59CC-67FE12B45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18" y="1229106"/>
            <a:ext cx="10515600" cy="4956326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design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D163B-FF26-F3E6-6F20-6020225DC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683" y="1659985"/>
            <a:ext cx="7478742" cy="49563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F1F415-D58E-A7C5-B59A-9EF69A61E977}"/>
              </a:ext>
            </a:extLst>
          </p:cNvPr>
          <p:cNvSpPr txBox="1">
            <a:spLocks/>
          </p:cNvSpPr>
          <p:nvPr/>
        </p:nvSpPr>
        <p:spPr>
          <a:xfrm>
            <a:off x="4563794" y="1334938"/>
            <a:ext cx="3398520" cy="650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Split Plot Design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CB737-44E9-7B4A-FB11-37033A1D1121}"/>
              </a:ext>
            </a:extLst>
          </p:cNvPr>
          <p:cNvSpPr txBox="1"/>
          <p:nvPr/>
        </p:nvSpPr>
        <p:spPr>
          <a:xfrm>
            <a:off x="2786743" y="6241704"/>
            <a:ext cx="6749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1. Experimental design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8D48F2-2CA7-3665-569C-CD669042BDF0}"/>
              </a:ext>
            </a:extLst>
          </p:cNvPr>
          <p:cNvSpPr/>
          <p:nvPr/>
        </p:nvSpPr>
        <p:spPr>
          <a:xfrm>
            <a:off x="2431368" y="222736"/>
            <a:ext cx="9760632" cy="900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MATERIAL AND METHODS (Cont.)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909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2DA99-297E-1BD0-B99E-7761F8CB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11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60A1D3-5A4D-49BD-099F-DFE810AEB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12" y="1223891"/>
            <a:ext cx="10515600" cy="9003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Crop establishment and management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	</a:t>
            </a:r>
            <a:r>
              <a:rPr lang="en-US" sz="2400" dirty="0"/>
              <a:t>-DOA recommendation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59BA0-FB36-536D-DB63-4DB750B4EF81}"/>
              </a:ext>
            </a:extLst>
          </p:cNvPr>
          <p:cNvSpPr txBox="1">
            <a:spLocks/>
          </p:cNvSpPr>
          <p:nvPr/>
        </p:nvSpPr>
        <p:spPr>
          <a:xfrm>
            <a:off x="613112" y="1926322"/>
            <a:ext cx="11213128" cy="194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Irrigation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manually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- After mulching 32L at 5 days irrigation interval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Mulch application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- 6 weeks after sown </a:t>
            </a:r>
            <a:r>
              <a:rPr lang="en-US" sz="2000" dirty="0"/>
              <a:t>(Organic mulches - 5 cm, polythene mulches - 750 gauge)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EFA1B-2113-FEED-AC62-F1F8CE4DF5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88" y="3901192"/>
            <a:ext cx="3123023" cy="2342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B4E4FD-02D9-F306-A8C2-DE283D00D8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87" y="3901192"/>
            <a:ext cx="3133568" cy="2342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BA5FB3-2143-D0D7-190E-81D33A975A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60" y="3901193"/>
            <a:ext cx="3123023" cy="2342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42CB4F-A818-C159-4547-A98E4E522FBB}"/>
              </a:ext>
            </a:extLst>
          </p:cNvPr>
          <p:cNvSpPr txBox="1"/>
          <p:nvPr/>
        </p:nvSpPr>
        <p:spPr>
          <a:xfrm>
            <a:off x="1063288" y="6227964"/>
            <a:ext cx="3133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2. Application</a:t>
            </a:r>
            <a:r>
              <a:rPr lang="en-GB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 of mulch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B94A8A-A8A8-4D4F-E284-C2F9C6A9B0DF}"/>
              </a:ext>
            </a:extLst>
          </p:cNvPr>
          <p:cNvSpPr txBox="1"/>
          <p:nvPr/>
        </p:nvSpPr>
        <p:spPr>
          <a:xfrm>
            <a:off x="4473526" y="6242444"/>
            <a:ext cx="3521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3. </a:t>
            </a:r>
            <a:r>
              <a:rPr lang="en-GB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After mulch application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EEA3F7-C2ED-7169-59B1-75467ACF801D}"/>
              </a:ext>
            </a:extLst>
          </p:cNvPr>
          <p:cNvSpPr txBox="1"/>
          <p:nvPr/>
        </p:nvSpPr>
        <p:spPr>
          <a:xfrm>
            <a:off x="8102415" y="6240555"/>
            <a:ext cx="3133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4. </a:t>
            </a:r>
            <a:r>
              <a:rPr lang="en-GB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Manual irrigation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6BB8E2-7525-ABC4-EBA3-4B57E0811A3B}"/>
              </a:ext>
            </a:extLst>
          </p:cNvPr>
          <p:cNvSpPr/>
          <p:nvPr/>
        </p:nvSpPr>
        <p:spPr>
          <a:xfrm>
            <a:off x="2431368" y="222735"/>
            <a:ext cx="9760632" cy="900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MATERIAL AND METHODS (Cont.)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3198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2DA99-297E-1BD0-B99E-7761F8CB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12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9EDE39F-3668-7E5D-00DB-AA50BDA65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12" y="1209822"/>
            <a:ext cx="11060728" cy="2352671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collection</a:t>
            </a:r>
          </a:p>
          <a:p>
            <a:pPr marL="0" indent="0" algn="just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		  – </a:t>
            </a:r>
            <a:r>
              <a:rPr lang="en-US" sz="2400" dirty="0"/>
              <a:t>Soil water retention, and Active root zone temperature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growth – </a:t>
            </a:r>
            <a:r>
              <a:rPr lang="en-US" sz="2400" dirty="0"/>
              <a:t>Plant height, number of leaves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Yield 	   	  – </a:t>
            </a:r>
            <a:r>
              <a:rPr lang="en-US" sz="2400" dirty="0"/>
              <a:t>Root length, Root diameter, Root </a:t>
            </a:r>
            <a:r>
              <a:rPr lang="en-US" sz="2400" dirty="0" err="1"/>
              <a:t>colour</a:t>
            </a:r>
            <a:r>
              <a:rPr lang="en-US" sz="2400" dirty="0"/>
              <a:t>, Root weight/plant, Root 			yield/plot, Marketable yield/plot, Fork root %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27B25E-D6A9-0DCB-C08F-BFD75DEB0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01"/>
          <a:stretch/>
        </p:blipFill>
        <p:spPr>
          <a:xfrm>
            <a:off x="761596" y="3438314"/>
            <a:ext cx="2301644" cy="2793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62A9F9-7878-4A5D-3EDE-A44719968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653" y="3437592"/>
            <a:ext cx="3636797" cy="2793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2960C-545C-81E1-872F-A3B61EA10D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735" y="3494759"/>
            <a:ext cx="3597461" cy="2663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BE3364-D34A-80C5-0692-B819E6DC894F}"/>
              </a:ext>
            </a:extLst>
          </p:cNvPr>
          <p:cNvSpPr txBox="1"/>
          <p:nvPr/>
        </p:nvSpPr>
        <p:spPr>
          <a:xfrm>
            <a:off x="451533" y="6185409"/>
            <a:ext cx="2843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5. </a:t>
            </a:r>
            <a:r>
              <a:rPr lang="en-GB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Soil thermometer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01399-3E6B-237F-AAB1-832234CFF7E4}"/>
              </a:ext>
            </a:extLst>
          </p:cNvPr>
          <p:cNvSpPr txBox="1"/>
          <p:nvPr/>
        </p:nvSpPr>
        <p:spPr>
          <a:xfrm>
            <a:off x="3681501" y="6190776"/>
            <a:ext cx="3611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6. </a:t>
            </a:r>
            <a:r>
              <a:rPr lang="en-GB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M</a:t>
            </a:r>
            <a:r>
              <a:rPr lang="en-GB" sz="18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easuring p</a:t>
            </a:r>
            <a:r>
              <a:rPr lang="en-GB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lant height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E8DE7D-1EB8-6E81-661D-D1D2810F70C2}"/>
              </a:ext>
            </a:extLst>
          </p:cNvPr>
          <p:cNvSpPr txBox="1"/>
          <p:nvPr/>
        </p:nvSpPr>
        <p:spPr>
          <a:xfrm>
            <a:off x="7679734" y="6196698"/>
            <a:ext cx="3597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7. Experimental design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A0E3EA-ACD9-EE00-5413-922DD036ED05}"/>
              </a:ext>
            </a:extLst>
          </p:cNvPr>
          <p:cNvSpPr/>
          <p:nvPr/>
        </p:nvSpPr>
        <p:spPr>
          <a:xfrm>
            <a:off x="2431368" y="222735"/>
            <a:ext cx="9760632" cy="900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MATERIAL AND METHODS (Cont.)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0983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2DA99-297E-1BD0-B99E-7761F8CB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13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06965FB-2AA6-7896-0D9A-DDBB99D7D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12" y="1220395"/>
            <a:ext cx="10976908" cy="2954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Analysis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400" dirty="0"/>
              <a:t>Data organize	- 	Microsoft Excel version 2019 </a:t>
            </a:r>
          </a:p>
          <a:p>
            <a:pPr algn="just"/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Data Analysed 	-	ANOVA </a:t>
            </a: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Proc GLM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procedure at 95% confidence level </a:t>
            </a:r>
          </a:p>
          <a:p>
            <a:pPr marL="0" indent="0" algn="just"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						(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SAS® OnDemand for Academics)</a:t>
            </a:r>
            <a:endParaRPr lang="en-GB" sz="2400" dirty="0">
              <a:solidFill>
                <a:schemeClr val="accent5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Mean separation 	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- 	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Tukey test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AA721-79F0-D707-0BD3-3E50C2359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4" y="4174478"/>
            <a:ext cx="3962406" cy="20801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D05767-223E-1489-47C2-0F0701910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49" y="4376365"/>
            <a:ext cx="3124206" cy="16764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AE5953C-DDDF-AC05-995F-6BE9A8B39638}"/>
              </a:ext>
            </a:extLst>
          </p:cNvPr>
          <p:cNvSpPr/>
          <p:nvPr/>
        </p:nvSpPr>
        <p:spPr>
          <a:xfrm>
            <a:off x="2431368" y="222734"/>
            <a:ext cx="9760632" cy="900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MATERIAL AND METHODS (Cont.)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5614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C5135-E384-2C95-52CB-40B9216B7F5C}"/>
              </a:ext>
            </a:extLst>
          </p:cNvPr>
          <p:cNvSpPr txBox="1"/>
          <p:nvPr/>
        </p:nvSpPr>
        <p:spPr>
          <a:xfrm>
            <a:off x="620867" y="1139482"/>
            <a:ext cx="610325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 of Soil Water Retention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5E2660-F61F-2D99-C62A-011D3B7FB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57" y="1726949"/>
            <a:ext cx="5505165" cy="3298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E8557D-523D-DC0E-FAE7-1C133B93E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457" y="1739142"/>
            <a:ext cx="5468586" cy="32860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4C3170-C494-C0B0-9598-F2279390C83D}"/>
              </a:ext>
            </a:extLst>
          </p:cNvPr>
          <p:cNvSpPr txBox="1"/>
          <p:nvPr/>
        </p:nvSpPr>
        <p:spPr>
          <a:xfrm>
            <a:off x="418534" y="5055800"/>
            <a:ext cx="54940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8. Effect of treatments  on s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oil water </a:t>
            </a:r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retention on undisturbed soil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6D9956-7E95-B821-5DE4-BACA27B00E4E}"/>
              </a:ext>
            </a:extLst>
          </p:cNvPr>
          <p:cNvSpPr txBox="1"/>
          <p:nvPr/>
        </p:nvSpPr>
        <p:spPr>
          <a:xfrm>
            <a:off x="6279457" y="5055800"/>
            <a:ext cx="54940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defRPr>
            </a:lvl1pPr>
          </a:lstStyle>
          <a:p>
            <a:r>
              <a:rPr lang="en-GB" sz="1400" dirty="0"/>
              <a:t>Figure 9. Effect of treatments  on soil water retention on disturbed soil</a:t>
            </a:r>
            <a:endParaRPr lang="en-US" sz="1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E558A8-5274-845A-70C8-453D9E642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74633"/>
            <a:ext cx="10515600" cy="1146842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Significant effect (p&lt;0.05) of ploughing and mulching on soil water retention</a:t>
            </a:r>
          </a:p>
          <a:p>
            <a:r>
              <a:rPr lang="en-US" sz="2400" dirty="0"/>
              <a:t>Highest and significantly similar (p&lt;0.05) soil water retention  							 -  Citronella grass, Paddy husk, and </a:t>
            </a:r>
            <a:r>
              <a:rPr lang="en-US" sz="2400" dirty="0" err="1"/>
              <a:t>Gliricidia</a:t>
            </a:r>
            <a:r>
              <a:rPr lang="en-US" sz="2400" dirty="0"/>
              <a:t> leaves mulches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ADBCA0-675A-D8A4-A128-1EAD0AC78A90}"/>
              </a:ext>
            </a:extLst>
          </p:cNvPr>
          <p:cNvSpPr/>
          <p:nvPr/>
        </p:nvSpPr>
        <p:spPr>
          <a:xfrm>
            <a:off x="2431368" y="222735"/>
            <a:ext cx="9760632" cy="900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RESULT AND DISCUSSION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3525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15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413F5F-2D4C-74DD-257A-DDDDD2BFD894}"/>
              </a:ext>
            </a:extLst>
          </p:cNvPr>
          <p:cNvSpPr txBox="1"/>
          <p:nvPr/>
        </p:nvSpPr>
        <p:spPr>
          <a:xfrm>
            <a:off x="620866" y="1139482"/>
            <a:ext cx="798973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 of Cumulative Soil Water Retention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C4A80C-C0D7-F8DE-A56A-FF0803F25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8" y="1783230"/>
            <a:ext cx="5523176" cy="32138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0FF8FB-6C5C-3D30-174F-7AD957BE5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304" y="1783229"/>
            <a:ext cx="5523176" cy="32138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BBB39D5-D39C-DA4E-E76B-810D2689D110}"/>
              </a:ext>
            </a:extLst>
          </p:cNvPr>
          <p:cNvSpPr txBox="1"/>
          <p:nvPr/>
        </p:nvSpPr>
        <p:spPr>
          <a:xfrm>
            <a:off x="350517" y="4961824"/>
            <a:ext cx="55231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10. Effect of treatments  on c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umulative </a:t>
            </a:r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soil water retention on undisturbed soil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7DEB38-C2B1-E5E2-38D4-56CF3D90B07C}"/>
              </a:ext>
            </a:extLst>
          </p:cNvPr>
          <p:cNvSpPr txBox="1"/>
          <p:nvPr/>
        </p:nvSpPr>
        <p:spPr>
          <a:xfrm>
            <a:off x="6318303" y="5038977"/>
            <a:ext cx="55231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11. Effect of treatments  on c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umulative </a:t>
            </a:r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soil water retention on disturbed soil</a:t>
            </a:r>
            <a:endParaRPr lang="en-US" sz="14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7DF71CB-DC48-F644-613A-AADA83EE5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92911"/>
            <a:ext cx="10515600" cy="1146842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Significant effect (p&lt;0.05) of mulching on cumulative soil water retention </a:t>
            </a:r>
          </a:p>
          <a:p>
            <a:r>
              <a:rPr lang="en-US" sz="2400" dirty="0"/>
              <a:t>Highest and significantly similar (p&lt;0.05) cumulative soil water conservation 					-  Citronella grass, Paddy husk, and </a:t>
            </a:r>
            <a:r>
              <a:rPr lang="en-US" sz="2400" dirty="0" err="1"/>
              <a:t>Gliricidia</a:t>
            </a:r>
            <a:r>
              <a:rPr lang="en-US" sz="2400" dirty="0"/>
              <a:t> leaves mulches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34D029-9DF2-0C66-FE92-EE1E57250B9F}"/>
              </a:ext>
            </a:extLst>
          </p:cNvPr>
          <p:cNvSpPr/>
          <p:nvPr/>
        </p:nvSpPr>
        <p:spPr>
          <a:xfrm>
            <a:off x="2431368" y="222737"/>
            <a:ext cx="9760632" cy="900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RESULT AND DISCUSSION (Cont.)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2077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215B8D-DECF-74CD-61F3-FDFEB3C04D8D}"/>
              </a:ext>
            </a:extLst>
          </p:cNvPr>
          <p:cNvSpPr txBox="1"/>
          <p:nvPr/>
        </p:nvSpPr>
        <p:spPr>
          <a:xfrm>
            <a:off x="620867" y="1153550"/>
            <a:ext cx="796600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 of active root zone temperature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D2087B-F251-77F7-7D8B-DC98796AD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81" y="1716969"/>
            <a:ext cx="5336148" cy="32073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180091-7968-325C-A028-8B1DBBD13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322" y="1716969"/>
            <a:ext cx="5336148" cy="3207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AE95D8-C7FB-5963-D87B-31CD08B7E70F}"/>
              </a:ext>
            </a:extLst>
          </p:cNvPr>
          <p:cNvSpPr txBox="1"/>
          <p:nvPr/>
        </p:nvSpPr>
        <p:spPr>
          <a:xfrm>
            <a:off x="174495" y="4925657"/>
            <a:ext cx="55121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12. Effect of treatments  on </a:t>
            </a:r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 average soil temperature at 10.00 am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4DF7EE-126B-8557-E668-6E8D0E77BD05}"/>
              </a:ext>
            </a:extLst>
          </p:cNvPr>
          <p:cNvSpPr txBox="1"/>
          <p:nvPr/>
        </p:nvSpPr>
        <p:spPr>
          <a:xfrm>
            <a:off x="6505322" y="4937876"/>
            <a:ext cx="54024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13</a:t>
            </a:r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. Effect of treatments  on average soil temperature at 2.00 pm</a:t>
            </a:r>
            <a:endParaRPr lang="en-US" sz="1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C8D933-55CD-334E-1A42-A35DF760F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50783"/>
            <a:ext cx="10515600" cy="1270691"/>
          </a:xfrm>
        </p:spPr>
        <p:txBody>
          <a:bodyPr>
            <a:normAutofit/>
          </a:bodyPr>
          <a:lstStyle/>
          <a:p>
            <a:r>
              <a:rPr lang="en-US" sz="2400" dirty="0"/>
              <a:t>Significant effect (p&lt;0.05) of mulching on active root zone temperature</a:t>
            </a:r>
          </a:p>
          <a:p>
            <a:r>
              <a:rPr lang="en-US" sz="2400" dirty="0"/>
              <a:t>Beneficial thermal improvement - </a:t>
            </a:r>
            <a:r>
              <a:rPr lang="en-US" sz="2200" dirty="0"/>
              <a:t>Citronella grass leaves and Paddy husk mulches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17306C-D5A1-1B6E-51A0-7CF588E777DA}"/>
              </a:ext>
            </a:extLst>
          </p:cNvPr>
          <p:cNvSpPr/>
          <p:nvPr/>
        </p:nvSpPr>
        <p:spPr>
          <a:xfrm>
            <a:off x="2431368" y="222734"/>
            <a:ext cx="9760632" cy="900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RESULT AND DISCUSSION (Cont.)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794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F09C79-3BE0-1807-E5FE-FE378F683179}"/>
              </a:ext>
            </a:extLst>
          </p:cNvPr>
          <p:cNvSpPr txBox="1"/>
          <p:nvPr/>
        </p:nvSpPr>
        <p:spPr>
          <a:xfrm>
            <a:off x="620866" y="1139482"/>
            <a:ext cx="7966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 of Plant height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5FFC19-E6D3-DBA4-BC21-784FFE26F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8" y="1771874"/>
            <a:ext cx="5393913" cy="3242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28CA6-B0A7-B758-5912-46EAEE47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111" y="1771874"/>
            <a:ext cx="5405871" cy="3242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CB533F-4264-3723-799B-4FE66B42F2A5}"/>
              </a:ext>
            </a:extLst>
          </p:cNvPr>
          <p:cNvSpPr txBox="1"/>
          <p:nvPr/>
        </p:nvSpPr>
        <p:spPr>
          <a:xfrm>
            <a:off x="343018" y="5066860"/>
            <a:ext cx="53939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14</a:t>
            </a:r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. Effect of treatments  on p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lant height in undisturbed soil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DEF59-B233-9317-ED32-B109B01E79DB}"/>
              </a:ext>
            </a:extLst>
          </p:cNvPr>
          <p:cNvSpPr txBox="1"/>
          <p:nvPr/>
        </p:nvSpPr>
        <p:spPr>
          <a:xfrm>
            <a:off x="6538830" y="5013959"/>
            <a:ext cx="53939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15</a:t>
            </a:r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. Effect of treatments  on p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lant height in disturbed soil</a:t>
            </a:r>
            <a:endParaRPr lang="en-US" sz="1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AECF8F-7F42-666D-7713-3533EF65C204}"/>
              </a:ext>
            </a:extLst>
          </p:cNvPr>
          <p:cNvSpPr txBox="1">
            <a:spLocks/>
          </p:cNvSpPr>
          <p:nvPr/>
        </p:nvSpPr>
        <p:spPr>
          <a:xfrm>
            <a:off x="838200" y="5811487"/>
            <a:ext cx="10515600" cy="597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NO Significant effect (p&gt;0.05) of ploughing or mulching on plant height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388DBE-8C30-BBBB-19D6-8DB9D89BFF55}"/>
              </a:ext>
            </a:extLst>
          </p:cNvPr>
          <p:cNvSpPr/>
          <p:nvPr/>
        </p:nvSpPr>
        <p:spPr>
          <a:xfrm>
            <a:off x="2431368" y="222734"/>
            <a:ext cx="9760632" cy="900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RESULT AND DISCUSSION (Cont.)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7244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EFCFF0-62E1-E028-2158-AC1DDD646048}"/>
              </a:ext>
            </a:extLst>
          </p:cNvPr>
          <p:cNvSpPr txBox="1"/>
          <p:nvPr/>
        </p:nvSpPr>
        <p:spPr>
          <a:xfrm>
            <a:off x="620868" y="1139482"/>
            <a:ext cx="7966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 of the number of leaves per plant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2DB922-E6EC-5D6B-69F6-95E39314B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68" y="1696664"/>
            <a:ext cx="5251149" cy="3431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5E54BA-5422-771A-9F73-4FEA18E06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646" y="1719100"/>
            <a:ext cx="5251149" cy="3414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68576A-F269-F2AE-1095-680CE83F5DEC}"/>
              </a:ext>
            </a:extLst>
          </p:cNvPr>
          <p:cNvSpPr txBox="1"/>
          <p:nvPr/>
        </p:nvSpPr>
        <p:spPr>
          <a:xfrm>
            <a:off x="537097" y="5151064"/>
            <a:ext cx="4939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16</a:t>
            </a:r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. Effect of treatments  on number of leaves per plant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 in undisturbed soil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3ADCD-2225-1890-6012-CC0250BCD128}"/>
              </a:ext>
            </a:extLst>
          </p:cNvPr>
          <p:cNvSpPr txBox="1"/>
          <p:nvPr/>
        </p:nvSpPr>
        <p:spPr>
          <a:xfrm>
            <a:off x="6545646" y="5151064"/>
            <a:ext cx="52511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17</a:t>
            </a:r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. Effect of treatments  on number of leaves per plant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 in disturbed soil</a:t>
            </a:r>
            <a:endParaRPr lang="en-US" sz="1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C941FE-C1A0-137C-A68A-168668154867}"/>
              </a:ext>
            </a:extLst>
          </p:cNvPr>
          <p:cNvSpPr txBox="1">
            <a:spLocks/>
          </p:cNvSpPr>
          <p:nvPr/>
        </p:nvSpPr>
        <p:spPr>
          <a:xfrm>
            <a:off x="858186" y="6077419"/>
            <a:ext cx="10515600" cy="597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NO Significant effect (p&gt;0.05) of ploughing or mulching on number of leaves per plant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CCAEFC-4E1B-D4D9-E03D-6773E65ECE51}"/>
              </a:ext>
            </a:extLst>
          </p:cNvPr>
          <p:cNvSpPr/>
          <p:nvPr/>
        </p:nvSpPr>
        <p:spPr>
          <a:xfrm>
            <a:off x="2431368" y="222734"/>
            <a:ext cx="9760632" cy="900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RESULT AND DISCUSSION (Cont.)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801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533041-8703-011D-50C3-D592DF0F3521}"/>
              </a:ext>
            </a:extLst>
          </p:cNvPr>
          <p:cNvSpPr txBox="1"/>
          <p:nvPr/>
        </p:nvSpPr>
        <p:spPr>
          <a:xfrm>
            <a:off x="620871" y="1139482"/>
            <a:ext cx="7966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 of the root length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F2B9C-202D-E4D5-20C3-FDA4365CA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10" y="1724256"/>
            <a:ext cx="7566765" cy="45481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F0614-1464-1975-5D40-0C1D052BCDC8}"/>
              </a:ext>
            </a:extLst>
          </p:cNvPr>
          <p:cNvSpPr txBox="1"/>
          <p:nvPr/>
        </p:nvSpPr>
        <p:spPr>
          <a:xfrm>
            <a:off x="362210" y="6246495"/>
            <a:ext cx="75489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18. Effect of treatments  on root 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length of the plants at the harvesting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8584C-F4FB-B375-0D79-F19A0F110246}"/>
              </a:ext>
            </a:extLst>
          </p:cNvPr>
          <p:cNvSpPr txBox="1"/>
          <p:nvPr/>
        </p:nvSpPr>
        <p:spPr>
          <a:xfrm>
            <a:off x="8031793" y="2290150"/>
            <a:ext cx="39008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Significant effect (p&lt;0.05) of ploughing on root length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Highest root length - Paddy husk mulch in both soils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Least root length </a:t>
            </a:r>
          </a:p>
          <a:p>
            <a:r>
              <a:rPr lang="en-US" sz="2400" dirty="0"/>
              <a:t>    - Control in both soils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326E8D-9C2C-CD8B-1410-2DAA3CEBC92A}"/>
              </a:ext>
            </a:extLst>
          </p:cNvPr>
          <p:cNvSpPr/>
          <p:nvPr/>
        </p:nvSpPr>
        <p:spPr>
          <a:xfrm>
            <a:off x="2431368" y="222735"/>
            <a:ext cx="9760632" cy="900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RESULT AND DISCUSSION (Cont.)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450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4ADEF-2197-9A5F-5429-3CD03E1AB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134"/>
            <a:ext cx="10515600" cy="4351338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Introduction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Material and Methods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Results and Discussion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Conclusion and Recommendations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8F961-52E7-EAC8-9412-12E4E33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69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0FFDFA-E11A-4992-92EF-C8939D1FFEAB}"/>
              </a:ext>
            </a:extLst>
          </p:cNvPr>
          <p:cNvSpPr/>
          <p:nvPr/>
        </p:nvSpPr>
        <p:spPr>
          <a:xfrm>
            <a:off x="2422427" y="225082"/>
            <a:ext cx="9758284" cy="900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CONTENT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8445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17829F-1CCD-02C5-5518-566FC4EEBC83}"/>
              </a:ext>
            </a:extLst>
          </p:cNvPr>
          <p:cNvSpPr txBox="1"/>
          <p:nvPr/>
        </p:nvSpPr>
        <p:spPr>
          <a:xfrm>
            <a:off x="620872" y="1139482"/>
            <a:ext cx="7966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 of the root diameter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0FD82A-5E5D-9D7F-1519-8AFAC3811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11" y="1724257"/>
            <a:ext cx="7566764" cy="45481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2C0458-7415-0F50-1514-F275D772256E}"/>
              </a:ext>
            </a:extLst>
          </p:cNvPr>
          <p:cNvSpPr txBox="1"/>
          <p:nvPr/>
        </p:nvSpPr>
        <p:spPr>
          <a:xfrm>
            <a:off x="362211" y="6230729"/>
            <a:ext cx="75667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19. Effect of treatments  on root diameter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 of the plants at the harvesting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ED1966-3EB3-A4F0-E975-89EBD64BFC44}"/>
              </a:ext>
            </a:extLst>
          </p:cNvPr>
          <p:cNvSpPr txBox="1"/>
          <p:nvPr/>
        </p:nvSpPr>
        <p:spPr>
          <a:xfrm>
            <a:off x="8031793" y="2105485"/>
            <a:ext cx="39008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Significant effect (p&lt;0.05) of ploughing on root diameter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Highest root diameter          - Paddy husk mulch in both 			      soils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Least root diameter </a:t>
            </a:r>
          </a:p>
          <a:p>
            <a:r>
              <a:rPr lang="en-US" sz="2400" dirty="0"/>
              <a:t>    - Control in both soils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536E70-3597-04B5-2A3F-913B87B97704}"/>
              </a:ext>
            </a:extLst>
          </p:cNvPr>
          <p:cNvSpPr/>
          <p:nvPr/>
        </p:nvSpPr>
        <p:spPr>
          <a:xfrm>
            <a:off x="2431368" y="222734"/>
            <a:ext cx="9760632" cy="900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RESULT AND DISCUSSION (Cont.)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3986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E4D5E-77AB-3792-C674-5FAB1C24D2FF}"/>
              </a:ext>
            </a:extLst>
          </p:cNvPr>
          <p:cNvSpPr txBox="1"/>
          <p:nvPr/>
        </p:nvSpPr>
        <p:spPr>
          <a:xfrm>
            <a:off x="620866" y="1153550"/>
            <a:ext cx="7966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 of the root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F5F3F2-B128-2363-ACBF-55B7B2F16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11" y="1724257"/>
            <a:ext cx="5535215" cy="1912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7A43AC-4783-22C9-DE1E-426AED317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11" y="4226345"/>
            <a:ext cx="5535215" cy="1898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57A47B-949A-15AB-C3ED-47A31B932293}"/>
              </a:ext>
            </a:extLst>
          </p:cNvPr>
          <p:cNvSpPr txBox="1"/>
          <p:nvPr/>
        </p:nvSpPr>
        <p:spPr>
          <a:xfrm>
            <a:off x="362211" y="3612573"/>
            <a:ext cx="5535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20. Effect of treatments  on hue, value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, and chroma values of roots in undisturbed soil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49083-B5E5-DBBC-0AE2-6E5AD960CCAC}"/>
              </a:ext>
            </a:extLst>
          </p:cNvPr>
          <p:cNvSpPr txBox="1"/>
          <p:nvPr/>
        </p:nvSpPr>
        <p:spPr>
          <a:xfrm>
            <a:off x="362211" y="6084378"/>
            <a:ext cx="5535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2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1</a:t>
            </a:r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. Effect of treatments  on hue, value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, and chroma values of roots in disturbed soil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DD506C-2059-4C3D-6F4E-02D6952ADAD0}"/>
              </a:ext>
            </a:extLst>
          </p:cNvPr>
          <p:cNvSpPr txBox="1"/>
          <p:nvPr/>
        </p:nvSpPr>
        <p:spPr>
          <a:xfrm>
            <a:off x="6096000" y="2759856"/>
            <a:ext cx="5733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Significant effect (p&gt;0.05) of ploughing and mulching on Hue and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Significant effect (p&lt;0.05) of ploughing and mulching on Chroma values</a:t>
            </a:r>
          </a:p>
          <a:p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3EE96-EE24-546D-3CF6-DC69CCE0DFE1}"/>
              </a:ext>
            </a:extLst>
          </p:cNvPr>
          <p:cNvSpPr/>
          <p:nvPr/>
        </p:nvSpPr>
        <p:spPr>
          <a:xfrm>
            <a:off x="2431368" y="222737"/>
            <a:ext cx="9760632" cy="900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RESULT AND DISCUSSION (Cont.)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4003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21C969-8158-CBC0-0CAB-949D510DEA69}"/>
              </a:ext>
            </a:extLst>
          </p:cNvPr>
          <p:cNvSpPr txBox="1"/>
          <p:nvPr/>
        </p:nvSpPr>
        <p:spPr>
          <a:xfrm>
            <a:off x="620872" y="1139482"/>
            <a:ext cx="7966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 of the root weight per plant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058B5-DC54-92E3-EB9A-168604013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11" y="1752230"/>
            <a:ext cx="7566764" cy="41862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793047-2899-FC40-E45B-58AD85FDEB08}"/>
              </a:ext>
            </a:extLst>
          </p:cNvPr>
          <p:cNvSpPr txBox="1"/>
          <p:nvPr/>
        </p:nvSpPr>
        <p:spPr>
          <a:xfrm>
            <a:off x="362210" y="5938494"/>
            <a:ext cx="75667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22. Effect of treatments  on root weight per plant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989FD-F36F-5996-39C8-695EF7791E33}"/>
              </a:ext>
            </a:extLst>
          </p:cNvPr>
          <p:cNvSpPr txBox="1"/>
          <p:nvPr/>
        </p:nvSpPr>
        <p:spPr>
          <a:xfrm>
            <a:off x="8031793" y="1952536"/>
            <a:ext cx="39008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Significant effect (p&lt;0.05) of ploughing and mulching on root weight/plant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Highest root weight/plant - Paddy husk mulch in both 				      soils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Least root weight </a:t>
            </a:r>
          </a:p>
          <a:p>
            <a:r>
              <a:rPr lang="en-US" sz="2400" dirty="0"/>
              <a:t>    - Control in both soils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DA1ACD-0BBB-0849-16AC-2833B9CFC91D}"/>
              </a:ext>
            </a:extLst>
          </p:cNvPr>
          <p:cNvSpPr/>
          <p:nvPr/>
        </p:nvSpPr>
        <p:spPr>
          <a:xfrm>
            <a:off x="2422856" y="222734"/>
            <a:ext cx="9769143" cy="900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RESULT AND DISCUSSION (Cont.)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1294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51617E-9B96-0EFE-9670-6F2C5767386A}"/>
              </a:ext>
            </a:extLst>
          </p:cNvPr>
          <p:cNvSpPr txBox="1"/>
          <p:nvPr/>
        </p:nvSpPr>
        <p:spPr>
          <a:xfrm>
            <a:off x="620871" y="1139482"/>
            <a:ext cx="7966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 of the root yield /ha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161F1-0BE8-33D6-2C06-C5C79AFE6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10" y="1724258"/>
            <a:ext cx="7566763" cy="4548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44B7EE-4C69-EFBE-67D0-123E8F516839}"/>
              </a:ext>
            </a:extLst>
          </p:cNvPr>
          <p:cNvSpPr txBox="1"/>
          <p:nvPr/>
        </p:nvSpPr>
        <p:spPr>
          <a:xfrm>
            <a:off x="362210" y="6215921"/>
            <a:ext cx="75667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23</a:t>
            </a:r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. Effect of treatments on root 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yield</a:t>
            </a:r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 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/ha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2975C3-4AD8-51BA-55A0-C84D530584F5}"/>
              </a:ext>
            </a:extLst>
          </p:cNvPr>
          <p:cNvSpPr txBox="1"/>
          <p:nvPr/>
        </p:nvSpPr>
        <p:spPr>
          <a:xfrm>
            <a:off x="8031793" y="2105486"/>
            <a:ext cx="39008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Significant effect (p&lt;0.05) of ploughing and mulching on root yield/ha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Highest root yield/ha - Paddy husk mulch in both 				      soils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Least root yield/ha</a:t>
            </a:r>
          </a:p>
          <a:p>
            <a:r>
              <a:rPr lang="en-US" sz="2400" dirty="0"/>
              <a:t>    - Control in both soils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042EEC-3ED0-E4DA-B3F5-623FBCED63D6}"/>
              </a:ext>
            </a:extLst>
          </p:cNvPr>
          <p:cNvSpPr/>
          <p:nvPr/>
        </p:nvSpPr>
        <p:spPr>
          <a:xfrm>
            <a:off x="2431368" y="222737"/>
            <a:ext cx="9760632" cy="900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RESULT AND DISCUSSION (Cont.)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0640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2C4024-D048-2959-79C5-EFDF7A09F4B7}"/>
              </a:ext>
            </a:extLst>
          </p:cNvPr>
          <p:cNvSpPr txBox="1"/>
          <p:nvPr/>
        </p:nvSpPr>
        <p:spPr>
          <a:xfrm>
            <a:off x="620871" y="1139482"/>
            <a:ext cx="7966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 of the marketable yield /ha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63AB20-CD52-1DBA-A8AF-83F7B7845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38" y="1727775"/>
            <a:ext cx="6682066" cy="40163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DFEF17-E841-4D82-B4AC-935FA8571C5D}"/>
              </a:ext>
            </a:extLst>
          </p:cNvPr>
          <p:cNvSpPr txBox="1"/>
          <p:nvPr/>
        </p:nvSpPr>
        <p:spPr>
          <a:xfrm>
            <a:off x="319700" y="5744124"/>
            <a:ext cx="66820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24.</a:t>
            </a:r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 Effect of treatments on marketable 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yield</a:t>
            </a:r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/ha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88D359-4A98-83E0-4819-DAE3391EA88F}"/>
              </a:ext>
            </a:extLst>
          </p:cNvPr>
          <p:cNvSpPr txBox="1"/>
          <p:nvPr/>
        </p:nvSpPr>
        <p:spPr>
          <a:xfrm>
            <a:off x="7365203" y="2397121"/>
            <a:ext cx="4584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Significant effect (p&lt;0.05) of ploughing and mulching on marketable yield /ha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Highest marketable yield/ha - Paddy husk mulch in both soils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18E296-F9F2-2F2F-6FDC-D4060033A302}"/>
              </a:ext>
            </a:extLst>
          </p:cNvPr>
          <p:cNvSpPr/>
          <p:nvPr/>
        </p:nvSpPr>
        <p:spPr>
          <a:xfrm>
            <a:off x="2431366" y="222734"/>
            <a:ext cx="9760634" cy="900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RESULT AND DISCUSSION (Cont.)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670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1EF735-5AD3-5406-2054-0F4E2D388B2C}"/>
              </a:ext>
            </a:extLst>
          </p:cNvPr>
          <p:cNvSpPr txBox="1"/>
          <p:nvPr/>
        </p:nvSpPr>
        <p:spPr>
          <a:xfrm>
            <a:off x="620870" y="1139482"/>
            <a:ext cx="7966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 of the fork root 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FFFE88-CD62-A8EF-63D0-7F366B62B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38" y="1724257"/>
            <a:ext cx="6683041" cy="4016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CCBDF7-8DCD-D6AC-9578-65BDAEE776C4}"/>
              </a:ext>
            </a:extLst>
          </p:cNvPr>
          <p:cNvSpPr txBox="1"/>
          <p:nvPr/>
        </p:nvSpPr>
        <p:spPr>
          <a:xfrm>
            <a:off x="309638" y="5741192"/>
            <a:ext cx="6683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25</a:t>
            </a:r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. Effect of treatments  on fork root percentage 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D55770-B817-D40D-8A68-7621049C00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8" t="13460" r="10415" b="13018"/>
          <a:stretch/>
        </p:blipFill>
        <p:spPr>
          <a:xfrm rot="5400000">
            <a:off x="8777273" y="1472706"/>
            <a:ext cx="1889115" cy="13352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C62991-4115-E707-E364-251806B25CFA}"/>
              </a:ext>
            </a:extLst>
          </p:cNvPr>
          <p:cNvSpPr txBox="1"/>
          <p:nvPr/>
        </p:nvSpPr>
        <p:spPr>
          <a:xfrm>
            <a:off x="8507850" y="3082246"/>
            <a:ext cx="22843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Figure 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26</a:t>
            </a:r>
            <a:r>
              <a:rPr lang="en-GB" sz="1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. </a:t>
            </a:r>
            <a:r>
              <a:rPr lang="en-GB" sz="1400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Fork root in carrot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30B8E3-4E31-F2FD-A252-44E64BC9869C}"/>
              </a:ext>
            </a:extLst>
          </p:cNvPr>
          <p:cNvSpPr txBox="1"/>
          <p:nvPr/>
        </p:nvSpPr>
        <p:spPr>
          <a:xfrm>
            <a:off x="7096284" y="3493911"/>
            <a:ext cx="50957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Significant effect (p&lt;0.05) of ploughing on fork root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 fork root % </a:t>
            </a:r>
          </a:p>
          <a:p>
            <a:r>
              <a:rPr lang="en-US" sz="2400" dirty="0"/>
              <a:t>	- undisturbed 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Highest average fork root %</a:t>
            </a:r>
          </a:p>
          <a:p>
            <a:r>
              <a:rPr lang="en-US" sz="2400" dirty="0"/>
              <a:t>   	 - Black polythene mulch and    		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5C07F9-6470-28C8-4052-BB23FC161238}"/>
              </a:ext>
            </a:extLst>
          </p:cNvPr>
          <p:cNvSpPr/>
          <p:nvPr/>
        </p:nvSpPr>
        <p:spPr>
          <a:xfrm>
            <a:off x="2431368" y="222734"/>
            <a:ext cx="9760632" cy="900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RESULT AND DISCUSSION (Cont.)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4618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8CB765-6DEA-EF90-DDAD-D31DFFE83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165"/>
            <a:ext cx="10972800" cy="511541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4000" dirty="0"/>
              <a:t>The highest water retention was observed in Citronella grass, Paddy husk, and </a:t>
            </a:r>
            <a:r>
              <a:rPr lang="en-US" sz="4000" dirty="0" err="1"/>
              <a:t>Gliricidia</a:t>
            </a:r>
            <a:r>
              <a:rPr lang="en-US" sz="4000" dirty="0"/>
              <a:t> leaves established undisturbed and disturbed soils, thereby high carrot yield</a:t>
            </a:r>
          </a:p>
          <a:p>
            <a:pPr marL="0" indent="0" algn="just">
              <a:buNone/>
            </a:pPr>
            <a:endParaRPr lang="en-US" sz="4000" dirty="0"/>
          </a:p>
          <a:p>
            <a:pPr algn="just"/>
            <a:r>
              <a:rPr lang="en-US" sz="4000" dirty="0"/>
              <a:t>Beneficial thermal improvement that affects carrot yield was observed in Citronella grass and Paddy husk mulch </a:t>
            </a:r>
          </a:p>
          <a:p>
            <a:pPr marL="0" indent="0" algn="just">
              <a:buNone/>
            </a:pPr>
            <a:endParaRPr lang="en-US" sz="4000" dirty="0"/>
          </a:p>
          <a:p>
            <a:pPr algn="just"/>
            <a:r>
              <a:rPr lang="en-US" sz="4000" dirty="0"/>
              <a:t>Results generated from the study are extremely useful to formulate soil water conservation packages to recommend farmers for sustainable carrot cultivation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E786B0-A972-76A8-7C9F-DC534AC9CF41}"/>
              </a:ext>
            </a:extLst>
          </p:cNvPr>
          <p:cNvSpPr/>
          <p:nvPr/>
        </p:nvSpPr>
        <p:spPr>
          <a:xfrm>
            <a:off x="2431368" y="222741"/>
            <a:ext cx="9760632" cy="900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CONCLUSION AND RECOMMENDATIONS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3356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76CB26-98D7-660D-172E-D98C806B2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369"/>
            <a:ext cx="10515600" cy="4981209"/>
          </a:xfrm>
        </p:spPr>
        <p:txBody>
          <a:bodyPr>
            <a:normAutofit fontScale="85000" lnSpcReduction="20000"/>
          </a:bodyPr>
          <a:lstStyle/>
          <a:p>
            <a:r>
              <a:rPr lang="en-US" b="0" i="0" dirty="0">
                <a:effectLst/>
              </a:rPr>
              <a:t>Ahmad, B., Hassan, S. and Bakhsh, K.H.U.D.A., 2005. Factors affecting yield and profitability of carrot in two districts of Punjab. </a:t>
            </a:r>
            <a:r>
              <a:rPr lang="en-US" b="0" i="1" dirty="0">
                <a:effectLst/>
              </a:rPr>
              <a:t>International Journal of Agriculture and Biology</a:t>
            </a:r>
            <a:r>
              <a:rPr lang="en-US" b="0" i="0" dirty="0">
                <a:effectLst/>
              </a:rPr>
              <a:t>, </a:t>
            </a:r>
            <a:r>
              <a:rPr lang="en-US" b="0" i="1" dirty="0">
                <a:effectLst/>
              </a:rPr>
              <a:t>7</a:t>
            </a:r>
            <a:r>
              <a:rPr lang="en-US" b="0" i="0" dirty="0">
                <a:effectLst/>
              </a:rPr>
              <a:t>(5), pp.794-798.</a:t>
            </a:r>
          </a:p>
          <a:p>
            <a:pPr marL="0" indent="0">
              <a:buNone/>
            </a:pPr>
            <a:endParaRPr lang="en-US" b="0" i="0" dirty="0">
              <a:effectLst/>
            </a:endParaRPr>
          </a:p>
          <a:p>
            <a:r>
              <a:rPr lang="en-US" b="0" i="0" dirty="0" err="1">
                <a:effectLst/>
              </a:rPr>
              <a:t>Dyśko</a:t>
            </a:r>
            <a:r>
              <a:rPr lang="en-US" b="0" i="0" dirty="0">
                <a:effectLst/>
              </a:rPr>
              <a:t>, J. and </a:t>
            </a:r>
            <a:r>
              <a:rPr lang="en-US" b="0" i="0" dirty="0" err="1">
                <a:effectLst/>
              </a:rPr>
              <a:t>Kaniszewski</a:t>
            </a:r>
            <a:r>
              <a:rPr lang="en-US" b="0" i="0" dirty="0">
                <a:effectLst/>
              </a:rPr>
              <a:t>, S., 2007. Effect of drip irrigation, N-fertigation and cultivation methods on the yield and quality of carrot. </a:t>
            </a:r>
            <a:r>
              <a:rPr lang="en-US" b="0" i="1" dirty="0">
                <a:effectLst/>
              </a:rPr>
              <a:t>Journal of Fruit and Ornamental Plant Research</a:t>
            </a:r>
            <a:r>
              <a:rPr lang="en-US" b="0" i="0" dirty="0">
                <a:effectLst/>
              </a:rPr>
              <a:t>, </a:t>
            </a:r>
            <a:r>
              <a:rPr lang="en-US" b="0" i="1" dirty="0">
                <a:effectLst/>
              </a:rPr>
              <a:t>67</a:t>
            </a:r>
            <a:r>
              <a:rPr lang="en-US" b="0" i="0" dirty="0">
                <a:effectLst/>
              </a:rPr>
              <a:t>(1), pp.25-33.</a:t>
            </a:r>
          </a:p>
          <a:p>
            <a:pPr marL="0" indent="0">
              <a:buNone/>
            </a:pPr>
            <a:endParaRPr lang="en-US" b="0" i="0" dirty="0">
              <a:effectLst/>
            </a:endParaRPr>
          </a:p>
          <a:p>
            <a:r>
              <a:rPr lang="en-US" b="0" i="0" dirty="0">
                <a:effectLst/>
              </a:rPr>
              <a:t>Nortje, P.F. and Henrico, P.J., 1985, November. The influence of irrigation interval on crop performance of carrots (Daucus carota L.) during winter production. In </a:t>
            </a:r>
            <a:r>
              <a:rPr lang="en-US" b="0" i="1" dirty="0">
                <a:effectLst/>
              </a:rPr>
              <a:t>International Symposium on Fruit &amp; Vegetables for Processing 194</a:t>
            </a:r>
            <a:r>
              <a:rPr lang="en-US" b="0" i="0" dirty="0">
                <a:effectLst/>
              </a:rPr>
              <a:t> (pp. 153-158).</a:t>
            </a:r>
          </a:p>
          <a:p>
            <a:pPr marL="0" indent="0">
              <a:buNone/>
            </a:pPr>
            <a:endParaRPr lang="en-US" b="0" i="0" dirty="0">
              <a:effectLst/>
            </a:endParaRPr>
          </a:p>
          <a:p>
            <a:r>
              <a:rPr lang="en-US" b="0" i="0" dirty="0" err="1">
                <a:effectLst/>
              </a:rPr>
              <a:t>Sørensen</a:t>
            </a:r>
            <a:r>
              <a:rPr lang="en-US" b="0" i="0" dirty="0">
                <a:effectLst/>
              </a:rPr>
              <a:t>, J.N., </a:t>
            </a:r>
            <a:r>
              <a:rPr lang="en-US" b="0" i="0" dirty="0" err="1">
                <a:effectLst/>
              </a:rPr>
              <a:t>Jørgensen</a:t>
            </a:r>
            <a:r>
              <a:rPr lang="en-US" b="0" i="0" dirty="0">
                <a:effectLst/>
              </a:rPr>
              <a:t>, U. and </a:t>
            </a:r>
            <a:r>
              <a:rPr lang="en-US" b="0" i="0" dirty="0" err="1">
                <a:effectLst/>
              </a:rPr>
              <a:t>Kühn</a:t>
            </a:r>
            <a:r>
              <a:rPr lang="en-US" b="0" i="0" dirty="0">
                <a:effectLst/>
              </a:rPr>
              <a:t>, B.F., 1997. Drought effects on the marketable and nutritional quality of carrots. </a:t>
            </a:r>
            <a:r>
              <a:rPr lang="en-US" b="0" i="1" dirty="0">
                <a:effectLst/>
              </a:rPr>
              <a:t>Journal of the Science of Food and Agriculture</a:t>
            </a:r>
            <a:r>
              <a:rPr lang="en-US" b="0" i="0" dirty="0">
                <a:effectLst/>
              </a:rPr>
              <a:t>, </a:t>
            </a:r>
            <a:r>
              <a:rPr lang="en-US" b="0" i="1" dirty="0">
                <a:effectLst/>
              </a:rPr>
              <a:t>74</a:t>
            </a:r>
            <a:r>
              <a:rPr lang="en-US" b="0" i="0" dirty="0">
                <a:effectLst/>
              </a:rPr>
              <a:t>(3), pp.379-391.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780EF6-E34C-503B-DB08-FB08EA0FDD6D}"/>
              </a:ext>
            </a:extLst>
          </p:cNvPr>
          <p:cNvSpPr/>
          <p:nvPr/>
        </p:nvSpPr>
        <p:spPr>
          <a:xfrm>
            <a:off x="2431368" y="222736"/>
            <a:ext cx="9760632" cy="900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REFERENCES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0070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BBF2E3-C430-DCBB-C691-C3DC50691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087"/>
            <a:ext cx="12192000" cy="53754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CBED9C-61C2-F5E2-374E-E4D467FF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03EF2-7AF8-EB12-7A06-7E88F28D2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105" y="3387725"/>
            <a:ext cx="7620000" cy="3333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1AABD6-970E-0774-9F5D-1B3589B3A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148" y="584523"/>
            <a:ext cx="2743200" cy="51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7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2EC17C-ADFC-9C6C-D62E-437E2EDBE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770"/>
            <a:ext cx="10809849" cy="4967142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cs typeface="Times New Roman" panose="02020603050405020304" pitchFamily="18" charset="0"/>
              </a:rPr>
              <a:t>Carrot	- Family </a:t>
            </a:r>
            <a:r>
              <a:rPr lang="en-US" sz="2400" dirty="0" err="1">
                <a:cs typeface="Times New Roman" panose="02020603050405020304" pitchFamily="18" charset="0"/>
              </a:rPr>
              <a:t>Apiaceae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cs typeface="Times New Roman" panose="02020603050405020304" pitchFamily="18" charset="0"/>
              </a:rPr>
              <a:t>	     	- Biennial plant</a:t>
            </a:r>
          </a:p>
          <a:p>
            <a:pPr marL="0" indent="0" algn="just">
              <a:buNone/>
            </a:pPr>
            <a:r>
              <a:rPr lang="en-US" sz="2400" dirty="0">
                <a:cs typeface="Times New Roman" panose="02020603050405020304" pitchFamily="18" charset="0"/>
              </a:rPr>
              <a:t>	     	- Growing as an annual</a:t>
            </a:r>
          </a:p>
          <a:p>
            <a:pPr algn="just"/>
            <a:endParaRPr lang="en-US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E49431-D23C-8D5E-3FB5-458C0642E3E6}"/>
              </a:ext>
            </a:extLst>
          </p:cNvPr>
          <p:cNvSpPr txBox="1"/>
          <p:nvPr/>
        </p:nvSpPr>
        <p:spPr>
          <a:xfrm>
            <a:off x="1043021" y="3377901"/>
            <a:ext cx="1841937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Soil Moisture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AA7FDE-7967-0B35-9E39-834AD551E81C}"/>
              </a:ext>
            </a:extLst>
          </p:cNvPr>
          <p:cNvSpPr txBox="1"/>
          <p:nvPr/>
        </p:nvSpPr>
        <p:spPr>
          <a:xfrm>
            <a:off x="3894083" y="3131144"/>
            <a:ext cx="1592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Important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D964C63-25F9-D1A8-4DD7-079C3F1FD9F9}"/>
              </a:ext>
            </a:extLst>
          </p:cNvPr>
          <p:cNvCxnSpPr/>
          <p:nvPr/>
        </p:nvCxnSpPr>
        <p:spPr>
          <a:xfrm flipV="1">
            <a:off x="3305011" y="3591397"/>
            <a:ext cx="2790989" cy="173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16FB147-4E61-77FF-0DA4-AC799B0C1BE8}"/>
              </a:ext>
            </a:extLst>
          </p:cNvPr>
          <p:cNvSpPr txBox="1"/>
          <p:nvPr/>
        </p:nvSpPr>
        <p:spPr>
          <a:xfrm>
            <a:off x="6608289" y="3397111"/>
            <a:ext cx="2002311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Plant Growth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5ABBEF-2AD8-FBB3-C6E4-C6724850BCCE}"/>
              </a:ext>
            </a:extLst>
          </p:cNvPr>
          <p:cNvSpPr txBox="1"/>
          <p:nvPr/>
        </p:nvSpPr>
        <p:spPr>
          <a:xfrm>
            <a:off x="838200" y="4336436"/>
            <a:ext cx="8321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Water stress  - diminishes plant growth</a:t>
            </a:r>
          </a:p>
          <a:p>
            <a:pPr algn="just"/>
            <a:r>
              <a:rPr lang="en-US" sz="2400" dirty="0"/>
              <a:t>		  - reduce root development</a:t>
            </a:r>
          </a:p>
          <a:p>
            <a:pPr algn="just"/>
            <a:r>
              <a:rPr lang="en-US" sz="2400" dirty="0"/>
              <a:t>		  - the attractiveness of carrots</a:t>
            </a:r>
          </a:p>
          <a:p>
            <a:pPr algn="just"/>
            <a:r>
              <a:rPr lang="en-US" sz="2400" dirty="0"/>
              <a:t>		  - lower marketable quality and quantity</a:t>
            </a:r>
          </a:p>
          <a:p>
            <a:endParaRPr lang="en-US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E9385EB-1312-1DEA-88D2-B24DACEAA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959" y="3314839"/>
            <a:ext cx="3271837" cy="322407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E960912-D6B1-8002-A22B-D5F0366D46CF}"/>
              </a:ext>
            </a:extLst>
          </p:cNvPr>
          <p:cNvSpPr/>
          <p:nvPr/>
        </p:nvSpPr>
        <p:spPr>
          <a:xfrm>
            <a:off x="2431368" y="222734"/>
            <a:ext cx="9760632" cy="900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INTRODUCTION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665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84398-2862-FBA9-F695-E13BB710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AAFC35-B50E-9145-7C71-E0ECEB05F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703"/>
            <a:ext cx="10515600" cy="8997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During the growing season, </a:t>
            </a:r>
          </a:p>
          <a:p>
            <a:pPr lvl="1" algn="just"/>
            <a:r>
              <a:rPr lang="en-US" dirty="0"/>
              <a:t>Soil water stress reduces yield and quality (</a:t>
            </a:r>
            <a:r>
              <a:rPr lang="en-US" sz="2000" dirty="0"/>
              <a:t>Baba and Simon, 2015)</a:t>
            </a:r>
            <a:endParaRPr lang="en-US" sz="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4AC98-F6FB-0F8B-60D9-5AB97C30D6C0}"/>
              </a:ext>
            </a:extLst>
          </p:cNvPr>
          <p:cNvSpPr txBox="1"/>
          <p:nvPr/>
        </p:nvSpPr>
        <p:spPr>
          <a:xfrm>
            <a:off x="813664" y="2670605"/>
            <a:ext cx="2557462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Rapid soil moisture depletion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0358F-9BF2-C105-D4FC-CF371DFDC749}"/>
              </a:ext>
            </a:extLst>
          </p:cNvPr>
          <p:cNvSpPr txBox="1"/>
          <p:nvPr/>
        </p:nvSpPr>
        <p:spPr>
          <a:xfrm>
            <a:off x="5467350" y="2618012"/>
            <a:ext cx="14668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Impact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FC5890-5848-83B2-C342-69B2E47D6C95}"/>
              </a:ext>
            </a:extLst>
          </p:cNvPr>
          <p:cNvCxnSpPr/>
          <p:nvPr/>
        </p:nvCxnSpPr>
        <p:spPr>
          <a:xfrm>
            <a:off x="3736181" y="3071815"/>
            <a:ext cx="4314825" cy="1428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8E038E-8EAE-4048-A1D2-CA0AB1E93535}"/>
              </a:ext>
            </a:extLst>
          </p:cNvPr>
          <p:cNvSpPr txBox="1"/>
          <p:nvPr/>
        </p:nvSpPr>
        <p:spPr>
          <a:xfrm>
            <a:off x="8169324" y="2844230"/>
            <a:ext cx="1859756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Plant growth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2B2CE-AF7A-908C-1F52-167FF680265D}"/>
              </a:ext>
            </a:extLst>
          </p:cNvPr>
          <p:cNvSpPr txBox="1"/>
          <p:nvPr/>
        </p:nvSpPr>
        <p:spPr>
          <a:xfrm>
            <a:off x="3980062" y="3209461"/>
            <a:ext cx="3857626" cy="107721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Soil characteristics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Moisture retention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Soil temperature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875F44-B54F-5D50-2D37-168644B42183}"/>
              </a:ext>
            </a:extLst>
          </p:cNvPr>
          <p:cNvSpPr txBox="1"/>
          <p:nvPr/>
        </p:nvSpPr>
        <p:spPr>
          <a:xfrm>
            <a:off x="1110783" y="5053346"/>
            <a:ext cx="2245518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Water Saving Techniques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673FC5-E061-8AF0-9CA9-FDBB678AFF3E}"/>
              </a:ext>
            </a:extLst>
          </p:cNvPr>
          <p:cNvSpPr txBox="1"/>
          <p:nvPr/>
        </p:nvSpPr>
        <p:spPr>
          <a:xfrm>
            <a:off x="4689396" y="4915113"/>
            <a:ext cx="2813208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Is it Beneficial 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8B7E00-0F22-12D0-744A-71574DCDFBF7}"/>
              </a:ext>
            </a:extLst>
          </p:cNvPr>
          <p:cNvCxnSpPr/>
          <p:nvPr/>
        </p:nvCxnSpPr>
        <p:spPr>
          <a:xfrm>
            <a:off x="3781420" y="5445931"/>
            <a:ext cx="4314825" cy="1428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B098D4-46A5-5E54-CCDA-BF50902B6ADF}"/>
              </a:ext>
            </a:extLst>
          </p:cNvPr>
          <p:cNvSpPr txBox="1"/>
          <p:nvPr/>
        </p:nvSpPr>
        <p:spPr>
          <a:xfrm>
            <a:off x="8293178" y="5044720"/>
            <a:ext cx="268605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Introducing Mulching Materials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F63142-DA11-F805-FF5E-2063D1C09BC5}"/>
              </a:ext>
            </a:extLst>
          </p:cNvPr>
          <p:cNvSpPr txBox="1"/>
          <p:nvPr/>
        </p:nvSpPr>
        <p:spPr>
          <a:xfrm>
            <a:off x="8293179" y="5956240"/>
            <a:ext cx="2686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Conserve Soil moisture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77870B-152E-30DF-307B-B41B8C27D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201" y="2071576"/>
            <a:ext cx="3048006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7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EDC98C0-44EA-DE89-C960-4E771CFD92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5315060"/>
              </p:ext>
            </p:extLst>
          </p:nvPr>
        </p:nvGraphicFramePr>
        <p:xfrm>
          <a:off x="608445" y="1375141"/>
          <a:ext cx="10975109" cy="504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D9395073-0C8C-CAE3-1473-35E1C3668071}"/>
              </a:ext>
            </a:extLst>
          </p:cNvPr>
          <p:cNvSpPr/>
          <p:nvPr/>
        </p:nvSpPr>
        <p:spPr>
          <a:xfrm>
            <a:off x="2422426" y="225082"/>
            <a:ext cx="9769573" cy="900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RESEARCH OBJECTIVES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434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65427-0CE3-3A8C-B0EB-6B624EC3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443F5-A008-0D23-A827-2F5D6D3A0681}"/>
              </a:ext>
            </a:extLst>
          </p:cNvPr>
          <p:cNvSpPr txBox="1"/>
          <p:nvPr/>
        </p:nvSpPr>
        <p:spPr>
          <a:xfrm>
            <a:off x="571501" y="1457325"/>
            <a:ext cx="265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 Determine</a:t>
            </a:r>
            <a:r>
              <a:rPr lang="en-US" sz="2400" dirty="0"/>
              <a:t>,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7598B8-98B0-263E-9350-306D88070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180561"/>
            <a:ext cx="2819401" cy="1313864"/>
          </a:xfrm>
          <a:ln w="571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b="1" dirty="0"/>
              <a:t>Impact of Different Mulches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15147E-6603-3502-08DF-A8DA185937C8}"/>
              </a:ext>
            </a:extLst>
          </p:cNvPr>
          <p:cNvCxnSpPr/>
          <p:nvPr/>
        </p:nvCxnSpPr>
        <p:spPr>
          <a:xfrm flipV="1">
            <a:off x="4014788" y="1814513"/>
            <a:ext cx="2871787" cy="10144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291618-1D89-16AF-B25A-701C7EF7F869}"/>
              </a:ext>
            </a:extLst>
          </p:cNvPr>
          <p:cNvCxnSpPr/>
          <p:nvPr/>
        </p:nvCxnSpPr>
        <p:spPr>
          <a:xfrm>
            <a:off x="4014788" y="2837493"/>
            <a:ext cx="2871787" cy="9915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84A2455-3F73-02C0-310B-F99FC4B1518D}"/>
              </a:ext>
            </a:extLst>
          </p:cNvPr>
          <p:cNvSpPr txBox="1"/>
          <p:nvPr/>
        </p:nvSpPr>
        <p:spPr>
          <a:xfrm>
            <a:off x="7015162" y="1351359"/>
            <a:ext cx="4467225" cy="1200329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     Soil 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Soil Moisture Retention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Soil Temperature Regulation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60C42-A550-A88D-B828-9045CF73F429}"/>
              </a:ext>
            </a:extLst>
          </p:cNvPr>
          <p:cNvSpPr txBox="1"/>
          <p:nvPr/>
        </p:nvSpPr>
        <p:spPr>
          <a:xfrm>
            <a:off x="7015162" y="3119545"/>
            <a:ext cx="4467225" cy="156966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Daucus carota </a:t>
            </a:r>
            <a:r>
              <a:rPr lang="en-GB" sz="2400" b="1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Plant’s growing cycle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Quality and Quantity of the yield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B71723-A6F0-6FA8-FBFE-1ADCBA0E8AFE}"/>
              </a:ext>
            </a:extLst>
          </p:cNvPr>
          <p:cNvSpPr txBox="1"/>
          <p:nvPr/>
        </p:nvSpPr>
        <p:spPr>
          <a:xfrm>
            <a:off x="815113" y="5030010"/>
            <a:ext cx="992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GB" sz="24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appropriate type of mulch </a:t>
            </a:r>
            <a:r>
              <a:rPr lang="en-GB" sz="24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use and </a:t>
            </a:r>
            <a:r>
              <a:rPr lang="en-GB" sz="24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obtain a positive influence on 	 	the plants</a:t>
            </a:r>
            <a:r>
              <a:rPr lang="en-GB" sz="24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in both disturbed and undisturbed soils</a:t>
            </a: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6890E377-280B-D204-ECD9-3DB62C4C730B}"/>
              </a:ext>
            </a:extLst>
          </p:cNvPr>
          <p:cNvSpPr/>
          <p:nvPr/>
        </p:nvSpPr>
        <p:spPr>
          <a:xfrm>
            <a:off x="347241" y="2679013"/>
            <a:ext cx="362372" cy="461665"/>
          </a:xfrm>
          <a:prstGeom prst="striped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Striped Right 15">
            <a:extLst>
              <a:ext uri="{FF2B5EF4-FFF2-40B4-BE49-F238E27FC236}">
                <a16:creationId xmlns:a16="http://schemas.microsoft.com/office/drawing/2014/main" id="{3B69463F-02CE-3448-94FC-84040110CE4E}"/>
              </a:ext>
            </a:extLst>
          </p:cNvPr>
          <p:cNvSpPr/>
          <p:nvPr/>
        </p:nvSpPr>
        <p:spPr>
          <a:xfrm>
            <a:off x="362373" y="5028941"/>
            <a:ext cx="362372" cy="461665"/>
          </a:xfrm>
          <a:prstGeom prst="striped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4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2E5A67-01DF-3EBC-3A93-A5C86FD6E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400175"/>
            <a:ext cx="6925048" cy="4776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area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  <a:p>
            <a:pPr algn="just"/>
            <a:r>
              <a:rPr lang="en-US" dirty="0"/>
              <a:t>Research Location </a:t>
            </a:r>
          </a:p>
          <a:p>
            <a:pPr marL="0" indent="0" algn="just">
              <a:buNone/>
            </a:pPr>
            <a:r>
              <a:rPr lang="en-US" sz="2400" dirty="0"/>
              <a:t>	</a:t>
            </a:r>
          </a:p>
          <a:p>
            <a:pPr marL="0" indent="0" algn="just">
              <a:buNone/>
            </a:pPr>
            <a:r>
              <a:rPr lang="en-US" sz="2400" dirty="0"/>
              <a:t>	– Agricultural Research Station - Seetha </a:t>
            </a:r>
            <a:r>
              <a:rPr lang="en-US" sz="2400" dirty="0" err="1"/>
              <a:t>Eliya</a:t>
            </a: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77CD60-848C-751B-A455-9D00542DC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3856037"/>
            <a:ext cx="3524250" cy="281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2D582A-E09E-0A2C-ADD8-5F8FED807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87" y="1690688"/>
            <a:ext cx="2954669" cy="48021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4FE09F6-73FA-5FD9-4E38-362B1481C0E2}"/>
              </a:ext>
            </a:extLst>
          </p:cNvPr>
          <p:cNvSpPr/>
          <p:nvPr/>
        </p:nvSpPr>
        <p:spPr>
          <a:xfrm>
            <a:off x="2431368" y="222734"/>
            <a:ext cx="9760632" cy="900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MATERIAL AND METHODS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458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BE75C-EB52-7934-4FFE-07FDCBC0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20A6DA-9709-5C45-1A36-9DBDBDA5B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12" y="1139310"/>
            <a:ext cx="10515600" cy="659798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Characterization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4C2F7E-3003-09C9-B9CE-5B608CDCC1C7}"/>
              </a:ext>
            </a:extLst>
          </p:cNvPr>
          <p:cNvSpPr txBox="1"/>
          <p:nvPr/>
        </p:nvSpPr>
        <p:spPr>
          <a:xfrm>
            <a:off x="1862477" y="1434886"/>
            <a:ext cx="8467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Table</a:t>
            </a:r>
            <a:r>
              <a:rPr lang="en-GB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Iskoola Pota" panose="02010503010101010104" pitchFamily="2" charset="0"/>
              </a:rPr>
              <a:t> 01. Initial s</a:t>
            </a:r>
            <a:r>
              <a:rPr lang="en-GB" dirty="0">
                <a:solidFill>
                  <a:srgbClr val="0D0D0D"/>
                </a:solidFill>
                <a:ea typeface="Calibri" panose="020F0502020204030204" pitchFamily="34" charset="0"/>
                <a:cs typeface="Iskoola Pota" panose="02010503010101010104" pitchFamily="2" charset="0"/>
              </a:rPr>
              <a:t>oil properties of the experimental site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56A845C-E124-8779-A374-DCBA4D9EB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012464"/>
              </p:ext>
            </p:extLst>
          </p:nvPr>
        </p:nvGraphicFramePr>
        <p:xfrm>
          <a:off x="1862477" y="1718138"/>
          <a:ext cx="8467043" cy="4825365"/>
        </p:xfrm>
        <a:graphic>
          <a:graphicData uri="http://schemas.openxmlformats.org/drawingml/2006/table">
            <a:tbl>
              <a:tblPr/>
              <a:tblGrid>
                <a:gridCol w="3384648">
                  <a:extLst>
                    <a:ext uri="{9D8B030D-6E8A-4147-A177-3AD203B41FA5}">
                      <a16:colId xmlns:a16="http://schemas.microsoft.com/office/drawing/2014/main" val="2162373548"/>
                    </a:ext>
                  </a:extLst>
                </a:gridCol>
                <a:gridCol w="3992148">
                  <a:extLst>
                    <a:ext uri="{9D8B030D-6E8A-4147-A177-3AD203B41FA5}">
                      <a16:colId xmlns:a16="http://schemas.microsoft.com/office/drawing/2014/main" val="2324284007"/>
                    </a:ext>
                  </a:extLst>
                </a:gridCol>
                <a:gridCol w="1090247">
                  <a:extLst>
                    <a:ext uri="{9D8B030D-6E8A-4147-A177-3AD203B41FA5}">
                      <a16:colId xmlns:a16="http://schemas.microsoft.com/office/drawing/2014/main" val="306589493"/>
                    </a:ext>
                  </a:extLst>
                </a:gridCol>
              </a:tblGrid>
              <a:tr h="238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Property of the soil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352628"/>
                  </a:ext>
                </a:extLst>
              </a:tr>
              <a:tr h="238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Physical Propertyies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089321"/>
                  </a:ext>
                </a:extLst>
              </a:tr>
              <a:tr h="238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Hydrometer method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217933"/>
                  </a:ext>
                </a:extLst>
              </a:tr>
              <a:tr h="238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74889"/>
                  </a:ext>
                </a:extLst>
              </a:tr>
              <a:tr h="238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Clay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288183"/>
                  </a:ext>
                </a:extLst>
              </a:tr>
              <a:tr h="238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Loam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154995"/>
                  </a:ext>
                </a:extLst>
              </a:tr>
              <a:tr h="238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Bulk Density (Pb) (gcm3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 sample method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096"/>
                  </a:ext>
                </a:extLst>
              </a:tr>
              <a:tr h="238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Particle Density (Pd) (gcm3</a:t>
                      </a:r>
                      <a:r>
                        <a:rPr lang="en-US" sz="18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Pycnometer method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141347"/>
                  </a:ext>
                </a:extLst>
              </a:tr>
              <a:tr h="238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Porosity (Pt)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 = [1-(Pb/Pd)] x 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464135"/>
                  </a:ext>
                </a:extLst>
              </a:tr>
              <a:tr h="238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holding capacity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 sample method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201743"/>
                  </a:ext>
                </a:extLst>
              </a:tr>
              <a:tr h="238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Chemical properties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5311"/>
                  </a:ext>
                </a:extLst>
              </a:tr>
              <a:tr h="238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 meter by soil: water; 1:1 method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435539"/>
                  </a:ext>
                </a:extLst>
              </a:tr>
              <a:tr h="238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 (mS/m)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 meter by soil: water; 1:5 method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341.417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3970"/>
                  </a:ext>
                </a:extLst>
              </a:tr>
              <a:tr h="238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Nutrients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77515"/>
                  </a:ext>
                </a:extLst>
              </a:tr>
              <a:tr h="238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Organic Matter content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Walkley and Black method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980370"/>
                  </a:ext>
                </a:extLst>
              </a:tr>
              <a:tr h="238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Phosphorus mg/kg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Olsen method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582625"/>
                  </a:ext>
                </a:extLst>
              </a:tr>
              <a:tr h="238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Potassium mg/kg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Olsen method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494074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25EBC8E4-19E1-49A8-54B4-82F6F911A75E}"/>
              </a:ext>
            </a:extLst>
          </p:cNvPr>
          <p:cNvSpPr/>
          <p:nvPr/>
        </p:nvSpPr>
        <p:spPr>
          <a:xfrm>
            <a:off x="2431368" y="222734"/>
            <a:ext cx="9760632" cy="900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MATERIAL AND METHODS (Cont.)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8564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2DA99-297E-1BD0-B99E-7761F8CB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90B643-CF59-7C7A-7BE7-14E0E8C2D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12" y="1263349"/>
            <a:ext cx="10515600" cy="525993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A24C1-6209-CD35-EE31-294FE9B988CE}"/>
              </a:ext>
            </a:extLst>
          </p:cNvPr>
          <p:cNvSpPr txBox="1">
            <a:spLocks/>
          </p:cNvSpPr>
          <p:nvPr/>
        </p:nvSpPr>
        <p:spPr>
          <a:xfrm>
            <a:off x="613112" y="2012389"/>
            <a:ext cx="4944490" cy="33192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600" b="1" dirty="0"/>
              <a:t>Factor 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200" b="1" dirty="0"/>
              <a:t>Land Preparation method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400" dirty="0"/>
              <a:t>D1:	Undisturbed soil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400" dirty="0"/>
              <a:t>	(zero ploughing)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400" dirty="0"/>
              <a:t>D2:	Disturbed soil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400" dirty="0"/>
              <a:t>	(Ploughing 30cm depth)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96886BE-057F-51A1-BC53-E46919A3E4E8}"/>
              </a:ext>
            </a:extLst>
          </p:cNvPr>
          <p:cNvSpPr txBox="1">
            <a:spLocks/>
          </p:cNvSpPr>
          <p:nvPr/>
        </p:nvSpPr>
        <p:spPr>
          <a:xfrm>
            <a:off x="6096000" y="1908781"/>
            <a:ext cx="4029646" cy="4653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b="1" dirty="0"/>
              <a:t>Factor B</a:t>
            </a:r>
          </a:p>
          <a:p>
            <a:pPr marL="0" indent="0" algn="ctr">
              <a:buNone/>
            </a:pPr>
            <a:r>
              <a:rPr lang="en-US" sz="2600" b="1" dirty="0"/>
              <a:t>Mulches</a:t>
            </a:r>
            <a:endParaRPr lang="en-US" sz="900" dirty="0"/>
          </a:p>
          <a:p>
            <a:pPr marL="0" indent="0">
              <a:buNone/>
            </a:pPr>
            <a:r>
              <a:rPr lang="en-GB" sz="2400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T1:	Control</a:t>
            </a:r>
            <a:endParaRPr lang="en-US" sz="2400" dirty="0">
              <a:solidFill>
                <a:srgbClr val="0D0D0D"/>
              </a:solidFill>
              <a:effectLst/>
              <a:ea typeface="Calibri" panose="020F0502020204030204" pitchFamily="34" charset="0"/>
              <a:cs typeface="Iskoola Pota" panose="02010503010101010104" pitchFamily="2" charset="0"/>
            </a:endParaRPr>
          </a:p>
          <a:p>
            <a:pPr marL="0" indent="0">
              <a:buNone/>
            </a:pPr>
            <a:r>
              <a:rPr lang="en-US" sz="2400" dirty="0"/>
              <a:t>T2:	</a:t>
            </a:r>
            <a:r>
              <a:rPr lang="en-US" sz="2400" dirty="0" err="1"/>
              <a:t>Gliricidia</a:t>
            </a:r>
            <a:r>
              <a:rPr lang="en-US" sz="2400" dirty="0"/>
              <a:t> leaves</a:t>
            </a:r>
          </a:p>
          <a:p>
            <a:pPr marL="0" indent="0">
              <a:buNone/>
            </a:pPr>
            <a:r>
              <a:rPr lang="en-US" sz="2400" dirty="0"/>
              <a:t>T3:	Citronella grass</a:t>
            </a:r>
          </a:p>
          <a:p>
            <a:pPr marL="0" indent="0">
              <a:buNone/>
            </a:pPr>
            <a:r>
              <a:rPr lang="en-US" sz="2400" dirty="0"/>
              <a:t>T4:	Paddy husk</a:t>
            </a:r>
          </a:p>
          <a:p>
            <a:pPr marL="0" indent="0">
              <a:buNone/>
            </a:pPr>
            <a:r>
              <a:rPr lang="en-US" sz="2400" dirty="0"/>
              <a:t>T5:	Sawdust</a:t>
            </a:r>
          </a:p>
          <a:p>
            <a:pPr marL="0" indent="0">
              <a:buNone/>
            </a:pPr>
            <a:r>
              <a:rPr lang="en-US" sz="2400" dirty="0"/>
              <a:t>T6:	Black polythene</a:t>
            </a:r>
          </a:p>
          <a:p>
            <a:pPr marL="0" indent="0">
              <a:buNone/>
            </a:pPr>
            <a:r>
              <a:rPr lang="en-US" sz="2400" dirty="0"/>
              <a:t>T7:	Transparent polythene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FFE38B-BC8F-7240-836B-352CE31F5676}"/>
              </a:ext>
            </a:extLst>
          </p:cNvPr>
          <p:cNvSpPr/>
          <p:nvPr/>
        </p:nvSpPr>
        <p:spPr>
          <a:xfrm>
            <a:off x="2431368" y="222737"/>
            <a:ext cx="9760632" cy="900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MATERIAL AND METHODS (Cont.)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5180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1818</Words>
  <Application>Microsoft Office PowerPoint</Application>
  <PresentationFormat>Widescreen</PresentationFormat>
  <Paragraphs>290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EFFECT OF DIFFERENT MULCHES ON WATER CONSERVATION IN CARROT (Daucus carota L.) GROWN DISTURBED AND UNDISTURBED SOILS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Ruwan Janka</cp:lastModifiedBy>
  <cp:revision>24</cp:revision>
  <dcterms:created xsi:type="dcterms:W3CDTF">2023-02-09T03:28:20Z</dcterms:created>
  <dcterms:modified xsi:type="dcterms:W3CDTF">2023-03-06T13:02:09Z</dcterms:modified>
</cp:coreProperties>
</file>