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0" r:id="rId25"/>
    <p:sldId id="283" r:id="rId26"/>
    <p:sldId id="284" r:id="rId27"/>
    <p:sldId id="285" r:id="rId28"/>
    <p:sldId id="286" r:id="rId29"/>
    <p:sldId id="287" r:id="rId30"/>
    <p:sldId id="261" r:id="rId31"/>
    <p:sldId id="288" r:id="rId32"/>
    <p:sldId id="262" r:id="rId33"/>
    <p:sldId id="289" r:id="rId34"/>
    <p:sldId id="263" r:id="rId35"/>
  </p:sldIdLst>
  <p:sldSz cx="14401800" cy="79216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r0FUKDn/vCsouoiTx9wdvdj3+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80" autoAdjust="0"/>
  </p:normalViewPr>
  <p:slideViewPr>
    <p:cSldViewPr snapToGrid="0">
      <p:cViewPr>
        <p:scale>
          <a:sx n="70" d="100"/>
          <a:sy n="70" d="100"/>
        </p:scale>
        <p:origin x="-149" y="-130"/>
      </p:cViewPr>
      <p:guideLst>
        <p:guide orient="horz" pos="2495"/>
        <p:guide pos="4536"/>
      </p:guideLst>
    </p:cSldViewPr>
  </p:slideViewPr>
  <p:outlineViewPr>
    <p:cViewPr>
      <p:scale>
        <a:sx n="33" d="100"/>
        <a:sy n="33" d="100"/>
      </p:scale>
      <p:origin x="0" y="955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19618041446563"/>
          <c:y val="1.9686029866262403E-2"/>
          <c:w val="0.79663738601007206"/>
          <c:h val="0.624173402165788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Sheet4!$G$4:$G$6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1.4529663145135581</c:v>
                  </c:pt>
                  <c:pt idx="2">
                    <c:v>2.9059326290271117</c:v>
                  </c:pt>
                </c:numCache>
              </c:numRef>
            </c:plus>
            <c:minus>
              <c:numRef>
                <c:f>Sheet4!$G$4:$G$6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1.4529663145135581</c:v>
                  </c:pt>
                  <c:pt idx="2">
                    <c:v>2.9059326290271117</c:v>
                  </c:pt>
                </c:numCache>
              </c:numRef>
            </c:minus>
          </c:errBars>
          <c:cat>
            <c:strRef>
              <c:f>Sheet4!$A$4:$A$6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Sheet4!$E$4:$E$6</c:f>
              <c:numCache>
                <c:formatCode>General</c:formatCode>
                <c:ptCount val="3"/>
                <c:pt idx="0">
                  <c:v>11</c:v>
                </c:pt>
                <c:pt idx="1">
                  <c:v>22.333333333333332</c:v>
                </c:pt>
                <c:pt idx="2">
                  <c:v>35.333333333333336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43184896"/>
        <c:axId val="57374336"/>
      </c:barChart>
      <c:catAx>
        <c:axId val="143184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latin typeface="+mn-lt"/>
                    <a:cs typeface="Times New Roman" pitchFamily="18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6208765873349211"/>
              <c:y val="0.702128693738520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7374336"/>
        <c:crosses val="autoZero"/>
        <c:auto val="1"/>
        <c:lblAlgn val="ctr"/>
        <c:lblOffset val="100"/>
        <c:noMultiLvlLbl val="0"/>
      </c:catAx>
      <c:valAx>
        <c:axId val="57374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dirty="0">
                    <a:latin typeface="+mn-lt"/>
                    <a:cs typeface="Times New Roman" pitchFamily="18" charset="0"/>
                  </a:rPr>
                  <a:t>Available phosphorous(p) content in the compost (ppm</a:t>
                </a:r>
                <a:r>
                  <a:rPr lang="en-US" sz="1800" dirty="0">
                    <a:latin typeface="+mn-lt"/>
                  </a:rPr>
                  <a:t>) </a:t>
                </a:r>
              </a:p>
            </c:rich>
          </c:tx>
          <c:layout>
            <c:manualLayout>
              <c:xMode val="edge"/>
              <c:yMode val="edge"/>
              <c:x val="5.6475206458541575E-4"/>
              <c:y val="0.107511399442615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3184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38100">
      <a:solidFill>
        <a:schemeClr val="tx1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80754421502634"/>
          <c:y val="1.1254338435507261E-2"/>
          <c:w val="0.60990400911054288"/>
          <c:h val="0.59594595184753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'[updated thesis graph 12.10.xlsx]Sheet5'!$E$3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'[updated thesis graph 12.10.xlsx]Sheet5'!$G$4:$G$6</c:f>
                <c:numCache>
                  <c:formatCode>General</c:formatCode>
                  <c:ptCount val="3"/>
                  <c:pt idx="0">
                    <c:v>592.31185479722865</c:v>
                  </c:pt>
                  <c:pt idx="1">
                    <c:v>312.24989991991993</c:v>
                  </c:pt>
                  <c:pt idx="2">
                    <c:v>292.02359113225384</c:v>
                  </c:pt>
                </c:numCache>
              </c:numRef>
            </c:plus>
            <c:minus>
              <c:numRef>
                <c:f>'[updated thesis graph 12.10.xlsx]Sheet5'!$G$4:$G$6</c:f>
                <c:numCache>
                  <c:formatCode>General</c:formatCode>
                  <c:ptCount val="3"/>
                  <c:pt idx="0">
                    <c:v>592.31185479722865</c:v>
                  </c:pt>
                  <c:pt idx="1">
                    <c:v>312.24989991991993</c:v>
                  </c:pt>
                  <c:pt idx="2">
                    <c:v>292.02359113225384</c:v>
                  </c:pt>
                </c:numCache>
              </c:numRef>
            </c:minus>
          </c:errBars>
          <c:cat>
            <c:strRef>
              <c:f>'[updated thesis graph 12.10.xlsx]Sheet5'!$A$4:$A$6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'[updated thesis graph 12.10.xlsx]Sheet5'!$E$4:$E$6</c:f>
              <c:numCache>
                <c:formatCode>General</c:formatCode>
                <c:ptCount val="3"/>
                <c:pt idx="0">
                  <c:v>8850</c:v>
                </c:pt>
                <c:pt idx="1">
                  <c:v>5850</c:v>
                </c:pt>
                <c:pt idx="2">
                  <c:v>7766.666666666667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43185408"/>
        <c:axId val="143222464"/>
      </c:barChart>
      <c:catAx>
        <c:axId val="143185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latin typeface="+mn-lt"/>
                    <a:cs typeface="Times New Roman" pitchFamily="18" charset="0"/>
                  </a:rPr>
                  <a:t>Treatments</a:t>
                </a:r>
                <a:r>
                  <a:rPr lang="en-US" baseline="0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51422187869536562"/>
              <c:y val="0.7018836081668664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3222464"/>
        <c:crosses val="autoZero"/>
        <c:auto val="1"/>
        <c:lblAlgn val="ctr"/>
        <c:lblOffset val="100"/>
        <c:noMultiLvlLbl val="0"/>
      </c:catAx>
      <c:valAx>
        <c:axId val="1432224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GB" sz="2400" dirty="0">
                    <a:latin typeface="+mn-lt"/>
                    <a:cs typeface="Times New Roman" pitchFamily="18" charset="0"/>
                  </a:rPr>
                  <a:t>Available potassium(K) content in the compost (ppm</a:t>
                </a:r>
                <a:r>
                  <a:rPr lang="en-GB" sz="1600" dirty="0">
                    <a:latin typeface="+mn-lt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10429663066356402"/>
              <c:y val="5.210275715463396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3185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38100"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79128193215518"/>
          <c:y val="1.2392888245392092E-2"/>
          <c:w val="0.68327454607403315"/>
          <c:h val="0.619657401098820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Sheet3!$G$5:$G$7</c:f>
                <c:numCache>
                  <c:formatCode>General</c:formatCode>
                  <c:ptCount val="3"/>
                  <c:pt idx="0">
                    <c:v>4.0414518843273711E-2</c:v>
                  </c:pt>
                  <c:pt idx="1">
                    <c:v>1.7638342073763844E-2</c:v>
                  </c:pt>
                  <c:pt idx="2">
                    <c:v>3.3333333333338544E-3</c:v>
                  </c:pt>
                </c:numCache>
              </c:numRef>
            </c:plus>
            <c:minus>
              <c:numRef>
                <c:f>Sheet3!$G$5:$G$7</c:f>
                <c:numCache>
                  <c:formatCode>General</c:formatCode>
                  <c:ptCount val="3"/>
                  <c:pt idx="0">
                    <c:v>4.0414518843273711E-2</c:v>
                  </c:pt>
                  <c:pt idx="1">
                    <c:v>1.7638342073763844E-2</c:v>
                  </c:pt>
                  <c:pt idx="2">
                    <c:v>3.3333333333338544E-3</c:v>
                  </c:pt>
                </c:numCache>
              </c:numRef>
            </c:minus>
          </c:errBars>
          <c:cat>
            <c:strRef>
              <c:f>Sheet3!$A$5:$A$7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Sheet3!$E$5:$E$7</c:f>
              <c:numCache>
                <c:formatCode>General</c:formatCode>
                <c:ptCount val="3"/>
                <c:pt idx="0">
                  <c:v>7.2600000000000007</c:v>
                </c:pt>
                <c:pt idx="1">
                  <c:v>7.7566666666666668</c:v>
                </c:pt>
                <c:pt idx="2">
                  <c:v>8.043333333333333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44094208"/>
        <c:axId val="143221312"/>
      </c:barChart>
      <c:catAx>
        <c:axId val="144094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latin typeface="+mn-lt"/>
                    <a:cs typeface="Times New Roman" pitchFamily="18" charset="0"/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3221312"/>
        <c:crosses val="autoZero"/>
        <c:auto val="1"/>
        <c:lblAlgn val="ctr"/>
        <c:lblOffset val="100"/>
        <c:noMultiLvlLbl val="0"/>
      </c:catAx>
      <c:valAx>
        <c:axId val="143221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>
                    <a:latin typeface="+mn-lt"/>
                    <a:cs typeface="Times New Roman" pitchFamily="18" charset="0"/>
                  </a:rPr>
                  <a:t>pH of the compost</a:t>
                </a:r>
                <a:endParaRPr lang="en-US" sz="2400" dirty="0">
                  <a:latin typeface="+mn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4.7367285568732494E-2"/>
              <c:y val="0.265164877223793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4094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38100">
      <a:solidFill>
        <a:schemeClr val="tx1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42344914491996"/>
          <c:y val="1.1514133857164805E-2"/>
          <c:w val="0.68431991174311013"/>
          <c:h val="0.66320425016022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Sheet2!$E$2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Sheet2!$G$3:$G$5</c:f>
                <c:numCache>
                  <c:formatCode>General</c:formatCode>
                  <c:ptCount val="3"/>
                  <c:pt idx="0">
                    <c:v>0.34685892104876187</c:v>
                  </c:pt>
                  <c:pt idx="1">
                    <c:v>0.18457277998424124</c:v>
                  </c:pt>
                  <c:pt idx="2">
                    <c:v>2.6457513110645876E-2</c:v>
                  </c:pt>
                </c:numCache>
              </c:numRef>
            </c:plus>
            <c:minus>
              <c:numRef>
                <c:f>Sheet2!$G$3:$G$5</c:f>
                <c:numCache>
                  <c:formatCode>General</c:formatCode>
                  <c:ptCount val="3"/>
                  <c:pt idx="0">
                    <c:v>0.34685892104876187</c:v>
                  </c:pt>
                  <c:pt idx="1">
                    <c:v>0.18457277998424124</c:v>
                  </c:pt>
                  <c:pt idx="2">
                    <c:v>2.6457513110645876E-2</c:v>
                  </c:pt>
                </c:numCache>
              </c:numRef>
            </c:minus>
          </c:errBars>
          <c:cat>
            <c:strRef>
              <c:f>Sheet2!$A$3:$A$5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Sheet2!$E$3:$E$5</c:f>
              <c:numCache>
                <c:formatCode>General</c:formatCode>
                <c:ptCount val="3"/>
                <c:pt idx="0">
                  <c:v>6.0366666666666662</c:v>
                </c:pt>
                <c:pt idx="1">
                  <c:v>2.1806666666666668</c:v>
                </c:pt>
                <c:pt idx="2">
                  <c:v>3.8000000000000003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44096768"/>
        <c:axId val="57549952"/>
      </c:barChart>
      <c:catAx>
        <c:axId val="144096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latin typeface="+mn-lt"/>
                    <a:cs typeface="Times New Roman" pitchFamily="18" charset="0"/>
                  </a:rPr>
                  <a:t>Treatments</a:t>
                </a:r>
                <a:endParaRPr lang="en-US" dirty="0">
                  <a:latin typeface="+mn-lt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7549952"/>
        <c:crosses val="autoZero"/>
        <c:auto val="1"/>
        <c:lblAlgn val="ctr"/>
        <c:lblOffset val="100"/>
        <c:noMultiLvlLbl val="0"/>
      </c:catAx>
      <c:valAx>
        <c:axId val="57549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>
                    <a:latin typeface="+mn-lt"/>
                    <a:cs typeface="Times New Roman" pitchFamily="18" charset="0"/>
                  </a:rPr>
                  <a:t>EC</a:t>
                </a:r>
                <a:r>
                  <a:rPr lang="en-US" sz="2400" baseline="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+mn-lt"/>
                    <a:cs typeface="Times New Roman" pitchFamily="18" charset="0"/>
                  </a:rPr>
                  <a:t>of  the compost </a:t>
                </a:r>
                <a:r>
                  <a:rPr lang="en-US" sz="2400" dirty="0" smtClean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sz="2400" dirty="0" err="1" smtClean="0">
                    <a:latin typeface="+mn-lt"/>
                    <a:cs typeface="Times New Roman" pitchFamily="18" charset="0"/>
                  </a:rPr>
                  <a:t>ms</a:t>
                </a:r>
                <a:r>
                  <a:rPr lang="en-US" sz="2400" dirty="0" smtClean="0">
                    <a:latin typeface="+mn-lt"/>
                    <a:cs typeface="Times New Roman" pitchFamily="18" charset="0"/>
                  </a:rPr>
                  <a:t>/cm)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7.7039575511396757E-2"/>
              <c:y val="0.181357123069552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4096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38100">
      <a:solidFill>
        <a:schemeClr val="tx1"/>
      </a:solidFill>
    </a:ln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47BFC-68C9-48D3-A79C-E8CE7417E415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8C41837-7AD8-40D5-AA1C-F90C65AC518F}">
      <dgm:prSet/>
      <dgm:spPr/>
      <dgm:t>
        <a:bodyPr/>
        <a:lstStyle/>
        <a:p>
          <a:pPr rtl="0"/>
          <a:r>
            <a:rPr lang="en-US" b="0" i="0" dirty="0" smtClean="0"/>
            <a:t>Collection</a:t>
          </a:r>
        </a:p>
        <a:p>
          <a:pPr rtl="0"/>
          <a:r>
            <a:rPr lang="en-US" b="0" i="0" dirty="0" smtClean="0"/>
            <a:t>MSW</a:t>
          </a:r>
          <a:endParaRPr lang="en-GB" dirty="0"/>
        </a:p>
      </dgm:t>
    </dgm:pt>
    <dgm:pt modelId="{DADCBF56-E8E7-4512-82DC-8C014BD9AFE3}" type="parTrans" cxnId="{34B9F433-DE43-44AD-975C-4AF847660959}">
      <dgm:prSet/>
      <dgm:spPr/>
      <dgm:t>
        <a:bodyPr/>
        <a:lstStyle/>
        <a:p>
          <a:endParaRPr lang="en-GB"/>
        </a:p>
      </dgm:t>
    </dgm:pt>
    <dgm:pt modelId="{9EF1A6B6-234D-4544-ADD9-5079BD36BD92}" type="sibTrans" cxnId="{34B9F433-DE43-44AD-975C-4AF8476609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A7DA3CE0-C232-4426-8EDD-C7E8E4422DBA}">
      <dgm:prSet/>
      <dgm:spPr/>
      <dgm:t>
        <a:bodyPr/>
        <a:lstStyle/>
        <a:p>
          <a:pPr rtl="0"/>
          <a:r>
            <a:rPr lang="en-US" b="0" i="0" dirty="0" err="1" smtClean="0"/>
            <a:t>Processsing</a:t>
          </a:r>
          <a:endParaRPr lang="en-US" b="0" i="0" dirty="0" smtClean="0"/>
        </a:p>
        <a:p>
          <a:pPr rtl="0"/>
          <a:r>
            <a:rPr lang="en-US" b="0" i="0" dirty="0" smtClean="0"/>
            <a:t>MSW</a:t>
          </a:r>
          <a:endParaRPr lang="en-GB" dirty="0"/>
        </a:p>
      </dgm:t>
    </dgm:pt>
    <dgm:pt modelId="{4F64A301-5140-43B1-8567-BB1CA9D30DE1}" type="parTrans" cxnId="{6E5A64FD-1996-4F5F-9176-288621D7A228}">
      <dgm:prSet/>
      <dgm:spPr/>
      <dgm:t>
        <a:bodyPr/>
        <a:lstStyle/>
        <a:p>
          <a:endParaRPr lang="en-GB"/>
        </a:p>
      </dgm:t>
    </dgm:pt>
    <dgm:pt modelId="{5EE0E15F-8EB3-42CA-BF9B-533115A4F6E3}" type="sibTrans" cxnId="{6E5A64FD-1996-4F5F-9176-288621D7A228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7F987D7A-0383-4B78-B7F0-32621C03BBF9}">
      <dgm:prSet/>
      <dgm:spPr/>
      <dgm:t>
        <a:bodyPr/>
        <a:lstStyle/>
        <a:p>
          <a:pPr rtl="0"/>
          <a:r>
            <a:rPr lang="en-US" b="0" i="0" smtClean="0"/>
            <a:t>Preparation of other raw materials</a:t>
          </a:r>
          <a:endParaRPr lang="en-GB"/>
        </a:p>
      </dgm:t>
    </dgm:pt>
    <dgm:pt modelId="{3F802A69-F87C-4078-9937-AA9FC814C699}" type="parTrans" cxnId="{109351F4-05BE-4862-8C21-B7ABA9A1CC61}">
      <dgm:prSet/>
      <dgm:spPr/>
      <dgm:t>
        <a:bodyPr/>
        <a:lstStyle/>
        <a:p>
          <a:endParaRPr lang="en-GB"/>
        </a:p>
      </dgm:t>
    </dgm:pt>
    <dgm:pt modelId="{26063FA8-5B31-4FF6-AC10-DA295A24ECE1}" type="sibTrans" cxnId="{109351F4-05BE-4862-8C21-B7ABA9A1CC61}">
      <dgm:prSet/>
      <dgm:spPr>
        <a:ln w="19050"/>
      </dgm:spPr>
      <dgm:t>
        <a:bodyPr/>
        <a:lstStyle/>
        <a:p>
          <a:endParaRPr lang="en-GB"/>
        </a:p>
      </dgm:t>
    </dgm:pt>
    <dgm:pt modelId="{43EA14D4-CD78-482E-8CE9-9BE7E8EFF7DE}">
      <dgm:prSet/>
      <dgm:spPr/>
      <dgm:t>
        <a:bodyPr/>
        <a:lstStyle/>
        <a:p>
          <a:pPr rtl="0"/>
          <a:r>
            <a:rPr lang="en-US" b="0" i="0" smtClean="0"/>
            <a:t>Biofertilizer production</a:t>
          </a:r>
          <a:endParaRPr lang="en-GB"/>
        </a:p>
      </dgm:t>
    </dgm:pt>
    <dgm:pt modelId="{05C46B18-2C03-422E-9E79-E91793ECE362}" type="parTrans" cxnId="{9E3ED54E-3FE4-4D55-A81A-C239368F081F}">
      <dgm:prSet/>
      <dgm:spPr/>
      <dgm:t>
        <a:bodyPr/>
        <a:lstStyle/>
        <a:p>
          <a:endParaRPr lang="en-GB"/>
        </a:p>
      </dgm:t>
    </dgm:pt>
    <dgm:pt modelId="{19A5ACC4-C006-4094-8335-A2C3F22BE237}" type="sibTrans" cxnId="{9E3ED54E-3FE4-4D55-A81A-C239368F081F}">
      <dgm:prSet/>
      <dgm:spPr>
        <a:ln w="19050"/>
      </dgm:spPr>
      <dgm:t>
        <a:bodyPr/>
        <a:lstStyle/>
        <a:p>
          <a:endParaRPr lang="en-GB"/>
        </a:p>
      </dgm:t>
    </dgm:pt>
    <dgm:pt modelId="{93B354A4-2B9D-4AC7-AFD8-8FBE9F791BDA}">
      <dgm:prSet/>
      <dgm:spPr/>
      <dgm:t>
        <a:bodyPr/>
        <a:lstStyle/>
        <a:p>
          <a:pPr rtl="0"/>
          <a:r>
            <a:rPr lang="en-US" b="0" i="0" smtClean="0"/>
            <a:t>Biocharcoal production </a:t>
          </a:r>
          <a:endParaRPr lang="en-GB"/>
        </a:p>
      </dgm:t>
    </dgm:pt>
    <dgm:pt modelId="{BE2E4C94-5A43-4FF3-B77A-BFE817BC7F00}" type="parTrans" cxnId="{C30BEA12-7E54-4D2E-BC81-C412650CDD13}">
      <dgm:prSet/>
      <dgm:spPr/>
      <dgm:t>
        <a:bodyPr/>
        <a:lstStyle/>
        <a:p>
          <a:endParaRPr lang="en-GB"/>
        </a:p>
      </dgm:t>
    </dgm:pt>
    <dgm:pt modelId="{0CB6AB09-D45A-4C89-9864-885EAE2C12BB}" type="sibTrans" cxnId="{C30BEA12-7E54-4D2E-BC81-C412650CDD13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2BBE10D-6C52-417F-AE8E-A0544DB350CE}">
      <dgm:prSet/>
      <dgm:spPr/>
      <dgm:t>
        <a:bodyPr/>
        <a:lstStyle/>
        <a:p>
          <a:pPr rtl="0"/>
          <a:r>
            <a:rPr lang="en-US" b="0" i="0" smtClean="0"/>
            <a:t>Special formulation of MSWC</a:t>
          </a:r>
          <a:endParaRPr lang="en-GB"/>
        </a:p>
      </dgm:t>
    </dgm:pt>
    <dgm:pt modelId="{AB4751E9-F748-4C8C-9CED-D1703B1133EC}" type="parTrans" cxnId="{CBCCD36F-4730-4062-9360-63235242942C}">
      <dgm:prSet/>
      <dgm:spPr/>
      <dgm:t>
        <a:bodyPr/>
        <a:lstStyle/>
        <a:p>
          <a:endParaRPr lang="en-GB"/>
        </a:p>
      </dgm:t>
    </dgm:pt>
    <dgm:pt modelId="{6E6E3FE3-EBFC-45D0-9E2C-A37D7D2FE5C4}" type="sibTrans" cxnId="{CBCCD36F-4730-4062-9360-63235242942C}">
      <dgm:prSet/>
      <dgm:spPr>
        <a:ln w="19050"/>
      </dgm:spPr>
      <dgm:t>
        <a:bodyPr/>
        <a:lstStyle/>
        <a:p>
          <a:endParaRPr lang="en-GB"/>
        </a:p>
      </dgm:t>
    </dgm:pt>
    <dgm:pt modelId="{54163A8A-C95D-43F2-8EA8-8B4A6AFB38F8}">
      <dgm:prSet/>
      <dgm:spPr/>
      <dgm:t>
        <a:bodyPr/>
        <a:lstStyle/>
        <a:p>
          <a:pPr rtl="0"/>
          <a:r>
            <a:rPr lang="en-US" b="0" i="0" smtClean="0"/>
            <a:t>Management of windrows</a:t>
          </a:r>
          <a:endParaRPr lang="en-GB"/>
        </a:p>
      </dgm:t>
    </dgm:pt>
    <dgm:pt modelId="{EE161F2F-19DB-4A71-8244-205DEBF726EE}" type="parTrans" cxnId="{B2842789-803F-4381-814B-1D6B6354EADB}">
      <dgm:prSet/>
      <dgm:spPr/>
      <dgm:t>
        <a:bodyPr/>
        <a:lstStyle/>
        <a:p>
          <a:endParaRPr lang="en-GB"/>
        </a:p>
      </dgm:t>
    </dgm:pt>
    <dgm:pt modelId="{1B16750E-DD6F-41BB-B818-384994DF55E0}" type="sibTrans" cxnId="{B2842789-803F-4381-814B-1D6B6354EADB}">
      <dgm:prSet/>
      <dgm:spPr>
        <a:ln w="19050"/>
      </dgm:spPr>
      <dgm:t>
        <a:bodyPr/>
        <a:lstStyle/>
        <a:p>
          <a:endParaRPr lang="en-GB"/>
        </a:p>
      </dgm:t>
    </dgm:pt>
    <dgm:pt modelId="{CC763941-2C91-47D0-B674-998924347EAF}">
      <dgm:prSet/>
      <dgm:spPr/>
      <dgm:t>
        <a:bodyPr/>
        <a:lstStyle/>
        <a:p>
          <a:pPr rtl="0"/>
          <a:r>
            <a:rPr lang="en-US" b="0" i="0" smtClean="0"/>
            <a:t>Sample preparation </a:t>
          </a:r>
          <a:endParaRPr lang="en-GB"/>
        </a:p>
      </dgm:t>
    </dgm:pt>
    <dgm:pt modelId="{B5DCCD14-FA8F-4941-A08A-A8AFE44F94D5}" type="parTrans" cxnId="{DF23CB5F-7272-438A-93E1-0A706365686A}">
      <dgm:prSet/>
      <dgm:spPr/>
      <dgm:t>
        <a:bodyPr/>
        <a:lstStyle/>
        <a:p>
          <a:endParaRPr lang="en-GB"/>
        </a:p>
      </dgm:t>
    </dgm:pt>
    <dgm:pt modelId="{EBB1F88E-CA97-46FE-9BE0-1D0D346EA9EA}" type="sibTrans" cxnId="{DF23CB5F-7272-438A-93E1-0A706365686A}">
      <dgm:prSet/>
      <dgm:spPr>
        <a:ln w="19050"/>
      </dgm:spPr>
      <dgm:t>
        <a:bodyPr/>
        <a:lstStyle/>
        <a:p>
          <a:endParaRPr lang="en-GB"/>
        </a:p>
      </dgm:t>
    </dgm:pt>
    <dgm:pt modelId="{91C256CA-BAF3-40BB-885C-72B4D0F0C5F4}">
      <dgm:prSet/>
      <dgm:spPr/>
      <dgm:t>
        <a:bodyPr/>
        <a:lstStyle/>
        <a:p>
          <a:pPr rtl="0"/>
          <a:r>
            <a:rPr lang="en-US" b="0" i="0" smtClean="0"/>
            <a:t>Chemical analysis</a:t>
          </a:r>
          <a:endParaRPr lang="en-GB"/>
        </a:p>
      </dgm:t>
    </dgm:pt>
    <dgm:pt modelId="{4D99BEE4-11C7-4BF4-9081-F20615C6659B}" type="parTrans" cxnId="{248B4475-2E3D-4885-A548-BD5248A535CA}">
      <dgm:prSet/>
      <dgm:spPr/>
      <dgm:t>
        <a:bodyPr/>
        <a:lstStyle/>
        <a:p>
          <a:endParaRPr lang="en-GB"/>
        </a:p>
      </dgm:t>
    </dgm:pt>
    <dgm:pt modelId="{AABD5F9E-6BA8-469E-B494-4329344B1461}" type="sibTrans" cxnId="{248B4475-2E3D-4885-A548-BD5248A535CA}">
      <dgm:prSet/>
      <dgm:spPr/>
      <dgm:t>
        <a:bodyPr/>
        <a:lstStyle/>
        <a:p>
          <a:endParaRPr lang="en-GB"/>
        </a:p>
      </dgm:t>
    </dgm:pt>
    <dgm:pt modelId="{E386003B-AB1E-4B86-AD60-F5FE78838162}" type="pres">
      <dgm:prSet presAssocID="{65747BFC-68C9-48D3-A79C-E8CE7417E4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08754D-79A0-4D64-9EDA-BFBFCFB372A0}" type="pres">
      <dgm:prSet presAssocID="{E8C41837-7AD8-40D5-AA1C-F90C65AC518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F8D900-E33F-4C25-BBDE-923DBFEB7D59}" type="pres">
      <dgm:prSet presAssocID="{9EF1A6B6-234D-4544-ADD9-5079BD36BD92}" presName="sibTrans" presStyleLbl="sibTrans1D1" presStyleIdx="0" presStyleCnt="8"/>
      <dgm:spPr/>
      <dgm:t>
        <a:bodyPr/>
        <a:lstStyle/>
        <a:p>
          <a:endParaRPr lang="en-GB"/>
        </a:p>
      </dgm:t>
    </dgm:pt>
    <dgm:pt modelId="{DCFB02B1-2A85-4597-88A9-76C4A8782432}" type="pres">
      <dgm:prSet presAssocID="{9EF1A6B6-234D-4544-ADD9-5079BD36BD92}" presName="connectorText" presStyleLbl="sibTrans1D1" presStyleIdx="0" presStyleCnt="8"/>
      <dgm:spPr/>
      <dgm:t>
        <a:bodyPr/>
        <a:lstStyle/>
        <a:p>
          <a:endParaRPr lang="en-GB"/>
        </a:p>
      </dgm:t>
    </dgm:pt>
    <dgm:pt modelId="{4D60DE62-3D06-47BF-AC96-9ECCB2DCA707}" type="pres">
      <dgm:prSet presAssocID="{A7DA3CE0-C232-4426-8EDD-C7E8E4422DB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960014-F12F-4C41-87F0-A64CA8F3B494}" type="pres">
      <dgm:prSet presAssocID="{5EE0E15F-8EB3-42CA-BF9B-533115A4F6E3}" presName="sibTrans" presStyleLbl="sibTrans1D1" presStyleIdx="1" presStyleCnt="8"/>
      <dgm:spPr/>
      <dgm:t>
        <a:bodyPr/>
        <a:lstStyle/>
        <a:p>
          <a:endParaRPr lang="en-GB"/>
        </a:p>
      </dgm:t>
    </dgm:pt>
    <dgm:pt modelId="{C6402493-FC3F-4E80-ABB3-55FFA4FEB34A}" type="pres">
      <dgm:prSet presAssocID="{5EE0E15F-8EB3-42CA-BF9B-533115A4F6E3}" presName="connectorText" presStyleLbl="sibTrans1D1" presStyleIdx="1" presStyleCnt="8"/>
      <dgm:spPr/>
      <dgm:t>
        <a:bodyPr/>
        <a:lstStyle/>
        <a:p>
          <a:endParaRPr lang="en-GB"/>
        </a:p>
      </dgm:t>
    </dgm:pt>
    <dgm:pt modelId="{68965AB4-A512-498E-B27A-8DEE1889ABFE}" type="pres">
      <dgm:prSet presAssocID="{7F987D7A-0383-4B78-B7F0-32621C03BBF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D6902-C2B7-483C-8440-9121930B1527}" type="pres">
      <dgm:prSet presAssocID="{26063FA8-5B31-4FF6-AC10-DA295A24ECE1}" presName="sibTrans" presStyleLbl="sibTrans1D1" presStyleIdx="2" presStyleCnt="8"/>
      <dgm:spPr/>
      <dgm:t>
        <a:bodyPr/>
        <a:lstStyle/>
        <a:p>
          <a:endParaRPr lang="en-GB"/>
        </a:p>
      </dgm:t>
    </dgm:pt>
    <dgm:pt modelId="{F0EB566D-5923-4C03-BF33-8F82762FE509}" type="pres">
      <dgm:prSet presAssocID="{26063FA8-5B31-4FF6-AC10-DA295A24ECE1}" presName="connectorText" presStyleLbl="sibTrans1D1" presStyleIdx="2" presStyleCnt="8"/>
      <dgm:spPr/>
      <dgm:t>
        <a:bodyPr/>
        <a:lstStyle/>
        <a:p>
          <a:endParaRPr lang="en-GB"/>
        </a:p>
      </dgm:t>
    </dgm:pt>
    <dgm:pt modelId="{BCE2AB0C-18F1-4391-A785-99FCFA89B363}" type="pres">
      <dgm:prSet presAssocID="{43EA14D4-CD78-482E-8CE9-9BE7E8EFF7D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B67F15-E036-4BA1-97E2-859F8816C522}" type="pres">
      <dgm:prSet presAssocID="{19A5ACC4-C006-4094-8335-A2C3F22BE237}" presName="sibTrans" presStyleLbl="sibTrans1D1" presStyleIdx="3" presStyleCnt="8"/>
      <dgm:spPr/>
      <dgm:t>
        <a:bodyPr/>
        <a:lstStyle/>
        <a:p>
          <a:endParaRPr lang="en-GB"/>
        </a:p>
      </dgm:t>
    </dgm:pt>
    <dgm:pt modelId="{AC6573DF-3EB5-4AFA-9CAA-1114C0243F49}" type="pres">
      <dgm:prSet presAssocID="{19A5ACC4-C006-4094-8335-A2C3F22BE237}" presName="connectorText" presStyleLbl="sibTrans1D1" presStyleIdx="3" presStyleCnt="8"/>
      <dgm:spPr/>
      <dgm:t>
        <a:bodyPr/>
        <a:lstStyle/>
        <a:p>
          <a:endParaRPr lang="en-GB"/>
        </a:p>
      </dgm:t>
    </dgm:pt>
    <dgm:pt modelId="{B8927A48-DB4F-4110-AFB1-08D75CC08BCA}" type="pres">
      <dgm:prSet presAssocID="{93B354A4-2B9D-4AC7-AFD8-8FBE9F791BD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C1A67C-82A4-458E-A49C-5904BEBBF1D3}" type="pres">
      <dgm:prSet presAssocID="{0CB6AB09-D45A-4C89-9864-885EAE2C12BB}" presName="sibTrans" presStyleLbl="sibTrans1D1" presStyleIdx="4" presStyleCnt="8"/>
      <dgm:spPr/>
      <dgm:t>
        <a:bodyPr/>
        <a:lstStyle/>
        <a:p>
          <a:endParaRPr lang="en-GB"/>
        </a:p>
      </dgm:t>
    </dgm:pt>
    <dgm:pt modelId="{FB948D41-A9E1-43A3-8208-DE9BF2158ECE}" type="pres">
      <dgm:prSet presAssocID="{0CB6AB09-D45A-4C89-9864-885EAE2C12BB}" presName="connectorText" presStyleLbl="sibTrans1D1" presStyleIdx="4" presStyleCnt="8"/>
      <dgm:spPr/>
      <dgm:t>
        <a:bodyPr/>
        <a:lstStyle/>
        <a:p>
          <a:endParaRPr lang="en-GB"/>
        </a:p>
      </dgm:t>
    </dgm:pt>
    <dgm:pt modelId="{343B5BCE-D219-4795-877F-64B8DE83547E}" type="pres">
      <dgm:prSet presAssocID="{42BBE10D-6C52-417F-AE8E-A0544DB350C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3AF9FD-C749-4544-8B3C-E7EDC1FF8DE8}" type="pres">
      <dgm:prSet presAssocID="{6E6E3FE3-EBFC-45D0-9E2C-A37D7D2FE5C4}" presName="sibTrans" presStyleLbl="sibTrans1D1" presStyleIdx="5" presStyleCnt="8"/>
      <dgm:spPr/>
      <dgm:t>
        <a:bodyPr/>
        <a:lstStyle/>
        <a:p>
          <a:endParaRPr lang="en-GB"/>
        </a:p>
      </dgm:t>
    </dgm:pt>
    <dgm:pt modelId="{27CD7D73-D6F3-41DB-BD7E-A67C92FCFF83}" type="pres">
      <dgm:prSet presAssocID="{6E6E3FE3-EBFC-45D0-9E2C-A37D7D2FE5C4}" presName="connectorText" presStyleLbl="sibTrans1D1" presStyleIdx="5" presStyleCnt="8"/>
      <dgm:spPr/>
      <dgm:t>
        <a:bodyPr/>
        <a:lstStyle/>
        <a:p>
          <a:endParaRPr lang="en-GB"/>
        </a:p>
      </dgm:t>
    </dgm:pt>
    <dgm:pt modelId="{520006A5-7282-4796-83A8-045DE47B971D}" type="pres">
      <dgm:prSet presAssocID="{54163A8A-C95D-43F2-8EA8-8B4A6AFB38F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AD5A90-6657-48B2-BF4A-92CEF128E12C}" type="pres">
      <dgm:prSet presAssocID="{1B16750E-DD6F-41BB-B818-384994DF55E0}" presName="sibTrans" presStyleLbl="sibTrans1D1" presStyleIdx="6" presStyleCnt="8"/>
      <dgm:spPr/>
      <dgm:t>
        <a:bodyPr/>
        <a:lstStyle/>
        <a:p>
          <a:endParaRPr lang="en-GB"/>
        </a:p>
      </dgm:t>
    </dgm:pt>
    <dgm:pt modelId="{50BC9894-7427-46A6-91FA-91A852509009}" type="pres">
      <dgm:prSet presAssocID="{1B16750E-DD6F-41BB-B818-384994DF55E0}" presName="connectorText" presStyleLbl="sibTrans1D1" presStyleIdx="6" presStyleCnt="8"/>
      <dgm:spPr/>
      <dgm:t>
        <a:bodyPr/>
        <a:lstStyle/>
        <a:p>
          <a:endParaRPr lang="en-GB"/>
        </a:p>
      </dgm:t>
    </dgm:pt>
    <dgm:pt modelId="{16448382-53A6-4052-9BDB-8B5BD466885B}" type="pres">
      <dgm:prSet presAssocID="{CC763941-2C91-47D0-B674-998924347EA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F53C44-9FE4-4A1A-858C-AC86FC013F93}" type="pres">
      <dgm:prSet presAssocID="{EBB1F88E-CA97-46FE-9BE0-1D0D346EA9EA}" presName="sibTrans" presStyleLbl="sibTrans1D1" presStyleIdx="7" presStyleCnt="8"/>
      <dgm:spPr/>
      <dgm:t>
        <a:bodyPr/>
        <a:lstStyle/>
        <a:p>
          <a:endParaRPr lang="en-GB"/>
        </a:p>
      </dgm:t>
    </dgm:pt>
    <dgm:pt modelId="{4C0C0929-3739-43A8-8429-5977777E409C}" type="pres">
      <dgm:prSet presAssocID="{EBB1F88E-CA97-46FE-9BE0-1D0D346EA9EA}" presName="connectorText" presStyleLbl="sibTrans1D1" presStyleIdx="7" presStyleCnt="8"/>
      <dgm:spPr/>
      <dgm:t>
        <a:bodyPr/>
        <a:lstStyle/>
        <a:p>
          <a:endParaRPr lang="en-GB"/>
        </a:p>
      </dgm:t>
    </dgm:pt>
    <dgm:pt modelId="{A371ACB9-3873-4E85-AE07-D24BD3A86B65}" type="pres">
      <dgm:prSet presAssocID="{91C256CA-BAF3-40BB-885C-72B4D0F0C5F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752635-5A01-40CC-B656-59F8DA08BBC5}" type="presOf" srcId="{19A5ACC4-C006-4094-8335-A2C3F22BE237}" destId="{ACB67F15-E036-4BA1-97E2-859F8816C522}" srcOrd="0" destOrd="0" presId="urn:microsoft.com/office/officeart/2005/8/layout/bProcess3"/>
    <dgm:cxn modelId="{0CDC3848-FCDC-4817-8F50-4A24CC30B7A8}" type="presOf" srcId="{5EE0E15F-8EB3-42CA-BF9B-533115A4F6E3}" destId="{A7960014-F12F-4C41-87F0-A64CA8F3B494}" srcOrd="0" destOrd="0" presId="urn:microsoft.com/office/officeart/2005/8/layout/bProcess3"/>
    <dgm:cxn modelId="{F01964AA-63A9-48C7-9EFF-ACD696F3212F}" type="presOf" srcId="{91C256CA-BAF3-40BB-885C-72B4D0F0C5F4}" destId="{A371ACB9-3873-4E85-AE07-D24BD3A86B65}" srcOrd="0" destOrd="0" presId="urn:microsoft.com/office/officeart/2005/8/layout/bProcess3"/>
    <dgm:cxn modelId="{12AB4637-8097-4D56-8660-F22F8391EBBF}" type="presOf" srcId="{26063FA8-5B31-4FF6-AC10-DA295A24ECE1}" destId="{F0EB566D-5923-4C03-BF33-8F82762FE509}" srcOrd="1" destOrd="0" presId="urn:microsoft.com/office/officeart/2005/8/layout/bProcess3"/>
    <dgm:cxn modelId="{248B4475-2E3D-4885-A548-BD5248A535CA}" srcId="{65747BFC-68C9-48D3-A79C-E8CE7417E415}" destId="{91C256CA-BAF3-40BB-885C-72B4D0F0C5F4}" srcOrd="8" destOrd="0" parTransId="{4D99BEE4-11C7-4BF4-9081-F20615C6659B}" sibTransId="{AABD5F9E-6BA8-469E-B494-4329344B1461}"/>
    <dgm:cxn modelId="{D8446105-C2E4-4569-A941-C942FEF4B5BD}" type="presOf" srcId="{43EA14D4-CD78-482E-8CE9-9BE7E8EFF7DE}" destId="{BCE2AB0C-18F1-4391-A785-99FCFA89B363}" srcOrd="0" destOrd="0" presId="urn:microsoft.com/office/officeart/2005/8/layout/bProcess3"/>
    <dgm:cxn modelId="{015C5BF2-C43B-4349-AE13-CE9BC547F952}" type="presOf" srcId="{6E6E3FE3-EBFC-45D0-9E2C-A37D7D2FE5C4}" destId="{4E3AF9FD-C749-4544-8B3C-E7EDC1FF8DE8}" srcOrd="0" destOrd="0" presId="urn:microsoft.com/office/officeart/2005/8/layout/bProcess3"/>
    <dgm:cxn modelId="{0DAEBA2E-0015-4E8D-90A4-078DA8A57B7F}" type="presOf" srcId="{19A5ACC4-C006-4094-8335-A2C3F22BE237}" destId="{AC6573DF-3EB5-4AFA-9CAA-1114C0243F49}" srcOrd="1" destOrd="0" presId="urn:microsoft.com/office/officeart/2005/8/layout/bProcess3"/>
    <dgm:cxn modelId="{320642E7-C948-45B1-95C6-1AF35E6D87F0}" type="presOf" srcId="{65747BFC-68C9-48D3-A79C-E8CE7417E415}" destId="{E386003B-AB1E-4B86-AD60-F5FE78838162}" srcOrd="0" destOrd="0" presId="urn:microsoft.com/office/officeart/2005/8/layout/bProcess3"/>
    <dgm:cxn modelId="{D4C02419-3698-4F98-95C9-1CF7CE4753D6}" type="presOf" srcId="{54163A8A-C95D-43F2-8EA8-8B4A6AFB38F8}" destId="{520006A5-7282-4796-83A8-045DE47B971D}" srcOrd="0" destOrd="0" presId="urn:microsoft.com/office/officeart/2005/8/layout/bProcess3"/>
    <dgm:cxn modelId="{A9A14B0C-F5C2-4F85-BAAC-4B5F8A091164}" type="presOf" srcId="{1B16750E-DD6F-41BB-B818-384994DF55E0}" destId="{50BC9894-7427-46A6-91FA-91A852509009}" srcOrd="1" destOrd="0" presId="urn:microsoft.com/office/officeart/2005/8/layout/bProcess3"/>
    <dgm:cxn modelId="{9CECE562-3F78-4567-8CE7-ED5FC41E4CD4}" type="presOf" srcId="{A7DA3CE0-C232-4426-8EDD-C7E8E4422DBA}" destId="{4D60DE62-3D06-47BF-AC96-9ECCB2DCA707}" srcOrd="0" destOrd="0" presId="urn:microsoft.com/office/officeart/2005/8/layout/bProcess3"/>
    <dgm:cxn modelId="{B2842789-803F-4381-814B-1D6B6354EADB}" srcId="{65747BFC-68C9-48D3-A79C-E8CE7417E415}" destId="{54163A8A-C95D-43F2-8EA8-8B4A6AFB38F8}" srcOrd="6" destOrd="0" parTransId="{EE161F2F-19DB-4A71-8244-205DEBF726EE}" sibTransId="{1B16750E-DD6F-41BB-B818-384994DF55E0}"/>
    <dgm:cxn modelId="{A71415B6-3353-469F-8017-4905ACB6A8D5}" type="presOf" srcId="{EBB1F88E-CA97-46FE-9BE0-1D0D346EA9EA}" destId="{4C0C0929-3739-43A8-8429-5977777E409C}" srcOrd="1" destOrd="0" presId="urn:microsoft.com/office/officeart/2005/8/layout/bProcess3"/>
    <dgm:cxn modelId="{73CABD2B-3280-49CF-9B7D-AAADE5887ABB}" type="presOf" srcId="{EBB1F88E-CA97-46FE-9BE0-1D0D346EA9EA}" destId="{A9F53C44-9FE4-4A1A-858C-AC86FC013F93}" srcOrd="0" destOrd="0" presId="urn:microsoft.com/office/officeart/2005/8/layout/bProcess3"/>
    <dgm:cxn modelId="{0B015D5E-1BAF-4A4C-BC5A-61466C41268B}" type="presOf" srcId="{7F987D7A-0383-4B78-B7F0-32621C03BBF9}" destId="{68965AB4-A512-498E-B27A-8DEE1889ABFE}" srcOrd="0" destOrd="0" presId="urn:microsoft.com/office/officeart/2005/8/layout/bProcess3"/>
    <dgm:cxn modelId="{0E04533B-0F6F-4F33-8991-9BF2572C13C5}" type="presOf" srcId="{0CB6AB09-D45A-4C89-9864-885EAE2C12BB}" destId="{51C1A67C-82A4-458E-A49C-5904BEBBF1D3}" srcOrd="0" destOrd="0" presId="urn:microsoft.com/office/officeart/2005/8/layout/bProcess3"/>
    <dgm:cxn modelId="{7529F23C-0ECB-408E-9EC8-AB7062F4D254}" type="presOf" srcId="{93B354A4-2B9D-4AC7-AFD8-8FBE9F791BDA}" destId="{B8927A48-DB4F-4110-AFB1-08D75CC08BCA}" srcOrd="0" destOrd="0" presId="urn:microsoft.com/office/officeart/2005/8/layout/bProcess3"/>
    <dgm:cxn modelId="{C30BEA12-7E54-4D2E-BC81-C412650CDD13}" srcId="{65747BFC-68C9-48D3-A79C-E8CE7417E415}" destId="{93B354A4-2B9D-4AC7-AFD8-8FBE9F791BDA}" srcOrd="4" destOrd="0" parTransId="{BE2E4C94-5A43-4FF3-B77A-BFE817BC7F00}" sibTransId="{0CB6AB09-D45A-4C89-9864-885EAE2C12BB}"/>
    <dgm:cxn modelId="{35E3C526-B296-4B74-B5A5-470E6838EBFB}" type="presOf" srcId="{26063FA8-5B31-4FF6-AC10-DA295A24ECE1}" destId="{82FD6902-C2B7-483C-8440-9121930B1527}" srcOrd="0" destOrd="0" presId="urn:microsoft.com/office/officeart/2005/8/layout/bProcess3"/>
    <dgm:cxn modelId="{6841C1E1-F0F1-4308-8BBC-830802B9EC6E}" type="presOf" srcId="{0CB6AB09-D45A-4C89-9864-885EAE2C12BB}" destId="{FB948D41-A9E1-43A3-8208-DE9BF2158ECE}" srcOrd="1" destOrd="0" presId="urn:microsoft.com/office/officeart/2005/8/layout/bProcess3"/>
    <dgm:cxn modelId="{109351F4-05BE-4862-8C21-B7ABA9A1CC61}" srcId="{65747BFC-68C9-48D3-A79C-E8CE7417E415}" destId="{7F987D7A-0383-4B78-B7F0-32621C03BBF9}" srcOrd="2" destOrd="0" parTransId="{3F802A69-F87C-4078-9937-AA9FC814C699}" sibTransId="{26063FA8-5B31-4FF6-AC10-DA295A24ECE1}"/>
    <dgm:cxn modelId="{6E5A64FD-1996-4F5F-9176-288621D7A228}" srcId="{65747BFC-68C9-48D3-A79C-E8CE7417E415}" destId="{A7DA3CE0-C232-4426-8EDD-C7E8E4422DBA}" srcOrd="1" destOrd="0" parTransId="{4F64A301-5140-43B1-8567-BB1CA9D30DE1}" sibTransId="{5EE0E15F-8EB3-42CA-BF9B-533115A4F6E3}"/>
    <dgm:cxn modelId="{89422079-F97D-4793-9D8D-954EB6814EEC}" type="presOf" srcId="{CC763941-2C91-47D0-B674-998924347EAF}" destId="{16448382-53A6-4052-9BDB-8B5BD466885B}" srcOrd="0" destOrd="0" presId="urn:microsoft.com/office/officeart/2005/8/layout/bProcess3"/>
    <dgm:cxn modelId="{34B9F433-DE43-44AD-975C-4AF847660959}" srcId="{65747BFC-68C9-48D3-A79C-E8CE7417E415}" destId="{E8C41837-7AD8-40D5-AA1C-F90C65AC518F}" srcOrd="0" destOrd="0" parTransId="{DADCBF56-E8E7-4512-82DC-8C014BD9AFE3}" sibTransId="{9EF1A6B6-234D-4544-ADD9-5079BD36BD92}"/>
    <dgm:cxn modelId="{9E3ED54E-3FE4-4D55-A81A-C239368F081F}" srcId="{65747BFC-68C9-48D3-A79C-E8CE7417E415}" destId="{43EA14D4-CD78-482E-8CE9-9BE7E8EFF7DE}" srcOrd="3" destOrd="0" parTransId="{05C46B18-2C03-422E-9E79-E91793ECE362}" sibTransId="{19A5ACC4-C006-4094-8335-A2C3F22BE237}"/>
    <dgm:cxn modelId="{CBCCD36F-4730-4062-9360-63235242942C}" srcId="{65747BFC-68C9-48D3-A79C-E8CE7417E415}" destId="{42BBE10D-6C52-417F-AE8E-A0544DB350CE}" srcOrd="5" destOrd="0" parTransId="{AB4751E9-F748-4C8C-9CED-D1703B1133EC}" sibTransId="{6E6E3FE3-EBFC-45D0-9E2C-A37D7D2FE5C4}"/>
    <dgm:cxn modelId="{26A14670-D234-48F2-8095-B21C2A50B1C3}" type="presOf" srcId="{E8C41837-7AD8-40D5-AA1C-F90C65AC518F}" destId="{3A08754D-79A0-4D64-9EDA-BFBFCFB372A0}" srcOrd="0" destOrd="0" presId="urn:microsoft.com/office/officeart/2005/8/layout/bProcess3"/>
    <dgm:cxn modelId="{16CD1D2C-6612-4B7D-A679-1927E60479E7}" type="presOf" srcId="{5EE0E15F-8EB3-42CA-BF9B-533115A4F6E3}" destId="{C6402493-FC3F-4E80-ABB3-55FFA4FEB34A}" srcOrd="1" destOrd="0" presId="urn:microsoft.com/office/officeart/2005/8/layout/bProcess3"/>
    <dgm:cxn modelId="{AD6D9106-D8A4-4FB9-812B-6A8660325D9F}" type="presOf" srcId="{1B16750E-DD6F-41BB-B818-384994DF55E0}" destId="{21AD5A90-6657-48B2-BF4A-92CEF128E12C}" srcOrd="0" destOrd="0" presId="urn:microsoft.com/office/officeart/2005/8/layout/bProcess3"/>
    <dgm:cxn modelId="{9D9696AE-D8C3-4E7A-89B6-BC247650FADA}" type="presOf" srcId="{42BBE10D-6C52-417F-AE8E-A0544DB350CE}" destId="{343B5BCE-D219-4795-877F-64B8DE83547E}" srcOrd="0" destOrd="0" presId="urn:microsoft.com/office/officeart/2005/8/layout/bProcess3"/>
    <dgm:cxn modelId="{CF2009D5-9F93-44EF-8B6C-95D330279A4B}" type="presOf" srcId="{6E6E3FE3-EBFC-45D0-9E2C-A37D7D2FE5C4}" destId="{27CD7D73-D6F3-41DB-BD7E-A67C92FCFF83}" srcOrd="1" destOrd="0" presId="urn:microsoft.com/office/officeart/2005/8/layout/bProcess3"/>
    <dgm:cxn modelId="{DF23CB5F-7272-438A-93E1-0A706365686A}" srcId="{65747BFC-68C9-48D3-A79C-E8CE7417E415}" destId="{CC763941-2C91-47D0-B674-998924347EAF}" srcOrd="7" destOrd="0" parTransId="{B5DCCD14-FA8F-4941-A08A-A8AFE44F94D5}" sibTransId="{EBB1F88E-CA97-46FE-9BE0-1D0D346EA9EA}"/>
    <dgm:cxn modelId="{87EF4EED-D1B3-4C8B-AF90-290C5669A40D}" type="presOf" srcId="{9EF1A6B6-234D-4544-ADD9-5079BD36BD92}" destId="{DCFB02B1-2A85-4597-88A9-76C4A8782432}" srcOrd="1" destOrd="0" presId="urn:microsoft.com/office/officeart/2005/8/layout/bProcess3"/>
    <dgm:cxn modelId="{5704A91C-10BF-402F-9146-F124114B3E2B}" type="presOf" srcId="{9EF1A6B6-234D-4544-ADD9-5079BD36BD92}" destId="{84F8D900-E33F-4C25-BBDE-923DBFEB7D59}" srcOrd="0" destOrd="0" presId="urn:microsoft.com/office/officeart/2005/8/layout/bProcess3"/>
    <dgm:cxn modelId="{2899A0EA-4DCF-40E6-A47C-971DFCF804F4}" type="presParOf" srcId="{E386003B-AB1E-4B86-AD60-F5FE78838162}" destId="{3A08754D-79A0-4D64-9EDA-BFBFCFB372A0}" srcOrd="0" destOrd="0" presId="urn:microsoft.com/office/officeart/2005/8/layout/bProcess3"/>
    <dgm:cxn modelId="{8C0650C6-B1DD-450D-A413-FBA0C2319CCD}" type="presParOf" srcId="{E386003B-AB1E-4B86-AD60-F5FE78838162}" destId="{84F8D900-E33F-4C25-BBDE-923DBFEB7D59}" srcOrd="1" destOrd="0" presId="urn:microsoft.com/office/officeart/2005/8/layout/bProcess3"/>
    <dgm:cxn modelId="{245AB2D0-4F14-4B89-9359-3E9CBEDD5A24}" type="presParOf" srcId="{84F8D900-E33F-4C25-BBDE-923DBFEB7D59}" destId="{DCFB02B1-2A85-4597-88A9-76C4A8782432}" srcOrd="0" destOrd="0" presId="urn:microsoft.com/office/officeart/2005/8/layout/bProcess3"/>
    <dgm:cxn modelId="{38EABBE3-EDC1-4ECB-9C9F-C39F4675BBA0}" type="presParOf" srcId="{E386003B-AB1E-4B86-AD60-F5FE78838162}" destId="{4D60DE62-3D06-47BF-AC96-9ECCB2DCA707}" srcOrd="2" destOrd="0" presId="urn:microsoft.com/office/officeart/2005/8/layout/bProcess3"/>
    <dgm:cxn modelId="{85B181BC-0A29-4318-A45B-CE90A1B38077}" type="presParOf" srcId="{E386003B-AB1E-4B86-AD60-F5FE78838162}" destId="{A7960014-F12F-4C41-87F0-A64CA8F3B494}" srcOrd="3" destOrd="0" presId="urn:microsoft.com/office/officeart/2005/8/layout/bProcess3"/>
    <dgm:cxn modelId="{97257EED-2805-4706-B828-4D1602B08045}" type="presParOf" srcId="{A7960014-F12F-4C41-87F0-A64CA8F3B494}" destId="{C6402493-FC3F-4E80-ABB3-55FFA4FEB34A}" srcOrd="0" destOrd="0" presId="urn:microsoft.com/office/officeart/2005/8/layout/bProcess3"/>
    <dgm:cxn modelId="{4D5BFFC6-5FD0-436F-A46F-2A79991D2461}" type="presParOf" srcId="{E386003B-AB1E-4B86-AD60-F5FE78838162}" destId="{68965AB4-A512-498E-B27A-8DEE1889ABFE}" srcOrd="4" destOrd="0" presId="urn:microsoft.com/office/officeart/2005/8/layout/bProcess3"/>
    <dgm:cxn modelId="{BA59A0F5-CB7F-4B8C-96C4-308EC2DB8D48}" type="presParOf" srcId="{E386003B-AB1E-4B86-AD60-F5FE78838162}" destId="{82FD6902-C2B7-483C-8440-9121930B1527}" srcOrd="5" destOrd="0" presId="urn:microsoft.com/office/officeart/2005/8/layout/bProcess3"/>
    <dgm:cxn modelId="{A5A58E0C-A292-4154-950C-9E23D8A0DEB7}" type="presParOf" srcId="{82FD6902-C2B7-483C-8440-9121930B1527}" destId="{F0EB566D-5923-4C03-BF33-8F82762FE509}" srcOrd="0" destOrd="0" presId="urn:microsoft.com/office/officeart/2005/8/layout/bProcess3"/>
    <dgm:cxn modelId="{0A29AAE0-B84E-4058-9D03-FF427E7CFE62}" type="presParOf" srcId="{E386003B-AB1E-4B86-AD60-F5FE78838162}" destId="{BCE2AB0C-18F1-4391-A785-99FCFA89B363}" srcOrd="6" destOrd="0" presId="urn:microsoft.com/office/officeart/2005/8/layout/bProcess3"/>
    <dgm:cxn modelId="{1A790F71-C3D9-4234-992E-4F360F08FA1C}" type="presParOf" srcId="{E386003B-AB1E-4B86-AD60-F5FE78838162}" destId="{ACB67F15-E036-4BA1-97E2-859F8816C522}" srcOrd="7" destOrd="0" presId="urn:microsoft.com/office/officeart/2005/8/layout/bProcess3"/>
    <dgm:cxn modelId="{38F79118-9CF2-49D9-AA23-EACEF47FF56D}" type="presParOf" srcId="{ACB67F15-E036-4BA1-97E2-859F8816C522}" destId="{AC6573DF-3EB5-4AFA-9CAA-1114C0243F49}" srcOrd="0" destOrd="0" presId="urn:microsoft.com/office/officeart/2005/8/layout/bProcess3"/>
    <dgm:cxn modelId="{159B4B8D-1EB9-412D-82AC-B4D9A19A2F2A}" type="presParOf" srcId="{E386003B-AB1E-4B86-AD60-F5FE78838162}" destId="{B8927A48-DB4F-4110-AFB1-08D75CC08BCA}" srcOrd="8" destOrd="0" presId="urn:microsoft.com/office/officeart/2005/8/layout/bProcess3"/>
    <dgm:cxn modelId="{7CED0BCA-A213-45D1-9DF5-773250BBC802}" type="presParOf" srcId="{E386003B-AB1E-4B86-AD60-F5FE78838162}" destId="{51C1A67C-82A4-458E-A49C-5904BEBBF1D3}" srcOrd="9" destOrd="0" presId="urn:microsoft.com/office/officeart/2005/8/layout/bProcess3"/>
    <dgm:cxn modelId="{F261E6B5-FD27-4859-9E13-8C8DB1605D6E}" type="presParOf" srcId="{51C1A67C-82A4-458E-A49C-5904BEBBF1D3}" destId="{FB948D41-A9E1-43A3-8208-DE9BF2158ECE}" srcOrd="0" destOrd="0" presId="urn:microsoft.com/office/officeart/2005/8/layout/bProcess3"/>
    <dgm:cxn modelId="{A0C24EC0-8FC4-4F84-A969-7FDC77E26260}" type="presParOf" srcId="{E386003B-AB1E-4B86-AD60-F5FE78838162}" destId="{343B5BCE-D219-4795-877F-64B8DE83547E}" srcOrd="10" destOrd="0" presId="urn:microsoft.com/office/officeart/2005/8/layout/bProcess3"/>
    <dgm:cxn modelId="{7C953D5F-2457-463F-BF8D-0058635EC8A0}" type="presParOf" srcId="{E386003B-AB1E-4B86-AD60-F5FE78838162}" destId="{4E3AF9FD-C749-4544-8B3C-E7EDC1FF8DE8}" srcOrd="11" destOrd="0" presId="urn:microsoft.com/office/officeart/2005/8/layout/bProcess3"/>
    <dgm:cxn modelId="{8F338277-9017-4285-BE2B-B4771A54A69B}" type="presParOf" srcId="{4E3AF9FD-C749-4544-8B3C-E7EDC1FF8DE8}" destId="{27CD7D73-D6F3-41DB-BD7E-A67C92FCFF83}" srcOrd="0" destOrd="0" presId="urn:microsoft.com/office/officeart/2005/8/layout/bProcess3"/>
    <dgm:cxn modelId="{6B5E4632-C0C3-4653-9C7A-A89EAF663248}" type="presParOf" srcId="{E386003B-AB1E-4B86-AD60-F5FE78838162}" destId="{520006A5-7282-4796-83A8-045DE47B971D}" srcOrd="12" destOrd="0" presId="urn:microsoft.com/office/officeart/2005/8/layout/bProcess3"/>
    <dgm:cxn modelId="{A7905BC1-C6D0-468A-90F8-5DE55C4A8FF0}" type="presParOf" srcId="{E386003B-AB1E-4B86-AD60-F5FE78838162}" destId="{21AD5A90-6657-48B2-BF4A-92CEF128E12C}" srcOrd="13" destOrd="0" presId="urn:microsoft.com/office/officeart/2005/8/layout/bProcess3"/>
    <dgm:cxn modelId="{0A70AFFF-3A59-4EEE-A91B-DBB0800A2E40}" type="presParOf" srcId="{21AD5A90-6657-48B2-BF4A-92CEF128E12C}" destId="{50BC9894-7427-46A6-91FA-91A852509009}" srcOrd="0" destOrd="0" presId="urn:microsoft.com/office/officeart/2005/8/layout/bProcess3"/>
    <dgm:cxn modelId="{C4BA880D-302B-45C1-A402-9BEF3AD2D9CD}" type="presParOf" srcId="{E386003B-AB1E-4B86-AD60-F5FE78838162}" destId="{16448382-53A6-4052-9BDB-8B5BD466885B}" srcOrd="14" destOrd="0" presId="urn:microsoft.com/office/officeart/2005/8/layout/bProcess3"/>
    <dgm:cxn modelId="{E08D86E1-F949-407A-B4DB-9F9FD04821F0}" type="presParOf" srcId="{E386003B-AB1E-4B86-AD60-F5FE78838162}" destId="{A9F53C44-9FE4-4A1A-858C-AC86FC013F93}" srcOrd="15" destOrd="0" presId="urn:microsoft.com/office/officeart/2005/8/layout/bProcess3"/>
    <dgm:cxn modelId="{1C588E2F-0C21-42D2-91EE-23F24DA18F17}" type="presParOf" srcId="{A9F53C44-9FE4-4A1A-858C-AC86FC013F93}" destId="{4C0C0929-3739-43A8-8429-5977777E409C}" srcOrd="0" destOrd="0" presId="urn:microsoft.com/office/officeart/2005/8/layout/bProcess3"/>
    <dgm:cxn modelId="{CBBC2C55-562A-4C31-A2E4-D41462FDCF0B}" type="presParOf" srcId="{E386003B-AB1E-4B86-AD60-F5FE78838162}" destId="{A371ACB9-3873-4E85-AE07-D24BD3A86B65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8D900-E33F-4C25-BBDE-923DBFEB7D59}">
      <dsp:nvSpPr>
        <dsp:cNvPr id="0" name=""/>
        <dsp:cNvSpPr/>
      </dsp:nvSpPr>
      <dsp:spPr>
        <a:xfrm>
          <a:off x="2872718" y="684885"/>
          <a:ext cx="5277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785" y="4572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122651" y="727813"/>
        <a:ext cx="27919" cy="5583"/>
      </dsp:txXfrm>
    </dsp:sp>
    <dsp:sp modelId="{3A08754D-79A0-4D64-9EDA-BFBFCFB372A0}">
      <dsp:nvSpPr>
        <dsp:cNvPr id="0" name=""/>
        <dsp:cNvSpPr/>
      </dsp:nvSpPr>
      <dsp:spPr>
        <a:xfrm>
          <a:off x="446754" y="2275"/>
          <a:ext cx="2427764" cy="1456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 smtClean="0"/>
            <a:t>Collection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 smtClean="0"/>
            <a:t>MSW</a:t>
          </a:r>
          <a:endParaRPr lang="en-GB" sz="2700" kern="1200" dirty="0"/>
        </a:p>
      </dsp:txBody>
      <dsp:txXfrm>
        <a:off x="446754" y="2275"/>
        <a:ext cx="2427764" cy="1456658"/>
      </dsp:txXfrm>
    </dsp:sp>
    <dsp:sp modelId="{A7960014-F12F-4C41-87F0-A64CA8F3B494}">
      <dsp:nvSpPr>
        <dsp:cNvPr id="0" name=""/>
        <dsp:cNvSpPr/>
      </dsp:nvSpPr>
      <dsp:spPr>
        <a:xfrm>
          <a:off x="5858868" y="684885"/>
          <a:ext cx="5277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785" y="4572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108801" y="727813"/>
        <a:ext cx="27919" cy="5583"/>
      </dsp:txXfrm>
    </dsp:sp>
    <dsp:sp modelId="{4D60DE62-3D06-47BF-AC96-9ECCB2DCA707}">
      <dsp:nvSpPr>
        <dsp:cNvPr id="0" name=""/>
        <dsp:cNvSpPr/>
      </dsp:nvSpPr>
      <dsp:spPr>
        <a:xfrm>
          <a:off x="3432904" y="2275"/>
          <a:ext cx="2427764" cy="14566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 err="1" smtClean="0"/>
            <a:t>Processsing</a:t>
          </a:r>
          <a:endParaRPr lang="en-US" sz="2700" b="0" i="0" kern="1200" dirty="0" smtClean="0"/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 smtClean="0"/>
            <a:t>MSW</a:t>
          </a:r>
          <a:endParaRPr lang="en-GB" sz="2700" kern="1200" dirty="0"/>
        </a:p>
      </dsp:txBody>
      <dsp:txXfrm>
        <a:off x="3432904" y="2275"/>
        <a:ext cx="2427764" cy="1456658"/>
      </dsp:txXfrm>
    </dsp:sp>
    <dsp:sp modelId="{82FD6902-C2B7-483C-8440-9121930B1527}">
      <dsp:nvSpPr>
        <dsp:cNvPr id="0" name=""/>
        <dsp:cNvSpPr/>
      </dsp:nvSpPr>
      <dsp:spPr>
        <a:xfrm>
          <a:off x="1660636" y="1457134"/>
          <a:ext cx="5972300" cy="527785"/>
        </a:xfrm>
        <a:custGeom>
          <a:avLst/>
          <a:gdLst/>
          <a:ahLst/>
          <a:cxnLst/>
          <a:rect l="0" t="0" r="0" b="0"/>
          <a:pathLst>
            <a:path>
              <a:moveTo>
                <a:pt x="5972300" y="0"/>
              </a:moveTo>
              <a:lnTo>
                <a:pt x="5972300" y="280992"/>
              </a:lnTo>
              <a:lnTo>
                <a:pt x="0" y="280992"/>
              </a:lnTo>
              <a:lnTo>
                <a:pt x="0" y="527785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96827" y="1718235"/>
        <a:ext cx="299917" cy="5583"/>
      </dsp:txXfrm>
    </dsp:sp>
    <dsp:sp modelId="{68965AB4-A512-498E-B27A-8DEE1889ABFE}">
      <dsp:nvSpPr>
        <dsp:cNvPr id="0" name=""/>
        <dsp:cNvSpPr/>
      </dsp:nvSpPr>
      <dsp:spPr>
        <a:xfrm>
          <a:off x="6419054" y="2275"/>
          <a:ext cx="2427764" cy="14566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smtClean="0"/>
            <a:t>Preparation of other raw materials</a:t>
          </a:r>
          <a:endParaRPr lang="en-GB" sz="2700" kern="1200"/>
        </a:p>
      </dsp:txBody>
      <dsp:txXfrm>
        <a:off x="6419054" y="2275"/>
        <a:ext cx="2427764" cy="1456658"/>
      </dsp:txXfrm>
    </dsp:sp>
    <dsp:sp modelId="{ACB67F15-E036-4BA1-97E2-859F8816C522}">
      <dsp:nvSpPr>
        <dsp:cNvPr id="0" name=""/>
        <dsp:cNvSpPr/>
      </dsp:nvSpPr>
      <dsp:spPr>
        <a:xfrm>
          <a:off x="2872718" y="2699929"/>
          <a:ext cx="5277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785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122651" y="2742857"/>
        <a:ext cx="27919" cy="5583"/>
      </dsp:txXfrm>
    </dsp:sp>
    <dsp:sp modelId="{BCE2AB0C-18F1-4391-A785-99FCFA89B363}">
      <dsp:nvSpPr>
        <dsp:cNvPr id="0" name=""/>
        <dsp:cNvSpPr/>
      </dsp:nvSpPr>
      <dsp:spPr>
        <a:xfrm>
          <a:off x="446754" y="2017320"/>
          <a:ext cx="2427764" cy="1456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smtClean="0"/>
            <a:t>Biofertilizer production</a:t>
          </a:r>
          <a:endParaRPr lang="en-GB" sz="2700" kern="1200"/>
        </a:p>
      </dsp:txBody>
      <dsp:txXfrm>
        <a:off x="446754" y="2017320"/>
        <a:ext cx="2427764" cy="1456658"/>
      </dsp:txXfrm>
    </dsp:sp>
    <dsp:sp modelId="{51C1A67C-82A4-458E-A49C-5904BEBBF1D3}">
      <dsp:nvSpPr>
        <dsp:cNvPr id="0" name=""/>
        <dsp:cNvSpPr/>
      </dsp:nvSpPr>
      <dsp:spPr>
        <a:xfrm>
          <a:off x="5858868" y="2699929"/>
          <a:ext cx="5277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785" y="4572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108801" y="2742857"/>
        <a:ext cx="27919" cy="5583"/>
      </dsp:txXfrm>
    </dsp:sp>
    <dsp:sp modelId="{B8927A48-DB4F-4110-AFB1-08D75CC08BCA}">
      <dsp:nvSpPr>
        <dsp:cNvPr id="0" name=""/>
        <dsp:cNvSpPr/>
      </dsp:nvSpPr>
      <dsp:spPr>
        <a:xfrm>
          <a:off x="3432904" y="2017320"/>
          <a:ext cx="2427764" cy="1456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smtClean="0"/>
            <a:t>Biocharcoal production </a:t>
          </a:r>
          <a:endParaRPr lang="en-GB" sz="2700" kern="1200"/>
        </a:p>
      </dsp:txBody>
      <dsp:txXfrm>
        <a:off x="3432904" y="2017320"/>
        <a:ext cx="2427764" cy="1456658"/>
      </dsp:txXfrm>
    </dsp:sp>
    <dsp:sp modelId="{4E3AF9FD-C749-4544-8B3C-E7EDC1FF8DE8}">
      <dsp:nvSpPr>
        <dsp:cNvPr id="0" name=""/>
        <dsp:cNvSpPr/>
      </dsp:nvSpPr>
      <dsp:spPr>
        <a:xfrm>
          <a:off x="1660636" y="3472178"/>
          <a:ext cx="5972300" cy="527785"/>
        </a:xfrm>
        <a:custGeom>
          <a:avLst/>
          <a:gdLst/>
          <a:ahLst/>
          <a:cxnLst/>
          <a:rect l="0" t="0" r="0" b="0"/>
          <a:pathLst>
            <a:path>
              <a:moveTo>
                <a:pt x="5972300" y="0"/>
              </a:moveTo>
              <a:lnTo>
                <a:pt x="5972300" y="280992"/>
              </a:lnTo>
              <a:lnTo>
                <a:pt x="0" y="280992"/>
              </a:lnTo>
              <a:lnTo>
                <a:pt x="0" y="527785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96827" y="3733279"/>
        <a:ext cx="299917" cy="5583"/>
      </dsp:txXfrm>
    </dsp:sp>
    <dsp:sp modelId="{343B5BCE-D219-4795-877F-64B8DE83547E}">
      <dsp:nvSpPr>
        <dsp:cNvPr id="0" name=""/>
        <dsp:cNvSpPr/>
      </dsp:nvSpPr>
      <dsp:spPr>
        <a:xfrm>
          <a:off x="6419054" y="2017320"/>
          <a:ext cx="2427764" cy="1456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smtClean="0"/>
            <a:t>Special formulation of MSWC</a:t>
          </a:r>
          <a:endParaRPr lang="en-GB" sz="2700" kern="1200"/>
        </a:p>
      </dsp:txBody>
      <dsp:txXfrm>
        <a:off x="6419054" y="2017320"/>
        <a:ext cx="2427764" cy="1456658"/>
      </dsp:txXfrm>
    </dsp:sp>
    <dsp:sp modelId="{21AD5A90-6657-48B2-BF4A-92CEF128E12C}">
      <dsp:nvSpPr>
        <dsp:cNvPr id="0" name=""/>
        <dsp:cNvSpPr/>
      </dsp:nvSpPr>
      <dsp:spPr>
        <a:xfrm>
          <a:off x="2872718" y="4714973"/>
          <a:ext cx="5277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785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122651" y="4757902"/>
        <a:ext cx="27919" cy="5583"/>
      </dsp:txXfrm>
    </dsp:sp>
    <dsp:sp modelId="{520006A5-7282-4796-83A8-045DE47B971D}">
      <dsp:nvSpPr>
        <dsp:cNvPr id="0" name=""/>
        <dsp:cNvSpPr/>
      </dsp:nvSpPr>
      <dsp:spPr>
        <a:xfrm>
          <a:off x="446754" y="4032364"/>
          <a:ext cx="2427764" cy="14566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smtClean="0"/>
            <a:t>Management of windrows</a:t>
          </a:r>
          <a:endParaRPr lang="en-GB" sz="2700" kern="1200"/>
        </a:p>
      </dsp:txBody>
      <dsp:txXfrm>
        <a:off x="446754" y="4032364"/>
        <a:ext cx="2427764" cy="1456658"/>
      </dsp:txXfrm>
    </dsp:sp>
    <dsp:sp modelId="{A9F53C44-9FE4-4A1A-858C-AC86FC013F93}">
      <dsp:nvSpPr>
        <dsp:cNvPr id="0" name=""/>
        <dsp:cNvSpPr/>
      </dsp:nvSpPr>
      <dsp:spPr>
        <a:xfrm>
          <a:off x="5858868" y="4714973"/>
          <a:ext cx="5277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785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108801" y="4757902"/>
        <a:ext cx="27919" cy="5583"/>
      </dsp:txXfrm>
    </dsp:sp>
    <dsp:sp modelId="{16448382-53A6-4052-9BDB-8B5BD466885B}">
      <dsp:nvSpPr>
        <dsp:cNvPr id="0" name=""/>
        <dsp:cNvSpPr/>
      </dsp:nvSpPr>
      <dsp:spPr>
        <a:xfrm>
          <a:off x="3432904" y="4032364"/>
          <a:ext cx="2427764" cy="14566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smtClean="0"/>
            <a:t>Sample preparation </a:t>
          </a:r>
          <a:endParaRPr lang="en-GB" sz="2700" kern="1200"/>
        </a:p>
      </dsp:txBody>
      <dsp:txXfrm>
        <a:off x="3432904" y="4032364"/>
        <a:ext cx="2427764" cy="1456658"/>
      </dsp:txXfrm>
    </dsp:sp>
    <dsp:sp modelId="{A371ACB9-3873-4E85-AE07-D24BD3A86B65}">
      <dsp:nvSpPr>
        <dsp:cNvPr id="0" name=""/>
        <dsp:cNvSpPr/>
      </dsp:nvSpPr>
      <dsp:spPr>
        <a:xfrm>
          <a:off x="6419054" y="4032364"/>
          <a:ext cx="2427764" cy="1456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smtClean="0"/>
            <a:t>Chemical analysis</a:t>
          </a:r>
          <a:endParaRPr lang="en-GB" sz="2700" kern="1200"/>
        </a:p>
      </dsp:txBody>
      <dsp:txXfrm>
        <a:off x="6419054" y="4032364"/>
        <a:ext cx="2427764" cy="1456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0.20513</cdr:x>
      <cdr:y>0.76667</cdr:y>
    </cdr:from>
    <cdr:to>
      <cdr:x>0.30273</cdr:x>
      <cdr:y>0.85192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4968552"/>
          <a:ext cx="822274" cy="552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0.13008</cdr:x>
      <cdr:y>0.71277</cdr:y>
    </cdr:from>
    <cdr:to>
      <cdr:x>0.3523</cdr:x>
      <cdr:y>0.87944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2128" y="4824536"/>
          <a:ext cx="1968199" cy="1128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/>
            <a:t>MSW+ old compost</a:t>
          </a:r>
        </a:p>
        <a:p xmlns:a="http://schemas.openxmlformats.org/drawingml/2006/main">
          <a:pPr algn="ctr">
            <a:defRPr/>
          </a:pPr>
          <a:r>
            <a:rPr lang="en-US" sz="1800" b="1" dirty="0" smtClean="0"/>
            <a:t>(Control)</a:t>
          </a:r>
          <a:endParaRPr lang="en-US" sz="1800" b="1" dirty="0"/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/>
        </a:p>
      </cdr:txBody>
    </cdr:sp>
  </cdr:relSizeAnchor>
  <cdr:relSizeAnchor xmlns:cdr="http://schemas.openxmlformats.org/drawingml/2006/chartDrawing">
    <cdr:from>
      <cdr:x>0.49593</cdr:x>
      <cdr:y>0.73404</cdr:y>
    </cdr:from>
    <cdr:to>
      <cdr:x>0.65175</cdr:x>
      <cdr:y>0.98679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57633" y="4320710"/>
          <a:ext cx="1369158" cy="1487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800" b="1" dirty="0">
              <a:cs typeface="Times New Roman" pitchFamily="18" charset="0"/>
            </a:rPr>
            <a:t>MSW+ </a:t>
          </a:r>
          <a:r>
            <a:rPr lang="en-US" sz="1800" b="1" dirty="0" err="1" smtClean="0">
              <a:cs typeface="Times New Roman" pitchFamily="18" charset="0"/>
            </a:rPr>
            <a:t>Gliricidia</a:t>
          </a:r>
          <a:r>
            <a:rPr lang="en-US" sz="1800" b="1" dirty="0" smtClean="0">
              <a:cs typeface="Times New Roman" pitchFamily="18" charset="0"/>
            </a:rPr>
            <a:t>+</a:t>
          </a:r>
        </a:p>
        <a:p xmlns:a="http://schemas.openxmlformats.org/drawingml/2006/main">
          <a:pPr algn="l"/>
          <a:r>
            <a:rPr lang="en-US" sz="1800" b="1" dirty="0" smtClean="0">
              <a:cs typeface="Times New Roman" pitchFamily="18" charset="0"/>
            </a:rPr>
            <a:t>ERP+</a:t>
          </a:r>
        </a:p>
        <a:p xmlns:a="http://schemas.openxmlformats.org/drawingml/2006/main">
          <a:pPr algn="l"/>
          <a:r>
            <a:rPr lang="en-US" sz="1800" b="1" dirty="0" smtClean="0">
              <a:cs typeface="Times New Roman" pitchFamily="18" charset="0"/>
            </a:rPr>
            <a:t>Sawdust</a:t>
          </a:r>
          <a:r>
            <a:rPr lang="en-US" sz="1800" b="1" dirty="0">
              <a:cs typeface="Times New Roman" pitchFamily="18" charset="0"/>
            </a:rPr>
            <a:t>+</a:t>
          </a:r>
        </a:p>
        <a:p xmlns:a="http://schemas.openxmlformats.org/drawingml/2006/main">
          <a:pPr algn="l"/>
          <a:r>
            <a:rPr lang="en-US" sz="1800" b="1" u="sng" dirty="0" err="1" smtClean="0">
              <a:cs typeface="Times New Roman" pitchFamily="18" charset="0"/>
            </a:rPr>
            <a:t>Biofertilizer</a:t>
          </a:r>
          <a:r>
            <a:rPr lang="en-US" sz="1800" b="1" dirty="0" smtClean="0">
              <a:cs typeface="Times New Roman" pitchFamily="18" charset="0"/>
            </a:rPr>
            <a:t> </a:t>
          </a:r>
          <a:endParaRPr lang="en-US" sz="1800" b="1" dirty="0"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0.77236</cdr:x>
      <cdr:y>0.68509</cdr:y>
    </cdr:from>
    <cdr:to>
      <cdr:x>0.96757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27918" y="4452258"/>
          <a:ext cx="1801543" cy="2046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cs typeface="Times New Roman" pitchFamily="18" charset="0"/>
            </a:rPr>
            <a:t>MSW+ </a:t>
          </a:r>
        </a:p>
        <a:p xmlns:a="http://schemas.openxmlformats.org/drawingml/2006/main">
          <a:r>
            <a:rPr lang="en-US" sz="1800" b="1" dirty="0">
              <a:cs typeface="Times New Roman" pitchFamily="18" charset="0"/>
            </a:rPr>
            <a:t>ERP +</a:t>
          </a:r>
        </a:p>
        <a:p xmlns:a="http://schemas.openxmlformats.org/drawingml/2006/main">
          <a:r>
            <a:rPr lang="en-US" sz="1800" b="1" dirty="0" err="1">
              <a:cs typeface="Times New Roman" pitchFamily="18" charset="0"/>
            </a:rPr>
            <a:t>Gliricidia</a:t>
          </a:r>
          <a:r>
            <a:rPr lang="en-US" sz="1800" b="1" dirty="0">
              <a:cs typeface="Times New Roman" pitchFamily="18" charset="0"/>
            </a:rPr>
            <a:t>+</a:t>
          </a:r>
        </a:p>
        <a:p xmlns:a="http://schemas.openxmlformats.org/drawingml/2006/main">
          <a:r>
            <a:rPr lang="en-US" sz="1800" b="1" dirty="0" err="1">
              <a:cs typeface="Times New Roman" pitchFamily="18" charset="0"/>
            </a:rPr>
            <a:t>Bananawaste</a:t>
          </a:r>
          <a:r>
            <a:rPr lang="en-US" sz="1800" b="1" dirty="0">
              <a:cs typeface="Times New Roman" pitchFamily="18" charset="0"/>
            </a:rPr>
            <a:t>+</a:t>
          </a:r>
        </a:p>
        <a:p xmlns:a="http://schemas.openxmlformats.org/drawingml/2006/main">
          <a:r>
            <a:rPr lang="en-US" sz="1800" b="1" dirty="0">
              <a:cs typeface="Times New Roman" pitchFamily="18" charset="0"/>
            </a:rPr>
            <a:t>Sawdust+ </a:t>
          </a:r>
          <a:r>
            <a:rPr lang="en-US" sz="1800" b="1" u="sng" dirty="0" err="1" smtClean="0">
              <a:cs typeface="Times New Roman" pitchFamily="18" charset="0"/>
            </a:rPr>
            <a:t>Biocharcoal</a:t>
          </a:r>
          <a:r>
            <a:rPr lang="en-US" sz="1800" b="1" u="sng" dirty="0" smtClean="0">
              <a:cs typeface="Times New Roman" pitchFamily="18" charset="0"/>
            </a:rPr>
            <a:t>+</a:t>
          </a:r>
        </a:p>
        <a:p xmlns:a="http://schemas.openxmlformats.org/drawingml/2006/main">
          <a:r>
            <a:rPr lang="en-US" sz="1800" b="1" u="sng" dirty="0" err="1" smtClean="0">
              <a:cs typeface="Times New Roman" pitchFamily="18" charset="0"/>
            </a:rPr>
            <a:t>Biofertilizer</a:t>
          </a:r>
          <a:r>
            <a:rPr lang="en-US" sz="1800" b="1" u="sng" dirty="0" smtClean="0">
              <a:cs typeface="Times New Roman" pitchFamily="18" charset="0"/>
            </a:rPr>
            <a:t> </a:t>
          </a:r>
          <a:endParaRPr lang="en-US" sz="1800" b="1" u="sng" dirty="0">
            <a:cs typeface="Times New Roman" pitchFamily="18" charset="0"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0.80722</cdr:x>
      <cdr:y>0.01111</cdr:y>
    </cdr:from>
    <cdr:to>
      <cdr:x>1</cdr:x>
      <cdr:y>0.08785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04549" y="56615"/>
          <a:ext cx="1434004" cy="391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/>
            <a:t>p&lt;0.0025</a:t>
          </a:r>
        </a:p>
      </cdr:txBody>
    </cdr:sp>
  </cdr:relSizeAnchor>
  <cdr:relSizeAnchor xmlns:cdr="http://schemas.openxmlformats.org/drawingml/2006/chartDrawing">
    <cdr:from>
      <cdr:x>0.2439</cdr:x>
      <cdr:y>0.42553</cdr:y>
    </cdr:from>
    <cdr:to>
      <cdr:x>0.30584</cdr:x>
      <cdr:y>0.47929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0" y="2880320"/>
          <a:ext cx="548602" cy="36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err="1" smtClean="0"/>
            <a:t>ab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0.52372</cdr:x>
      <cdr:y>0.24791</cdr:y>
    </cdr:from>
    <cdr:to>
      <cdr:x>0.57194</cdr:x>
      <cdr:y>0.32952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33257" y="1611085"/>
          <a:ext cx="445047" cy="53039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0.76527</cdr:x>
      <cdr:y>0.05528</cdr:y>
    </cdr:from>
    <cdr:to>
      <cdr:x>0.80302</cdr:x>
      <cdr:y>0.10553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062493" y="359228"/>
          <a:ext cx="348343" cy="326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a</a:t>
          </a:r>
          <a:endParaRPr lang="en-GB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0.21918</cdr:x>
      <cdr:y>0.73196</cdr:y>
    </cdr:from>
    <cdr:to>
      <cdr:x>0.4387</cdr:x>
      <cdr:y>0.87006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5040560"/>
          <a:ext cx="2307851" cy="951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MSW( 95%)</a:t>
          </a:r>
          <a:r>
            <a:rPr kumimoji="0" lang="en-US" sz="1800" b="1" i="0" u="sng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 </a:t>
          </a:r>
          <a:r>
            <a: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+ </a:t>
          </a:r>
          <a:r>
            <a:rPr lang="en-US" sz="1800" b="1" dirty="0" smtClean="0">
              <a:cs typeface="Times New Roman" pitchFamily="18" charset="0"/>
            </a:rPr>
            <a:t>old compost</a:t>
          </a:r>
          <a:r>
            <a: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(</a:t>
          </a: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Control )</a:t>
          </a:r>
          <a:endParaRPr kumimoji="0" lang="en-US" sz="1800" b="0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cs typeface="Times New Roman" pitchFamily="18" charset="0"/>
          </a:endParaRPr>
        </a:p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0.5</cdr:x>
      <cdr:y>0.74241</cdr:y>
    </cdr:from>
    <cdr:to>
      <cdr:x>0.67905</cdr:x>
      <cdr:y>0.98291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6584" y="5112540"/>
          <a:ext cx="1882383" cy="1656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MSW (50%)</a:t>
          </a:r>
          <a:r>
            <a: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+</a:t>
          </a:r>
        </a:p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Gliricidia</a:t>
          </a: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+</a:t>
          </a:r>
        </a:p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ERP+</a:t>
          </a:r>
        </a:p>
        <a:p xmlns:a="http://schemas.openxmlformats.org/drawingml/2006/main">
          <a:pPr lvl="0" algn="l">
            <a:defRPr/>
          </a:pPr>
          <a:r>
            <a:rPr lang="en-US" sz="1800" b="1" dirty="0">
              <a:cs typeface="Times New Roman" pitchFamily="18" charset="0"/>
            </a:rPr>
            <a:t>Sawdust</a:t>
          </a:r>
          <a:r>
            <a:rPr lang="en-US" sz="1800" b="1" dirty="0" smtClean="0">
              <a:cs typeface="Times New Roman" pitchFamily="18" charset="0"/>
            </a:rPr>
            <a:t>+</a:t>
          </a:r>
        </a:p>
        <a:p xmlns:a="http://schemas.openxmlformats.org/drawingml/2006/main">
          <a:pPr lvl="0" algn="l">
            <a:defRPr/>
          </a:pPr>
          <a:r>
            <a:rPr lang="en-US" sz="1800" b="1" dirty="0" err="1" smtClean="0">
              <a:cs typeface="Times New Roman" pitchFamily="18" charset="0"/>
            </a:rPr>
            <a:t>Biofertilizer</a:t>
          </a:r>
          <a:r>
            <a:rPr lang="en-US" sz="1800" b="1" dirty="0" smtClean="0">
              <a:cs typeface="Times New Roman" pitchFamily="18" charset="0"/>
            </a:rPr>
            <a:t> </a:t>
          </a:r>
          <a:endParaRPr lang="en-US" sz="1800" b="1" dirty="0">
            <a:cs typeface="Times New Roman" pitchFamily="18" charset="0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4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Times New Roman" pitchFamily="18" charset="0"/>
            <a:ea typeface="+mn-ea"/>
            <a:cs typeface="Times New Roman" pitchFamily="18" charset="0"/>
          </a:endParaRPr>
        </a:p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0.75096</cdr:x>
      <cdr:y>0.73877</cdr:y>
    </cdr:from>
    <cdr:to>
      <cdr:x>0.9294</cdr:x>
      <cdr:y>0.95341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57700" y="3383280"/>
          <a:ext cx="1059180" cy="982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0.69863</cdr:x>
      <cdr:y>0.65874</cdr:y>
    </cdr:from>
    <cdr:to>
      <cdr:x>0.87979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92551" y="4055407"/>
          <a:ext cx="1813221" cy="2100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MSW (50%) </a:t>
          </a:r>
          <a:r>
            <a: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+ </a:t>
          </a:r>
        </a:p>
        <a:p xmlns:a="http://schemas.openxmlformats.org/drawingml/2006/main">
          <a:pPr lvl="0">
            <a:defRPr/>
          </a:pPr>
          <a:r>
            <a:rPr lang="en-US" sz="1800" b="1" dirty="0" err="1">
              <a:cs typeface="Times New Roman" pitchFamily="18" charset="0"/>
            </a:rPr>
            <a:t>Gliricidia</a:t>
          </a:r>
          <a:r>
            <a:rPr lang="en-US" sz="1800" b="1" dirty="0">
              <a:cs typeface="Times New Roman" pitchFamily="18" charset="0"/>
            </a:rPr>
            <a:t>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ERP </a:t>
          </a: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sng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Bananawaste</a:t>
          </a:r>
          <a:r>
            <a:rPr kumimoji="0" lang="en-US" sz="18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Sawdust</a:t>
          </a:r>
          <a:r>
            <a: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Biocharcoal</a:t>
          </a:r>
          <a:endParaRPr kumimoji="0" lang="en-US" sz="1800" b="1" i="0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cs typeface="Times New Roman" pitchFamily="18" charset="0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cs typeface="Times New Roman" pitchFamily="18" charset="0"/>
            </a:rPr>
            <a:t>Biofertilizer</a:t>
          </a:r>
          <a:r>
            <a:rPr lang="en-US" sz="1800" b="1" dirty="0" smtClean="0">
              <a:cs typeface="Times New Roman" pitchFamily="18" charset="0"/>
            </a:rPr>
            <a:t> </a:t>
          </a:r>
          <a:r>
            <a: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 </a:t>
          </a:r>
          <a:endParaRPr kumimoji="0" lang="en-US" sz="18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cs typeface="Times New Roman" pitchFamily="18" charset="0"/>
          </a:endParaRPr>
        </a:p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0.83562</cdr:x>
      <cdr:y>0.02599</cdr:y>
    </cdr:from>
    <cdr:to>
      <cdr:x>1</cdr:x>
      <cdr:y>0.12548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784977" y="178978"/>
          <a:ext cx="1728191" cy="685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/>
            <a:t>P&lt;0.0020</a:t>
          </a:r>
        </a:p>
      </cdr:txBody>
    </cdr:sp>
  </cdr:relSizeAnchor>
  <cdr:relSizeAnchor xmlns:cdr="http://schemas.openxmlformats.org/drawingml/2006/chartDrawing">
    <cdr:from>
      <cdr:x>0.34247</cdr:x>
      <cdr:y>0.01046</cdr:y>
    </cdr:from>
    <cdr:to>
      <cdr:x>0.382</cdr:x>
      <cdr:y>0.06831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00400" y="72008"/>
          <a:ext cx="415585" cy="398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b="1" dirty="0"/>
            <a:t>a</a:t>
          </a:r>
        </a:p>
      </cdr:txBody>
    </cdr:sp>
  </cdr:relSizeAnchor>
  <cdr:relSizeAnchor xmlns:cdr="http://schemas.openxmlformats.org/drawingml/2006/chartDrawing">
    <cdr:from>
      <cdr:x>0.72603</cdr:x>
      <cdr:y>0.0732</cdr:y>
    </cdr:from>
    <cdr:to>
      <cdr:x>0.80445</cdr:x>
      <cdr:y>0.14143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632848" y="504056"/>
          <a:ext cx="824442" cy="469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b="1" dirty="0"/>
            <a:t>a</a:t>
          </a:r>
        </a:p>
      </cdr:txBody>
    </cdr:sp>
  </cdr:relSizeAnchor>
  <cdr:relSizeAnchor xmlns:cdr="http://schemas.openxmlformats.org/drawingml/2006/chartDrawing">
    <cdr:from>
      <cdr:x>0.54795</cdr:x>
      <cdr:y>0.18822</cdr:y>
    </cdr:from>
    <cdr:to>
      <cdr:x>0.58694</cdr:x>
      <cdr:y>0.25016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760640" y="1296144"/>
          <a:ext cx="409909" cy="426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b="1" dirty="0"/>
            <a:t>b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0.49736</cdr:x>
      <cdr:y>0.75758</cdr:y>
    </cdr:from>
    <cdr:to>
      <cdr:x>0.66608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5575" y="3790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0.43234</cdr:x>
      <cdr:y>0.83865</cdr:y>
    </cdr:from>
    <cdr:to>
      <cdr:x>0.58875</cdr:x>
      <cdr:y>0.95418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43150" y="4010025"/>
          <a:ext cx="847725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0.11741</cdr:x>
      <cdr:y>0.3045</cdr:y>
    </cdr:from>
    <cdr:to>
      <cdr:x>0.15924</cdr:x>
      <cdr:y>0.56228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28676" y="1676401"/>
          <a:ext cx="295275" cy="1419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0.12821</cdr:x>
      <cdr:y>0.29239</cdr:y>
    </cdr:from>
    <cdr:to>
      <cdr:x>0.16329</cdr:x>
      <cdr:y>0.5173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04876" y="1609726"/>
          <a:ext cx="247650" cy="1238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0.11201</cdr:x>
      <cdr:y>0.29931</cdr:y>
    </cdr:from>
    <cdr:to>
      <cdr:x>0.14035</cdr:x>
      <cdr:y>0.56574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90576" y="1647826"/>
          <a:ext cx="200025" cy="146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0.83941</cdr:x>
      <cdr:y>0.04671</cdr:y>
    </cdr:from>
    <cdr:to>
      <cdr:x>0.93792</cdr:x>
      <cdr:y>0.0917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924551" y="257176"/>
          <a:ext cx="6953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0.86269</cdr:x>
      <cdr:y>0.02151</cdr:y>
    </cdr:from>
    <cdr:to>
      <cdr:x>1</cdr:x>
      <cdr:y>0.09293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883211" y="144016"/>
          <a:ext cx="1413933" cy="478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p&lt;</a:t>
          </a:r>
          <a:r>
            <a:rPr lang="en-US" sz="2400" i="0" dirty="0">
              <a:effectLst/>
            </a:rPr>
            <a:t>0.0001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0.49736</cdr:x>
      <cdr:y>0.75758</cdr:y>
    </cdr:from>
    <cdr:to>
      <cdr:x>0.66608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695575" y="3790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0.15385</cdr:x>
      <cdr:y>0.72043</cdr:y>
    </cdr:from>
    <cdr:to>
      <cdr:x>0.39138</cdr:x>
      <cdr:y>0.84592</cdr:y>
    </cdr:to>
    <cdr:sp macro="" textlink="">
      <cdr:nvSpPr>
        <cdr:cNvPr id="12" name="TextBox 2"/>
        <cdr:cNvSpPr txBox="1"/>
      </cdr:nvSpPr>
      <cdr:spPr>
        <a:xfrm xmlns:a="http://schemas.openxmlformats.org/drawingml/2006/main">
          <a:off x="1584176" y="4824536"/>
          <a:ext cx="2445883" cy="840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MSW+ old compost</a:t>
          </a:r>
        </a:p>
        <a:p xmlns:a="http://schemas.openxmlformats.org/drawingml/2006/main">
          <a:pPr algn="ctr"/>
          <a:r>
            <a:rPr lang="en-US" sz="1800" b="1" dirty="0" smtClean="0"/>
            <a:t>(Control)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0.46715</cdr:x>
      <cdr:y>0.72645</cdr:y>
    </cdr:from>
    <cdr:to>
      <cdr:x>0.61885</cdr:x>
      <cdr:y>1</cdr:y>
    </cdr:to>
    <cdr:sp macro="" textlink="">
      <cdr:nvSpPr>
        <cdr:cNvPr id="14" name="TextBox 3"/>
        <cdr:cNvSpPr txBox="1"/>
      </cdr:nvSpPr>
      <cdr:spPr>
        <a:xfrm xmlns:a="http://schemas.openxmlformats.org/drawingml/2006/main">
          <a:off x="5746346" y="4634045"/>
          <a:ext cx="1866040" cy="1744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cs typeface="Times New Roman" pitchFamily="18" charset="0"/>
            </a:rPr>
            <a:t>MSW+</a:t>
          </a:r>
          <a:r>
            <a:rPr lang="en-US" sz="1800" b="1" baseline="0" dirty="0">
              <a:cs typeface="Times New Roman" pitchFamily="18" charset="0"/>
            </a:rPr>
            <a:t> </a:t>
          </a:r>
          <a:endParaRPr lang="en-US" sz="1800" b="1" baseline="0" dirty="0" smtClean="0">
            <a:cs typeface="Times New Roman" pitchFamily="18" charset="0"/>
          </a:endParaRPr>
        </a:p>
        <a:p xmlns:a="http://schemas.openxmlformats.org/drawingml/2006/main">
          <a:r>
            <a:rPr lang="en-US" sz="1800" b="1" baseline="0" dirty="0" err="1" smtClean="0">
              <a:cs typeface="Times New Roman" pitchFamily="18" charset="0"/>
            </a:rPr>
            <a:t>Gliricidia</a:t>
          </a:r>
          <a:r>
            <a:rPr lang="en-US" sz="1800" b="1" baseline="0" dirty="0">
              <a:cs typeface="Times New Roman" pitchFamily="18" charset="0"/>
            </a:rPr>
            <a:t>+</a:t>
          </a:r>
        </a:p>
        <a:p xmlns:a="http://schemas.openxmlformats.org/drawingml/2006/main">
          <a:r>
            <a:rPr lang="en-US" sz="1800" b="1" baseline="0" dirty="0" smtClean="0">
              <a:cs typeface="Times New Roman" pitchFamily="18" charset="0"/>
            </a:rPr>
            <a:t>ERP</a:t>
          </a:r>
        </a:p>
        <a:p xmlns:a="http://schemas.openxmlformats.org/drawingml/2006/main">
          <a:r>
            <a:rPr lang="en-US" sz="1800" b="1" u="sng" baseline="0" dirty="0" smtClean="0">
              <a:cs typeface="Times New Roman" pitchFamily="18" charset="0"/>
            </a:rPr>
            <a:t>Sawdust+</a:t>
          </a:r>
        </a:p>
        <a:p xmlns:a="http://schemas.openxmlformats.org/drawingml/2006/main">
          <a:r>
            <a:rPr lang="en-US" sz="1800" b="1" dirty="0" err="1" smtClean="0">
              <a:cs typeface="Times New Roman" pitchFamily="18" charset="0"/>
            </a:rPr>
            <a:t>Biofertilizer</a:t>
          </a:r>
          <a:r>
            <a:rPr lang="en-US" sz="1800" b="1" dirty="0" smtClean="0">
              <a:cs typeface="Times New Roman" pitchFamily="18" charset="0"/>
            </a:rPr>
            <a:t> </a:t>
          </a:r>
          <a:endParaRPr lang="en-US" sz="1800" b="1" baseline="0" dirty="0" smtClean="0">
            <a:cs typeface="Times New Roman" pitchFamily="18" charset="0"/>
          </a:endParaRPr>
        </a:p>
        <a:p xmlns:a="http://schemas.openxmlformats.org/drawingml/2006/main">
          <a:endParaRPr lang="en-US" sz="1400" b="1" baseline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0.43234</cdr:x>
      <cdr:y>0.83865</cdr:y>
    </cdr:from>
    <cdr:to>
      <cdr:x>0.58875</cdr:x>
      <cdr:y>0.95418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2343150" y="4010025"/>
          <a:ext cx="847725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0.69675</cdr:x>
      <cdr:y>0.67742</cdr:y>
    </cdr:from>
    <cdr:to>
      <cdr:x>1</cdr:x>
      <cdr:y>1</cdr:y>
    </cdr:to>
    <cdr:sp macro="" textlink="">
      <cdr:nvSpPr>
        <cdr:cNvPr id="16" name="TextBox 5"/>
        <cdr:cNvSpPr txBox="1"/>
      </cdr:nvSpPr>
      <cdr:spPr>
        <a:xfrm xmlns:a="http://schemas.openxmlformats.org/drawingml/2006/main">
          <a:off x="8570569" y="4321282"/>
          <a:ext cx="3730289" cy="2057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cs typeface="Times New Roman" pitchFamily="18" charset="0"/>
            </a:rPr>
            <a:t>MSW+ </a:t>
          </a:r>
        </a:p>
        <a:p xmlns:a="http://schemas.openxmlformats.org/drawingml/2006/main">
          <a:r>
            <a:rPr lang="en-US" sz="1800" b="1" dirty="0">
              <a:cs typeface="Times New Roman" pitchFamily="18" charset="0"/>
            </a:rPr>
            <a:t>ERP +</a:t>
          </a:r>
        </a:p>
        <a:p xmlns:a="http://schemas.openxmlformats.org/drawingml/2006/main">
          <a:r>
            <a:rPr lang="en-US" sz="1800" b="1" dirty="0" err="1">
              <a:cs typeface="Times New Roman" pitchFamily="18" charset="0"/>
            </a:rPr>
            <a:t>Gliricidia</a:t>
          </a:r>
          <a:r>
            <a:rPr lang="en-US" sz="1800" b="1" dirty="0">
              <a:cs typeface="Times New Roman" pitchFamily="18" charset="0"/>
            </a:rPr>
            <a:t>+</a:t>
          </a:r>
        </a:p>
        <a:p xmlns:a="http://schemas.openxmlformats.org/drawingml/2006/main">
          <a:r>
            <a:rPr lang="en-US" sz="1800" b="1" dirty="0" err="1">
              <a:cs typeface="Times New Roman" pitchFamily="18" charset="0"/>
            </a:rPr>
            <a:t>Bananawaste</a:t>
          </a:r>
          <a:r>
            <a:rPr lang="en-US" sz="1800" b="1" baseline="0" dirty="0">
              <a:cs typeface="Times New Roman" pitchFamily="18" charset="0"/>
            </a:rPr>
            <a:t>+</a:t>
          </a:r>
        </a:p>
        <a:p xmlns:a="http://schemas.openxmlformats.org/drawingml/2006/main">
          <a:r>
            <a:rPr lang="en-US" sz="1800" b="1" u="sng" baseline="0" dirty="0">
              <a:cs typeface="Times New Roman" pitchFamily="18" charset="0"/>
            </a:rPr>
            <a:t>Sawdust+ </a:t>
          </a:r>
          <a:endParaRPr lang="en-US" sz="1800" b="1" u="sng" baseline="0" dirty="0" smtClean="0">
            <a:cs typeface="Times New Roman" pitchFamily="18" charset="0"/>
          </a:endParaRPr>
        </a:p>
        <a:p xmlns:a="http://schemas.openxmlformats.org/drawingml/2006/main">
          <a:r>
            <a:rPr lang="en-US" sz="1800" b="1" u="sng" baseline="0" dirty="0" smtClean="0">
              <a:cs typeface="Times New Roman" pitchFamily="18" charset="0"/>
            </a:rPr>
            <a:t>Charcoal +</a:t>
          </a:r>
        </a:p>
        <a:p xmlns:a="http://schemas.openxmlformats.org/drawingml/2006/main">
          <a:r>
            <a:rPr lang="en-US" sz="1800" b="1" dirty="0" err="1" smtClean="0">
              <a:cs typeface="Times New Roman" pitchFamily="18" charset="0"/>
            </a:rPr>
            <a:t>Biofertilizer</a:t>
          </a:r>
          <a:r>
            <a:rPr lang="en-US" sz="1800" b="1" dirty="0" smtClean="0">
              <a:cs typeface="Times New Roman" pitchFamily="18" charset="0"/>
            </a:rPr>
            <a:t> </a:t>
          </a:r>
          <a:endParaRPr lang="en-US" sz="3200" dirty="0"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0.11741</cdr:x>
      <cdr:y>0.3045</cdr:y>
    </cdr:from>
    <cdr:to>
      <cdr:x>0.15924</cdr:x>
      <cdr:y>0.56228</cdr:y>
    </cdr:to>
    <cdr:sp macro="" textlink="">
      <cdr:nvSpPr>
        <cdr:cNvPr id="17" name="TextBox 6"/>
        <cdr:cNvSpPr txBox="1"/>
      </cdr:nvSpPr>
      <cdr:spPr>
        <a:xfrm xmlns:a="http://schemas.openxmlformats.org/drawingml/2006/main">
          <a:off x="828676" y="1676401"/>
          <a:ext cx="295275" cy="1419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0.12821</cdr:x>
      <cdr:y>0.29239</cdr:y>
    </cdr:from>
    <cdr:to>
      <cdr:x>0.16329</cdr:x>
      <cdr:y>0.5173</cdr:y>
    </cdr:to>
    <cdr:sp macro="" textlink="">
      <cdr:nvSpPr>
        <cdr:cNvPr id="18" name="TextBox 7"/>
        <cdr:cNvSpPr txBox="1"/>
      </cdr:nvSpPr>
      <cdr:spPr>
        <a:xfrm xmlns:a="http://schemas.openxmlformats.org/drawingml/2006/main">
          <a:off x="904876" y="1609726"/>
          <a:ext cx="247650" cy="1238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0.11201</cdr:x>
      <cdr:y>0.29931</cdr:y>
    </cdr:from>
    <cdr:to>
      <cdr:x>0.14035</cdr:x>
      <cdr:y>0.56574</cdr:y>
    </cdr:to>
    <cdr:sp macro="" textlink="">
      <cdr:nvSpPr>
        <cdr:cNvPr id="19" name="TextBox 9"/>
        <cdr:cNvSpPr txBox="1"/>
      </cdr:nvSpPr>
      <cdr:spPr>
        <a:xfrm xmlns:a="http://schemas.openxmlformats.org/drawingml/2006/main">
          <a:off x="790576" y="1647826"/>
          <a:ext cx="200025" cy="146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0.90149</cdr:x>
      <cdr:y>0.03172</cdr:y>
    </cdr:from>
    <cdr:to>
      <cdr:x>1</cdr:x>
      <cdr:y>0.07671</cdr:y>
    </cdr:to>
    <cdr:sp macro="" textlink="">
      <cdr:nvSpPr>
        <cdr:cNvPr id="20" name="TextBox 10"/>
        <cdr:cNvSpPr txBox="1"/>
      </cdr:nvSpPr>
      <cdr:spPr>
        <a:xfrm xmlns:a="http://schemas.openxmlformats.org/drawingml/2006/main">
          <a:off x="8893286" y="216024"/>
          <a:ext cx="971810" cy="306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0.69231</cdr:x>
      <cdr:y>0.02151</cdr:y>
    </cdr:from>
    <cdr:to>
      <cdr:x>0.75595</cdr:x>
      <cdr:y>0.07494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7128792" y="144016"/>
          <a:ext cx="655311" cy="357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a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0.48951</cdr:x>
      <cdr:y>0.13978</cdr:y>
    </cdr:from>
    <cdr:to>
      <cdr:x>0.55314</cdr:x>
      <cdr:y>0.2039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040560" y="936104"/>
          <a:ext cx="655208" cy="429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b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0.25175</cdr:x>
      <cdr:y>0.35484</cdr:y>
    </cdr:from>
    <cdr:to>
      <cdr:x>0.33356</cdr:x>
      <cdr:y>0.40827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2592288" y="2376264"/>
          <a:ext cx="842410" cy="357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err="1" smtClean="0"/>
            <a:t>ab</a:t>
          </a:r>
          <a:endParaRPr lang="en-GB" sz="2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0.17808</cdr:x>
      <cdr:y>0.7641</cdr:y>
    </cdr:from>
    <cdr:to>
      <cdr:x>0.37975</cdr:x>
      <cdr:y>0.881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5400600"/>
          <a:ext cx="2120180" cy="826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cs typeface="Times New Roman" pitchFamily="18" charset="0"/>
            </a:rPr>
            <a:t>MSW+ </a:t>
          </a:r>
          <a:r>
            <a:rPr lang="en-US" sz="1800" b="1" dirty="0" smtClean="0">
              <a:cs typeface="Times New Roman" pitchFamily="18" charset="0"/>
            </a:rPr>
            <a:t>old compost</a:t>
          </a:r>
          <a:r>
            <a:rPr lang="en-US" sz="1800" b="1" baseline="0" dirty="0" smtClean="0">
              <a:cs typeface="Times New Roman" pitchFamily="18" charset="0"/>
            </a:rPr>
            <a:t> </a:t>
          </a:r>
          <a:r>
            <a:rPr lang="en-US" sz="1800" b="1" baseline="0" dirty="0">
              <a:cs typeface="Times New Roman" pitchFamily="18" charset="0"/>
            </a:rPr>
            <a:t>(</a:t>
          </a:r>
          <a:r>
            <a:rPr lang="en-US" sz="1800" b="1" dirty="0" smtClean="0">
              <a:cs typeface="Times New Roman" pitchFamily="18" charset="0"/>
            </a:rPr>
            <a:t>Control)</a:t>
          </a:r>
          <a:endParaRPr lang="en-US" sz="1600" dirty="0"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0.44521</cdr:x>
      <cdr:y>0.77283</cdr:y>
    </cdr:from>
    <cdr:to>
      <cdr:x>0.60484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35440" y="5300068"/>
          <a:ext cx="1805456" cy="1557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MSW+ </a:t>
          </a:r>
          <a:endParaRPr kumimoji="0" lang="en-US" sz="18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cs typeface="Times New Roman" pitchFamily="18" charset="0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Gliricidia</a:t>
          </a: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Sawdust+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ERP+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cs typeface="Times New Roman" pitchFamily="18" charset="0"/>
            </a:rPr>
            <a:t>Biofertilizer</a:t>
          </a:r>
          <a:r>
            <a:rPr lang="en-US" sz="1800" b="1" dirty="0" smtClean="0">
              <a:cs typeface="Times New Roman" pitchFamily="18" charset="0"/>
            </a:rPr>
            <a:t> </a:t>
          </a:r>
          <a:endParaRPr kumimoji="0" lang="en-US" sz="18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cs typeface="Times New Roman" pitchFamily="18" charset="0"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0.70549</cdr:x>
      <cdr:y>0.72597</cdr:y>
    </cdr:from>
    <cdr:to>
      <cdr:x>0.91439</cdr:x>
      <cdr:y>0.99683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79245" y="4978674"/>
          <a:ext cx="2362713" cy="1857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MSW+ 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ERP 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Gliricidia</a:t>
          </a: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Bananawaste</a:t>
          </a: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Sawdust+ </a:t>
          </a:r>
          <a:r>
            <a:rPr kumimoji="0" lang="en-US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rPr>
            <a:t>Charcoal+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cs typeface="Times New Roman" pitchFamily="18" charset="0"/>
            </a:rPr>
            <a:t>Biofertilizer</a:t>
          </a:r>
          <a:r>
            <a:rPr lang="en-US" sz="1800" b="1" dirty="0" smtClean="0">
              <a:cs typeface="Times New Roman" pitchFamily="18" charset="0"/>
            </a:rPr>
            <a:t> </a:t>
          </a:r>
          <a:endParaRPr kumimoji="0" lang="en-US" sz="32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ea typeface="+mn-ea"/>
            <a:cs typeface="Times New Roman" pitchFamily="18" charset="0"/>
          </a:endParaRPr>
        </a:p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0.65315</cdr:x>
      <cdr:y>0.04578</cdr:y>
    </cdr:from>
    <cdr:to>
      <cdr:x>0.8031</cdr:x>
      <cdr:y>0.10571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387301" y="313938"/>
          <a:ext cx="1695973" cy="41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/>
            <a:t>p &lt;</a:t>
          </a:r>
          <a:r>
            <a:rPr lang="en-GB" sz="2400" baseline="0" dirty="0"/>
            <a:t> </a:t>
          </a:r>
          <a:r>
            <a:rPr lang="en-GB" sz="2400" dirty="0"/>
            <a:t>0.0014</a:t>
          </a:r>
        </a:p>
      </cdr:txBody>
    </cdr:sp>
  </cdr:relSizeAnchor>
  <cdr:relSizeAnchor xmlns:cdr="http://schemas.openxmlformats.org/drawingml/2006/chartDrawing">
    <cdr:from>
      <cdr:x>0.47945</cdr:x>
      <cdr:y>0.38714</cdr:y>
    </cdr:from>
    <cdr:to>
      <cdr:x>0.5496</cdr:x>
      <cdr:y>0.4339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40560" y="2736304"/>
          <a:ext cx="737499" cy="330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err="1" smtClean="0"/>
            <a:t>ab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0.26712</cdr:x>
      <cdr:y>0.03056</cdr:y>
    </cdr:from>
    <cdr:to>
      <cdr:x>0.33727</cdr:x>
      <cdr:y>0.07732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808312" y="216024"/>
          <a:ext cx="737498" cy="330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a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0.72603</cdr:x>
      <cdr:y>0.26489</cdr:y>
    </cdr:from>
    <cdr:to>
      <cdr:x>0.79618</cdr:x>
      <cdr:y>0.31165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632848" y="1872208"/>
          <a:ext cx="737498" cy="330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b</a:t>
          </a:r>
          <a:endParaRPr lang="en-GB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23888" y="1143000"/>
            <a:ext cx="5610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1013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43000"/>
            <a:ext cx="5610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43000"/>
            <a:ext cx="5610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43000"/>
            <a:ext cx="5610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43000"/>
            <a:ext cx="5610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43000"/>
            <a:ext cx="5610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43000"/>
            <a:ext cx="5610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43000"/>
            <a:ext cx="5610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1143000"/>
            <a:ext cx="5610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2706145" y="699114"/>
            <a:ext cx="10964764" cy="173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1135169" y="7463157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10026226" y="7463157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2706144" y="5294800"/>
            <a:ext cx="10836193" cy="192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>
            <a:lvl1pPr marL="535747" marR="0" lvl="0" indent="-267873" algn="ctr">
              <a:lnSpc>
                <a:spcPct val="90000"/>
              </a:lnSpc>
              <a:spcBef>
                <a:spcPts val="117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900">
                <a:latin typeface="Calibri"/>
                <a:ea typeface="Calibri"/>
                <a:cs typeface="Calibri"/>
                <a:sym typeface="Calibri"/>
              </a:defRPr>
            </a:lvl1pPr>
            <a:lvl2pPr marL="1071494" lvl="1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07241" lvl="2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42988" lvl="3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78735" lvl="4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14482" lvl="5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50229" lvl="6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285976" lvl="7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21723" lvl="8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2706144" y="3483980"/>
            <a:ext cx="10836193" cy="136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>
            <a:lvl1pPr marL="535747" marR="0" lvl="0" indent="-267873" algn="ctr">
              <a:lnSpc>
                <a:spcPct val="90000"/>
              </a:lnSpc>
              <a:spcBef>
                <a:spcPts val="117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900" b="1">
                <a:latin typeface="Calibri"/>
                <a:ea typeface="Calibri"/>
                <a:cs typeface="Calibri"/>
                <a:sym typeface="Calibri"/>
              </a:defRPr>
            </a:lvl1pPr>
            <a:lvl2pPr marL="1071494" lvl="1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07241" lvl="2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42988" lvl="3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78735" lvl="4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14482" lvl="5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50229" lvl="6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285976" lvl="7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21723" lvl="8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/>
          <p:nvPr/>
        </p:nvSpPr>
        <p:spPr>
          <a:xfrm>
            <a:off x="1" y="-1"/>
            <a:ext cx="2527545" cy="7929840"/>
          </a:xfrm>
          <a:custGeom>
            <a:avLst/>
            <a:gdLst/>
            <a:ahLst/>
            <a:cxnLst/>
            <a:rect l="l" t="t" r="r" b="b"/>
            <a:pathLst>
              <a:path w="2139721" h="6381916" extrusionOk="0">
                <a:moveTo>
                  <a:pt x="14" y="0"/>
                </a:moveTo>
                <a:cubicBezTo>
                  <a:pt x="1181742" y="0"/>
                  <a:pt x="2139721" y="1428641"/>
                  <a:pt x="2139721" y="3190958"/>
                </a:cubicBezTo>
                <a:cubicBezTo>
                  <a:pt x="2139721" y="4953275"/>
                  <a:pt x="1181742" y="6381916"/>
                  <a:pt x="14" y="6381916"/>
                </a:cubicBezTo>
                <a:lnTo>
                  <a:pt x="0" y="6381915"/>
                </a:lnTo>
                <a:lnTo>
                  <a:pt x="13" y="6381915"/>
                </a:lnTo>
                <a:lnTo>
                  <a:pt x="13" y="0"/>
                </a:lnTo>
                <a:close/>
              </a:path>
            </a:pathLst>
          </a:cu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1"/>
          <p:cNvSpPr/>
          <p:nvPr/>
        </p:nvSpPr>
        <p:spPr>
          <a:xfrm>
            <a:off x="127392" y="2964056"/>
            <a:ext cx="2299641" cy="197614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280" y="3391954"/>
            <a:ext cx="2086930" cy="103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/>
          <p:nvPr/>
        </p:nvSpPr>
        <p:spPr>
          <a:xfrm>
            <a:off x="0" y="7483442"/>
            <a:ext cx="14401800" cy="432505"/>
          </a:xfrm>
          <a:prstGeom prst="rect">
            <a:avLst/>
          </a:pr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2706145" y="590455"/>
            <a:ext cx="10964764" cy="136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1249356" y="2066517"/>
            <a:ext cx="12421553" cy="502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t" anchorCtr="0">
            <a:normAutofit/>
          </a:bodyPr>
          <a:lstStyle>
            <a:lvl1pPr marL="535747" lvl="0" indent="-401810" algn="l">
              <a:lnSpc>
                <a:spcPct val="90000"/>
              </a:lnSpc>
              <a:spcBef>
                <a:spcPts val="11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71494" lvl="1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607241" lvl="2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42988" lvl="3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678735" lvl="4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14482" lvl="5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50229" lvl="6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285976" lvl="7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21723" lvl="8" indent="-401810" algn="l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595582" y="7482510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1229297" y="7498008"/>
            <a:ext cx="11943206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0026226" y="7508086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954" y="308436"/>
            <a:ext cx="2104685" cy="1040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990124" y="421754"/>
            <a:ext cx="12421553" cy="153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990124" y="7342173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770596" y="7342173"/>
            <a:ext cx="4860608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10171271" y="7342173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Google Shape;37;p13"/>
          <p:cNvSpPr/>
          <p:nvPr/>
        </p:nvSpPr>
        <p:spPr>
          <a:xfrm>
            <a:off x="0" y="7483442"/>
            <a:ext cx="14401800" cy="432505"/>
          </a:xfrm>
          <a:prstGeom prst="rect">
            <a:avLst/>
          </a:pr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3"/>
          <p:cNvSpPr txBox="1"/>
          <p:nvPr/>
        </p:nvSpPr>
        <p:spPr>
          <a:xfrm>
            <a:off x="1229297" y="7498008"/>
            <a:ext cx="11943206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Agricultural Sciences Undergraduate Research Symposium </a:t>
            </a:r>
            <a:r>
              <a:rPr lang="en-US" sz="1600" b="1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r>
              <a:rPr lang="en-US" sz="16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 – 16</a:t>
            </a:r>
            <a:r>
              <a:rPr lang="en-US" sz="1600" b="0" i="0" u="none" strike="noStrike" cap="none" baseline="3000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 February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ctrTitle"/>
          </p:nvPr>
        </p:nvSpPr>
        <p:spPr>
          <a:xfrm>
            <a:off x="1800225" y="1296433"/>
            <a:ext cx="10801350" cy="275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ubTitle" idx="1"/>
          </p:nvPr>
        </p:nvSpPr>
        <p:spPr>
          <a:xfrm>
            <a:off x="1800225" y="4160688"/>
            <a:ext cx="10801350" cy="191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800"/>
            </a:lvl1pPr>
            <a:lvl2pPr lvl="1" algn="ctr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300"/>
            </a:lvl2pPr>
            <a:lvl3pPr lvl="2" algn="ctr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00"/>
            </a:lvl3pPr>
            <a:lvl4pPr lvl="3" algn="ctr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/>
            </a:lvl4pPr>
            <a:lvl5pPr lvl="4" algn="ctr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/>
            </a:lvl5pPr>
            <a:lvl6pPr lvl="5" algn="ctr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/>
            </a:lvl6pPr>
            <a:lvl7pPr lvl="6" algn="ctr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/>
            </a:lvl7pPr>
            <a:lvl8pPr lvl="7" algn="ctr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/>
            </a:lvl8pPr>
            <a:lvl9pPr lvl="8" algn="ctr">
              <a:lnSpc>
                <a:spcPct val="9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990124" y="7342173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770596" y="7342173"/>
            <a:ext cx="4860608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10171271" y="7342173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Google Shape;45;p14"/>
          <p:cNvSpPr/>
          <p:nvPr/>
        </p:nvSpPr>
        <p:spPr>
          <a:xfrm>
            <a:off x="0" y="7483442"/>
            <a:ext cx="14401800" cy="432505"/>
          </a:xfrm>
          <a:prstGeom prst="rect">
            <a:avLst/>
          </a:pr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1229297" y="7498008"/>
            <a:ext cx="11943206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Agricultural Sciences Undergraduate Research Symposium 2023 – 16</a:t>
            </a:r>
            <a:r>
              <a:rPr lang="en-US" sz="1600" b="0" i="0" u="none" strike="noStrike" cap="none" baseline="3000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 February </a:t>
            </a:r>
            <a:endParaRPr sz="1600" b="0" i="0" u="none" strike="noStrike" cap="none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990124" y="421754"/>
            <a:ext cx="12421553" cy="153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990124" y="2108766"/>
            <a:ext cx="12421553" cy="502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990124" y="7342173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770596" y="7342173"/>
            <a:ext cx="4860608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10171271" y="7342173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2706145" y="699114"/>
            <a:ext cx="10964764" cy="173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/>
          <a:p>
            <a:pPr lvl="0"/>
            <a:r>
              <a:rPr lang="en-US" sz="4200" dirty="0"/>
              <a:t>Special Organic Fertilizer Formulation from Municipal Solid Waste as the Major Feedstock</a:t>
            </a:r>
            <a:endParaRPr sz="4200" dirty="0"/>
          </a:p>
        </p:txBody>
      </p:sp>
      <p:sp>
        <p:nvSpPr>
          <p:cNvPr id="52" name="Google Shape;52;p1"/>
          <p:cNvSpPr txBox="1">
            <a:spLocks noGrp="1"/>
          </p:cNvSpPr>
          <p:nvPr>
            <p:ph type="sldNum" idx="12"/>
          </p:nvPr>
        </p:nvSpPr>
        <p:spPr>
          <a:xfrm>
            <a:off x="10026226" y="7463157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body" idx="1"/>
          </p:nvPr>
        </p:nvSpPr>
        <p:spPr>
          <a:xfrm>
            <a:off x="2706144" y="6358215"/>
            <a:ext cx="10836193" cy="8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 fontScale="85000" lnSpcReduction="10000"/>
          </a:bodyPr>
          <a:lstStyle/>
          <a:p>
            <a:pPr algn="l"/>
            <a:r>
              <a:rPr lang="en-US" dirty="0">
                <a:cs typeface="Calibri" pitchFamily="34" charset="0"/>
              </a:rPr>
              <a:t>Internal Supervisor :</a:t>
            </a:r>
            <a:r>
              <a:rPr lang="en-US" b="1" dirty="0">
                <a:cs typeface="Calibri" pitchFamily="34" charset="0"/>
              </a:rPr>
              <a:t>  </a:t>
            </a:r>
            <a:r>
              <a:rPr lang="en-US" dirty="0">
                <a:cs typeface="Calibri" pitchFamily="34" charset="0"/>
              </a:rPr>
              <a:t>Prof. PI  </a:t>
            </a:r>
            <a:r>
              <a:rPr lang="en-US" dirty="0" err="1">
                <a:cs typeface="Calibri" pitchFamily="34" charset="0"/>
              </a:rPr>
              <a:t>Yapa</a:t>
            </a:r>
            <a:endParaRPr lang="en-US" dirty="0">
              <a:cs typeface="Calibri" pitchFamily="34" charset="0"/>
            </a:endParaRPr>
          </a:p>
          <a:p>
            <a:pPr algn="l"/>
            <a:r>
              <a:rPr lang="en-US" dirty="0">
                <a:cs typeface="Calibri" pitchFamily="34" charset="0"/>
              </a:rPr>
              <a:t>External Supervisor : Mr. A.M.C.L  </a:t>
            </a:r>
            <a:r>
              <a:rPr lang="en-US" dirty="0" err="1">
                <a:cs typeface="Calibri" pitchFamily="34" charset="0"/>
              </a:rPr>
              <a:t>Andadola</a:t>
            </a:r>
            <a:r>
              <a:rPr lang="en-US" dirty="0">
                <a:cs typeface="Calibri" pitchFamily="34" charset="0"/>
              </a:rPr>
              <a:t>, Public Health Inspector, Department of Health, MOH, Urban council </a:t>
            </a:r>
            <a:r>
              <a:rPr lang="en-US" dirty="0" err="1">
                <a:cs typeface="Calibri" pitchFamily="34" charset="0"/>
              </a:rPr>
              <a:t>Balangoda</a:t>
            </a:r>
            <a:endParaRPr lang="en-US" dirty="0">
              <a:cs typeface="Calibri" pitchFamily="34" charset="0"/>
            </a:endParaRPr>
          </a:p>
          <a:p>
            <a:pPr marL="0" indent="0" algn="l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54" name="Google Shape;54;p1"/>
          <p:cNvSpPr txBox="1">
            <a:spLocks noGrp="1"/>
          </p:cNvSpPr>
          <p:nvPr>
            <p:ph type="body" idx="2"/>
          </p:nvPr>
        </p:nvSpPr>
        <p:spPr>
          <a:xfrm>
            <a:off x="2663366" y="5009186"/>
            <a:ext cx="10836193" cy="91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sz="1600" dirty="0" err="1"/>
              <a:t>Arunoda</a:t>
            </a:r>
            <a:r>
              <a:rPr lang="en-GB" sz="1600" dirty="0"/>
              <a:t> K.G.A ,16 AGA 1251 </a:t>
            </a:r>
          </a:p>
          <a:p>
            <a:pPr marL="0" indent="0">
              <a:spcBef>
                <a:spcPts val="0"/>
              </a:spcBef>
            </a:pPr>
            <a:r>
              <a:rPr lang="en-GB" sz="1600" dirty="0"/>
              <a:t>Module </a:t>
            </a:r>
            <a:r>
              <a:rPr lang="en-GB" sz="1600" dirty="0" err="1"/>
              <a:t>Agri</a:t>
            </a:r>
            <a:r>
              <a:rPr lang="en-GB" sz="1600" dirty="0"/>
              <a:t>-Environmental Resources Management</a:t>
            </a:r>
          </a:p>
          <a:p>
            <a:pPr marL="0" indent="0">
              <a:spcBef>
                <a:spcPts val="0"/>
              </a:spcBef>
            </a:pPr>
            <a:r>
              <a:rPr lang="en-GB" sz="1600" dirty="0"/>
              <a:t>    Department of Export Agriculture </a:t>
            </a:r>
          </a:p>
          <a:p>
            <a:pPr marL="0" indent="0">
              <a:spcBef>
                <a:spcPts val="0"/>
              </a:spcBef>
            </a:pPr>
            <a:r>
              <a:rPr lang="en-GB" sz="1600" dirty="0"/>
              <a:t>    Faculty of Agricultural Sciences</a:t>
            </a:r>
          </a:p>
          <a:p>
            <a:pPr marL="0" indent="0">
              <a:spcBef>
                <a:spcPts val="0"/>
              </a:spcBef>
            </a:pPr>
            <a:r>
              <a:rPr lang="en-GB" sz="1600" dirty="0"/>
              <a:t>    </a:t>
            </a:r>
            <a:r>
              <a:rPr lang="en-GB" sz="1600" dirty="0" err="1"/>
              <a:t>Sabaragamuwa</a:t>
            </a:r>
            <a:r>
              <a:rPr lang="en-GB" sz="1600" dirty="0"/>
              <a:t> University of Sri Lanka </a:t>
            </a:r>
            <a:endParaRPr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96" y="2755735"/>
            <a:ext cx="2693044" cy="1948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C:\Users\Com home\Desktop\16AGA1251 REAESRCH YAPA SIR\photoes for thesis\20221028_093709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56"/>
          <a:stretch/>
        </p:blipFill>
        <p:spPr bwMode="auto">
          <a:xfrm>
            <a:off x="5510361" y="2755650"/>
            <a:ext cx="2613838" cy="191304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Com home\Desktop\16AGA1251 REAESRCH YAPA SIR\photoes for thesis\20221115_08184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0"/>
          <a:stretch/>
        </p:blipFill>
        <p:spPr bwMode="auto">
          <a:xfrm>
            <a:off x="8263494" y="2745872"/>
            <a:ext cx="2693044" cy="191304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405" y="2649597"/>
            <a:ext cx="2910941" cy="211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445" y="0"/>
            <a:ext cx="10964764" cy="1362447"/>
          </a:xfrm>
        </p:spPr>
        <p:txBody>
          <a:bodyPr/>
          <a:lstStyle/>
          <a:p>
            <a:r>
              <a:rPr lang="en-US" dirty="0"/>
              <a:t>Material and </a:t>
            </a:r>
            <a:r>
              <a:rPr lang="en-US" dirty="0" smtClean="0"/>
              <a:t>Methods con…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356" y="1308100"/>
            <a:ext cx="12421553" cy="6426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dirty="0"/>
              <a:t>Collection of MSW</a:t>
            </a:r>
          </a:p>
          <a:p>
            <a:pPr marL="669684" lvl="1" indent="0">
              <a:buNone/>
            </a:pPr>
            <a:r>
              <a:rPr lang="en-US" sz="3200" dirty="0"/>
              <a:t>Sorted out biodegradable MSW from a one truck load of MSW.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3600" dirty="0"/>
              <a:t>Processing of MSW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50" y="3498725"/>
            <a:ext cx="3708004" cy="247844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 descr="C:\Users\Mr\Desktop\16AGA1251 MY RESEARCH WITH PROFESSOR YAPA SIR\16AGA1251 REAESRCH YAPA SIR\photoes for thesis\WhatsApp Image 2022-11-18 at 1.11.31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51" y="3006526"/>
            <a:ext cx="2488832" cy="34847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8289" y="6661704"/>
            <a:ext cx="2729899" cy="477528"/>
          </a:xfrm>
          <a:prstGeom prst="rect">
            <a:avLst/>
          </a:prstGeom>
        </p:spPr>
        <p:txBody>
          <a:bodyPr wrap="none" lIns="107149" tIns="53575" rIns="107149" bIns="53575">
            <a:spAutoFit/>
          </a:bodyPr>
          <a:lstStyle/>
          <a:p>
            <a:r>
              <a:rPr lang="en-US" sz="2400" b="1" dirty="0"/>
              <a:t>Degradable MSW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489836" y="6570708"/>
            <a:ext cx="7632564" cy="846860"/>
          </a:xfrm>
          <a:prstGeom prst="rect">
            <a:avLst/>
          </a:prstGeom>
        </p:spPr>
        <p:txBody>
          <a:bodyPr wrap="square" lIns="107149" tIns="53575" rIns="107149" bIns="53575">
            <a:spAutoFit/>
          </a:bodyPr>
          <a:lstStyle/>
          <a:p>
            <a:pPr algn="ctr"/>
            <a:r>
              <a:rPr lang="en-US" sz="2400" b="1" dirty="0"/>
              <a:t>Grinding  MSW using bobcat machine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(</a:t>
            </a:r>
            <a:r>
              <a:rPr lang="en-US" sz="2400" b="1" dirty="0"/>
              <a:t>particle size 2 to 3 inches)</a:t>
            </a:r>
            <a:endParaRPr lang="en-GB" sz="2400" b="1" dirty="0"/>
          </a:p>
        </p:txBody>
      </p:sp>
      <p:sp>
        <p:nvSpPr>
          <p:cNvPr id="9" name="Down Arrow 8"/>
          <p:cNvSpPr/>
          <p:nvPr/>
        </p:nvSpPr>
        <p:spPr>
          <a:xfrm rot="16200000">
            <a:off x="6984810" y="4451590"/>
            <a:ext cx="616355" cy="120696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445" y="374555"/>
            <a:ext cx="10964764" cy="136244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Materials and Methods con…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356" y="1778000"/>
            <a:ext cx="12421553" cy="5314715"/>
          </a:xfrm>
        </p:spPr>
        <p:txBody>
          <a:bodyPr/>
          <a:lstStyle/>
          <a:p>
            <a:pPr marL="601228" indent="-601228" defTabSz="1603277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q"/>
            </a:pPr>
            <a:r>
              <a:rPr lang="en-US" sz="3200" kern="1200" dirty="0">
                <a:solidFill>
                  <a:prstClr val="black"/>
                </a:solidFill>
                <a:ea typeface="+mn-ea"/>
                <a:cs typeface="+mn-cs"/>
              </a:rPr>
              <a:t>Preparation of additional raw materials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C:\Users\Mr\Downloads\20221013_114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3299" y="3324665"/>
            <a:ext cx="3269315" cy="23349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r\Downloads\20220923_092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710" y="2273300"/>
            <a:ext cx="2481203" cy="195414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r\Desktop\16AGA1251 MY RESEARCH WITH PROFESSOR YAPA SIR\16AGA1251 REAESRCH YAPA SIR\photoes for thesis\WhatsApp Image 2022-11-18 at 1.11.31 PM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69" y="5007269"/>
            <a:ext cx="2436031" cy="19185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26628" y="6324252"/>
            <a:ext cx="2938290" cy="539084"/>
          </a:xfrm>
          <a:prstGeom prst="rect">
            <a:avLst/>
          </a:prstGeom>
        </p:spPr>
        <p:txBody>
          <a:bodyPr wrap="none" lIns="107149" tIns="53575" rIns="107149" bIns="53575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Shredder machine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314" y="4341034"/>
            <a:ext cx="4678270" cy="539084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Chopped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gliricidia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(N</a:t>
            </a:r>
            <a:r>
              <a:rPr lang="en-US" sz="2300" b="1" dirty="0">
                <a:latin typeface="Calibri" pitchFamily="34" charset="0"/>
                <a:cs typeface="Calibri" pitchFamily="34" charset="0"/>
              </a:rPr>
              <a:t>)</a:t>
            </a:r>
            <a:endParaRPr lang="en-GB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1800" y="6866886"/>
            <a:ext cx="5312203" cy="539084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Chopped banana waste (K)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7221639" y="4249139"/>
            <a:ext cx="711947" cy="1425731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445" y="184055"/>
            <a:ext cx="10964764" cy="1362447"/>
          </a:xfrm>
        </p:spPr>
        <p:txBody>
          <a:bodyPr>
            <a:normAutofit/>
          </a:bodyPr>
          <a:lstStyle/>
          <a:p>
            <a:r>
              <a:rPr lang="en-US" sz="4800" dirty="0"/>
              <a:t>Material and </a:t>
            </a:r>
            <a:r>
              <a:rPr lang="en-US" sz="4800" dirty="0" smtClean="0"/>
              <a:t>Methods con..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356" y="1273630"/>
            <a:ext cx="12421553" cy="609237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Other raw materials </a:t>
            </a:r>
            <a:endParaRPr lang="en-US" sz="3200" dirty="0" smtClean="0"/>
          </a:p>
          <a:p>
            <a:pPr marL="1205431" lvl="2" indent="0">
              <a:buNone/>
            </a:pPr>
            <a:r>
              <a:rPr lang="en-US" sz="3300" dirty="0" smtClean="0"/>
              <a:t>Saw dust(lignified materials for humus production)</a:t>
            </a:r>
          </a:p>
          <a:p>
            <a:pPr marL="1205431" lvl="2" indent="0">
              <a:buNone/>
            </a:pPr>
            <a:r>
              <a:rPr lang="en-US" sz="3300" dirty="0" smtClean="0"/>
              <a:t>ERP(rock </a:t>
            </a:r>
            <a:r>
              <a:rPr lang="en-US" sz="3300" dirty="0"/>
              <a:t>phosphate)(P)</a:t>
            </a:r>
          </a:p>
          <a:p>
            <a:pPr marL="669684" lvl="1" indent="0">
              <a:buNone/>
            </a:pPr>
            <a:endParaRPr lang="en-GB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C:\Users\Mr\Desktop\16AGA1251 MY RESEARCH WITH PROFESSOR YAPA SIR\16AGA1251 REAESRCH YAPA SIR\photoes for thesis\WhatsApp Image 2022-11-18 at 1.11.30 PM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86" y="3367315"/>
            <a:ext cx="2513080" cy="35186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r\Downloads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15" y="3334657"/>
            <a:ext cx="2283928" cy="35053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49229" y="6891510"/>
            <a:ext cx="1793746" cy="539084"/>
          </a:xfrm>
          <a:prstGeom prst="rect">
            <a:avLst/>
          </a:prstGeom>
        </p:spPr>
        <p:txBody>
          <a:bodyPr wrap="none" lIns="107149" tIns="53575" rIns="107149" bIns="53575">
            <a:spAutoFit/>
          </a:bodyPr>
          <a:lstStyle/>
          <a:p>
            <a:r>
              <a:rPr lang="en-US" sz="2800" b="1" dirty="0"/>
              <a:t>Saw dust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170034" y="6890654"/>
            <a:ext cx="2915848" cy="539084"/>
          </a:xfrm>
          <a:prstGeom prst="rect">
            <a:avLst/>
          </a:prstGeom>
        </p:spPr>
        <p:txBody>
          <a:bodyPr wrap="none" lIns="107149" tIns="53575" rIns="107149" bIns="53575">
            <a:spAutoFit/>
          </a:bodyPr>
          <a:lstStyle/>
          <a:p>
            <a:r>
              <a:rPr lang="en-US" sz="2800" b="1" dirty="0" err="1"/>
              <a:t>Rockphosphate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044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345" y="0"/>
            <a:ext cx="10964764" cy="1362447"/>
          </a:xfrm>
        </p:spPr>
        <p:txBody>
          <a:bodyPr>
            <a:normAutofit/>
          </a:bodyPr>
          <a:lstStyle/>
          <a:p>
            <a:r>
              <a:rPr lang="en-US" sz="4800" dirty="0"/>
              <a:t>Material and </a:t>
            </a:r>
            <a:r>
              <a:rPr lang="en-US" sz="4800" dirty="0" smtClean="0"/>
              <a:t>Methods con..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356" y="1498600"/>
            <a:ext cx="12421553" cy="559411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Preparation of Bio fertilizer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C:\Users\Mr\Downloads\20220923_095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04" y="2552700"/>
            <a:ext cx="2172547" cy="273768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33" y="2425699"/>
            <a:ext cx="2086285" cy="29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712" y="2463800"/>
            <a:ext cx="2083648" cy="291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33679" y="5452978"/>
            <a:ext cx="3586191" cy="1954856"/>
          </a:xfrm>
          <a:prstGeom prst="rect">
            <a:avLst/>
          </a:prstGeom>
        </p:spPr>
        <p:txBody>
          <a:bodyPr wrap="square" lIns="107149" tIns="53575" rIns="107149" bIns="53575">
            <a:sp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Pine forest soil 100g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(p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solubalizing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microbes)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Brown sugar 2Kg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Cow dung 500g</a:t>
            </a:r>
          </a:p>
          <a:p>
            <a:r>
              <a:rPr lang="en-US" sz="2400" b="1" dirty="0" err="1">
                <a:latin typeface="Calibri" pitchFamily="34" charset="0"/>
                <a:cs typeface="Calibri" pitchFamily="34" charset="0"/>
              </a:rPr>
              <a:t>Gliricidia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5Kg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3701" y="5546130"/>
            <a:ext cx="3623858" cy="723750"/>
          </a:xfrm>
          <a:prstGeom prst="rect">
            <a:avLst/>
          </a:prstGeom>
        </p:spPr>
        <p:txBody>
          <a:bodyPr wrap="square" lIns="107149" tIns="53575" rIns="107149" bIns="53575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Well water(chlorine free)</a:t>
            </a: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Electric aerator (aeration</a:t>
            </a:r>
            <a:r>
              <a:rPr lang="en-US" sz="1300" b="1" dirty="0">
                <a:latin typeface="Calibri" pitchFamily="34" charset="0"/>
                <a:cs typeface="Calibri" pitchFamily="34" charset="0"/>
              </a:rPr>
              <a:t>)</a:t>
            </a:r>
            <a:endParaRPr lang="en-GB" sz="1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43020" y="5613339"/>
            <a:ext cx="2192354" cy="723750"/>
          </a:xfrm>
          <a:prstGeom prst="rect">
            <a:avLst/>
          </a:prstGeom>
        </p:spPr>
        <p:txBody>
          <a:bodyPr wrap="square" lIns="107149" tIns="53575" rIns="107149" bIns="53575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Bio fertilizer</a:t>
            </a: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(After 7 days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)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11291" y="3587333"/>
            <a:ext cx="781079" cy="76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34261" y="3700124"/>
            <a:ext cx="781079" cy="76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3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Material and </a:t>
            </a:r>
            <a:r>
              <a:rPr lang="en-US" sz="4800" dirty="0" smtClean="0"/>
              <a:t>Methods con..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4967" r="4581" b="5229"/>
          <a:stretch/>
        </p:blipFill>
        <p:spPr bwMode="auto">
          <a:xfrm>
            <a:off x="2220762" y="2773158"/>
            <a:ext cx="3379991" cy="3185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Mr\Downloads\carbon-gold-biochar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r="19555"/>
          <a:stretch/>
        </p:blipFill>
        <p:spPr bwMode="auto">
          <a:xfrm>
            <a:off x="8792023" y="2749151"/>
            <a:ext cx="3666961" cy="342986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7110" y="4720319"/>
            <a:ext cx="781079" cy="76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02741" y="6481117"/>
            <a:ext cx="3523386" cy="539084"/>
          </a:xfrm>
          <a:prstGeom prst="rect">
            <a:avLst/>
          </a:prstGeom>
        </p:spPr>
        <p:txBody>
          <a:bodyPr wrap="none" lIns="107149" tIns="53575" rIns="107149" bIns="53575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Double barrel method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20200" y="6497464"/>
            <a:ext cx="2674437" cy="600639"/>
          </a:xfrm>
          <a:prstGeom prst="rect">
            <a:avLst/>
          </a:prstGeom>
        </p:spPr>
        <p:txBody>
          <a:bodyPr wrap="square" lIns="107149" tIns="53575" rIns="107149" bIns="53575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Bio charcoal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283" y="-110203"/>
            <a:ext cx="10964764" cy="1362447"/>
          </a:xfrm>
        </p:spPr>
        <p:txBody>
          <a:bodyPr/>
          <a:lstStyle/>
          <a:p>
            <a:r>
              <a:rPr lang="en-US" dirty="0"/>
              <a:t>Material and </a:t>
            </a:r>
            <a:r>
              <a:rPr lang="en-US" dirty="0" smtClean="0"/>
              <a:t>Methods con..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81" y="1052324"/>
            <a:ext cx="2148918" cy="143634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C:\Users\Mr\Downloads\20220923_092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1" y="3492836"/>
            <a:ext cx="1888096" cy="14870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r\Downloads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93" y="3440548"/>
            <a:ext cx="1590422" cy="16020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Mr\Desktop\16AGA1251 MY RESEARCH WITH PROFESSOR YAPA SIR\16AGA1251 REAESRCH YAPA SIR\photoes for thesis\WhatsApp Image 2022-11-18 at 1.11.31 PM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92" y="3503293"/>
            <a:ext cx="1821897" cy="16441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r\Desktop\16AGA1251 MY RESEARCH WITH PROFESSOR YAPA SIR\16AGA1251 REAESRCH YAPA SIR\photoes for thesis\WhatsApp Image 2022-11-18 at 1.11.30 PM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78" y="3430089"/>
            <a:ext cx="1480744" cy="16125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38" y="3346428"/>
            <a:ext cx="1263349" cy="170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Mr\Downloads\carbon-gold-biochar (1)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r="19555"/>
          <a:stretch/>
        </p:blipFill>
        <p:spPr bwMode="auto">
          <a:xfrm>
            <a:off x="11953176" y="3356886"/>
            <a:ext cx="1320074" cy="17486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21317" y="2621430"/>
            <a:ext cx="1999854" cy="415973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Grinded MSW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9049" y="5112017"/>
            <a:ext cx="1999854" cy="723750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N  source</a:t>
            </a:r>
          </a:p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Gliricidia</a:t>
            </a:r>
            <a:r>
              <a:rPr lang="en-US" sz="2000" b="1" smtClean="0">
                <a:latin typeface="Calibri" pitchFamily="34" charset="0"/>
                <a:cs typeface="Calibri" pitchFamily="34" charset="0"/>
              </a:rPr>
              <a:t>)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9317" y="5185220"/>
            <a:ext cx="1999854" cy="723750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P source</a:t>
            </a:r>
          </a:p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(ERP)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1949" y="5227054"/>
            <a:ext cx="1999854" cy="723750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K source</a:t>
            </a:r>
          </a:p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(Banana waste) 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3886" y="5143390"/>
            <a:ext cx="1999854" cy="1031526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Lignified materials</a:t>
            </a:r>
          </a:p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(Saw dust</a:t>
            </a:r>
            <a:r>
              <a:rPr lang="en-US" b="1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82373" y="5141648"/>
            <a:ext cx="1999854" cy="1031526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Effective microbial </a:t>
            </a:r>
          </a:p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culture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49587" y="5099820"/>
            <a:ext cx="2401841" cy="723750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Neutralizing agent</a:t>
            </a:r>
          </a:p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Biocharcoal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89764" y="6562463"/>
            <a:ext cx="6165058" cy="5390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Special organic fertilizer formulation 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62" y="3013777"/>
            <a:ext cx="349447" cy="37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7627">
            <a:off x="5283566" y="6101807"/>
            <a:ext cx="341709" cy="3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9532">
            <a:off x="9442350" y="6086212"/>
            <a:ext cx="341709" cy="3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973" y="-236859"/>
            <a:ext cx="10964764" cy="1362447"/>
          </a:xfrm>
        </p:spPr>
        <p:txBody>
          <a:bodyPr>
            <a:normAutofit/>
          </a:bodyPr>
          <a:lstStyle/>
          <a:p>
            <a:r>
              <a:rPr lang="en-US" sz="4800" dirty="0"/>
              <a:t>Material and </a:t>
            </a:r>
            <a:r>
              <a:rPr lang="en-US" sz="4800" dirty="0" smtClean="0"/>
              <a:t>Methods con..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256542"/>
              </p:ext>
            </p:extLst>
          </p:nvPr>
        </p:nvGraphicFramePr>
        <p:xfrm>
          <a:off x="1012372" y="1709057"/>
          <a:ext cx="12687994" cy="5363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9144"/>
                <a:gridCol w="9818850"/>
              </a:tblGrid>
              <a:tr h="45791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Treatments </a:t>
                      </a:r>
                      <a:endParaRPr lang="en-GB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Composition</a:t>
                      </a:r>
                      <a:endParaRPr lang="en-GB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/>
                </a:tc>
              </a:tr>
              <a:tr h="124886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T1 </a:t>
                      </a:r>
                      <a:endParaRPr lang="en-GB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MSW degradable (95%)</a:t>
                      </a:r>
                      <a:r>
                        <a:rPr lang="en-US" sz="2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US" sz="2800" baseline="0" dirty="0" smtClean="0">
                          <a:latin typeface="Calibri" pitchFamily="34" charset="0"/>
                          <a:cs typeface="Calibri" pitchFamily="34" charset="0"/>
                        </a:rPr>
                        <a:t> Old compost(5%)</a:t>
                      </a:r>
                    </a:p>
                    <a:p>
                      <a:r>
                        <a:rPr lang="en-US" sz="2800" baseline="0" dirty="0" smtClean="0">
                          <a:latin typeface="Calibri" pitchFamily="34" charset="0"/>
                          <a:cs typeface="Calibri" pitchFamily="34" charset="0"/>
                        </a:rPr>
                        <a:t>(Inoculum used by the Municipality)  </a:t>
                      </a:r>
                      <a:endParaRPr lang="en-GB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/>
                </a:tc>
              </a:tr>
              <a:tr h="15818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T2</a:t>
                      </a:r>
                      <a:endParaRPr lang="en-GB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MSW degradable (50%) + </a:t>
                      </a:r>
                      <a:r>
                        <a:rPr lang="en-US" sz="2800" dirty="0" err="1" smtClean="0">
                          <a:latin typeface="Calibri" pitchFamily="34" charset="0"/>
                          <a:cs typeface="Calibri" pitchFamily="34" charset="0"/>
                        </a:rPr>
                        <a:t>Gliricidia</a:t>
                      </a:r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 leaves (10%)+ Saw dust (30%)+ ERP(10%) </a:t>
                      </a:r>
                    </a:p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800" dirty="0" err="1" smtClean="0">
                          <a:latin typeface="Calibri" pitchFamily="34" charset="0"/>
                          <a:cs typeface="Calibri" pitchFamily="34" charset="0"/>
                        </a:rPr>
                        <a:t>Biofertilizer</a:t>
                      </a:r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 33 liters  as an additive)</a:t>
                      </a:r>
                    </a:p>
                    <a:p>
                      <a:endParaRPr lang="en-GB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/>
                </a:tc>
              </a:tr>
              <a:tr h="164645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T3 </a:t>
                      </a:r>
                      <a:endParaRPr lang="en-GB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MSW degradable (50%) + </a:t>
                      </a:r>
                      <a:r>
                        <a:rPr lang="en-US" sz="2800" dirty="0" err="1" smtClean="0">
                          <a:latin typeface="Calibri" pitchFamily="34" charset="0"/>
                          <a:cs typeface="Calibri" pitchFamily="34" charset="0"/>
                        </a:rPr>
                        <a:t>Gliricidia</a:t>
                      </a:r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 leaves (10%)+ Saw dust (20%)+ ERP (5%) + </a:t>
                      </a:r>
                      <a:r>
                        <a:rPr lang="en-US" sz="2800" u="sng" dirty="0" smtClean="0">
                          <a:latin typeface="Calibri" pitchFamily="34" charset="0"/>
                          <a:cs typeface="Calibri" pitchFamily="34" charset="0"/>
                        </a:rPr>
                        <a:t>Banana waste </a:t>
                      </a:r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(10%) + </a:t>
                      </a:r>
                      <a:r>
                        <a:rPr lang="en-US" sz="2800" u="sng" dirty="0" err="1" smtClean="0">
                          <a:latin typeface="Calibri" pitchFamily="34" charset="0"/>
                          <a:cs typeface="Calibri" pitchFamily="34" charset="0"/>
                        </a:rPr>
                        <a:t>Biochar</a:t>
                      </a:r>
                      <a:r>
                        <a:rPr lang="en-US" sz="2800" u="sng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( 5% ) </a:t>
                      </a:r>
                    </a:p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800" dirty="0" err="1" smtClean="0">
                          <a:latin typeface="Calibri" pitchFamily="34" charset="0"/>
                          <a:cs typeface="Calibri" pitchFamily="34" charset="0"/>
                        </a:rPr>
                        <a:t>Biofertilizer</a:t>
                      </a:r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 33liters as an additive)</a:t>
                      </a:r>
                    </a:p>
                    <a:p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88028" y="1153886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Volume basis%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031" y="307427"/>
            <a:ext cx="10964764" cy="1362447"/>
          </a:xfrm>
        </p:spPr>
        <p:txBody>
          <a:bodyPr/>
          <a:lstStyle/>
          <a:p>
            <a:r>
              <a:rPr lang="en-US" dirty="0" smtClean="0"/>
              <a:t>Experimental Layout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356" y="1447801"/>
            <a:ext cx="12421553" cy="5644916"/>
          </a:xfrm>
        </p:spPr>
        <p:txBody>
          <a:bodyPr/>
          <a:lstStyle/>
          <a:p>
            <a:pPr indent="-535747">
              <a:buFont typeface="Wingdings" pitchFamily="2" charset="2"/>
              <a:buChar char="Ø"/>
            </a:pPr>
            <a:r>
              <a:rPr lang="en-US" b="1" dirty="0"/>
              <a:t>Randomized complete block Design (RCBD)</a:t>
            </a:r>
          </a:p>
          <a:p>
            <a:pPr indent="-535747">
              <a:buFont typeface="Wingdings" pitchFamily="2" charset="2"/>
              <a:buChar char="Ø"/>
            </a:pPr>
            <a:r>
              <a:rPr lang="en-US" b="1" dirty="0"/>
              <a:t>Replicated three times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03447" y="2858708"/>
            <a:ext cx="8080648" cy="4408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149" tIns="53575" rIns="107149" bIns="53575" rtlCol="0" anchor="ctr"/>
          <a:lstStyle/>
          <a:p>
            <a:pPr algn="ctr"/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6088" y="3390421"/>
            <a:ext cx="1616130" cy="477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T1R1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3430" y="4526137"/>
            <a:ext cx="1616130" cy="477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T2R3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4316" y="5524247"/>
            <a:ext cx="1616130" cy="477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T3R1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78501" y="4522227"/>
            <a:ext cx="1616130" cy="477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T2R2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67617" y="3466621"/>
            <a:ext cx="1616130" cy="477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T1R2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78502" y="5596538"/>
            <a:ext cx="1616130" cy="477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T3R3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64966" y="3444849"/>
            <a:ext cx="1616130" cy="477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T1R3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10537" y="4533114"/>
            <a:ext cx="1616130" cy="477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T2R1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10539" y="5596537"/>
            <a:ext cx="1616130" cy="477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T3R2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63749" y="7665049"/>
            <a:ext cx="8640271" cy="616028"/>
          </a:xfrm>
          <a:prstGeom prst="rect">
            <a:avLst/>
          </a:prstGeom>
        </p:spPr>
        <p:txBody>
          <a:bodyPr lIns="107149" tIns="53575" rIns="107149" bIns="53575">
            <a:spAutoFit/>
          </a:bodyPr>
          <a:lstStyle/>
          <a:p>
            <a:pPr marL="535747" indent="-535747">
              <a:buFont typeface="Wingdings" pitchFamily="2" charset="2"/>
              <a:buChar char="Ø"/>
            </a:pPr>
            <a:endParaRPr lang="en-US" sz="3300" b="1" dirty="0"/>
          </a:p>
        </p:txBody>
      </p:sp>
      <p:sp>
        <p:nvSpPr>
          <p:cNvPr id="36" name="Trapezoid 35"/>
          <p:cNvSpPr/>
          <p:nvPr/>
        </p:nvSpPr>
        <p:spPr>
          <a:xfrm>
            <a:off x="2020372" y="4576170"/>
            <a:ext cx="2296605" cy="914935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5616893" y="4670716"/>
            <a:ext cx="0" cy="91493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073270" y="4339296"/>
            <a:ext cx="221154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87395" y="3740545"/>
            <a:ext cx="1105773" cy="539084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1m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872071" y="4670716"/>
            <a:ext cx="1190832" cy="616028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3300" b="1" dirty="0"/>
              <a:t>1.5m</a:t>
            </a:r>
            <a:endParaRPr lang="en-GB" sz="33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61164" y="5579261"/>
            <a:ext cx="2806962" cy="539084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Width – 1.2m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34193" y="4642300"/>
            <a:ext cx="0" cy="7920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4358" y="4771249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1.5m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Materials and methods con..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666" y="1735960"/>
            <a:ext cx="13414243" cy="5356756"/>
          </a:xfrm>
        </p:spPr>
        <p:txBody>
          <a:bodyPr/>
          <a:lstStyle/>
          <a:p>
            <a:r>
              <a:rPr lang="en-US" dirty="0"/>
              <a:t>Stages of compost windrow pile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6751" y="2949785"/>
            <a:ext cx="13559942" cy="627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sz="37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1" y="2690560"/>
            <a:ext cx="4330820" cy="341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88" y="2721934"/>
            <a:ext cx="4338032" cy="3419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338" y="2721933"/>
            <a:ext cx="4324840" cy="341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1134" y="6183464"/>
            <a:ext cx="2376215" cy="539084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b="1" baseline="30000" dirty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week 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6051" y="6328901"/>
            <a:ext cx="1980180" cy="539084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b="1" baseline="30000" dirty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week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7182" y="6070846"/>
            <a:ext cx="3147200" cy="969971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b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week</a:t>
            </a:r>
          </a:p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Maturation stage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145" y="242112"/>
            <a:ext cx="10964764" cy="136244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Materials and Methods con..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5" y="1589314"/>
            <a:ext cx="13310864" cy="5503401"/>
          </a:xfrm>
        </p:spPr>
        <p:txBody>
          <a:bodyPr/>
          <a:lstStyle/>
          <a:p>
            <a:r>
              <a:rPr lang="en-US" dirty="0"/>
              <a:t>Management of the windrow piles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3" descr="C:\Users\Mr\Downloads\20221017_12033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3868" y="2789325"/>
            <a:ext cx="3651660" cy="28109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463" y="6218614"/>
            <a:ext cx="4335346" cy="817674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300" b="1" dirty="0">
                <a:latin typeface="Calibri" pitchFamily="34" charset="0"/>
                <a:cs typeface="Calibri" pitchFamily="34" charset="0"/>
              </a:rPr>
              <a:t>Turning using bobcat </a:t>
            </a:r>
          </a:p>
          <a:p>
            <a:pPr algn="ctr"/>
            <a:r>
              <a:rPr lang="en-US" sz="2300" b="1" dirty="0">
                <a:latin typeface="Calibri" pitchFamily="34" charset="0"/>
                <a:cs typeface="Calibri" pitchFamily="34" charset="0"/>
              </a:rPr>
              <a:t>( twice per week) </a:t>
            </a:r>
            <a:endParaRPr lang="en-GB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2090" y="6357258"/>
            <a:ext cx="5103567" cy="817674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300" b="1" dirty="0">
                <a:latin typeface="Calibri" pitchFamily="34" charset="0"/>
                <a:cs typeface="Calibri" pitchFamily="34" charset="0"/>
              </a:rPr>
              <a:t>Measuring moisture and pH</a:t>
            </a:r>
          </a:p>
          <a:p>
            <a:pPr algn="ctr"/>
            <a:r>
              <a:rPr lang="en-US" sz="2300" b="1" dirty="0">
                <a:latin typeface="Calibri" pitchFamily="34" charset="0"/>
                <a:cs typeface="Calibri" pitchFamily="34" charset="0"/>
              </a:rPr>
              <a:t>using pH moisture probe</a:t>
            </a:r>
            <a:endParaRPr lang="en-GB" sz="23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 descr="C:\Users\Mr\Downloads\close-up-photo-of-a-digital-soil-thermometer-on-a-sunny-d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/>
          <a:stretch/>
        </p:blipFill>
        <p:spPr bwMode="auto">
          <a:xfrm>
            <a:off x="10239762" y="2369564"/>
            <a:ext cx="3022685" cy="373813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r\Downloads\ph-moisture-meter-1__41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43" y="2369894"/>
            <a:ext cx="3189480" cy="377556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83292" y="6426833"/>
            <a:ext cx="5018508" cy="817674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300" b="1" dirty="0">
                <a:latin typeface="Calibri" pitchFamily="34" charset="0"/>
                <a:cs typeface="Calibri" pitchFamily="34" charset="0"/>
              </a:rPr>
              <a:t>Measuring temperature using thermometer</a:t>
            </a:r>
            <a:endParaRPr lang="en-GB" sz="23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2488430" y="-106231"/>
            <a:ext cx="10964764" cy="136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/>
          <a:p>
            <a:r>
              <a:rPr lang="en-US" dirty="0"/>
              <a:t>Content for the Presentation</a:t>
            </a:r>
            <a:endParaRPr dirty="0"/>
          </a:p>
        </p:txBody>
      </p:sp>
      <p:sp>
        <p:nvSpPr>
          <p:cNvPr id="60" name="Google Shape;60;p2"/>
          <p:cNvSpPr txBox="1">
            <a:spLocks noGrp="1"/>
          </p:cNvSpPr>
          <p:nvPr>
            <p:ph type="body" idx="1"/>
          </p:nvPr>
        </p:nvSpPr>
        <p:spPr>
          <a:xfrm>
            <a:off x="2416629" y="782003"/>
            <a:ext cx="11145423" cy="681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t" anchorCtr="0">
            <a:noAutofit/>
          </a:bodyPr>
          <a:lstStyle/>
          <a:p>
            <a:pPr marL="602715" indent="-602715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sz="3200" dirty="0"/>
              <a:t>Introduction</a:t>
            </a:r>
          </a:p>
          <a:p>
            <a:pPr marL="602715" indent="-602715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sz="3200" dirty="0"/>
              <a:t>Research problem</a:t>
            </a:r>
          </a:p>
          <a:p>
            <a:pPr marL="602715" indent="-602715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sz="3200" dirty="0"/>
              <a:t>Objectives </a:t>
            </a:r>
          </a:p>
          <a:p>
            <a:pPr marL="602715" indent="-602715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sz="3200" dirty="0"/>
              <a:t>Methodology</a:t>
            </a:r>
          </a:p>
          <a:p>
            <a:pPr marL="602715" indent="-602715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sz="3200" dirty="0"/>
              <a:t>Results and discussion</a:t>
            </a:r>
          </a:p>
          <a:p>
            <a:pPr marL="602715" indent="-602715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sz="3200" dirty="0"/>
              <a:t>Conclusions</a:t>
            </a:r>
          </a:p>
          <a:p>
            <a:pPr marL="602715" indent="-602715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sz="3200" dirty="0"/>
              <a:t>Suggestions </a:t>
            </a:r>
          </a:p>
          <a:p>
            <a:pPr marL="602715" indent="-602715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sz="3200" dirty="0"/>
              <a:t>References</a:t>
            </a:r>
          </a:p>
          <a:p>
            <a:pPr marL="602715" indent="-602715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sz="3200" dirty="0"/>
              <a:t>Acknowledgement</a:t>
            </a:r>
          </a:p>
        </p:txBody>
      </p:sp>
      <p:sp>
        <p:nvSpPr>
          <p:cNvPr id="61" name="Google Shape;61;p2"/>
          <p:cNvSpPr txBox="1">
            <a:spLocks noGrp="1"/>
          </p:cNvSpPr>
          <p:nvPr>
            <p:ph type="ftr" idx="11"/>
          </p:nvPr>
        </p:nvSpPr>
        <p:spPr>
          <a:xfrm>
            <a:off x="1229297" y="7498008"/>
            <a:ext cx="11943206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r>
              <a:rPr lang="en-US"/>
              <a:t>Agricultural Sciences Undergraduate Research Symposium 2023 – 16</a:t>
            </a:r>
            <a:r>
              <a:rPr lang="en-US" baseline="30000"/>
              <a:t>th</a:t>
            </a:r>
            <a:r>
              <a:rPr lang="en-US"/>
              <a:t> February 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ldNum" idx="12"/>
          </p:nvPr>
        </p:nvSpPr>
        <p:spPr>
          <a:xfrm>
            <a:off x="10026226" y="7508086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Material and </a:t>
            </a:r>
            <a:r>
              <a:rPr lang="en-GB" sz="4800" dirty="0" smtClean="0"/>
              <a:t>Methods con..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356" y="2066517"/>
            <a:ext cx="12421553" cy="548103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Compost sample</a:t>
            </a:r>
            <a:r>
              <a:rPr lang="en-US" sz="2000" dirty="0"/>
              <a:t> </a:t>
            </a:r>
            <a:r>
              <a:rPr lang="en-US" sz="3200" dirty="0"/>
              <a:t>preparation</a:t>
            </a:r>
          </a:p>
          <a:p>
            <a:pPr lvl="2">
              <a:buFont typeface="Wingdings" pitchFamily="2" charset="2"/>
              <a:buChar char="v"/>
            </a:pPr>
            <a:r>
              <a:rPr lang="en-US" sz="2400" dirty="0"/>
              <a:t>Grinding</a:t>
            </a:r>
          </a:p>
          <a:p>
            <a:pPr lvl="2">
              <a:buFont typeface="Wingdings" pitchFamily="2" charset="2"/>
              <a:buChar char="v"/>
            </a:pPr>
            <a:r>
              <a:rPr lang="en-US" sz="2400" dirty="0"/>
              <a:t>Air dried </a:t>
            </a:r>
          </a:p>
          <a:p>
            <a:pPr lvl="2">
              <a:buFont typeface="Wingdings" pitchFamily="2" charset="2"/>
              <a:buChar char="v"/>
            </a:pPr>
            <a:r>
              <a:rPr lang="en-US" sz="2400" dirty="0"/>
              <a:t>Sieved &lt;2mm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C:\Users\Com home\Desktop\16AGA1251 REAESRCH YAPA SIR\photoes for thesis\20221115_0818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0"/>
          <a:stretch/>
        </p:blipFill>
        <p:spPr bwMode="auto">
          <a:xfrm>
            <a:off x="2194758" y="4226402"/>
            <a:ext cx="2977081" cy="21890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Com home\Desktop\16AGA1251 REAESRCH YAPA SIR\photoes for thesis\20221115_0818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3" b="9744"/>
          <a:stretch/>
        </p:blipFill>
        <p:spPr bwMode="auto">
          <a:xfrm>
            <a:off x="6649044" y="4224072"/>
            <a:ext cx="2806962" cy="21890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Com home\Desktop\16AGA1251 REAESRCH YAPA SIR\photoes for thesis\20221115_081832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601" y="4201019"/>
            <a:ext cx="2721902" cy="2186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 Box 37"/>
          <p:cNvSpPr txBox="1"/>
          <p:nvPr/>
        </p:nvSpPr>
        <p:spPr>
          <a:xfrm>
            <a:off x="2519160" y="6529880"/>
            <a:ext cx="2108032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172"/>
              </a:spcAft>
            </a:pPr>
            <a:r>
              <a:rPr lang="en-US" sz="2800" b="1" dirty="0">
                <a:latin typeface="Calibri" pitchFamily="34" charset="0"/>
                <a:ea typeface="MS Mincho"/>
                <a:cs typeface="Calibri" pitchFamily="34" charset="0"/>
              </a:rPr>
              <a:t>Treatment 1 samples</a:t>
            </a:r>
            <a:endParaRPr lang="en-GB" sz="1900" b="1" dirty="0">
              <a:latin typeface="Calibri" pitchFamily="34" charset="0"/>
              <a:ea typeface="MS Mincho"/>
              <a:cs typeface="Calibri" pitchFamily="34" charset="0"/>
            </a:endParaRPr>
          </a:p>
        </p:txBody>
      </p:sp>
      <p:sp>
        <p:nvSpPr>
          <p:cNvPr id="12" name="Text Box 37"/>
          <p:cNvSpPr txBox="1"/>
          <p:nvPr/>
        </p:nvSpPr>
        <p:spPr>
          <a:xfrm>
            <a:off x="6834322" y="6528015"/>
            <a:ext cx="2108032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172"/>
              </a:spcAft>
            </a:pPr>
            <a:r>
              <a:rPr lang="en-US" sz="2800" b="1" dirty="0">
                <a:latin typeface="Calibri" pitchFamily="34" charset="0"/>
                <a:ea typeface="MS Mincho"/>
                <a:cs typeface="Calibri" pitchFamily="34" charset="0"/>
              </a:rPr>
              <a:t>Treatment 2 samples</a:t>
            </a:r>
            <a:endParaRPr lang="en-GB" sz="1900" b="1" dirty="0">
              <a:latin typeface="Calibri" pitchFamily="34" charset="0"/>
              <a:ea typeface="MS Mincho"/>
              <a:cs typeface="Calibri" pitchFamily="34" charset="0"/>
            </a:endParaRPr>
          </a:p>
        </p:txBody>
      </p:sp>
      <p:sp>
        <p:nvSpPr>
          <p:cNvPr id="13" name="Text Box 37"/>
          <p:cNvSpPr txBox="1"/>
          <p:nvPr/>
        </p:nvSpPr>
        <p:spPr>
          <a:xfrm>
            <a:off x="11087044" y="6549320"/>
            <a:ext cx="2108032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172"/>
              </a:spcAft>
            </a:pPr>
            <a:r>
              <a:rPr lang="en-US" sz="2800" b="1" dirty="0">
                <a:latin typeface="Calibri" pitchFamily="34" charset="0"/>
                <a:ea typeface="MS Mincho"/>
                <a:cs typeface="Calibri" pitchFamily="34" charset="0"/>
              </a:rPr>
              <a:t>Treatment 3 samples</a:t>
            </a:r>
            <a:endParaRPr lang="en-GB" sz="1900" b="1" dirty="0">
              <a:latin typeface="Calibri" pitchFamily="34" charset="0"/>
              <a:ea typeface="MS Mincho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396" y="-385079"/>
            <a:ext cx="10964764" cy="1362447"/>
          </a:xfrm>
        </p:spPr>
        <p:txBody>
          <a:bodyPr>
            <a:normAutofit/>
          </a:bodyPr>
          <a:lstStyle/>
          <a:p>
            <a:r>
              <a:rPr lang="en-US" sz="4200" dirty="0"/>
              <a:t>Materials and Methods Con..</a:t>
            </a:r>
            <a:endParaRPr lang="en-GB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66244" y="777293"/>
            <a:ext cx="5908152" cy="7842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</a:rPr>
              <a:t>   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 fertilizer samples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8747" y="2088740"/>
            <a:ext cx="5908151" cy="7485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marL="1676070"/>
            <a:endParaRPr lang="en-US" sz="33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7668"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Dilution technique</a:t>
            </a:r>
          </a:p>
          <a:p>
            <a:pPr algn="ctr"/>
            <a:endParaRPr lang="en-US" sz="33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9630" y="4822505"/>
            <a:ext cx="5869103" cy="80120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Sub culturing  </a:t>
            </a:r>
            <a:endParaRPr lang="en-US" sz="3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1770" y="6094149"/>
            <a:ext cx="5906988" cy="17240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pPr marL="57668"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Identification of isolated microbial species</a:t>
            </a:r>
          </a:p>
          <a:p>
            <a:pPr marL="593415" indent="-535747" algn="ctr">
              <a:buFont typeface="Wingdings" pitchFamily="2" charset="2"/>
              <a:buChar char="Ø"/>
            </a:pPr>
            <a:r>
              <a:rPr lang="en-US" sz="33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Morphological</a:t>
            </a:r>
          </a:p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767985" y="1671541"/>
            <a:ext cx="554450" cy="41588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6779236" y="2904653"/>
            <a:ext cx="554450" cy="41588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6820950" y="4361998"/>
            <a:ext cx="554450" cy="41588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6852511" y="5638653"/>
            <a:ext cx="554450" cy="41588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512" y="5462508"/>
            <a:ext cx="2058374" cy="1806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341002" y="8912688"/>
            <a:ext cx="1346522" cy="462164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300" dirty="0"/>
              <a:t>10¯³</a:t>
            </a:r>
            <a:endParaRPr lang="en-GB" sz="2300" dirty="0"/>
          </a:p>
        </p:txBody>
      </p:sp>
      <p:pic>
        <p:nvPicPr>
          <p:cNvPr id="19" name="Picture 6" descr="C:\Users\Mr\Downloads\EM-040_Nutrient_Agar_in_Petri_Dishes_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269" y="1919183"/>
            <a:ext cx="2138595" cy="1833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Mr\Downloads\Schematic-diagram-of-colony-counting-metho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86" y="3992305"/>
            <a:ext cx="3972726" cy="13840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3815395"/>
            <a:ext cx="3139141" cy="1123859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GB" sz="3300" b="1" dirty="0">
                <a:latin typeface="Calibri" pitchFamily="34" charset="0"/>
                <a:cs typeface="Calibri" pitchFamily="34" charset="0"/>
              </a:rPr>
              <a:t>Culturing bio fertilizer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875058" y="4075277"/>
            <a:ext cx="1029693" cy="66540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149" tIns="53575" rIns="107149" bIns="53575"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196775" y="3366691"/>
            <a:ext cx="5926939" cy="9699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pPr marL="57668" algn="ctr"/>
            <a:r>
              <a:rPr lang="it-IT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Preparation of culture media PDA </a:t>
            </a:r>
            <a:r>
              <a:rPr lang="it-IT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(Potato Dextrose Agar)</a:t>
            </a:r>
          </a:p>
        </p:txBody>
      </p:sp>
    </p:spTree>
    <p:extLst>
      <p:ext uri="{BB962C8B-B14F-4D97-AF65-F5344CB8AC3E}">
        <p14:creationId xmlns:p14="http://schemas.microsoft.com/office/powerpoint/2010/main" val="35458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88" y="133256"/>
            <a:ext cx="10964764" cy="1362447"/>
          </a:xfrm>
        </p:spPr>
        <p:txBody>
          <a:bodyPr>
            <a:normAutofit/>
          </a:bodyPr>
          <a:lstStyle/>
          <a:p>
            <a:r>
              <a:rPr lang="en-GB" sz="4800" dirty="0"/>
              <a:t>Material and </a:t>
            </a:r>
            <a:r>
              <a:rPr lang="en-GB" sz="4800" dirty="0" smtClean="0"/>
              <a:t>Methods con..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356" y="1727354"/>
            <a:ext cx="12421553" cy="5365361"/>
          </a:xfrm>
        </p:spPr>
        <p:txBody>
          <a:bodyPr>
            <a:normAutofit/>
          </a:bodyPr>
          <a:lstStyle/>
          <a:p>
            <a:r>
              <a:rPr lang="en-US" sz="3200" dirty="0"/>
              <a:t>Microbial diversification in bio </a:t>
            </a:r>
            <a:r>
              <a:rPr lang="en-US" sz="3200" dirty="0" smtClean="0"/>
              <a:t>fertilizer</a:t>
            </a:r>
            <a:endParaRPr lang="en-US" sz="3200" dirty="0"/>
          </a:p>
          <a:p>
            <a:r>
              <a:rPr lang="en-US" sz="3200" dirty="0"/>
              <a:t>According to morphology by their margin, form, elevation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04" y="3141008"/>
            <a:ext cx="3650817" cy="2872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Mr\Desktop\16AGA1251 MY RESEARCH WITH PROFESSOR YAPA SIR\16AGA1251 REAESRCH YAPA SIR\photoes for thesis\WhatsApp Image 2022-11-18 at 1.09.35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23" y="3197161"/>
            <a:ext cx="2111748" cy="30750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15711" y="6172107"/>
            <a:ext cx="5386090" cy="1339303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Microbial species count- 16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Margin- 6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Elevation- 4</a:t>
            </a: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orm-  6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4540" y="6554710"/>
            <a:ext cx="4356397" cy="415973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Colony count machine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9603" y="6015599"/>
            <a:ext cx="1786248" cy="354418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b="1" dirty="0" smtClean="0"/>
              <a:t>10¯³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071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145" y="285655"/>
            <a:ext cx="10964764" cy="1362447"/>
          </a:xfrm>
        </p:spPr>
        <p:txBody>
          <a:bodyPr>
            <a:normAutofit/>
          </a:bodyPr>
          <a:lstStyle/>
          <a:p>
            <a:r>
              <a:rPr lang="en-US" sz="4800" dirty="0"/>
              <a:t>Material and </a:t>
            </a:r>
            <a:r>
              <a:rPr lang="en-US" sz="4800" dirty="0" smtClean="0"/>
              <a:t>Methods con..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356" y="1502229"/>
            <a:ext cx="12421553" cy="5590486"/>
          </a:xfrm>
        </p:spPr>
        <p:txBody>
          <a:bodyPr/>
          <a:lstStyle/>
          <a:p>
            <a:r>
              <a:rPr lang="en-US" sz="3200" dirty="0"/>
              <a:t>Compost chemical analysis and data collection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31" y="3147025"/>
            <a:ext cx="3169711" cy="2495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67" y="3170178"/>
            <a:ext cx="3143856" cy="2481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544" y="2617055"/>
            <a:ext cx="2160068" cy="3027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5022" y="2445897"/>
            <a:ext cx="3643533" cy="477528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pH and EC meter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3372" y="2500324"/>
            <a:ext cx="3881153" cy="477528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pectrophotometer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2056" y="2158087"/>
            <a:ext cx="3564325" cy="477528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Flame photometer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665161" y="5888188"/>
            <a:ext cx="894468" cy="465619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7629878" y="5710171"/>
            <a:ext cx="741236" cy="570799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12115049" y="5771746"/>
            <a:ext cx="675666" cy="583549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69448" y="6457421"/>
            <a:ext cx="4252973" cy="1137633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300" b="1" dirty="0"/>
              <a:t>pH level and EC level</a:t>
            </a:r>
          </a:p>
          <a:p>
            <a:pPr algn="ctr"/>
            <a:r>
              <a:rPr lang="en-US" sz="2100" b="1" dirty="0"/>
              <a:t> </a:t>
            </a:r>
            <a:r>
              <a:rPr lang="en-US" sz="2100" dirty="0"/>
              <a:t>(</a:t>
            </a:r>
            <a:r>
              <a:rPr lang="en-US" sz="2100" dirty="0" err="1"/>
              <a:t>Chacha</a:t>
            </a:r>
            <a:r>
              <a:rPr lang="en-US" sz="2100" dirty="0"/>
              <a:t>, 2014)</a:t>
            </a:r>
          </a:p>
          <a:p>
            <a:r>
              <a:rPr lang="en-US" sz="2300" b="1" dirty="0"/>
              <a:t> </a:t>
            </a:r>
            <a:endParaRPr lang="en-GB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6240569" y="6325796"/>
            <a:ext cx="3487437" cy="985360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300" b="1" dirty="0"/>
              <a:t>Available phosphorous</a:t>
            </a:r>
          </a:p>
          <a:p>
            <a:pPr algn="ctr"/>
            <a:r>
              <a:rPr lang="en-US" sz="2100" dirty="0"/>
              <a:t>(Olsen et al., 1954) </a:t>
            </a:r>
          </a:p>
          <a:p>
            <a:pPr algn="ctr"/>
            <a:endParaRPr lang="en-GB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9398753" y="6345011"/>
            <a:ext cx="5443805" cy="1742001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2300" b="1" dirty="0"/>
              <a:t>Available</a:t>
            </a:r>
          </a:p>
          <a:p>
            <a:pPr algn="ctr"/>
            <a:r>
              <a:rPr lang="en-US" sz="2300" b="1" dirty="0"/>
              <a:t>potassium </a:t>
            </a:r>
          </a:p>
          <a:p>
            <a:pPr algn="ctr"/>
            <a:r>
              <a:rPr lang="en-US" sz="2100" dirty="0"/>
              <a:t>(</a:t>
            </a:r>
            <a:r>
              <a:rPr lang="en-US" sz="2100" dirty="0" err="1"/>
              <a:t>Warncke.D</a:t>
            </a:r>
            <a:r>
              <a:rPr lang="en-US" sz="2100" dirty="0"/>
              <a:t> and Brown. J.R, 1998)</a:t>
            </a:r>
          </a:p>
          <a:p>
            <a:pPr algn="ctr"/>
            <a:endParaRPr lang="en-GB" sz="3700" dirty="0"/>
          </a:p>
        </p:txBody>
      </p:sp>
    </p:spTree>
    <p:extLst>
      <p:ext uri="{BB962C8B-B14F-4D97-AF65-F5344CB8AC3E}">
        <p14:creationId xmlns:p14="http://schemas.microsoft.com/office/powerpoint/2010/main" val="26093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2706145" y="590455"/>
            <a:ext cx="10964764" cy="136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/>
          <a:p>
            <a:r>
              <a:rPr lang="en-US" sz="4800" dirty="0" smtClean="0"/>
              <a:t>Data analysis </a:t>
            </a:r>
            <a:endParaRPr sz="4800" dirty="0"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249356" y="2066517"/>
            <a:ext cx="12421553" cy="502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t" anchorCtr="0">
            <a:normAutofit/>
          </a:bodyPr>
          <a:lstStyle/>
          <a:p>
            <a:pPr algn="just"/>
            <a:r>
              <a:rPr lang="en-US" sz="3200" dirty="0" smtClean="0"/>
              <a:t>One </a:t>
            </a:r>
            <a:r>
              <a:rPr lang="en-US" sz="3200" dirty="0"/>
              <a:t>-way ANOVA  procedure of statistical Analysis System (SAS) </a:t>
            </a:r>
          </a:p>
          <a:p>
            <a:pPr algn="just"/>
            <a:r>
              <a:rPr lang="en-US" sz="3200" dirty="0"/>
              <a:t> Significant treatment differences were separated by Turkey’s multiple range test at P &lt; 0.05.</a:t>
            </a:r>
          </a:p>
          <a:p>
            <a:pPr algn="just"/>
            <a:r>
              <a:rPr lang="en-US" sz="3200" dirty="0"/>
              <a:t>Graphed by Microsoft excel software.</a:t>
            </a:r>
            <a:endParaRPr lang="en-GB" sz="3200" dirty="0"/>
          </a:p>
          <a:p>
            <a:pPr marL="267873" indent="-59527">
              <a:spcBef>
                <a:spcPts val="0"/>
              </a:spcBef>
              <a:buSzPts val="2800"/>
              <a:buNone/>
            </a:pPr>
            <a:endParaRPr dirty="0"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1229297" y="7498008"/>
            <a:ext cx="11943206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r>
              <a:rPr lang="en-US"/>
              <a:t>Agricultural Sciences Undergraduate Research Symposium 2023 – 16</a:t>
            </a:r>
            <a:r>
              <a:rPr lang="en-US" baseline="30000"/>
              <a:t>th</a:t>
            </a:r>
            <a:r>
              <a:rPr lang="en-US"/>
              <a:t> February </a:t>
            </a:r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10026226" y="7508086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2851" y="1793368"/>
            <a:ext cx="7819727" cy="1705351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200" b="1" dirty="0"/>
              <a:t>Results and Discussion</a:t>
            </a:r>
            <a:r>
              <a:rPr lang="en-US" b="1" dirty="0"/>
              <a:t> 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168" y="-329307"/>
            <a:ext cx="10964764" cy="1362447"/>
          </a:xfrm>
        </p:spPr>
        <p:txBody>
          <a:bodyPr>
            <a:normAutofit/>
          </a:bodyPr>
          <a:lstStyle/>
          <a:p>
            <a:r>
              <a:rPr lang="en-US" sz="4200" dirty="0"/>
              <a:t>The available phosphorous in the compost</a:t>
            </a:r>
            <a:endParaRPr lang="en-GB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259007"/>
              </p:ext>
            </p:extLst>
          </p:nvPr>
        </p:nvGraphicFramePr>
        <p:xfrm>
          <a:off x="2767307" y="816429"/>
          <a:ext cx="9228750" cy="649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3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625" y="161367"/>
            <a:ext cx="10964764" cy="1362447"/>
          </a:xfrm>
        </p:spPr>
        <p:txBody>
          <a:bodyPr>
            <a:normAutofit/>
          </a:bodyPr>
          <a:lstStyle/>
          <a:p>
            <a:r>
              <a:rPr lang="en-US" sz="4700" dirty="0"/>
              <a:t>Available potassium in the compost </a:t>
            </a:r>
            <a:endParaRPr lang="en-GB" sz="4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35563678"/>
              </p:ext>
            </p:extLst>
          </p:nvPr>
        </p:nvGraphicFramePr>
        <p:xfrm>
          <a:off x="3021253" y="1343907"/>
          <a:ext cx="10008948" cy="615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22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636" y="-190705"/>
            <a:ext cx="10964764" cy="1362447"/>
          </a:xfrm>
        </p:spPr>
        <p:txBody>
          <a:bodyPr>
            <a:normAutofit/>
          </a:bodyPr>
          <a:lstStyle/>
          <a:p>
            <a:r>
              <a:rPr lang="en-US" sz="4700" dirty="0"/>
              <a:t>pH level in the compost</a:t>
            </a:r>
            <a:endParaRPr lang="en-GB" sz="4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379264"/>
              </p:ext>
            </p:extLst>
          </p:nvPr>
        </p:nvGraphicFramePr>
        <p:xfrm>
          <a:off x="2351314" y="1055914"/>
          <a:ext cx="11691258" cy="634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64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654" y="-430853"/>
            <a:ext cx="10964764" cy="1362447"/>
          </a:xfrm>
        </p:spPr>
        <p:txBody>
          <a:bodyPr>
            <a:normAutofit/>
          </a:bodyPr>
          <a:lstStyle/>
          <a:p>
            <a:r>
              <a:rPr lang="en-US" sz="3700" dirty="0"/>
              <a:t>Electrical conductivity level in the compost </a:t>
            </a:r>
            <a:endParaRPr lang="en-GB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646010"/>
              </p:ext>
            </p:extLst>
          </p:nvPr>
        </p:nvGraphicFramePr>
        <p:xfrm>
          <a:off x="2253342" y="576943"/>
          <a:ext cx="1131025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44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897418" y="0"/>
            <a:ext cx="10964764" cy="136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/>
          <a:p>
            <a:r>
              <a:rPr lang="en-US" dirty="0"/>
              <a:t>Introduction</a:t>
            </a:r>
            <a:endParaRPr dirty="0"/>
          </a:p>
        </p:txBody>
      </p:sp>
      <p:sp>
        <p:nvSpPr>
          <p:cNvPr id="68" name="Google Shape;68;p3"/>
          <p:cNvSpPr txBox="1">
            <a:spLocks noGrp="1"/>
          </p:cNvSpPr>
          <p:nvPr>
            <p:ph type="body" idx="1"/>
          </p:nvPr>
        </p:nvSpPr>
        <p:spPr>
          <a:xfrm>
            <a:off x="1249356" y="2066517"/>
            <a:ext cx="12421553" cy="502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t" anchorCtr="0">
            <a:normAutofit/>
          </a:bodyPr>
          <a:lstStyle/>
          <a:p>
            <a:pPr marL="267873" indent="-59527">
              <a:spcBef>
                <a:spcPts val="0"/>
              </a:spcBef>
              <a:buSzPts val="2800"/>
              <a:buNone/>
            </a:pPr>
            <a:endParaRPr dirty="0"/>
          </a:p>
        </p:txBody>
      </p:sp>
      <p:sp>
        <p:nvSpPr>
          <p:cNvPr id="69" name="Google Shape;69;p3"/>
          <p:cNvSpPr txBox="1">
            <a:spLocks noGrp="1"/>
          </p:cNvSpPr>
          <p:nvPr>
            <p:ph type="ftr" idx="11"/>
          </p:nvPr>
        </p:nvSpPr>
        <p:spPr>
          <a:xfrm>
            <a:off x="1229297" y="7498008"/>
            <a:ext cx="11943206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r>
              <a:rPr lang="en-US" dirty="0"/>
              <a:t>Agricultural Sciences Undergraduate Research Symposium 2023 – 16</a:t>
            </a:r>
            <a:r>
              <a:rPr lang="en-US" baseline="30000" dirty="0"/>
              <a:t>th</a:t>
            </a:r>
            <a:r>
              <a:rPr lang="en-US" dirty="0"/>
              <a:t> February </a:t>
            </a:r>
            <a:endParaRPr dirty="0"/>
          </a:p>
        </p:txBody>
      </p:sp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10026226" y="7508086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54" y="4291347"/>
            <a:ext cx="4582821" cy="2851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12" y="969924"/>
            <a:ext cx="4545567" cy="30691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091535" y="1639336"/>
            <a:ext cx="4702940" cy="5447865"/>
            <a:chOff x="1051298" y="1235274"/>
            <a:chExt cx="5112568" cy="55446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8" y="1235274"/>
              <a:ext cx="5112568" cy="31863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8" y="3899570"/>
              <a:ext cx="5112568" cy="2880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Right Arrow 11"/>
          <p:cNvSpPr/>
          <p:nvPr/>
        </p:nvSpPr>
        <p:spPr>
          <a:xfrm rot="20050074">
            <a:off x="6843610" y="2659080"/>
            <a:ext cx="765535" cy="499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541470">
            <a:off x="6860296" y="5296928"/>
            <a:ext cx="765535" cy="499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706145" y="590455"/>
            <a:ext cx="10964764" cy="136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/>
          <a:p>
            <a:r>
              <a:rPr lang="en-US" sz="4800" dirty="0" smtClean="0"/>
              <a:t>Conclusions</a:t>
            </a:r>
            <a:endParaRPr sz="4800" dirty="0"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1249356" y="2066517"/>
            <a:ext cx="12421553" cy="502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t" anchorCtr="0">
            <a:normAutofit fontScale="92500" lnSpcReduction="10000"/>
          </a:bodyPr>
          <a:lstStyle/>
          <a:p>
            <a:pPr marL="601228" indent="-601228" algn="just" defTabSz="1603277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3900" kern="1200" dirty="0">
                <a:solidFill>
                  <a:prstClr val="black"/>
                </a:solidFill>
                <a:ea typeface="+mn-ea"/>
                <a:cs typeface="+mn-cs"/>
              </a:rPr>
              <a:t>MSW can be used as a feedstock to produce high quality organic fertilizer for high yielding crops.</a:t>
            </a:r>
          </a:p>
          <a:p>
            <a:pPr marL="601228" indent="-601228" algn="just" defTabSz="1603277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3900" kern="1200" dirty="0">
                <a:solidFill>
                  <a:prstClr val="black"/>
                </a:solidFill>
                <a:ea typeface="+mn-ea"/>
                <a:cs typeface="+mn-cs"/>
              </a:rPr>
              <a:t>Culture used is effective in increasing phosphorous fertility status of the fertilizer.</a:t>
            </a:r>
          </a:p>
          <a:p>
            <a:pPr marL="601228" indent="-601228" algn="just" defTabSz="1603277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3900" kern="1200" dirty="0">
                <a:solidFill>
                  <a:prstClr val="black"/>
                </a:solidFill>
                <a:ea typeface="+mn-ea"/>
                <a:cs typeface="+mn-cs"/>
              </a:rPr>
              <a:t>In addition to neutralizing the acidity, addition of </a:t>
            </a:r>
            <a:r>
              <a:rPr lang="en-US" sz="3900" kern="1200" dirty="0" err="1">
                <a:solidFill>
                  <a:prstClr val="black"/>
                </a:solidFill>
                <a:ea typeface="+mn-ea"/>
                <a:cs typeface="+mn-cs"/>
              </a:rPr>
              <a:t>biocharcoal</a:t>
            </a:r>
            <a:r>
              <a:rPr lang="en-US" sz="3900" kern="1200" dirty="0">
                <a:solidFill>
                  <a:prstClr val="black"/>
                </a:solidFill>
                <a:ea typeface="+mn-ea"/>
                <a:cs typeface="+mn-cs"/>
              </a:rPr>
              <a:t> in to the compost significantly improve the phosphorous nutrient status of the organic fertilizer.</a:t>
            </a:r>
          </a:p>
          <a:p>
            <a:pPr marL="601228" indent="-601228" algn="just" defTabSz="1603277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3900" kern="1200" dirty="0">
                <a:solidFill>
                  <a:prstClr val="black"/>
                </a:solidFill>
                <a:ea typeface="+mn-ea"/>
                <a:cs typeface="+mn-cs"/>
              </a:rPr>
              <a:t>Use of banana waste will be helpful in improving potassium content of the sample.</a:t>
            </a:r>
            <a:endParaRPr lang="en-GB" sz="39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67873" indent="-59527">
              <a:spcBef>
                <a:spcPts val="0"/>
              </a:spcBef>
              <a:buSzPts val="2800"/>
              <a:buNone/>
            </a:pPr>
            <a:endParaRPr dirty="0"/>
          </a:p>
        </p:txBody>
      </p:sp>
      <p:sp>
        <p:nvSpPr>
          <p:cNvPr id="93" name="Google Shape;93;p7"/>
          <p:cNvSpPr txBox="1">
            <a:spLocks noGrp="1"/>
          </p:cNvSpPr>
          <p:nvPr>
            <p:ph type="ftr" idx="11"/>
          </p:nvPr>
        </p:nvSpPr>
        <p:spPr>
          <a:xfrm>
            <a:off x="1229297" y="7498008"/>
            <a:ext cx="11943206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r>
              <a:rPr lang="en-US"/>
              <a:t>Agricultural Sciences Undergraduate Research Symposium 2023 – 16</a:t>
            </a:r>
            <a:r>
              <a:rPr lang="en-US" baseline="30000"/>
              <a:t>th</a:t>
            </a:r>
            <a:r>
              <a:rPr lang="en-US"/>
              <a:t> February </a:t>
            </a:r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sldNum" idx="12"/>
          </p:nvPr>
        </p:nvSpPr>
        <p:spPr>
          <a:xfrm>
            <a:off x="10026226" y="7508086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fld id="{00000000-1234-1234-1234-123412341234}" type="slidenum">
              <a:rPr lang="en-US"/>
              <a:pPr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Suggestions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Properly monitored waste management program to collect well sorted solid waste should be a practical and sustainable solution to recover significant fraction of solid waste while minimizing problems caused by degradable waste fraction.</a:t>
            </a:r>
          </a:p>
          <a:p>
            <a:r>
              <a:rPr lang="en-US" sz="3200" dirty="0"/>
              <a:t>Further research will be required to enhance the nutrient status of compost produced from municipal waste.</a:t>
            </a:r>
          </a:p>
          <a:p>
            <a:r>
              <a:rPr lang="en-US" sz="3200" dirty="0"/>
              <a:t>Treatment three should be further tested with crops in farming areas affected by soil acidity and related problems.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2706145" y="590455"/>
            <a:ext cx="10964764" cy="136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/>
          <a:p>
            <a:r>
              <a:rPr lang="en-US" sz="5400" dirty="0"/>
              <a:t>References</a:t>
            </a:r>
            <a:endParaRPr sz="5400" dirty="0"/>
          </a:p>
        </p:txBody>
      </p:sp>
      <p:sp>
        <p:nvSpPr>
          <p:cNvPr id="100" name="Google Shape;100;p8"/>
          <p:cNvSpPr txBox="1">
            <a:spLocks noGrp="1"/>
          </p:cNvSpPr>
          <p:nvPr>
            <p:ph type="body" idx="1"/>
          </p:nvPr>
        </p:nvSpPr>
        <p:spPr>
          <a:xfrm>
            <a:off x="1249356" y="2066517"/>
            <a:ext cx="12421553" cy="502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t" anchorCtr="0">
            <a:normAutofit fontScale="77500" lnSpcReduction="20000"/>
          </a:bodyPr>
          <a:lstStyle/>
          <a:p>
            <a:pPr marL="267873" indent="-59527">
              <a:spcBef>
                <a:spcPts val="0"/>
              </a:spcBef>
              <a:buSzPts val="2800"/>
              <a:buNone/>
            </a:pPr>
            <a:r>
              <a:rPr lang="en-GB" dirty="0"/>
              <a:t>Ash, À. (2013) ‘Co-composting of Municipal Solid Waste with Sawdust : Improving Compost Quality’, 41(2), pp. 185–194. </a:t>
            </a:r>
            <a:r>
              <a:rPr lang="en-GB" dirty="0" err="1"/>
              <a:t>doi</a:t>
            </a:r>
            <a:r>
              <a:rPr lang="en-GB" dirty="0"/>
              <a:t>: 10.1002/clen.201100315.</a:t>
            </a:r>
          </a:p>
          <a:p>
            <a:pPr marL="267873" indent="-59527">
              <a:spcBef>
                <a:spcPts val="0"/>
              </a:spcBef>
              <a:buSzPts val="2800"/>
              <a:buNone/>
            </a:pPr>
            <a:r>
              <a:rPr lang="en-GB" dirty="0" err="1"/>
              <a:t>Gunaruwan</a:t>
            </a:r>
            <a:r>
              <a:rPr lang="en-GB" dirty="0"/>
              <a:t>, T. L. and </a:t>
            </a:r>
            <a:r>
              <a:rPr lang="en-GB" dirty="0" err="1"/>
              <a:t>Gunasekara</a:t>
            </a:r>
            <a:r>
              <a:rPr lang="en-GB" dirty="0"/>
              <a:t>, W. N. (no date) ‘Management of Municipal Solid Waste in Sri Lanka : A Comparative Appraisal of the Economics of Composting’, pp. 27–45.</a:t>
            </a:r>
          </a:p>
          <a:p>
            <a:pPr marL="267873" indent="-59527">
              <a:spcBef>
                <a:spcPts val="0"/>
              </a:spcBef>
              <a:buSzPts val="2800"/>
              <a:buNone/>
            </a:pPr>
            <a:r>
              <a:rPr lang="en-GB" dirty="0"/>
              <a:t>Kumar, V. and Singh, P. M. M. (2011) ‘Composting of Municipal Solid Waste: a Sustainable Waste Management Technique in Indian Cities’, International Journal of Current Research, 3(12), pp. 339–346. Available at: http://www.journalcra.com.</a:t>
            </a:r>
          </a:p>
          <a:p>
            <a:pPr marL="267873" indent="-59527">
              <a:spcBef>
                <a:spcPts val="0"/>
              </a:spcBef>
              <a:buSzPts val="2800"/>
              <a:buNone/>
            </a:pPr>
            <a:r>
              <a:rPr lang="en-GB" dirty="0"/>
              <a:t>Lanka, S. et al. (2007) ‘Paper Presented at Conference on Developments in Forestry and Environment Management in Sri Lanka’.</a:t>
            </a:r>
          </a:p>
          <a:p>
            <a:pPr marL="267873" indent="-59527">
              <a:spcBef>
                <a:spcPts val="0"/>
              </a:spcBef>
              <a:buSzPts val="2800"/>
              <a:buNone/>
            </a:pPr>
            <a:r>
              <a:rPr lang="en-GB" dirty="0" err="1"/>
              <a:t>Schübeler</a:t>
            </a:r>
            <a:r>
              <a:rPr lang="en-GB" dirty="0"/>
              <a:t>, P. (1996) ‘Conceptual Framework for Solid Waste Management in Law Income Countries, SKAT (Swiss Centre for Development Cooperation in Technology and Management)’.</a:t>
            </a:r>
          </a:p>
          <a:p>
            <a:pPr marL="267873" indent="-59527">
              <a:spcBef>
                <a:spcPts val="0"/>
              </a:spcBef>
              <a:buSzPts val="2800"/>
              <a:buNone/>
            </a:pPr>
            <a:r>
              <a:rPr lang="en-GB" dirty="0" err="1"/>
              <a:t>Tognetti</a:t>
            </a:r>
            <a:r>
              <a:rPr lang="en-GB" dirty="0"/>
              <a:t>, C., </a:t>
            </a:r>
            <a:r>
              <a:rPr lang="en-GB" dirty="0" err="1"/>
              <a:t>Mazzarino</a:t>
            </a:r>
            <a:r>
              <a:rPr lang="en-GB" dirty="0"/>
              <a:t>, M. J. and Laos, F. (2007) ‘Improving the quality of municipal organic waste compost’, </a:t>
            </a:r>
            <a:r>
              <a:rPr lang="en-GB" dirty="0" err="1"/>
              <a:t>Bioresource</a:t>
            </a:r>
            <a:r>
              <a:rPr lang="en-GB" dirty="0"/>
              <a:t> Technology, 98(5), pp. 1067–1076. </a:t>
            </a:r>
            <a:r>
              <a:rPr lang="en-GB" dirty="0" err="1"/>
              <a:t>doi</a:t>
            </a:r>
            <a:r>
              <a:rPr lang="en-GB" dirty="0"/>
              <a:t>: 10.1016/j.biortech.2006.04.025.</a:t>
            </a:r>
          </a:p>
          <a:p>
            <a:pPr marL="267873" indent="-59527">
              <a:spcBef>
                <a:spcPts val="0"/>
              </a:spcBef>
              <a:buSzPts val="2800"/>
              <a:buNone/>
            </a:pPr>
            <a:r>
              <a:rPr lang="en-GB" dirty="0"/>
              <a:t>UNEP (2005) ‘Solid waste management_(Volume II: Regional Overviews and Information Sources), </a:t>
            </a:r>
            <a:r>
              <a:rPr lang="en-GB" dirty="0" err="1"/>
              <a:t>CalRecovery</a:t>
            </a:r>
            <a:r>
              <a:rPr lang="en-GB" dirty="0"/>
              <a:t>, Inc. and UNEP International Environmental Technology Centre (IETC)’.</a:t>
            </a:r>
          </a:p>
          <a:p>
            <a:pPr marL="267873" indent="-59527">
              <a:spcBef>
                <a:spcPts val="0"/>
              </a:spcBef>
              <a:buSzPts val="2800"/>
              <a:buNone/>
            </a:pPr>
            <a:r>
              <a:rPr lang="en-GB" dirty="0"/>
              <a:t>USEPA (1995) Decision Maker’s Guide to Solid Waste Management, Volume II, (EPA 530-R-95-023), Washington DC.</a:t>
            </a:r>
          </a:p>
          <a:p>
            <a:pPr marL="267873" indent="-59527">
              <a:spcBef>
                <a:spcPts val="0"/>
              </a:spcBef>
              <a:buSzPts val="2800"/>
              <a:buNone/>
            </a:pPr>
            <a:r>
              <a:rPr lang="en-GB" dirty="0"/>
              <a:t>USEPA (2002) ‘Solid Waste Management: A Local Management with Global Impact’.</a:t>
            </a:r>
          </a:p>
          <a:p>
            <a:pPr marL="267873" indent="-59527">
              <a:spcBef>
                <a:spcPts val="0"/>
              </a:spcBef>
              <a:buSzPts val="2800"/>
              <a:buNone/>
            </a:pPr>
            <a:r>
              <a:rPr lang="en-GB" dirty="0" err="1"/>
              <a:t>Visvanathan</a:t>
            </a:r>
            <a:r>
              <a:rPr lang="en-GB" dirty="0"/>
              <a:t>, C. (2006) ‘―Domestic solid waste management in South Asia‖ 3 R South Asia Expert Workshop, Kathmandu, Nepal.’, pp. 1–39.</a:t>
            </a:r>
          </a:p>
          <a:p>
            <a:pPr marL="267873" indent="-59527">
              <a:spcBef>
                <a:spcPts val="0"/>
              </a:spcBef>
              <a:buSzPts val="2800"/>
              <a:buNone/>
            </a:pPr>
            <a:endParaRPr dirty="0"/>
          </a:p>
        </p:txBody>
      </p:sp>
      <p:sp>
        <p:nvSpPr>
          <p:cNvPr id="101" name="Google Shape;101;p8"/>
          <p:cNvSpPr txBox="1">
            <a:spLocks noGrp="1"/>
          </p:cNvSpPr>
          <p:nvPr>
            <p:ph type="ftr" idx="11"/>
          </p:nvPr>
        </p:nvSpPr>
        <p:spPr>
          <a:xfrm>
            <a:off x="1229297" y="7498008"/>
            <a:ext cx="11943206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r>
              <a:rPr lang="en-US"/>
              <a:t>Agricultural Sciences Undergraduate Research Symposium 2023 – 16</a:t>
            </a:r>
            <a:r>
              <a:rPr lang="en-US" baseline="30000"/>
              <a:t>th</a:t>
            </a:r>
            <a:r>
              <a:rPr lang="en-US"/>
              <a:t> February </a:t>
            </a:r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10026226" y="7508086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fld id="{00000000-1234-1234-1234-123412341234}" type="slidenum">
              <a:rPr lang="en-US"/>
              <a:pPr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Acknowledgement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Internal Supervisor, Prof. P.I </a:t>
            </a:r>
            <a:r>
              <a:rPr lang="en-US" dirty="0" err="1"/>
              <a:t>Yapa</a:t>
            </a:r>
            <a:r>
              <a:rPr lang="en-US" dirty="0"/>
              <a:t>, Department of Export Agriculture, Faculty of Agricultural Sciences, </a:t>
            </a:r>
            <a:r>
              <a:rPr lang="en-US" dirty="0" err="1"/>
              <a:t>Sabaragamuwa</a:t>
            </a:r>
            <a:r>
              <a:rPr lang="en-US" dirty="0"/>
              <a:t> University of Sri Lanka, </a:t>
            </a:r>
            <a:r>
              <a:rPr lang="en-US" dirty="0" err="1"/>
              <a:t>Belihuloya</a:t>
            </a:r>
            <a:r>
              <a:rPr lang="en-US" dirty="0"/>
              <a:t>.</a:t>
            </a:r>
          </a:p>
          <a:p>
            <a:r>
              <a:rPr lang="en-US" dirty="0"/>
              <a:t>Lecturer (probationary) </a:t>
            </a:r>
            <a:r>
              <a:rPr lang="en-US" dirty="0" err="1"/>
              <a:t>Ms.Ovini</a:t>
            </a:r>
            <a:r>
              <a:rPr lang="en-US" dirty="0"/>
              <a:t> </a:t>
            </a:r>
            <a:r>
              <a:rPr lang="en-US" dirty="0" err="1"/>
              <a:t>Dissanayake</a:t>
            </a:r>
            <a:r>
              <a:rPr lang="en-US" dirty="0"/>
              <a:t>, Department of Export Agriculture, Faculty of Agricultural Sciences, </a:t>
            </a:r>
            <a:r>
              <a:rPr lang="en-US" dirty="0" err="1"/>
              <a:t>Sabaragamuwa</a:t>
            </a:r>
            <a:r>
              <a:rPr lang="en-US" dirty="0"/>
              <a:t> University of Sri Lanka, </a:t>
            </a:r>
            <a:r>
              <a:rPr lang="en-US" dirty="0" err="1"/>
              <a:t>Belihuloya</a:t>
            </a:r>
            <a:r>
              <a:rPr lang="en-US" dirty="0"/>
              <a:t>.</a:t>
            </a:r>
          </a:p>
          <a:p>
            <a:r>
              <a:rPr lang="en-US" dirty="0"/>
              <a:t>External Supervisor, </a:t>
            </a:r>
            <a:r>
              <a:rPr lang="en-US" dirty="0" err="1"/>
              <a:t>Mr</a:t>
            </a:r>
            <a:r>
              <a:rPr lang="en-US" dirty="0"/>
              <a:t> A.M.C.L </a:t>
            </a:r>
            <a:r>
              <a:rPr lang="en-US" dirty="0" err="1"/>
              <a:t>Andadola</a:t>
            </a:r>
            <a:r>
              <a:rPr lang="en-US" dirty="0"/>
              <a:t>, Public Health Inspector, Authorized Officer Under the Food Act, urban council </a:t>
            </a:r>
            <a:r>
              <a:rPr lang="en-US" dirty="0" err="1"/>
              <a:t>Balangoda</a:t>
            </a:r>
            <a:r>
              <a:rPr lang="en-US" dirty="0"/>
              <a:t>.</a:t>
            </a:r>
          </a:p>
          <a:p>
            <a:r>
              <a:rPr lang="en-US" dirty="0"/>
              <a:t>All the staff member at waste management and training center whom help me for my research work.</a:t>
            </a:r>
          </a:p>
          <a:p>
            <a:r>
              <a:rPr lang="en-US" dirty="0"/>
              <a:t>All academic and non-academic staff members, Department of Export Agriculture, Faculty of Agricultural Sciences, </a:t>
            </a:r>
            <a:r>
              <a:rPr lang="en-US" dirty="0" err="1"/>
              <a:t>Sabaragamuwa</a:t>
            </a:r>
            <a:r>
              <a:rPr lang="en-US" dirty="0"/>
              <a:t> University of Sri Lanka.</a:t>
            </a:r>
          </a:p>
          <a:p>
            <a:r>
              <a:rPr lang="en-US" dirty="0"/>
              <a:t>My Parents, relations ,friends and all whom helped 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3555444" y="2380155"/>
            <a:ext cx="12421553" cy="153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/>
          <a:p>
            <a:pPr>
              <a:buSzPts val="4400"/>
            </a:pPr>
            <a:r>
              <a:rPr lang="en-US" sz="7000" dirty="0"/>
              <a:t>Thank You</a:t>
            </a:r>
            <a:endParaRPr sz="7000" dirty="0"/>
          </a:p>
        </p:txBody>
      </p:sp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10171271" y="7518209"/>
            <a:ext cx="3240405" cy="42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fld id="{00000000-1234-1234-1234-123412341234}" type="slidenum">
              <a:rPr lang="en-US" b="1"/>
              <a:pPr/>
              <a:t>34</a:t>
            </a:fld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636" y="381412"/>
            <a:ext cx="10964764" cy="1362447"/>
          </a:xfrm>
        </p:spPr>
        <p:txBody>
          <a:bodyPr/>
          <a:lstStyle/>
          <a:p>
            <a:r>
              <a:rPr lang="en-US" dirty="0" smtClean="0"/>
              <a:t>Introduction con..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r="6832"/>
          <a:stretch/>
        </p:blipFill>
        <p:spPr bwMode="auto">
          <a:xfrm>
            <a:off x="1179290" y="1925395"/>
            <a:ext cx="4054183" cy="38649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32" y="1925396"/>
            <a:ext cx="4257905" cy="3665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9" name="Cross 8"/>
          <p:cNvSpPr/>
          <p:nvPr/>
        </p:nvSpPr>
        <p:spPr>
          <a:xfrm>
            <a:off x="7185195" y="3026996"/>
            <a:ext cx="874562" cy="831759"/>
          </a:xfrm>
          <a:prstGeom prst="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98678" y="6046399"/>
            <a:ext cx="5613924" cy="12442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3700" b="1" dirty="0"/>
              <a:t>Both fertilizer and waste related problems</a:t>
            </a:r>
            <a:endParaRPr lang="en-GB" sz="3700" b="1" dirty="0"/>
          </a:p>
        </p:txBody>
      </p:sp>
      <p:sp>
        <p:nvSpPr>
          <p:cNvPr id="12" name="Down Arrow 11"/>
          <p:cNvSpPr/>
          <p:nvPr/>
        </p:nvSpPr>
        <p:spPr>
          <a:xfrm>
            <a:off x="7234654" y="4554935"/>
            <a:ext cx="742593" cy="957196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spcCol="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Introduction con…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The challenge will be the production of organic fertilizer to replace chemical fertilizers without compromising the agricultural production. </a:t>
            </a:r>
          </a:p>
          <a:p>
            <a:pPr algn="just"/>
            <a:r>
              <a:rPr lang="en-US" sz="3600" dirty="0"/>
              <a:t>Therefore, this study mainly focused on producing a high-quality organic fertilizer formulation to </a:t>
            </a:r>
            <a:r>
              <a:rPr lang="en-US" sz="3600" u="sng" dirty="0"/>
              <a:t>meet the demand of modern high-yielding crops.    </a:t>
            </a:r>
            <a:endParaRPr lang="en-GB" sz="3600" u="sng" dirty="0"/>
          </a:p>
          <a:p>
            <a:pPr marL="133937" indent="0">
              <a:buNone/>
            </a:pPr>
            <a:endParaRPr lang="en-GB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Research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900" dirty="0"/>
              <a:t>The use of organic fertilizers made from MSW(municipal solid waste) has not gained popularity in Sri Lanka. Why?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sz="3000" dirty="0"/>
              <a:t>Poor response from crops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/>
              <a:t>Deficient in major essential plant nutrients (e.g. N,P,K)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/>
              <a:t>Contamination with toxic trace elements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/>
              <a:t>Deficient in </a:t>
            </a:r>
            <a:r>
              <a:rPr lang="en-US" sz="3000" dirty="0" err="1"/>
              <a:t>humic</a:t>
            </a:r>
            <a:r>
              <a:rPr lang="en-US" sz="3000" dirty="0"/>
              <a:t> substances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sz="3900" dirty="0"/>
              <a:t>So, waste management centers face problems in marketing their products.</a:t>
            </a:r>
          </a:p>
          <a:p>
            <a:pPr algn="just">
              <a:buFont typeface="Wingdings" pitchFamily="2" charset="2"/>
              <a:buChar char="q"/>
            </a:pPr>
            <a:endParaRPr lang="en-GB" sz="46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59" y="100598"/>
            <a:ext cx="10964764" cy="1362447"/>
          </a:xfrm>
        </p:spPr>
        <p:txBody>
          <a:bodyPr>
            <a:normAutofit/>
          </a:bodyPr>
          <a:lstStyle/>
          <a:p>
            <a:r>
              <a:rPr lang="en-US" sz="4800" dirty="0">
                <a:cs typeface="Calibri" pitchFamily="34" charset="0"/>
              </a:rPr>
              <a:t>Objectives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356" y="1480457"/>
            <a:ext cx="12421553" cy="5612258"/>
          </a:xfrm>
        </p:spPr>
        <p:txBody>
          <a:bodyPr>
            <a:normAutofit fontScale="77500" lnSpcReduction="20000"/>
          </a:bodyPr>
          <a:lstStyle/>
          <a:p>
            <a:pPr marL="445463" indent="-445463" defTabSz="1187902">
              <a:lnSpc>
                <a:spcPct val="15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q"/>
            </a:pPr>
            <a:r>
              <a:rPr lang="en-US" sz="4600" b="1" kern="1200" dirty="0">
                <a:solidFill>
                  <a:prstClr val="black"/>
                </a:solidFill>
                <a:ea typeface="+mn-ea"/>
                <a:cs typeface="Calibri" pitchFamily="34" charset="0"/>
              </a:rPr>
              <a:t>Broad objective</a:t>
            </a:r>
          </a:p>
          <a:p>
            <a:pPr marL="401810" algn="just" defTabSz="1603277">
              <a:lnSpc>
                <a:spcPct val="115000"/>
              </a:lnSpc>
              <a:spcBef>
                <a:spcPts val="234"/>
              </a:spcBef>
              <a:buClrTx/>
              <a:buSzTx/>
              <a:buFont typeface="Wingdings"/>
              <a:buChar char=""/>
            </a:pPr>
            <a:r>
              <a:rPr lang="en-US" sz="5100" kern="1200" dirty="0">
                <a:solidFill>
                  <a:prstClr val="black"/>
                </a:solidFill>
                <a:ea typeface="Times New Roman"/>
                <a:cs typeface="Iskoola Pota"/>
              </a:rPr>
              <a:t>To produce special organic fertilizer formulation for high yielding crops using MSW as the main feedstock. </a:t>
            </a:r>
          </a:p>
          <a:p>
            <a:pPr marL="0" indent="0" algn="just" defTabSz="1603277">
              <a:lnSpc>
                <a:spcPct val="115000"/>
              </a:lnSpc>
              <a:spcBef>
                <a:spcPts val="234"/>
              </a:spcBef>
              <a:buClrTx/>
              <a:buSzTx/>
              <a:buNone/>
            </a:pPr>
            <a:endParaRPr lang="en-US" sz="3700" b="1" kern="12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601228" indent="-601228" algn="just" defTabSz="1603277">
              <a:lnSpc>
                <a:spcPct val="115000"/>
              </a:lnSpc>
              <a:spcBef>
                <a:spcPts val="234"/>
              </a:spcBef>
              <a:buClrTx/>
              <a:buSzTx/>
              <a:buFont typeface="Wingdings" pitchFamily="2" charset="2"/>
              <a:buChar char="q"/>
            </a:pPr>
            <a:r>
              <a:rPr lang="en-US" sz="4600" b="1" kern="1200" dirty="0">
                <a:solidFill>
                  <a:prstClr val="black"/>
                </a:solidFill>
                <a:ea typeface="+mn-ea"/>
                <a:cs typeface="Calibri" pitchFamily="34" charset="0"/>
              </a:rPr>
              <a:t>Specific objectives </a:t>
            </a:r>
            <a:r>
              <a:rPr lang="en-US" sz="3700" b="1" kern="1200" dirty="0">
                <a:solidFill>
                  <a:prstClr val="black"/>
                </a:solidFill>
                <a:ea typeface="+mn-ea"/>
                <a:cs typeface="+mn-cs"/>
              </a:rPr>
              <a:t> </a:t>
            </a:r>
            <a:endParaRPr lang="en-GB" sz="3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01228" indent="-601228" algn="just" defTabSz="1603277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</a:pPr>
            <a:r>
              <a:rPr lang="en-US" sz="4600" kern="1200" dirty="0">
                <a:solidFill>
                  <a:prstClr val="black"/>
                </a:solidFill>
                <a:ea typeface="+mn-ea"/>
                <a:cs typeface="+mn-cs"/>
              </a:rPr>
              <a:t>To enhance the contents of N,P and K in the fertilizer.</a:t>
            </a:r>
          </a:p>
          <a:p>
            <a:pPr marL="601228" indent="-601228" algn="just" defTabSz="1603277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</a:pPr>
            <a:r>
              <a:rPr lang="en-US" sz="4600" kern="1200" dirty="0">
                <a:solidFill>
                  <a:prstClr val="black"/>
                </a:solidFill>
                <a:ea typeface="+mn-ea"/>
                <a:cs typeface="+mn-cs"/>
              </a:rPr>
              <a:t>To minimize the contamination of fertilizer from toxic trace elements and organic residues.</a:t>
            </a:r>
          </a:p>
          <a:p>
            <a:pPr marL="0" indent="0" algn="just" defTabSz="1187902">
              <a:lnSpc>
                <a:spcPct val="150000"/>
              </a:lnSpc>
              <a:spcBef>
                <a:spcPct val="20000"/>
              </a:spcBef>
              <a:buClrTx/>
              <a:buSzTx/>
              <a:buNone/>
            </a:pPr>
            <a:endParaRPr lang="en-GB" sz="3700" kern="12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706145" y="590455"/>
            <a:ext cx="10964764" cy="136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rmAutofit/>
          </a:bodyPr>
          <a:lstStyle/>
          <a:p>
            <a:r>
              <a:rPr lang="en-US" sz="4800" dirty="0"/>
              <a:t>Material and Methods</a:t>
            </a:r>
            <a:endParaRPr sz="4800" dirty="0"/>
          </a:p>
        </p:txBody>
      </p:sp>
      <p:sp>
        <p:nvSpPr>
          <p:cNvPr id="77" name="Google Shape;77;p5"/>
          <p:cNvSpPr txBox="1">
            <a:spLocks noGrp="1"/>
          </p:cNvSpPr>
          <p:nvPr>
            <p:ph type="ftr" idx="11"/>
          </p:nvPr>
        </p:nvSpPr>
        <p:spPr>
          <a:xfrm>
            <a:off x="1229297" y="7498008"/>
            <a:ext cx="11943206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r>
              <a:rPr lang="en-US"/>
              <a:t>Agricultural Sciences Undergraduate Research Symposium 2023 – 16</a:t>
            </a:r>
            <a:r>
              <a:rPr lang="en-US" baseline="30000"/>
              <a:t>th</a:t>
            </a:r>
            <a:r>
              <a:rPr lang="en-US"/>
              <a:t> February </a:t>
            </a:r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10026226" y="7508086"/>
            <a:ext cx="324040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32" tIns="53551" rIns="107132" bIns="53551" anchor="ctr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74305" y="2217009"/>
            <a:ext cx="218213" cy="355511"/>
          </a:xfrm>
          <a:prstGeom prst="rect">
            <a:avLst/>
          </a:prstGeom>
          <a:noFill/>
        </p:spPr>
        <p:txBody>
          <a:bodyPr wrap="none" lIns="107149" tIns="53575" rIns="107149" bIns="53575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1320" y="3445449"/>
            <a:ext cx="3644452" cy="12442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Research Locations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4277" y="2666687"/>
            <a:ext cx="3379432" cy="355511"/>
          </a:xfrm>
          <a:prstGeom prst="rect">
            <a:avLst/>
          </a:prstGeom>
          <a:noFill/>
        </p:spPr>
        <p:txBody>
          <a:bodyPr wrap="square" lIns="107149" tIns="53575" rIns="107149" bIns="53575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9028" y="2467992"/>
            <a:ext cx="218213" cy="355511"/>
          </a:xfrm>
          <a:prstGeom prst="rect">
            <a:avLst/>
          </a:prstGeom>
          <a:noFill/>
        </p:spPr>
        <p:txBody>
          <a:bodyPr wrap="none" lIns="107149" tIns="53575" rIns="107149" bIns="53575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48053" y="3566039"/>
            <a:ext cx="218213" cy="355511"/>
          </a:xfrm>
          <a:prstGeom prst="rect">
            <a:avLst/>
          </a:prstGeom>
          <a:noFill/>
        </p:spPr>
        <p:txBody>
          <a:bodyPr wrap="none" lIns="107149" tIns="53575" rIns="107149" bIns="53575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7499" y="3566039"/>
            <a:ext cx="218213" cy="355511"/>
          </a:xfrm>
          <a:prstGeom prst="rect">
            <a:avLst/>
          </a:prstGeom>
          <a:noFill/>
        </p:spPr>
        <p:txBody>
          <a:bodyPr wrap="none" lIns="107149" tIns="53575" rIns="107149" bIns="53575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77134" y="2311128"/>
            <a:ext cx="7144643" cy="14778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Faculty of Agricultural Sciences, </a:t>
            </a:r>
            <a:r>
              <a:rPr lang="en-US" sz="33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Sabaragamuwa</a:t>
            </a:r>
            <a:r>
              <a:rPr lang="en-US" sz="33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University of Sri Lanka </a:t>
            </a:r>
          </a:p>
          <a:p>
            <a:pPr algn="ctr"/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5883" y="4507223"/>
            <a:ext cx="7125891" cy="11238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Waste management and training center, </a:t>
            </a:r>
            <a:r>
              <a:rPr lang="en-US" sz="33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Balangoda</a:t>
            </a:r>
            <a:r>
              <a:rPr lang="en-US" sz="33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3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Bankiyawatta</a:t>
            </a:r>
            <a:endParaRPr lang="en-US" sz="33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9861957">
            <a:off x="5282436" y="3074665"/>
            <a:ext cx="1202012" cy="51242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308091">
            <a:off x="5220979" y="4446791"/>
            <a:ext cx="1257827" cy="55425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126" y="311731"/>
            <a:ext cx="10964764" cy="1362447"/>
          </a:xfrm>
        </p:spPr>
        <p:txBody>
          <a:bodyPr/>
          <a:lstStyle/>
          <a:p>
            <a:r>
              <a:rPr lang="en-GB" dirty="0"/>
              <a:t>Material and </a:t>
            </a:r>
            <a:r>
              <a:rPr lang="en-GB" dirty="0" smtClean="0"/>
              <a:t>Methods con…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9451917"/>
              </p:ext>
            </p:extLst>
          </p:nvPr>
        </p:nvGraphicFramePr>
        <p:xfrm>
          <a:off x="4172055" y="1529986"/>
          <a:ext cx="9293573" cy="549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1" y="3635829"/>
            <a:ext cx="2558142" cy="8468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107149" tIns="53575" rIns="107149" bIns="53575" rtlCol="0">
            <a:spAutoFit/>
          </a:bodyPr>
          <a:lstStyle/>
          <a:p>
            <a:pPr algn="ctr"/>
            <a:r>
              <a:rPr lang="en-GB" sz="2400" b="1" dirty="0">
                <a:latin typeface="Calibri" pitchFamily="34" charset="0"/>
                <a:cs typeface="Calibri" pitchFamily="34" charset="0"/>
              </a:rPr>
              <a:t>Overview of the methodology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35599" y="3783931"/>
            <a:ext cx="680476" cy="4158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9" tIns="53575" rIns="107149" bIns="53575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1373</Words>
  <Application>Microsoft Office PowerPoint</Application>
  <PresentationFormat>Custom</PresentationFormat>
  <Paragraphs>338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Special Organic Fertilizer Formulation from Municipal Solid Waste as the Major Feedstock</vt:lpstr>
      <vt:lpstr>Content for the Presentation</vt:lpstr>
      <vt:lpstr>Introduction</vt:lpstr>
      <vt:lpstr>Introduction con..</vt:lpstr>
      <vt:lpstr>Introduction con…</vt:lpstr>
      <vt:lpstr>Research problem</vt:lpstr>
      <vt:lpstr>Objectives</vt:lpstr>
      <vt:lpstr>Material and Methods</vt:lpstr>
      <vt:lpstr>Material and Methods con…</vt:lpstr>
      <vt:lpstr>Material and Methods con…</vt:lpstr>
      <vt:lpstr>Materials and Methods con…</vt:lpstr>
      <vt:lpstr>Material and Methods con..</vt:lpstr>
      <vt:lpstr>Material and Methods con..</vt:lpstr>
      <vt:lpstr>Material and Methods con..</vt:lpstr>
      <vt:lpstr>Material and Methods con..</vt:lpstr>
      <vt:lpstr>Material and Methods con..</vt:lpstr>
      <vt:lpstr>Experimental Layout  </vt:lpstr>
      <vt:lpstr>Materials and methods con..</vt:lpstr>
      <vt:lpstr>Materials and Methods con..</vt:lpstr>
      <vt:lpstr>Material and Methods con..</vt:lpstr>
      <vt:lpstr>Materials and Methods Con..</vt:lpstr>
      <vt:lpstr>Material and Methods con..</vt:lpstr>
      <vt:lpstr>Material and Methods con..</vt:lpstr>
      <vt:lpstr>Data analysis </vt:lpstr>
      <vt:lpstr>Results and Discussion  </vt:lpstr>
      <vt:lpstr>The available phosphorous in the compost</vt:lpstr>
      <vt:lpstr>Available potassium in the compost </vt:lpstr>
      <vt:lpstr>pH level in the compost</vt:lpstr>
      <vt:lpstr>Electrical conductivity level in the compost </vt:lpstr>
      <vt:lpstr>Conclusions</vt:lpstr>
      <vt:lpstr>Suggestions</vt:lpstr>
      <vt:lpstr>References</vt:lpstr>
      <vt:lpstr>Acknowledgement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Organic Fertilizer Formulation from Municipal Solid Waste as the Major Feedstock</dc:title>
  <dc:creator>Admin</dc:creator>
  <cp:lastModifiedBy>Mr</cp:lastModifiedBy>
  <cp:revision>47</cp:revision>
  <dcterms:created xsi:type="dcterms:W3CDTF">2022-12-02T06:41:12Z</dcterms:created>
  <dcterms:modified xsi:type="dcterms:W3CDTF">2023-03-24T05:53:18Z</dcterms:modified>
</cp:coreProperties>
</file>