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2" r:id="rId19"/>
    <p:sldId id="278" r:id="rId20"/>
    <p:sldId id="279" r:id="rId21"/>
    <p:sldId id="280" r:id="rId22"/>
    <p:sldId id="282" r:id="rId23"/>
    <p:sldId id="283" r:id="rId24"/>
    <p:sldId id="284" r:id="rId25"/>
    <p:sldId id="263" r:id="rId26"/>
    <p:sldId id="281" r:id="rId27"/>
    <p:sldId id="264" r:id="rId28"/>
    <p:sldId id="2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79415-1A68-45CE-849F-CF19DEDF0B6D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AE0BF3-9956-4803-AD78-2487E2070A8C}">
      <dgm:prSet phldrT="[Text]"/>
      <dgm:spPr/>
      <dgm:t>
        <a:bodyPr/>
        <a:lstStyle/>
        <a:p>
          <a:r>
            <a:rPr lang="en-US"/>
            <a:t>Control Measures</a:t>
          </a:r>
          <a:endParaRPr lang="en-US" dirty="0"/>
        </a:p>
      </dgm:t>
    </dgm:pt>
    <dgm:pt modelId="{9630FAAD-10C1-4F61-87CA-77941FFA7149}" type="parTrans" cxnId="{A508CB74-C462-4A6E-B47A-F3518A961169}">
      <dgm:prSet/>
      <dgm:spPr/>
      <dgm:t>
        <a:bodyPr/>
        <a:lstStyle/>
        <a:p>
          <a:endParaRPr lang="en-US"/>
        </a:p>
      </dgm:t>
    </dgm:pt>
    <dgm:pt modelId="{48636562-1728-4DA5-8D6E-8C484B01790A}" type="sibTrans" cxnId="{A508CB74-C462-4A6E-B47A-F3518A961169}">
      <dgm:prSet/>
      <dgm:spPr/>
      <dgm:t>
        <a:bodyPr/>
        <a:lstStyle/>
        <a:p>
          <a:endParaRPr lang="en-US"/>
        </a:p>
      </dgm:t>
    </dgm:pt>
    <dgm:pt modelId="{0C99714D-2D87-46F3-9579-00B53A1624E3}">
      <dgm:prSet phldrT="[Text]"/>
      <dgm:spPr/>
      <dgm:t>
        <a:bodyPr/>
        <a:lstStyle/>
        <a:p>
          <a:r>
            <a:rPr lang="en-US" dirty="0"/>
            <a:t>Chemical</a:t>
          </a:r>
        </a:p>
      </dgm:t>
    </dgm:pt>
    <dgm:pt modelId="{EBB381F6-CA95-40C3-A634-80524ADD4AB5}" type="parTrans" cxnId="{21FC6F84-F794-4717-8C26-CD05C248516F}">
      <dgm:prSet/>
      <dgm:spPr/>
      <dgm:t>
        <a:bodyPr/>
        <a:lstStyle/>
        <a:p>
          <a:endParaRPr lang="en-US"/>
        </a:p>
      </dgm:t>
    </dgm:pt>
    <dgm:pt modelId="{63AC7362-67F2-487B-9986-FA513E9D5C02}" type="sibTrans" cxnId="{21FC6F84-F794-4717-8C26-CD05C248516F}">
      <dgm:prSet/>
      <dgm:spPr/>
      <dgm:t>
        <a:bodyPr/>
        <a:lstStyle/>
        <a:p>
          <a:endParaRPr lang="en-US"/>
        </a:p>
      </dgm:t>
    </dgm:pt>
    <dgm:pt modelId="{673C9281-88C8-4A13-AB12-6D1F8CB770D7}">
      <dgm:prSet phldrT="[Text]"/>
      <dgm:spPr/>
      <dgm:t>
        <a:bodyPr/>
        <a:lstStyle/>
        <a:p>
          <a:r>
            <a:rPr lang="en-US" dirty="0"/>
            <a:t>Physical</a:t>
          </a:r>
        </a:p>
      </dgm:t>
    </dgm:pt>
    <dgm:pt modelId="{EB51FE35-6CFF-41B2-952A-1CB490FF1EFE}" type="parTrans" cxnId="{D51CDC26-E28C-46A6-BDF9-F3F7F6D5E1CD}">
      <dgm:prSet/>
      <dgm:spPr/>
      <dgm:t>
        <a:bodyPr/>
        <a:lstStyle/>
        <a:p>
          <a:endParaRPr lang="en-US"/>
        </a:p>
      </dgm:t>
    </dgm:pt>
    <dgm:pt modelId="{02CC1601-856A-48F3-BEF2-CBFC774A54FC}" type="sibTrans" cxnId="{D51CDC26-E28C-46A6-BDF9-F3F7F6D5E1CD}">
      <dgm:prSet/>
      <dgm:spPr/>
      <dgm:t>
        <a:bodyPr/>
        <a:lstStyle/>
        <a:p>
          <a:endParaRPr lang="en-US"/>
        </a:p>
      </dgm:t>
    </dgm:pt>
    <dgm:pt modelId="{2D8B4496-2161-4905-B98A-EC8C85F1B0A0}">
      <dgm:prSet phldrT="[Text]"/>
      <dgm:spPr/>
      <dgm:t>
        <a:bodyPr/>
        <a:lstStyle/>
        <a:p>
          <a:r>
            <a:rPr lang="en-US" dirty="0"/>
            <a:t>Cultural</a:t>
          </a:r>
        </a:p>
      </dgm:t>
    </dgm:pt>
    <dgm:pt modelId="{236DD8E7-C518-4E63-AC9D-A74985505E27}" type="parTrans" cxnId="{E9F24729-E36E-4949-A04E-B7AEE0819DAE}">
      <dgm:prSet/>
      <dgm:spPr/>
      <dgm:t>
        <a:bodyPr/>
        <a:lstStyle/>
        <a:p>
          <a:endParaRPr lang="en-US"/>
        </a:p>
      </dgm:t>
    </dgm:pt>
    <dgm:pt modelId="{DA8F206A-CB3D-46AC-AB08-77467D7B9BC0}" type="sibTrans" cxnId="{E9F24729-E36E-4949-A04E-B7AEE0819DAE}">
      <dgm:prSet/>
      <dgm:spPr/>
      <dgm:t>
        <a:bodyPr/>
        <a:lstStyle/>
        <a:p>
          <a:endParaRPr lang="en-US"/>
        </a:p>
      </dgm:t>
    </dgm:pt>
    <dgm:pt modelId="{BCE8DA4F-10F8-4893-992F-2DCA91C6C32D}" type="pres">
      <dgm:prSet presAssocID="{33A79415-1A68-45CE-849F-CF19DEDF0B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3240FA-80BE-4105-92BE-86B68488E409}" type="pres">
      <dgm:prSet presAssocID="{6FAE0BF3-9956-4803-AD78-2487E2070A8C}" presName="centerShape" presStyleLbl="node0" presStyleIdx="0" presStyleCnt="1" custScaleX="239808" custScaleY="52683" custLinFactNeighborX="-2252"/>
      <dgm:spPr/>
    </dgm:pt>
    <dgm:pt modelId="{5A9567FA-A903-455E-997B-85BBBA30F771}" type="pres">
      <dgm:prSet presAssocID="{EBB381F6-CA95-40C3-A634-80524ADD4AB5}" presName="parTrans" presStyleLbl="sibTrans2D1" presStyleIdx="0" presStyleCnt="3" custLinFactNeighborX="5621" custLinFactNeighborY="-3783"/>
      <dgm:spPr/>
    </dgm:pt>
    <dgm:pt modelId="{5BECD787-DF8B-4EF4-90E0-DC08FEF35870}" type="pres">
      <dgm:prSet presAssocID="{EBB381F6-CA95-40C3-A634-80524ADD4AB5}" presName="connectorText" presStyleLbl="sibTrans2D1" presStyleIdx="0" presStyleCnt="3"/>
      <dgm:spPr/>
    </dgm:pt>
    <dgm:pt modelId="{F8522416-2BD6-4E62-A77C-5B806D03C598}" type="pres">
      <dgm:prSet presAssocID="{0C99714D-2D87-46F3-9579-00B53A1624E3}" presName="node" presStyleLbl="node1" presStyleIdx="0" presStyleCnt="3" custScaleX="138356" custScaleY="70637" custRadScaleRad="71296" custRadScaleInc="1346">
        <dgm:presLayoutVars>
          <dgm:bulletEnabled val="1"/>
        </dgm:presLayoutVars>
      </dgm:prSet>
      <dgm:spPr/>
    </dgm:pt>
    <dgm:pt modelId="{BF7B824B-1BE1-47C2-9FA4-4ACE6FADB171}" type="pres">
      <dgm:prSet presAssocID="{EB51FE35-6CFF-41B2-952A-1CB490FF1EFE}" presName="parTrans" presStyleLbl="sibTrans2D1" presStyleIdx="1" presStyleCnt="3"/>
      <dgm:spPr/>
    </dgm:pt>
    <dgm:pt modelId="{EA9EF811-00C7-499C-A36D-D6AD7BC8184F}" type="pres">
      <dgm:prSet presAssocID="{EB51FE35-6CFF-41B2-952A-1CB490FF1EFE}" presName="connectorText" presStyleLbl="sibTrans2D1" presStyleIdx="1" presStyleCnt="3"/>
      <dgm:spPr/>
    </dgm:pt>
    <dgm:pt modelId="{69B0D2AB-CD9F-4639-B7B3-A44BE8349D22}" type="pres">
      <dgm:prSet presAssocID="{673C9281-88C8-4A13-AB12-6D1F8CB770D7}" presName="node" presStyleLbl="node1" presStyleIdx="1" presStyleCnt="3" custScaleX="144078" custScaleY="82183" custRadScaleRad="109158" custRadScaleInc="-648">
        <dgm:presLayoutVars>
          <dgm:bulletEnabled val="1"/>
        </dgm:presLayoutVars>
      </dgm:prSet>
      <dgm:spPr/>
    </dgm:pt>
    <dgm:pt modelId="{8EF16B9F-48FA-4C4D-AE9D-95F173BEF389}" type="pres">
      <dgm:prSet presAssocID="{236DD8E7-C518-4E63-AC9D-A74985505E27}" presName="parTrans" presStyleLbl="sibTrans2D1" presStyleIdx="2" presStyleCnt="3"/>
      <dgm:spPr/>
    </dgm:pt>
    <dgm:pt modelId="{232FA356-A12A-4F22-9068-B8D37AE05249}" type="pres">
      <dgm:prSet presAssocID="{236DD8E7-C518-4E63-AC9D-A74985505E27}" presName="connectorText" presStyleLbl="sibTrans2D1" presStyleIdx="2" presStyleCnt="3"/>
      <dgm:spPr/>
    </dgm:pt>
    <dgm:pt modelId="{C7C4C62A-560F-4261-B6C5-C893EAC24DEE}" type="pres">
      <dgm:prSet presAssocID="{2D8B4496-2161-4905-B98A-EC8C85F1B0A0}" presName="node" presStyleLbl="node1" presStyleIdx="2" presStyleCnt="3" custScaleX="139492" custScaleY="76931" custRadScaleRad="105710" custRadScaleInc="-4561">
        <dgm:presLayoutVars>
          <dgm:bulletEnabled val="1"/>
        </dgm:presLayoutVars>
      </dgm:prSet>
      <dgm:spPr/>
    </dgm:pt>
  </dgm:ptLst>
  <dgm:cxnLst>
    <dgm:cxn modelId="{C6F01B08-FA99-4FE7-8C28-AD78FE260384}" type="presOf" srcId="{EBB381F6-CA95-40C3-A634-80524ADD4AB5}" destId="{5A9567FA-A903-455E-997B-85BBBA30F771}" srcOrd="0" destOrd="0" presId="urn:microsoft.com/office/officeart/2005/8/layout/radial5"/>
    <dgm:cxn modelId="{2AD6C516-5CF4-415A-8D47-B817E787393E}" type="presOf" srcId="{33A79415-1A68-45CE-849F-CF19DEDF0B6D}" destId="{BCE8DA4F-10F8-4893-992F-2DCA91C6C32D}" srcOrd="0" destOrd="0" presId="urn:microsoft.com/office/officeart/2005/8/layout/radial5"/>
    <dgm:cxn modelId="{D03B7221-E621-4ACC-8E1F-35C6E8951D09}" type="presOf" srcId="{236DD8E7-C518-4E63-AC9D-A74985505E27}" destId="{8EF16B9F-48FA-4C4D-AE9D-95F173BEF389}" srcOrd="0" destOrd="0" presId="urn:microsoft.com/office/officeart/2005/8/layout/radial5"/>
    <dgm:cxn modelId="{D51CDC26-E28C-46A6-BDF9-F3F7F6D5E1CD}" srcId="{6FAE0BF3-9956-4803-AD78-2487E2070A8C}" destId="{673C9281-88C8-4A13-AB12-6D1F8CB770D7}" srcOrd="1" destOrd="0" parTransId="{EB51FE35-6CFF-41B2-952A-1CB490FF1EFE}" sibTransId="{02CC1601-856A-48F3-BEF2-CBFC774A54FC}"/>
    <dgm:cxn modelId="{E9F24729-E36E-4949-A04E-B7AEE0819DAE}" srcId="{6FAE0BF3-9956-4803-AD78-2487E2070A8C}" destId="{2D8B4496-2161-4905-B98A-EC8C85F1B0A0}" srcOrd="2" destOrd="0" parTransId="{236DD8E7-C518-4E63-AC9D-A74985505E27}" sibTransId="{DA8F206A-CB3D-46AC-AB08-77467D7B9BC0}"/>
    <dgm:cxn modelId="{A508CB74-C462-4A6E-B47A-F3518A961169}" srcId="{33A79415-1A68-45CE-849F-CF19DEDF0B6D}" destId="{6FAE0BF3-9956-4803-AD78-2487E2070A8C}" srcOrd="0" destOrd="0" parTransId="{9630FAAD-10C1-4F61-87CA-77941FFA7149}" sibTransId="{48636562-1728-4DA5-8D6E-8C484B01790A}"/>
    <dgm:cxn modelId="{860A767B-7722-46B2-90D7-869850AB25E1}" type="presOf" srcId="{EBB381F6-CA95-40C3-A634-80524ADD4AB5}" destId="{5BECD787-DF8B-4EF4-90E0-DC08FEF35870}" srcOrd="1" destOrd="0" presId="urn:microsoft.com/office/officeart/2005/8/layout/radial5"/>
    <dgm:cxn modelId="{96EAD37B-C3B0-4315-AD97-B9C10FEFD26C}" type="presOf" srcId="{0C99714D-2D87-46F3-9579-00B53A1624E3}" destId="{F8522416-2BD6-4E62-A77C-5B806D03C598}" srcOrd="0" destOrd="0" presId="urn:microsoft.com/office/officeart/2005/8/layout/radial5"/>
    <dgm:cxn modelId="{CE74DC7D-D684-4060-AF10-BE1AD07470DA}" type="presOf" srcId="{2D8B4496-2161-4905-B98A-EC8C85F1B0A0}" destId="{C7C4C62A-560F-4261-B6C5-C893EAC24DEE}" srcOrd="0" destOrd="0" presId="urn:microsoft.com/office/officeart/2005/8/layout/radial5"/>
    <dgm:cxn modelId="{21FC6F84-F794-4717-8C26-CD05C248516F}" srcId="{6FAE0BF3-9956-4803-AD78-2487E2070A8C}" destId="{0C99714D-2D87-46F3-9579-00B53A1624E3}" srcOrd="0" destOrd="0" parTransId="{EBB381F6-CA95-40C3-A634-80524ADD4AB5}" sibTransId="{63AC7362-67F2-487B-9986-FA513E9D5C02}"/>
    <dgm:cxn modelId="{C898BFAA-31A4-467E-9B6D-12EA0C0B6ACA}" type="presOf" srcId="{673C9281-88C8-4A13-AB12-6D1F8CB770D7}" destId="{69B0D2AB-CD9F-4639-B7B3-A44BE8349D22}" srcOrd="0" destOrd="0" presId="urn:microsoft.com/office/officeart/2005/8/layout/radial5"/>
    <dgm:cxn modelId="{59BC1EBB-90C5-4819-976D-BD8D30122B29}" type="presOf" srcId="{236DD8E7-C518-4E63-AC9D-A74985505E27}" destId="{232FA356-A12A-4F22-9068-B8D37AE05249}" srcOrd="1" destOrd="0" presId="urn:microsoft.com/office/officeart/2005/8/layout/radial5"/>
    <dgm:cxn modelId="{0A9142C1-F6A0-4452-9DDA-94E3F1DF07B3}" type="presOf" srcId="{6FAE0BF3-9956-4803-AD78-2487E2070A8C}" destId="{4F3240FA-80BE-4105-92BE-86B68488E409}" srcOrd="0" destOrd="0" presId="urn:microsoft.com/office/officeart/2005/8/layout/radial5"/>
    <dgm:cxn modelId="{8C931ECF-34E2-4B48-9CFD-AA35BBFF3E79}" type="presOf" srcId="{EB51FE35-6CFF-41B2-952A-1CB490FF1EFE}" destId="{EA9EF811-00C7-499C-A36D-D6AD7BC8184F}" srcOrd="1" destOrd="0" presId="urn:microsoft.com/office/officeart/2005/8/layout/radial5"/>
    <dgm:cxn modelId="{F6864EFA-DBC7-4F79-BD99-E7BC020A9CD3}" type="presOf" srcId="{EB51FE35-6CFF-41B2-952A-1CB490FF1EFE}" destId="{BF7B824B-1BE1-47C2-9FA4-4ACE6FADB171}" srcOrd="0" destOrd="0" presId="urn:microsoft.com/office/officeart/2005/8/layout/radial5"/>
    <dgm:cxn modelId="{C1C5CAD3-4BC4-4047-8931-586868FDFB81}" type="presParOf" srcId="{BCE8DA4F-10F8-4893-992F-2DCA91C6C32D}" destId="{4F3240FA-80BE-4105-92BE-86B68488E409}" srcOrd="0" destOrd="0" presId="urn:microsoft.com/office/officeart/2005/8/layout/radial5"/>
    <dgm:cxn modelId="{F64BB2D1-4EF3-46E5-A61D-4C22311CEC5A}" type="presParOf" srcId="{BCE8DA4F-10F8-4893-992F-2DCA91C6C32D}" destId="{5A9567FA-A903-455E-997B-85BBBA30F771}" srcOrd="1" destOrd="0" presId="urn:microsoft.com/office/officeart/2005/8/layout/radial5"/>
    <dgm:cxn modelId="{8B403FAD-9F9C-45FA-87A0-1DA974B56151}" type="presParOf" srcId="{5A9567FA-A903-455E-997B-85BBBA30F771}" destId="{5BECD787-DF8B-4EF4-90E0-DC08FEF35870}" srcOrd="0" destOrd="0" presId="urn:microsoft.com/office/officeart/2005/8/layout/radial5"/>
    <dgm:cxn modelId="{4B7352F9-6972-40CF-B290-95690C85D713}" type="presParOf" srcId="{BCE8DA4F-10F8-4893-992F-2DCA91C6C32D}" destId="{F8522416-2BD6-4E62-A77C-5B806D03C598}" srcOrd="2" destOrd="0" presId="urn:microsoft.com/office/officeart/2005/8/layout/radial5"/>
    <dgm:cxn modelId="{5D0B4ECE-BA8C-4938-B754-17E87EF7F113}" type="presParOf" srcId="{BCE8DA4F-10F8-4893-992F-2DCA91C6C32D}" destId="{BF7B824B-1BE1-47C2-9FA4-4ACE6FADB171}" srcOrd="3" destOrd="0" presId="urn:microsoft.com/office/officeart/2005/8/layout/radial5"/>
    <dgm:cxn modelId="{5DE4BB64-C949-4BCE-8A52-AD2A0C93C5FE}" type="presParOf" srcId="{BF7B824B-1BE1-47C2-9FA4-4ACE6FADB171}" destId="{EA9EF811-00C7-499C-A36D-D6AD7BC8184F}" srcOrd="0" destOrd="0" presId="urn:microsoft.com/office/officeart/2005/8/layout/radial5"/>
    <dgm:cxn modelId="{3599DDA1-BBF3-41FF-B0CB-5BBB0685D8B6}" type="presParOf" srcId="{BCE8DA4F-10F8-4893-992F-2DCA91C6C32D}" destId="{69B0D2AB-CD9F-4639-B7B3-A44BE8349D22}" srcOrd="4" destOrd="0" presId="urn:microsoft.com/office/officeart/2005/8/layout/radial5"/>
    <dgm:cxn modelId="{E0579EA4-B2D1-45B7-837B-6DF98543BEDA}" type="presParOf" srcId="{BCE8DA4F-10F8-4893-992F-2DCA91C6C32D}" destId="{8EF16B9F-48FA-4C4D-AE9D-95F173BEF389}" srcOrd="5" destOrd="0" presId="urn:microsoft.com/office/officeart/2005/8/layout/radial5"/>
    <dgm:cxn modelId="{6A6E4971-05B3-4F94-96BC-7EC7DB464C30}" type="presParOf" srcId="{8EF16B9F-48FA-4C4D-AE9D-95F173BEF389}" destId="{232FA356-A12A-4F22-9068-B8D37AE05249}" srcOrd="0" destOrd="0" presId="urn:microsoft.com/office/officeart/2005/8/layout/radial5"/>
    <dgm:cxn modelId="{29350871-6E35-4432-8A75-A45B3682ABF6}" type="presParOf" srcId="{BCE8DA4F-10F8-4893-992F-2DCA91C6C32D}" destId="{C7C4C62A-560F-4261-B6C5-C893EAC24DE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40FA-80BE-4105-92BE-86B68488E409}">
      <dsp:nvSpPr>
        <dsp:cNvPr id="0" name=""/>
        <dsp:cNvSpPr/>
      </dsp:nvSpPr>
      <dsp:spPr>
        <a:xfrm>
          <a:off x="1064760" y="1837383"/>
          <a:ext cx="2219642" cy="4876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Control Measures</a:t>
          </a:r>
          <a:endParaRPr lang="en-US" sz="1600" kern="1200" dirty="0"/>
        </a:p>
      </dsp:txBody>
      <dsp:txXfrm>
        <a:off x="1389819" y="1908795"/>
        <a:ext cx="1569524" cy="344805"/>
      </dsp:txXfrm>
    </dsp:sp>
    <dsp:sp modelId="{5A9567FA-A903-455E-997B-85BBBA30F771}">
      <dsp:nvSpPr>
        <dsp:cNvPr id="0" name=""/>
        <dsp:cNvSpPr/>
      </dsp:nvSpPr>
      <dsp:spPr>
        <a:xfrm rot="16465128">
          <a:off x="2099418" y="1404489"/>
          <a:ext cx="251821" cy="377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134281" y="1517703"/>
        <a:ext cx="176275" cy="226659"/>
      </dsp:txXfrm>
    </dsp:sp>
    <dsp:sp modelId="{F8522416-2BD6-4E62-A77C-5B806D03C598}">
      <dsp:nvSpPr>
        <dsp:cNvPr id="0" name=""/>
        <dsp:cNvSpPr/>
      </dsp:nvSpPr>
      <dsp:spPr>
        <a:xfrm>
          <a:off x="1491707" y="579170"/>
          <a:ext cx="1537240" cy="7848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Chemical</a:t>
          </a:r>
        </a:p>
      </dsp:txBody>
      <dsp:txXfrm>
        <a:off x="1716831" y="694106"/>
        <a:ext cx="1086992" cy="554959"/>
      </dsp:txXfrm>
    </dsp:sp>
    <dsp:sp modelId="{BF7B824B-1BE1-47C2-9FA4-4ACE6FADB171}">
      <dsp:nvSpPr>
        <dsp:cNvPr id="0" name=""/>
        <dsp:cNvSpPr/>
      </dsp:nvSpPr>
      <dsp:spPr>
        <a:xfrm rot="1715930">
          <a:off x="2689475" y="2262949"/>
          <a:ext cx="329859" cy="377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695512" y="2314818"/>
        <a:ext cx="230901" cy="226659"/>
      </dsp:txXfrm>
    </dsp:sp>
    <dsp:sp modelId="{69B0D2AB-CD9F-4639-B7B3-A44BE8349D22}">
      <dsp:nvSpPr>
        <dsp:cNvPr id="0" name=""/>
        <dsp:cNvSpPr/>
      </dsp:nvSpPr>
      <dsp:spPr>
        <a:xfrm>
          <a:off x="2914033" y="2464158"/>
          <a:ext cx="1600816" cy="913115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Physical</a:t>
          </a:r>
        </a:p>
      </dsp:txBody>
      <dsp:txXfrm>
        <a:off x="3148467" y="2597881"/>
        <a:ext cx="1131948" cy="645669"/>
      </dsp:txXfrm>
    </dsp:sp>
    <dsp:sp modelId="{8EF16B9F-48FA-4C4D-AE9D-95F173BEF389}">
      <dsp:nvSpPr>
        <dsp:cNvPr id="0" name=""/>
        <dsp:cNvSpPr/>
      </dsp:nvSpPr>
      <dsp:spPr>
        <a:xfrm rot="8753666">
          <a:off x="1443996" y="2282574"/>
          <a:ext cx="308592" cy="377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528613" y="2332172"/>
        <a:ext cx="216014" cy="226659"/>
      </dsp:txXfrm>
    </dsp:sp>
    <dsp:sp modelId="{C7C4C62A-560F-4261-B6C5-C893EAC24DEE}">
      <dsp:nvSpPr>
        <dsp:cNvPr id="0" name=""/>
        <dsp:cNvSpPr/>
      </dsp:nvSpPr>
      <dsp:spPr>
        <a:xfrm>
          <a:off x="85721" y="2543600"/>
          <a:ext cx="1549862" cy="85476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Cultural</a:t>
          </a:r>
        </a:p>
      </dsp:txBody>
      <dsp:txXfrm>
        <a:off x="312693" y="2668777"/>
        <a:ext cx="1095918" cy="604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2032986"/>
            <a:ext cx="11354539" cy="1468099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POTENTIAL OF USING PESTICIDAL PLANT EXTRACTS IN MANAGING TERMITE DAMAGE IN SUGARCANE BUDS AND SETTS AT PLANTING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602038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u="sng" dirty="0"/>
              <a:t>P. M. D. B. Weerasekara</a:t>
            </a:r>
            <a:r>
              <a:rPr lang="en-US" sz="2000" baseline="30000" dirty="0"/>
              <a:t>1*</a:t>
            </a:r>
            <a:r>
              <a:rPr lang="en-US" sz="2000" dirty="0"/>
              <a:t>, K. M. G. Chanchala</a:t>
            </a:r>
            <a:r>
              <a:rPr lang="en-US" sz="2000" baseline="30000" dirty="0"/>
              <a:t>2</a:t>
            </a:r>
            <a:r>
              <a:rPr lang="en-US" sz="2000" dirty="0"/>
              <a:t>, W. M. A. U. K. M. Wijesekara</a:t>
            </a:r>
            <a:r>
              <a:rPr lang="en-US" sz="2000" baseline="30000" dirty="0"/>
              <a:t>1</a:t>
            </a:r>
            <a:endParaRPr lang="en-US" sz="2000" dirty="0"/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611796"/>
            <a:ext cx="11354538" cy="890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baseline="30000" dirty="0"/>
              <a:t>1</a:t>
            </a:r>
            <a:r>
              <a:rPr lang="en-US" sz="2400" i="1" dirty="0"/>
              <a:t>Department of Export Agriculture, Faculty of Agricultural Sciences, Sabaragamuwa University of Sri Lanka </a:t>
            </a:r>
          </a:p>
          <a:p>
            <a:r>
              <a:rPr lang="en-US" sz="2400" i="1" baseline="30000" dirty="0"/>
              <a:t>2</a:t>
            </a:r>
            <a:r>
              <a:rPr lang="en-US" sz="2400" i="1" dirty="0"/>
              <a:t>Division of Crop Protection, Sugarcane Research Institute, </a:t>
            </a:r>
            <a:r>
              <a:rPr lang="en-US" sz="2400" i="1" dirty="0" err="1"/>
              <a:t>Uda</a:t>
            </a:r>
            <a:r>
              <a:rPr lang="en-US" sz="2400" i="1" dirty="0"/>
              <a:t> Walawe, Sri Lanka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7363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64904" y="478224"/>
            <a:ext cx="8931966" cy="701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Preparation of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Ethanolic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Plant Extract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1" y="1906613"/>
            <a:ext cx="8763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82" y="1906613"/>
            <a:ext cx="695325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847" y="1897088"/>
            <a:ext cx="657225" cy="704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568" y="1878038"/>
            <a:ext cx="657225" cy="72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774" y="1818135"/>
            <a:ext cx="823747" cy="831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9142" y="3518862"/>
            <a:ext cx="1933652" cy="193899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Drying plant parts under shade and milled into fine powder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Etuh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et al.,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2021)</a:t>
            </a:r>
          </a:p>
        </p:txBody>
      </p:sp>
      <p:pic>
        <p:nvPicPr>
          <p:cNvPr id="15" name="Picture 2" descr="C:\Users\Seya pc\Desktop\Training\20220927_0845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3"/>
          <a:stretch/>
        </p:blipFill>
        <p:spPr bwMode="auto">
          <a:xfrm>
            <a:off x="879142" y="1893164"/>
            <a:ext cx="1933652" cy="162569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4762" b="8761"/>
          <a:stretch/>
        </p:blipFill>
        <p:spPr>
          <a:xfrm>
            <a:off x="3235619" y="1906613"/>
            <a:ext cx="1851416" cy="157060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35618" y="3477215"/>
            <a:ext cx="1851417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(20 g) of dried plant materials were extracted at room temperature with 100ml of ethanol (96%)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Nikkon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2009)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2024" y="1887113"/>
            <a:ext cx="1900238" cy="15728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542024" y="3459918"/>
            <a:ext cx="1900238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Shaken for about 6 hrs, leaf extracts were filtered through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Whatman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No 01 filter paper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52" y="1887113"/>
            <a:ext cx="1914525" cy="15249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897253" y="3412013"/>
            <a:ext cx="1914524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Filtered solution was evaporated in a water bath at 65℃ for about 72hrs it was kept in an oven at 45℃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(Ahmad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2019)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"/>
          <a:stretch/>
        </p:blipFill>
        <p:spPr>
          <a:xfrm rot="5400000">
            <a:off x="10378480" y="1816233"/>
            <a:ext cx="1550263" cy="16920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0291438" y="3437377"/>
            <a:ext cx="1724350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dried extract was dissolved in distilled water to give final concentrations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(Michael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253168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8787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Plant Extract 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320" y="1630680"/>
            <a:ext cx="899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Prepared filtrate was used for sett treatment at planting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8441" r="-667" b="15323"/>
          <a:stretch/>
        </p:blipFill>
        <p:spPr>
          <a:xfrm rot="16200000">
            <a:off x="1595132" y="1726253"/>
            <a:ext cx="1866066" cy="3025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4206239" y="2994048"/>
            <a:ext cx="639566" cy="563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r="13773"/>
          <a:stretch/>
        </p:blipFill>
        <p:spPr>
          <a:xfrm>
            <a:off x="5018700" y="2306067"/>
            <a:ext cx="1981200" cy="186606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7172794" y="3049790"/>
            <a:ext cx="631901" cy="563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10222" r="521" b="19111"/>
          <a:stretch/>
        </p:blipFill>
        <p:spPr>
          <a:xfrm rot="16200000">
            <a:off x="8610734" y="1672923"/>
            <a:ext cx="1866065" cy="313235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49680" y="4385850"/>
            <a:ext cx="279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Soaked in filtrate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8700" y="4385850"/>
            <a:ext cx="235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Kept outside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4695" y="4385850"/>
            <a:ext cx="379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Again, soaked in filtrate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2405" y="4909070"/>
            <a:ext cx="132588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360" y="4923615"/>
            <a:ext cx="132588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0826" y="4923615"/>
            <a:ext cx="132588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173980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9774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675" y="831611"/>
            <a:ext cx="321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Preliminary Study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00701" y="618551"/>
            <a:ext cx="671512" cy="42612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00701" y="1231982"/>
            <a:ext cx="671512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57676" y="418496"/>
            <a:ext cx="2606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7675" y="1031927"/>
            <a:ext cx="2606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Termite Mortality Test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14362" y="1629446"/>
            <a:ext cx="1935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Choice Test 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904874" y="2215180"/>
            <a:ext cx="10010775" cy="14138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8373" y="4835209"/>
            <a:ext cx="3671887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</a:rPr>
              <a:t>Ipil-Ipil</a:t>
            </a:r>
            <a:r>
              <a:rPr lang="en-US" sz="2400" b="1" dirty="0">
                <a:solidFill>
                  <a:srgbClr val="002060"/>
                </a:solidFill>
              </a:rPr>
              <a:t> pods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</a:rPr>
              <a:t>Ipil-Ipil</a:t>
            </a:r>
            <a:r>
              <a:rPr lang="en-US" sz="2400" b="1" dirty="0">
                <a:solidFill>
                  <a:srgbClr val="002060"/>
                </a:solidFill>
              </a:rPr>
              <a:t> leaves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Lantana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Gliricidia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077" y="4835209"/>
            <a:ext cx="1473066" cy="156966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055" y="4830099"/>
            <a:ext cx="1410632" cy="156966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254" y="4835209"/>
            <a:ext cx="1304925" cy="15594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5179" y="4814769"/>
            <a:ext cx="1652358" cy="160032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11793">
            <a:off x="515882" y="5092991"/>
            <a:ext cx="1809750" cy="79572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87896" y="3728686"/>
            <a:ext cx="9992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>
                <a:ea typeface="Arial" panose="020B0604020202020204" pitchFamily="34" charset="0"/>
              </a:rPr>
              <a:t>Twelve (12) treatments with three replicates were located in a circular manner ( RCBD ).</a:t>
            </a:r>
          </a:p>
        </p:txBody>
      </p:sp>
    </p:spTree>
    <p:extLst>
      <p:ext uri="{BB962C8B-B14F-4D97-AF65-F5344CB8AC3E}">
        <p14:creationId xmlns:p14="http://schemas.microsoft.com/office/powerpoint/2010/main" val="169065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9773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6039" y="374541"/>
            <a:ext cx="1041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Termite mortality test (Randomized Complete Block Design)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6039" y="897761"/>
            <a:ext cx="941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(Randomized Complete Block Design was used with three replicates)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839" y="1588089"/>
            <a:ext cx="3162808" cy="134302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Selected plants from the choice test were used for the termite mortality test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72878" y="2051484"/>
            <a:ext cx="414337" cy="2693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13712" y="1588088"/>
            <a:ext cx="2860708" cy="134302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Six concentrations (0.5 g/L, 2 g/L, 4 g/L, 6 g/L, 8 g/L, 10 g/L)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600917" y="2124939"/>
            <a:ext cx="414337" cy="2693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79593" y="1588088"/>
            <a:ext cx="2814639" cy="13430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Plant extract treated sugarcane single budded setts were placed in the middle of the bottles 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452268" y="2988740"/>
            <a:ext cx="240713" cy="1597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1020" y="3206070"/>
            <a:ext cx="2816160" cy="154839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Termite mortality was observed during the time periods of 6 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r>
              <a:rPr lang="en-US" sz="2000" dirty="0">
                <a:solidFill>
                  <a:schemeClr val="tx1"/>
                </a:solidFill>
              </a:rPr>
              <a:t>, 24 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r>
              <a:rPr lang="en-US" sz="2000" dirty="0">
                <a:solidFill>
                  <a:schemeClr val="tx1"/>
                </a:solidFill>
              </a:rPr>
              <a:t>, 48hr and 72 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r>
              <a:rPr lang="en-US" sz="2000" dirty="0">
                <a:solidFill>
                  <a:schemeClr val="tx1"/>
                </a:solidFill>
              </a:rPr>
              <a:t>, after introducing termites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7626405" y="3752243"/>
            <a:ext cx="414338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9050" y="3554110"/>
                <a:ext cx="6699929" cy="6791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Percentage mortality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𝒅𝒆𝒂𝒅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𝒕𝒆𝒓𝒎𝒊𝒕𝒆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𝑻𝒐𝒕𝒂𝒍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𝒕𝒆𝒓𝒎𝒊𝒕𝒆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50" y="3554110"/>
                <a:ext cx="6699929" cy="679160"/>
              </a:xfrm>
              <a:prstGeom prst="rect">
                <a:avLst/>
              </a:prstGeom>
              <a:blipFill rotWithShape="0">
                <a:blip r:embed="rId2"/>
                <a:stretch>
                  <a:fillRect l="-126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402719" y="4247651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(Cynthia </a:t>
            </a:r>
            <a:r>
              <a:rPr lang="en-US" i="1" dirty="0">
                <a:latin typeface="Times New Roman" panose="02020603050405020304" pitchFamily="18" charset="0"/>
                <a:ea typeface="Arial" panose="020B0604020202020204" pitchFamily="34" charset="0"/>
              </a:rPr>
              <a:t>et al.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, 2016)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6083" b="7732"/>
          <a:stretch/>
        </p:blipFill>
        <p:spPr>
          <a:xfrm>
            <a:off x="734254" y="4662558"/>
            <a:ext cx="2455638" cy="10286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27083" r="7136" b="15000"/>
          <a:stretch/>
        </p:blipFill>
        <p:spPr>
          <a:xfrm>
            <a:off x="3189892" y="4649417"/>
            <a:ext cx="2000249" cy="9144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b="24097"/>
          <a:stretch/>
        </p:blipFill>
        <p:spPr>
          <a:xfrm rot="16200000">
            <a:off x="5718470" y="4279745"/>
            <a:ext cx="1774325" cy="2782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88" y="4783637"/>
            <a:ext cx="2970491" cy="17743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2" b="15417"/>
          <a:stretch/>
        </p:blipFill>
        <p:spPr>
          <a:xfrm>
            <a:off x="725163" y="5563894"/>
            <a:ext cx="2455639" cy="9940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30001" r="4635" b="16458"/>
          <a:stretch/>
        </p:blipFill>
        <p:spPr>
          <a:xfrm>
            <a:off x="3192038" y="5563895"/>
            <a:ext cx="2022540" cy="9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9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1408" y="296006"/>
            <a:ext cx="8971721" cy="844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5. Land preparation and termite attraction</a:t>
            </a:r>
          </a:p>
        </p:txBody>
      </p:sp>
      <p:pic>
        <p:nvPicPr>
          <p:cNvPr id="6" name="Picture 2" descr="C:\Users\Seya pc\Desktop\Training\20220928_083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9251" y="1866863"/>
            <a:ext cx="2011887" cy="178593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eya pc\Desktop\Training\20221010_143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4" y="1753888"/>
            <a:ext cx="1728786" cy="201188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295333" y="2543175"/>
            <a:ext cx="1226662" cy="642938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65119" y="2643229"/>
            <a:ext cx="848201" cy="642938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8664" y="4057102"/>
            <a:ext cx="293306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Land preparation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4029159"/>
            <a:ext cx="250031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Application of wetted cow dung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29538" y="1753887"/>
            <a:ext cx="3386138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Termites are usually attract to the cow dungs.</a:t>
            </a:r>
          </a:p>
          <a:p>
            <a:endParaRPr lang="en-US" sz="2400" dirty="0"/>
          </a:p>
          <a:p>
            <a:pPr algn="ctr"/>
            <a:r>
              <a:rPr lang="en-US" sz="2400" dirty="0"/>
              <a:t>After 1 week of cow dung application, several soil samples were taken</a:t>
            </a:r>
            <a:r>
              <a:rPr lang="si-LK" sz="2400" dirty="0"/>
              <a:t> </a:t>
            </a:r>
            <a:r>
              <a:rPr lang="en-US" sz="2400" dirty="0"/>
              <a:t>randomly from the field to check proper termite attraction and distribution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14033" y="689113"/>
            <a:ext cx="2064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Field Study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67242"/>
              </p:ext>
            </p:extLst>
          </p:nvPr>
        </p:nvGraphicFramePr>
        <p:xfrm>
          <a:off x="777241" y="2126159"/>
          <a:ext cx="7195184" cy="2324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Replicate 1</a:t>
                      </a:r>
                      <a:endParaRPr lang="en-US" sz="1400" b="1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1m</a:t>
                      </a:r>
                      <a:endParaRPr lang="en-US" sz="1400" b="1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Replicate 2</a:t>
                      </a:r>
                      <a:endParaRPr lang="en-US" sz="1400" b="1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1m</a:t>
                      </a:r>
                      <a:endParaRPr lang="en-US" sz="1400" b="1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Replicate 3</a:t>
                      </a:r>
                      <a:endParaRPr lang="en-US" sz="1400" b="1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Water - Control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  <a:cs typeface="Latha"/>
                        </a:rPr>
                        <a:t>Lantana - Ethanolic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Ipil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leaves - Ethanolic</a:t>
                      </a:r>
                      <a:endParaRPr lang="en-US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Fipronil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- Control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Gliricidia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- Ethanolic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Fipronil</a:t>
                      </a:r>
                      <a:r>
                        <a:rPr lang="en-US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Control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9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Ipil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pods - Ethanolic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Water - Control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Ipil</a:t>
                      </a:r>
                      <a:r>
                        <a:rPr lang="en-US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pods - Ethanolic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9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Ipil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leaves - Ethanolic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Arial" panose="020B0604020202020204" pitchFamily="34" charset="0"/>
                          <a:cs typeface="Latha"/>
                        </a:rPr>
                        <a:t>Ipil</a:t>
                      </a: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  <a:cs typeface="Latha"/>
                        </a:rPr>
                        <a:t> leaves - Ethanolic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Gliricidia - Ethanolic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Lantana - Ethanolic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Fipronil</a:t>
                      </a: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 - Control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Water - Control</a:t>
                      </a:r>
                      <a:endParaRPr lang="en-US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9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Gliricidia - Ethanolic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Ipil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pods - Ethanolic</a:t>
                      </a:r>
                      <a:endParaRPr lang="en-US" sz="1400" dirty="0">
                        <a:effectLst/>
                        <a:latin typeface="+mn-lt"/>
                        <a:ea typeface="Arial" panose="020B0604020202020204" pitchFamily="34" charset="0"/>
                        <a:cs typeface="Lath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Lantana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Ethanolic</a:t>
                      </a:r>
                      <a:endParaRPr lang="en-US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746760" y="4606050"/>
            <a:ext cx="61815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57866" y="4606050"/>
            <a:ext cx="54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2082" y="4421384"/>
            <a:ext cx="113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53" y="4743055"/>
            <a:ext cx="2413441" cy="161329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08" y="4743054"/>
            <a:ext cx="2329287" cy="161329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8186738" y="1394279"/>
            <a:ext cx="14287" cy="5035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26567" y="1723383"/>
            <a:ext cx="2657475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Treated sugarcane setts (1g /L) were used for field planting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26566" y="3426947"/>
            <a:ext cx="2657476" cy="16312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Four pesticidal plant extracts were selected from preliminary test was used as treatments in the field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6566" y="5215327"/>
            <a:ext cx="2657476" cy="4132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Design : RCBD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015320" y="1371600"/>
            <a:ext cx="9614580" cy="4535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6760" y="1570017"/>
            <a:ext cx="2285093" cy="3429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Field plan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4237" y="428528"/>
            <a:ext cx="8900111" cy="844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6. Data collection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5522" y="1428276"/>
            <a:ext cx="2838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Preliminary Study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0" y="1011301"/>
            <a:ext cx="5800922" cy="4350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52270" y="1872133"/>
            <a:ext cx="5149747" cy="1938992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  Termite damage was recorded as a volume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  Termite mortality percentage was calculated (Cynthia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et al.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2016).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5765" y="3853424"/>
            <a:ext cx="1830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Field Study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3425" y="4366088"/>
            <a:ext cx="8786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After four weeks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Germination count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Plant characters ( Leaf number, 3</a:t>
            </a:r>
            <a:r>
              <a:rPr lang="en-US" sz="2400" b="1" baseline="30000" dirty="0">
                <a:solidFill>
                  <a:schemeClr val="accent2">
                    <a:lumMod val="50000"/>
                  </a:schemeClr>
                </a:solidFill>
              </a:rPr>
              <a:t>rd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leaf length, 3</a:t>
            </a:r>
            <a:r>
              <a:rPr lang="en-US" sz="2400" b="1" baseline="30000" dirty="0">
                <a:solidFill>
                  <a:schemeClr val="accent2">
                    <a:lumMod val="50000"/>
                  </a:schemeClr>
                </a:solidFill>
              </a:rPr>
              <a:t>rd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leaf width, root mass)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Damage type ( Bud damage, sett damage)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7378" y="410817"/>
            <a:ext cx="9042987" cy="755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6. Data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5523" y="1743075"/>
            <a:ext cx="102783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/>
              <a:t>Mean comparison and treatment comparison were done by using One-way ANOVA with Duncan’s Multiple Range Test.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/>
              <a:t>50% lethal concentrations (LC</a:t>
            </a:r>
            <a:r>
              <a:rPr lang="en-US" sz="2800" dirty="0">
                <a:cs typeface="Times New Roman" panose="02020603050405020304" pitchFamily="18" charset="0"/>
              </a:rPr>
              <a:t>₅₀)</a:t>
            </a:r>
            <a:r>
              <a:rPr lang="en-US" sz="2800" dirty="0"/>
              <a:t> was interpolated from non-linear regression curve fit model using GraphPad Prism version 9.4.0.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/>
              <a:t>Graphical illustrations were done by </a:t>
            </a:r>
            <a:r>
              <a:rPr lang="en-US" sz="2800" dirty="0" err="1"/>
              <a:t>GraphPad</a:t>
            </a:r>
            <a:r>
              <a:rPr lang="en-US" sz="2800" dirty="0"/>
              <a:t> Prism version 9.4.0.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1878" y="1813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Choice 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/>
          <a:stretch/>
        </p:blipFill>
        <p:spPr>
          <a:xfrm>
            <a:off x="3455785" y="1375426"/>
            <a:ext cx="4614508" cy="5117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6800" y="2042160"/>
            <a:ext cx="1920240" cy="83099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          </a:t>
            </a:r>
            <a:r>
              <a:rPr lang="en-US" sz="2000" b="1" i="1" dirty="0"/>
              <a:t>P &lt; </a:t>
            </a:r>
            <a:r>
              <a:rPr lang="en-US" sz="2000" b="1" dirty="0"/>
              <a:t>0.05</a:t>
            </a:r>
          </a:p>
          <a:p>
            <a:pPr algn="just"/>
            <a:r>
              <a:rPr lang="en-US" sz="2000" b="1" dirty="0"/>
              <a:t>    **  -  </a:t>
            </a:r>
            <a:r>
              <a:rPr lang="en-US" sz="2000" b="1" i="1" dirty="0"/>
              <a:t>P &lt; </a:t>
            </a:r>
            <a:r>
              <a:rPr lang="en-US" sz="2000" b="1" dirty="0"/>
              <a:t>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556" y="1271800"/>
            <a:ext cx="653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Preliminary study</a:t>
            </a:r>
          </a:p>
        </p:txBody>
      </p: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6461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199CFB-9271-A092-1E78-E6E027FEC48A}"/>
              </a:ext>
            </a:extLst>
          </p:cNvPr>
          <p:cNvGrpSpPr/>
          <p:nvPr/>
        </p:nvGrpSpPr>
        <p:grpSpPr>
          <a:xfrm>
            <a:off x="380339" y="1232451"/>
            <a:ext cx="5397609" cy="3604592"/>
            <a:chOff x="579120" y="954756"/>
            <a:chExt cx="7539685" cy="53088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" y="1071999"/>
              <a:ext cx="7539685" cy="51916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22042" y="954756"/>
              <a:ext cx="4053839" cy="71068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Gliricidia leaf extract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49972" y="358401"/>
            <a:ext cx="386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Termite Mortality Test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08373"/>
              </p:ext>
            </p:extLst>
          </p:nvPr>
        </p:nvGraphicFramePr>
        <p:xfrm>
          <a:off x="997704" y="4976544"/>
          <a:ext cx="3667062" cy="1481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3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Time exposed (hours)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LC</a:t>
                      </a:r>
                      <a:r>
                        <a:rPr lang="en-US" sz="1100" b="1" baseline="-25000" dirty="0"/>
                        <a:t>50</a:t>
                      </a:r>
                      <a:r>
                        <a:rPr lang="en-US" sz="1100" b="1" baseline="0" dirty="0"/>
                        <a:t> (g/l)</a:t>
                      </a:r>
                      <a:endParaRPr lang="en-US" sz="11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effectLst/>
                        </a:rPr>
                        <a:t>R</a:t>
                      </a:r>
                      <a:r>
                        <a:rPr lang="en-US" sz="1100" b="1" kern="1200" baseline="30000" dirty="0">
                          <a:effectLst/>
                        </a:rPr>
                        <a:t>2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33.76 ± 0.42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1.89 ± 0.25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 ± 0.46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 ± 0.309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013382" y="1195497"/>
            <a:ext cx="14287" cy="5035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694F5C-0A3E-B107-2595-4BEA07B643C7}"/>
              </a:ext>
            </a:extLst>
          </p:cNvPr>
          <p:cNvGrpSpPr/>
          <p:nvPr/>
        </p:nvGrpSpPr>
        <p:grpSpPr>
          <a:xfrm>
            <a:off x="6559826" y="1232451"/>
            <a:ext cx="5406887" cy="3644348"/>
            <a:chOff x="724767" y="484359"/>
            <a:chExt cx="7655209" cy="54772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67" y="685801"/>
              <a:ext cx="7655209" cy="527583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657332" y="484359"/>
              <a:ext cx="4052757" cy="724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Ipil-ipil leaf extract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24026"/>
              </p:ext>
            </p:extLst>
          </p:nvPr>
        </p:nvGraphicFramePr>
        <p:xfrm>
          <a:off x="7266796" y="5022573"/>
          <a:ext cx="365299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Time exposed (hours)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LC</a:t>
                      </a:r>
                      <a:r>
                        <a:rPr lang="en-US" sz="1100" b="1" baseline="-25000" dirty="0"/>
                        <a:t>50</a:t>
                      </a:r>
                      <a:r>
                        <a:rPr lang="en-US" sz="1100" b="1" baseline="0" dirty="0"/>
                        <a:t> (g/l)</a:t>
                      </a:r>
                      <a:endParaRPr lang="en-US" sz="11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effectLst/>
                        </a:rPr>
                        <a:t>R</a:t>
                      </a:r>
                      <a:r>
                        <a:rPr lang="en-US" sz="1100" b="1" kern="1200" baseline="30000" dirty="0">
                          <a:effectLst/>
                        </a:rPr>
                        <a:t>2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9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/>
                        </a:rPr>
                        <a:t>7.35 ± 0.4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9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/>
                        </a:rPr>
                        <a:t>0.11 ± 0.29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9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/>
                        </a:rPr>
                        <a:t>0.22 ± 1.31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79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/>
                        </a:rPr>
                        <a:t>0.21 ± 0.93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076876-AA29-C09D-C90D-82F6991C668B}"/>
              </a:ext>
            </a:extLst>
          </p:cNvPr>
          <p:cNvGrpSpPr/>
          <p:nvPr/>
        </p:nvGrpSpPr>
        <p:grpSpPr>
          <a:xfrm>
            <a:off x="447882" y="1232452"/>
            <a:ext cx="4959006" cy="3445566"/>
            <a:chOff x="328613" y="675402"/>
            <a:chExt cx="7830493" cy="52224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" y="675402"/>
              <a:ext cx="7830493" cy="52224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64430" y="695482"/>
              <a:ext cx="4714975" cy="6352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accent5">
                      <a:lumMod val="50000"/>
                    </a:schemeClr>
                  </a:solidFill>
                </a:rPr>
                <a:t>Ipil</a:t>
              </a: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 - </a:t>
              </a:r>
              <a:r>
                <a:rPr lang="en-US" sz="2000" b="1" dirty="0" err="1">
                  <a:solidFill>
                    <a:schemeClr val="accent5">
                      <a:lumMod val="50000"/>
                    </a:schemeClr>
                  </a:solidFill>
                </a:rPr>
                <a:t>ipil</a:t>
              </a: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 pod extract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6013382" y="1195497"/>
            <a:ext cx="14287" cy="5035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16473"/>
              </p:ext>
            </p:extLst>
          </p:nvPr>
        </p:nvGraphicFramePr>
        <p:xfrm>
          <a:off x="1020417" y="4863547"/>
          <a:ext cx="3472070" cy="160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0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Time exposed (hours)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LC</a:t>
                      </a:r>
                      <a:r>
                        <a:rPr lang="en-US" sz="1100" b="1" baseline="-25000" dirty="0"/>
                        <a:t>50</a:t>
                      </a:r>
                      <a:r>
                        <a:rPr lang="en-US" sz="1100" b="1" baseline="0" dirty="0"/>
                        <a:t> (g/l)</a:t>
                      </a:r>
                      <a:endParaRPr lang="en-US" sz="11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effectLst/>
                        </a:rPr>
                        <a:t>R</a:t>
                      </a:r>
                      <a:r>
                        <a:rPr lang="en-US" sz="1100" b="1" kern="1200" baseline="30000" dirty="0">
                          <a:effectLst/>
                        </a:rPr>
                        <a:t>2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Latha"/>
                        </a:rPr>
                        <a:t>13.93 ± 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Latha"/>
                        </a:rPr>
                        <a:t>0.019 ± 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Latha"/>
                        </a:rPr>
                        <a:t>0.0063 ± 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Latha"/>
                        </a:rPr>
                        <a:t>0.27 ±0.30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DECF380-B264-71C8-4263-1ADE11A42E0E}"/>
              </a:ext>
            </a:extLst>
          </p:cNvPr>
          <p:cNvGrpSpPr/>
          <p:nvPr/>
        </p:nvGrpSpPr>
        <p:grpSpPr>
          <a:xfrm>
            <a:off x="6400798" y="1285461"/>
            <a:ext cx="5208105" cy="3538330"/>
            <a:chOff x="701040" y="713607"/>
            <a:chExt cx="7399862" cy="53704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" y="990600"/>
              <a:ext cx="7399862" cy="509349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343572" y="713607"/>
              <a:ext cx="4114799" cy="7102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Lantana leaf extract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99903"/>
              </p:ext>
            </p:extLst>
          </p:nvPr>
        </p:nvGraphicFramePr>
        <p:xfrm>
          <a:off x="6982061" y="5006009"/>
          <a:ext cx="367268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1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Time exposed (hours)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LC</a:t>
                      </a:r>
                      <a:r>
                        <a:rPr lang="en-US" sz="1100" b="1" baseline="-25000" dirty="0"/>
                        <a:t>50</a:t>
                      </a:r>
                      <a:r>
                        <a:rPr lang="en-US" sz="1100" b="1" baseline="0" dirty="0"/>
                        <a:t> (g/l)</a:t>
                      </a:r>
                      <a:endParaRPr lang="en-US" sz="11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effectLst/>
                        </a:rPr>
                        <a:t>R</a:t>
                      </a:r>
                      <a:r>
                        <a:rPr lang="en-US" sz="1100" b="1" kern="1200" baseline="30000" dirty="0">
                          <a:effectLst/>
                        </a:rPr>
                        <a:t>2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3.97 ± 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effectLst/>
                        </a:rPr>
                        <a:t>0.48b ± 0.53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effectLst/>
                        </a:rPr>
                        <a:t>0.084 ± 0.45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effectLst/>
                        </a:rPr>
                        <a:t>0.00033 ± 0.0004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36327" y="180715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Field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0172" y="728461"/>
            <a:ext cx="653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Plant characters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556" y="1387501"/>
            <a:ext cx="5927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Number of germinated buds four weeks after planting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DCCCB55-3D6F-8A86-7777-B225294ED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1764757"/>
            <a:ext cx="3774555" cy="418728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013382" y="1195497"/>
            <a:ext cx="14287" cy="5035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6047" y="1458839"/>
            <a:ext cx="682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Number of leaves four weeks after planting</a:t>
            </a:r>
          </a:p>
        </p:txBody>
      </p:sp>
      <p:pic>
        <p:nvPicPr>
          <p:cNvPr id="14" name="Picture 13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86C66D65-4622-1492-2727-805F9206B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79" y="1739864"/>
            <a:ext cx="3637133" cy="420927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821"/>
              </p:ext>
            </p:extLst>
          </p:nvPr>
        </p:nvGraphicFramePr>
        <p:xfrm>
          <a:off x="9622324" y="3405071"/>
          <a:ext cx="1900441" cy="2432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17">
                <a:tc>
                  <a:txBody>
                    <a:bodyPr/>
                    <a:lstStyle/>
                    <a:p>
                      <a:r>
                        <a:rPr lang="en-US" sz="1100" b="1" dirty="0"/>
                        <a:t>IIP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Ipil-Ipil Pods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34">
                <a:tc>
                  <a:txBody>
                    <a:bodyPr/>
                    <a:lstStyle/>
                    <a:p>
                      <a:r>
                        <a:rPr lang="en-US" sz="1100" b="1" dirty="0"/>
                        <a:t>IIL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Ipil-Ipil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Lantana Camara </a:t>
                      </a:r>
                      <a:r>
                        <a:rPr lang="en-US" sz="1100" b="1" i="0" dirty="0"/>
                        <a:t>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61">
                <a:tc>
                  <a:txBody>
                    <a:bodyPr/>
                    <a:lstStyle/>
                    <a:p>
                      <a:r>
                        <a:rPr lang="en-US" sz="1100" b="1" dirty="0"/>
                        <a:t>GL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Gliricidia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Non-treated control (water)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Treated control  (Fipronil)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3402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54210" y="2564296"/>
            <a:ext cx="144448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NS</a:t>
            </a:r>
            <a:r>
              <a:rPr lang="en-US" dirty="0"/>
              <a:t> - </a:t>
            </a:r>
            <a:r>
              <a:rPr lang="en-US" i="1" dirty="0"/>
              <a:t>p</a:t>
            </a:r>
            <a:r>
              <a:rPr lang="en-US" dirty="0"/>
              <a:t> &gt; 0.05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6634DE9-0415-BC98-6F30-C61FB57EB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2" y="1557567"/>
            <a:ext cx="3631099" cy="4376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560" y="1194249"/>
            <a:ext cx="5045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leaf length four weeks after planting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13382" y="1195497"/>
            <a:ext cx="14287" cy="5035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1268387"/>
            <a:ext cx="524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3</a:t>
            </a:r>
            <a:r>
              <a:rPr lang="en-US" sz="2000" b="1" baseline="30000" dirty="0"/>
              <a:t>rd</a:t>
            </a:r>
            <a:r>
              <a:rPr lang="en-US" sz="2000" b="1" dirty="0"/>
              <a:t> leaf width four weeks after planting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7851886-C882-E6DC-A40E-CE1900698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0" y="1704163"/>
            <a:ext cx="3538331" cy="429916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821"/>
              </p:ext>
            </p:extLst>
          </p:nvPr>
        </p:nvGraphicFramePr>
        <p:xfrm>
          <a:off x="9622324" y="3405071"/>
          <a:ext cx="1900441" cy="2432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17">
                <a:tc>
                  <a:txBody>
                    <a:bodyPr/>
                    <a:lstStyle/>
                    <a:p>
                      <a:r>
                        <a:rPr lang="en-US" sz="1100" b="1" dirty="0"/>
                        <a:t>IIP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Ipil-Ipil Pods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34">
                <a:tc>
                  <a:txBody>
                    <a:bodyPr/>
                    <a:lstStyle/>
                    <a:p>
                      <a:r>
                        <a:rPr lang="en-US" sz="1100" b="1" dirty="0"/>
                        <a:t>IIL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Ipil-Ipil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Lantana Camara </a:t>
                      </a:r>
                      <a:r>
                        <a:rPr lang="en-US" sz="1100" b="1" i="0" dirty="0"/>
                        <a:t>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61">
                <a:tc>
                  <a:txBody>
                    <a:bodyPr/>
                    <a:lstStyle/>
                    <a:p>
                      <a:r>
                        <a:rPr lang="en-US" sz="1100" b="1" dirty="0"/>
                        <a:t>GL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Gliricidia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Non-treated control (water)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Treated control  (Fipronil)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3402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654210" y="2564296"/>
            <a:ext cx="144448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NS</a:t>
            </a:r>
            <a:r>
              <a:rPr lang="en-US" dirty="0"/>
              <a:t> - </a:t>
            </a:r>
            <a:r>
              <a:rPr lang="en-US" i="1" dirty="0"/>
              <a:t>p</a:t>
            </a:r>
            <a:r>
              <a:rPr lang="en-US" dirty="0"/>
              <a:t> &gt; 0.05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2517" y="1241847"/>
            <a:ext cx="4020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Root mass four weeks after planting</a:t>
            </a:r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A3E148D0-2FD0-8999-D8F0-B09C445B0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8" y="1886754"/>
            <a:ext cx="4240695" cy="466456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821"/>
              </p:ext>
            </p:extLst>
          </p:nvPr>
        </p:nvGraphicFramePr>
        <p:xfrm>
          <a:off x="7853159" y="3424951"/>
          <a:ext cx="1900441" cy="2432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17">
                <a:tc>
                  <a:txBody>
                    <a:bodyPr/>
                    <a:lstStyle/>
                    <a:p>
                      <a:r>
                        <a:rPr lang="en-US" sz="1100" b="1" dirty="0"/>
                        <a:t>IIP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Ipil-Ipil Pods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34">
                <a:tc>
                  <a:txBody>
                    <a:bodyPr/>
                    <a:lstStyle/>
                    <a:p>
                      <a:r>
                        <a:rPr lang="en-US" sz="1100" b="1" dirty="0"/>
                        <a:t>IIL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Ipil-Ipil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Lantana Camara </a:t>
                      </a:r>
                      <a:r>
                        <a:rPr lang="en-US" sz="1100" b="1" i="0" dirty="0"/>
                        <a:t>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61">
                <a:tc>
                  <a:txBody>
                    <a:bodyPr/>
                    <a:lstStyle/>
                    <a:p>
                      <a:r>
                        <a:rPr lang="en-US" sz="1100" b="1" dirty="0"/>
                        <a:t>GL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Gliricidia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Non-treated control (water)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Treated control  (Fipronil)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340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D761ECF-309F-D587-9A7E-CB89747C5F0F}"/>
              </a:ext>
            </a:extLst>
          </p:cNvPr>
          <p:cNvSpPr txBox="1"/>
          <p:nvPr/>
        </p:nvSpPr>
        <p:spPr>
          <a:xfrm>
            <a:off x="7868160" y="2242777"/>
            <a:ext cx="144954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NS - p </a:t>
            </a:r>
            <a:r>
              <a:rPr lang="en-US" sz="1600" dirty="0"/>
              <a:t>&gt; 0.05</a:t>
            </a:r>
          </a:p>
          <a:p>
            <a:r>
              <a:rPr lang="en-US" sz="1600" i="1" dirty="0"/>
              <a:t> *  p &gt; 0.1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8362" y="180715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Field Study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1233" y="781470"/>
            <a:ext cx="220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Damage Type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5B8535F-FBB4-AFF9-048A-4B9F69287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" y="1696280"/>
            <a:ext cx="3722787" cy="42664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27569" y="1394288"/>
            <a:ext cx="14287" cy="5035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8383" y="1394288"/>
            <a:ext cx="490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Bud damage four weeks after planting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2652" y="1464377"/>
            <a:ext cx="441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Sett damage four weeks after planting</a:t>
            </a: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FE726394-3AB6-B794-1654-D57D062E3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50" y="1664432"/>
            <a:ext cx="3761957" cy="4384922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821"/>
              </p:ext>
            </p:extLst>
          </p:nvPr>
        </p:nvGraphicFramePr>
        <p:xfrm>
          <a:off x="9794603" y="3564099"/>
          <a:ext cx="1900441" cy="2432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17">
                <a:tc>
                  <a:txBody>
                    <a:bodyPr/>
                    <a:lstStyle/>
                    <a:p>
                      <a:r>
                        <a:rPr lang="en-US" sz="1100" b="1" dirty="0"/>
                        <a:t>IIP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Ipil-Ipil Pods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34">
                <a:tc>
                  <a:txBody>
                    <a:bodyPr/>
                    <a:lstStyle/>
                    <a:p>
                      <a:r>
                        <a:rPr lang="en-US" sz="1100" b="1" dirty="0"/>
                        <a:t>IIL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Ipil-Ipil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Lantana Camara </a:t>
                      </a:r>
                      <a:r>
                        <a:rPr lang="en-US" sz="1100" b="1" i="0" dirty="0"/>
                        <a:t>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61">
                <a:tc>
                  <a:txBody>
                    <a:bodyPr/>
                    <a:lstStyle/>
                    <a:p>
                      <a:r>
                        <a:rPr lang="en-US" sz="1100" b="1" dirty="0"/>
                        <a:t>GL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Gliricidia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Non-treated control (water)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r>
                        <a:rPr lang="en-US" sz="1100" b="1" dirty="0"/>
                        <a:t>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Treated control  (Fipronil)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3402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806290" y="2252007"/>
            <a:ext cx="162371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ns   p</a:t>
            </a:r>
            <a:r>
              <a:rPr lang="en-US" dirty="0"/>
              <a:t> &gt; 0.05</a:t>
            </a:r>
          </a:p>
          <a:p>
            <a:r>
              <a:rPr lang="en-US" i="1" dirty="0"/>
              <a:t>***   p </a:t>
            </a:r>
            <a:r>
              <a:rPr lang="en-US" dirty="0"/>
              <a:t>&lt; 0.001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Conclusion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3786" y="1370259"/>
            <a:ext cx="105914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All ethanolic plant extract induced concentration and time-dependent toxicity on termites. Potency of order was as Lantana leaves &gt; Ipil-ipil leaves &gt; Ipil-Ipil pods &gt;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Gliricidia leaf.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There is no significant effect of ethanolic extract of tested plant parts on</a:t>
            </a:r>
            <a:r>
              <a:rPr lang="en-US" sz="2800" i="1" dirty="0"/>
              <a:t> </a:t>
            </a:r>
            <a:r>
              <a:rPr lang="en-US" sz="2800" dirty="0"/>
              <a:t>sugarcane sett germination and plant growth parameters except </a:t>
            </a:r>
            <a:r>
              <a:rPr lang="en-US" sz="2800" i="1" dirty="0"/>
              <a:t>L. camara</a:t>
            </a:r>
            <a:r>
              <a:rPr lang="en-US" sz="2800" dirty="0"/>
              <a:t> leaf extract (</a:t>
            </a:r>
            <a:r>
              <a:rPr lang="en-US" sz="2800" i="1" dirty="0"/>
              <a:t>p</a:t>
            </a:r>
            <a:r>
              <a:rPr lang="en-US" sz="2800" dirty="0"/>
              <a:t> &lt; 0.001) on average root mass of sugarcane.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Ethanolic extract of </a:t>
            </a:r>
            <a:r>
              <a:rPr lang="en-US" sz="2800" i="1" dirty="0"/>
              <a:t>L. camera </a:t>
            </a:r>
            <a:r>
              <a:rPr lang="en-US" sz="2800" dirty="0"/>
              <a:t>has a potential to use in termite management in sugarcane with further evaluation.</a:t>
            </a:r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7198" y="1096960"/>
            <a:ext cx="262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Suggestion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6253" y="1903675"/>
            <a:ext cx="10347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Studies should be continued with different concentrations of </a:t>
            </a:r>
            <a:r>
              <a:rPr lang="en-US" sz="2800" i="1" dirty="0"/>
              <a:t>Lantana camera </a:t>
            </a:r>
            <a:r>
              <a:rPr lang="en-US" sz="2800" dirty="0"/>
              <a:t>to determine best treatment concentration and effective time duration.</a:t>
            </a:r>
          </a:p>
        </p:txBody>
      </p:sp>
      <p:pic>
        <p:nvPicPr>
          <p:cNvPr id="7" name="Picture 2" descr="Future and Past - Signpost with Two Arrows, Cartoon Character Stock  Illustration - Illustration of character, headache: 1851176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4379" r="5280" b="7251"/>
          <a:stretch/>
        </p:blipFill>
        <p:spPr bwMode="auto">
          <a:xfrm>
            <a:off x="6453808" y="2946665"/>
            <a:ext cx="3313043" cy="34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3565" y="1772194"/>
            <a:ext cx="10198840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ea typeface="Calibri" panose="020F0502020204030204" pitchFamily="34" charset="0"/>
                <a:cs typeface="Latha"/>
              </a:rPr>
              <a:t>Acda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, M.N. (2014) ‘Chemical composition of 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ethanolic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 seed extract of 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Annona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Squamosa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 L. and A. 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Muricata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 L. (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Annonaceae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) using GC-MS analysis’, </a:t>
            </a:r>
            <a:r>
              <a:rPr lang="en-US" sz="1600" i="1" dirty="0">
                <a:ea typeface="Calibri" panose="020F0502020204030204" pitchFamily="34" charset="0"/>
                <a:cs typeface="Latha"/>
              </a:rPr>
              <a:t>Philippine Agricultural Scientist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, 97(4), pp. 422–426.</a:t>
            </a:r>
            <a:endParaRPr lang="en-US" sz="1400" dirty="0">
              <a:ea typeface="Calibri" panose="020F0502020204030204" pitchFamily="34" charset="0"/>
              <a:cs typeface="Latha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ea typeface="Calibri" panose="020F0502020204030204" pitchFamily="34" charset="0"/>
                <a:cs typeface="Latha"/>
              </a:rPr>
              <a:t>Adejoro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, F. and 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Lajide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, L. (2019) ‘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Termiticidal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 and Repellency Activity of Three Selected Tropical Woods against Subterranean Termite Worker (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Macrotermes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Latha"/>
              </a:rPr>
              <a:t>bellicosus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)’, 37(1), pp. 34–40. doi:10.5829/idosi.wasj.2019.34.40.</a:t>
            </a:r>
            <a:endParaRPr lang="en-US" sz="1400" dirty="0">
              <a:ea typeface="Calibri" panose="020F0502020204030204" pitchFamily="34" charset="0"/>
              <a:cs typeface="Latha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ea typeface="Calibri" panose="020F0502020204030204" pitchFamily="34" charset="0"/>
                <a:cs typeface="Latha"/>
              </a:rPr>
              <a:t>Ahmad, F. </a:t>
            </a:r>
            <a:r>
              <a:rPr lang="en-US" sz="1600" i="1" dirty="0">
                <a:ea typeface="Calibri" panose="020F0502020204030204" pitchFamily="34" charset="0"/>
                <a:cs typeface="Latha"/>
              </a:rPr>
              <a:t>et al.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 (2021) ‘Termites and Chinese agricultural system: applications and advances in integrated termite management and chemical control’, </a:t>
            </a:r>
            <a:r>
              <a:rPr lang="en-US" sz="1600" i="1" dirty="0">
                <a:ea typeface="Calibri" panose="020F0502020204030204" pitchFamily="34" charset="0"/>
                <a:cs typeface="Latha"/>
              </a:rPr>
              <a:t>Insect Science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, 28(1), pp. 2–20. doi:10.1111/1744-7917.12726.</a:t>
            </a:r>
            <a:endParaRPr lang="en-US" sz="1400" dirty="0">
              <a:ea typeface="Calibri" panose="020F0502020204030204" pitchFamily="34" charset="0"/>
              <a:cs typeface="Latha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ea typeface="Calibri" panose="020F0502020204030204" pitchFamily="34" charset="0"/>
                <a:cs typeface="Latha"/>
              </a:rPr>
              <a:t>Ahmed, N. </a:t>
            </a:r>
            <a:r>
              <a:rPr lang="en-US" sz="1600" i="1" dirty="0">
                <a:ea typeface="Calibri" panose="020F0502020204030204" pitchFamily="34" charset="0"/>
                <a:cs typeface="Latha"/>
              </a:rPr>
              <a:t>et al.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 (2016) ‘Issue 2 Article 2 Part of the Biodiversity Commons, and the Biology Commons Recommended Citation Recommended Citation’, </a:t>
            </a:r>
            <a:r>
              <a:rPr lang="en-US" sz="1600" i="1" dirty="0">
                <a:ea typeface="Calibri" panose="020F0502020204030204" pitchFamily="34" charset="0"/>
                <a:cs typeface="Latha"/>
              </a:rPr>
              <a:t>Journal of </a:t>
            </a:r>
            <a:r>
              <a:rPr lang="en-US" sz="1600" i="1" dirty="0" err="1">
                <a:ea typeface="Calibri" panose="020F0502020204030204" pitchFamily="34" charset="0"/>
                <a:cs typeface="Latha"/>
              </a:rPr>
              <a:t>Bioresource</a:t>
            </a:r>
            <a:r>
              <a:rPr lang="en-US" sz="1600" i="1" dirty="0">
                <a:ea typeface="Calibri" panose="020F0502020204030204" pitchFamily="34" charset="0"/>
                <a:cs typeface="Latha"/>
              </a:rPr>
              <a:t> Management</a:t>
            </a:r>
            <a:r>
              <a:rPr lang="en-US" sz="1600" dirty="0">
                <a:ea typeface="Calibri" panose="020F0502020204030204" pitchFamily="34" charset="0"/>
                <a:cs typeface="Latha"/>
              </a:rPr>
              <a:t>, 3(2). doi:10.35691/JBM.6102.0049.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Ahmed, S. </a:t>
            </a:r>
            <a:r>
              <a:rPr lang="en-US" sz="1400" i="1" dirty="0"/>
              <a:t>et al.</a:t>
            </a:r>
            <a:r>
              <a:rPr lang="en-US" sz="1400" dirty="0"/>
              <a:t> (2011) ‘Evaluation of Plant Extracts on Mortality and Tunneling Activities of Subterranean Termites in Pakistan’, </a:t>
            </a:r>
            <a:r>
              <a:rPr lang="en-US" sz="1400" i="1" dirty="0"/>
              <a:t>Pesticides in the Modern World - Pests Control and Pesticides Exposure and Toxicity Assessment</a:t>
            </a:r>
            <a:r>
              <a:rPr lang="en-US" sz="1400" dirty="0"/>
              <a:t> [Preprint</a:t>
            </a:r>
            <a:r>
              <a:rPr lang="en-US" sz="1600" dirty="0"/>
              <a:t>]. doi:10.5772/18999.</a:t>
            </a:r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Sugarcane is a </a:t>
            </a:r>
            <a:r>
              <a:rPr lang="en-US" b="1" dirty="0"/>
              <a:t>widely used sugar - producing crop </a:t>
            </a:r>
            <a:r>
              <a:rPr lang="en-US" dirty="0"/>
              <a:t>in the world.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C:\Users\Seya pc\Desktop\12355_2016_485_Fig1_HTM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t="2332" r="3201" b="1735"/>
          <a:stretch/>
        </p:blipFill>
        <p:spPr bwMode="auto">
          <a:xfrm>
            <a:off x="985865" y="2421471"/>
            <a:ext cx="2846075" cy="39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SR Group Cane Molasses and Sugar Cane Distillates in powder format |  2021-07-29 | Snack Food &amp; Wholesale Bake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r="5873"/>
          <a:stretch/>
        </p:blipFill>
        <p:spPr bwMode="auto">
          <a:xfrm>
            <a:off x="4596770" y="2887529"/>
            <a:ext cx="3326295" cy="2369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hat are Termites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21" y="3166342"/>
            <a:ext cx="2219879" cy="18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What are Termites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819" y="3024689"/>
            <a:ext cx="1132201" cy="9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582488" y="2748987"/>
            <a:ext cx="3101747" cy="2369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Up Arrow 9"/>
          <p:cNvSpPr/>
          <p:nvPr/>
        </p:nvSpPr>
        <p:spPr>
          <a:xfrm rot="20174281">
            <a:off x="3536021" y="4972771"/>
            <a:ext cx="2175607" cy="1079640"/>
          </a:xfrm>
          <a:prstGeom prst="curvedUp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0673" y="1571625"/>
            <a:ext cx="10075001" cy="12003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Termites - Dry season pest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90 % - 100 % crop damage throughout the cropping period from planting to harvesting in rain-fed condition.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5931083"/>
              </p:ext>
            </p:extLst>
          </p:nvPr>
        </p:nvGraphicFramePr>
        <p:xfrm>
          <a:off x="906018" y="2877446"/>
          <a:ext cx="4514850" cy="3448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8400" y="2930270"/>
            <a:ext cx="294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Control measures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07495" y="2786556"/>
            <a:ext cx="42862" cy="348597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38871" y="2771954"/>
            <a:ext cx="52768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Pesticides are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Costly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Numerous negative side effects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Banded importation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73014" y="4368371"/>
            <a:ext cx="4851037" cy="4210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0059" y="4529541"/>
            <a:ext cx="5013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Plant extracts can be utilized efficiently,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38871" y="4840469"/>
            <a:ext cx="4785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Biodegradable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Environmentally friendly</a:t>
            </a:r>
          </a:p>
          <a:p>
            <a:pPr lvl="2"/>
            <a:r>
              <a:rPr lang="en-US" dirty="0">
                <a:ea typeface="Calibri" panose="020F0502020204030204" pitchFamily="34" charset="0"/>
              </a:rPr>
              <a:t>                          </a:t>
            </a:r>
          </a:p>
          <a:p>
            <a:pPr lvl="2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(Blaske and Hertel, 2001)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0673" y="1048405"/>
            <a:ext cx="402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Research Problem</a:t>
            </a:r>
          </a:p>
        </p:txBody>
      </p:sp>
    </p:spTree>
    <p:extLst>
      <p:ext uri="{BB962C8B-B14F-4D97-AF65-F5344CB8AC3E}">
        <p14:creationId xmlns:p14="http://schemas.microsoft.com/office/powerpoint/2010/main" val="48538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latin typeface="+mn-lt"/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874776" y="1530221"/>
            <a:ext cx="10356234" cy="1899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b="1">
                <a:cs typeface="Times New Roman" panose="02020603050405020304" pitchFamily="18" charset="0"/>
              </a:rPr>
              <a:t>Overall Objective</a:t>
            </a:r>
          </a:p>
          <a:p>
            <a:pPr marL="114300" indent="0" algn="just">
              <a:buFont typeface="Arial" panose="020B0604020202020204" pitchFamily="34" charset="0"/>
              <a:buNone/>
            </a:pPr>
            <a:r>
              <a:rPr lang="en-US"/>
              <a:t>To identify the potential of using pesticidal plant extracts from the available plants within the sugarcane ecosystem to manage the termite damage in sugarcane buds and setts at planting.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776" y="3626259"/>
            <a:ext cx="1035623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Specific Objectives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identify the Lethal concentration (LC₅₀) of each plant extracts to control termite damage in sugarcane.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select the most effective plant extract that can be used for managing termites.</a:t>
            </a:r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Material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8200" y="1810068"/>
            <a:ext cx="6834188" cy="24160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Study Area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dirty="0"/>
              <a:t>Sugarcane Research Institute - </a:t>
            </a:r>
            <a:r>
              <a:rPr lang="en-US" dirty="0" err="1"/>
              <a:t>Uda</a:t>
            </a:r>
            <a:r>
              <a:rPr lang="en-US" dirty="0"/>
              <a:t> Walawe,  Sri Lanka.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dirty="0"/>
              <a:t>	- </a:t>
            </a:r>
            <a:r>
              <a:rPr lang="en-US" b="1" dirty="0"/>
              <a:t>Research farm </a:t>
            </a:r>
            <a:r>
              <a:rPr lang="en-US" dirty="0"/>
              <a:t>(60 27’N, 80 52’E)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dirty="0"/>
              <a:t>	- </a:t>
            </a:r>
            <a:r>
              <a:rPr lang="en-US" b="1" dirty="0"/>
              <a:t>Entomology laboratory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608" y="1579094"/>
            <a:ext cx="3347837" cy="1671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ttps://lh4.googleusercontent.com/QDykyBtYeCR0jNwc-e0l5bYodUdGQy64un2zaa5DQ6qQY-P9fp29JkvKtk4tMDVoIipO2oqUxYfT_7fMpX8vYMrAkT1wTfbrPTQUVGAIAXiSVttxuUVe8DqEeMckVLIw6nXuQRIYKAyBIL5SSFvlMz0B9Kq12G555IqINIJVuX55KG-ifYdjWLNc_TKxYOB2I0xCc-EUC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09" y="3651197"/>
            <a:ext cx="3347836" cy="1585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63075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93" y="1071565"/>
            <a:ext cx="9234210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5455" y="652249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078736" y="310769"/>
            <a:ext cx="9686544" cy="862711"/>
          </a:xfrm>
          <a:prstGeom prst="rect">
            <a:avLst/>
          </a:prstGeom>
          <a:noFill/>
          <a:ln w="31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1. Identification of the naturally available Termite spp. in sugarcane ecosystem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1575" y="1442010"/>
            <a:ext cx="2614613" cy="681279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Termite collection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68827" y="1679351"/>
            <a:ext cx="439837" cy="249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1304" y="1442011"/>
            <a:ext cx="3284539" cy="68127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Preserved under 70 % Ethanol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933217" y="2199108"/>
            <a:ext cx="246812" cy="3988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91303" y="2683406"/>
            <a:ext cx="3284539" cy="9284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Termite species identification using a microscope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030" y="3611879"/>
            <a:ext cx="9626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Identified termite species available in literature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Fernando, 1977)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843030" y="4346085"/>
            <a:ext cx="10922250" cy="69904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Selection of sugarcane variety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491" y="4917394"/>
            <a:ext cx="964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SL 96 128 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12 months of age 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Three budded setts used for the experiment</a:t>
            </a:r>
            <a:r>
              <a:rPr lang="en-US" sz="24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>
          <a:xfrm>
            <a:off x="7775855" y="3924802"/>
            <a:ext cx="2239683" cy="2557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8" y="1232909"/>
            <a:ext cx="2111095" cy="15833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82648"/>
            <a:ext cx="1722120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0687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5148" y="511175"/>
            <a:ext cx="9148108" cy="73850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Selection of Pesticidal Plants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523" y="1650041"/>
            <a:ext cx="393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Pesticidal plants were selected considering,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522" y="2357927"/>
            <a:ext cx="4436117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Traditional agricultural knowledge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Available literature</a:t>
            </a:r>
          </a:p>
          <a:p>
            <a:pPr fontAlgn="base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availability of pesticidal plants in the sugarcane ecosystem in quantitative terms</a:t>
            </a:r>
          </a:p>
          <a:p>
            <a:pPr fontAlgn="base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Biodegradability </a:t>
            </a:r>
          </a:p>
          <a:p>
            <a:pPr fontAlgn="base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Environmentally friendliness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1208" y="1514857"/>
            <a:ext cx="5742048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Selected Pesticidal Plants for the experiment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52801"/>
              </p:ext>
            </p:extLst>
          </p:nvPr>
        </p:nvGraphicFramePr>
        <p:xfrm>
          <a:off x="5915405" y="2034510"/>
          <a:ext cx="5657851" cy="409020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6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Plant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Scientific Name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Family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Selected Parts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Pawatta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Adhatoda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vasica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Acanthaceae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Leaves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Thel-edaru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err="1">
                          <a:effectLst/>
                        </a:rPr>
                        <a:t>Ricinus</a:t>
                      </a:r>
                      <a:r>
                        <a:rPr lang="en-US" sz="1600" i="1" kern="1200" dirty="0">
                          <a:effectLst/>
                        </a:rPr>
                        <a:t> </a:t>
                      </a:r>
                      <a:r>
                        <a:rPr lang="en-US" sz="1600" i="1" kern="1200" dirty="0" err="1">
                          <a:effectLst/>
                        </a:rPr>
                        <a:t>communis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Euphorbiaceae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Leaves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Marigold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Tagetes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erecta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Asteraceae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Flowers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Marigold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Tagetes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erecta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Asteraceae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Leaves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Nut grass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Cyperus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rotundus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Cyperaceae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Rhizomes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Lantana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Lantana </a:t>
                      </a:r>
                      <a:r>
                        <a:rPr lang="en-US" sz="1600" i="1" dirty="0" err="1">
                          <a:effectLst/>
                        </a:rPr>
                        <a:t>camara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Verbenaceae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Leaves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0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Neem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Azadirachta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indica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Meliaceae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Seed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3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Gliricidia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Gliricidia </a:t>
                      </a:r>
                      <a:r>
                        <a:rPr lang="en-US" sz="1600" i="1" dirty="0" err="1">
                          <a:effectLst/>
                        </a:rPr>
                        <a:t>sepium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Fabaceae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Leaves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Ipil-ipil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</a:rPr>
                        <a:t>Leucaena </a:t>
                      </a:r>
                      <a:r>
                        <a:rPr lang="en-US" sz="1600" i="1" dirty="0" err="1">
                          <a:effectLst/>
                        </a:rPr>
                        <a:t>leucocephala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Fabaceae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Leaves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08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Ipil-ipil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Leucaena </a:t>
                      </a:r>
                      <a:r>
                        <a:rPr lang="en-US" sz="1600" i="1" dirty="0" err="1">
                          <a:effectLst/>
                        </a:rPr>
                        <a:t>leucocephala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Fabaceae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8" marR="1087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28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1699</Words>
  <Application>Microsoft Office PowerPoint</Application>
  <PresentationFormat>Widescreen</PresentationFormat>
  <Paragraphs>368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POTENTIAL OF USING PESTICIDAL PLANT EXTRACTS IN MANAGING TERMITE DAMAGE IN SUGARCANE BUDS AND SETTS AT PLANTING </vt:lpstr>
      <vt:lpstr>Content </vt:lpstr>
      <vt:lpstr>Introduction</vt:lpstr>
      <vt:lpstr>PowerPoint Presentation</vt:lpstr>
      <vt:lpstr>Objectives</vt:lpstr>
      <vt:lpstr>Material and Methods</vt:lpstr>
      <vt:lpstr>PowerPoint Presentation</vt:lpstr>
      <vt:lpstr>PowerPoint Presentation</vt:lpstr>
      <vt:lpstr>3. Selection of Pesticidal Plants </vt:lpstr>
      <vt:lpstr>PowerPoint Presentation</vt:lpstr>
      <vt:lpstr>Plant Extract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Recommendations</vt:lpstr>
      <vt:lpstr>PowerPoint Presentation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Windows User</cp:lastModifiedBy>
  <cp:revision>104</cp:revision>
  <dcterms:created xsi:type="dcterms:W3CDTF">2023-02-09T03:28:20Z</dcterms:created>
  <dcterms:modified xsi:type="dcterms:W3CDTF">2023-03-25T15:14:28Z</dcterms:modified>
</cp:coreProperties>
</file>