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66" r:id="rId5"/>
    <p:sldId id="260" r:id="rId6"/>
    <p:sldId id="261" r:id="rId7"/>
    <p:sldId id="262"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63" r:id="rId22"/>
    <p:sldId id="284" r:id="rId23"/>
    <p:sldId id="280" r:id="rId24"/>
    <p:sldId id="281" r:id="rId25"/>
    <p:sldId id="264" r:id="rId26"/>
    <p:sldId id="282" r:id="rId27"/>
    <p:sldId id="283" r:id="rId28"/>
    <p:sldId id="26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99955-9A95-436C-99C3-9249808B2C94}"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A908A-40DA-4385-96CA-0E233AB8F071}" type="slidenum">
              <a:rPr lang="en-US" smtClean="0"/>
              <a:t>‹#›</a:t>
            </a:fld>
            <a:endParaRPr lang="en-US"/>
          </a:p>
        </p:txBody>
      </p:sp>
    </p:spTree>
    <p:extLst>
      <p:ext uri="{BB962C8B-B14F-4D97-AF65-F5344CB8AC3E}">
        <p14:creationId xmlns:p14="http://schemas.microsoft.com/office/powerpoint/2010/main" val="344473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7969-4646-0311-37D1-2E355C591717}"/>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en-US" dirty="0"/>
              <a:t>Research Topic</a:t>
            </a:r>
          </a:p>
        </p:txBody>
      </p:sp>
      <p:sp>
        <p:nvSpPr>
          <p:cNvPr id="3" name="Subtitle 2">
            <a:extLst>
              <a:ext uri="{FF2B5EF4-FFF2-40B4-BE49-F238E27FC236}">
                <a16:creationId xmlns:a16="http://schemas.microsoft.com/office/drawing/2014/main" id="{25EAE0CF-F39E-AF3A-21D1-E58FEE7FAB09}"/>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Authors</a:t>
            </a:r>
          </a:p>
        </p:txBody>
      </p:sp>
      <p:sp>
        <p:nvSpPr>
          <p:cNvPr id="4" name="Date Placeholder 3">
            <a:extLst>
              <a:ext uri="{FF2B5EF4-FFF2-40B4-BE49-F238E27FC236}">
                <a16:creationId xmlns:a16="http://schemas.microsoft.com/office/drawing/2014/main" id="{717085C5-110D-2BCE-5729-CEE44BA3C7A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89B83A7-1EC4-307E-554D-281220A7C77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BDC7F6B-80C0-4DD9-5B3D-5C7D6043D162}"/>
              </a:ext>
            </a:extLst>
          </p:cNvPr>
          <p:cNvSpPr>
            <a:spLocks noGrp="1"/>
          </p:cNvSpPr>
          <p:nvPr>
            <p:ph type="sldNum" sz="quarter" idx="12"/>
          </p:nvPr>
        </p:nvSpPr>
        <p:spPr>
          <a:xfrm>
            <a:off x="9296400" y="6492875"/>
            <a:ext cx="2743200" cy="365125"/>
          </a:xfrm>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27493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EA05-7E01-5383-DBE0-8DD3BF085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3BAA55-5A9B-2056-A6C3-32F821CF03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1926F8-0703-66E5-E71D-E1FC8C87EAFA}"/>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1BC5C9-8250-99C9-BCE1-B4AF3FB1944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F16E12C-4B65-E3AF-1721-C890FA4F211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377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2F473C-73E3-01D0-7AFC-C38C4A48C1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896384-DC25-594D-6B35-E3A83B321D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B6F9C-5D81-9610-48C8-C313116EF81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AF5CB411-649C-341A-0F9E-AB2FBAEF79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8CB216-4EC5-B91B-1928-253A567EAC28}"/>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7604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Content</a:t>
            </a:r>
          </a:p>
        </p:txBody>
      </p:sp>
      <p:sp>
        <p:nvSpPr>
          <p:cNvPr id="3" name="Content Placeholder 2">
            <a:extLst>
              <a:ext uri="{FF2B5EF4-FFF2-40B4-BE49-F238E27FC236}">
                <a16:creationId xmlns:a16="http://schemas.microsoft.com/office/drawing/2014/main" id="{1733130F-EE6E-3BB1-E1C6-D238555799FC}"/>
              </a:ext>
            </a:extLst>
          </p:cNvPr>
          <p:cNvSpPr>
            <a:spLocks noGrp="1"/>
          </p:cNvSpPr>
          <p:nvPr>
            <p:ph idx="1" hasCustomPrompt="1"/>
          </p:nvPr>
        </p:nvSpPr>
        <p:spPr/>
        <p:txBody>
          <a:bodyPr/>
          <a:lstStyle>
            <a:lvl1pPr marL="457200" indent="-457200">
              <a:buFont typeface="Wingdings" panose="05000000000000000000" pitchFamily="2" charset="2"/>
              <a:buChar char="Ø"/>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23635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Topic Here……</a:t>
            </a:r>
          </a:p>
        </p:txBody>
      </p:sp>
      <p:sp>
        <p:nvSpPr>
          <p:cNvPr id="3" name="Content Placeholder 2">
            <a:extLst>
              <a:ext uri="{FF2B5EF4-FFF2-40B4-BE49-F238E27FC236}">
                <a16:creationId xmlns:a16="http://schemas.microsoft.com/office/drawing/2014/main" id="{1733130F-EE6E-3BB1-E1C6-D238555799FC}"/>
              </a:ext>
            </a:extLst>
          </p:cNvPr>
          <p:cNvSpPr>
            <a:spLocks noGrp="1"/>
          </p:cNvSpPr>
          <p:nvPr>
            <p:ph idx="1" hasCustomPrompt="1"/>
          </p:nvPr>
        </p:nvSpPr>
        <p:spPr/>
        <p:txBody>
          <a:bodyPr/>
          <a:lstStyle>
            <a:lvl1pPr marL="457200" indent="-457200">
              <a:buFont typeface="Arial" panose="020B0604020202020204" pitchFamily="34" charset="0"/>
              <a:buChar char="•"/>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011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9452A-D6F8-C6AE-3FEA-ADFC57F080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EAD072-65FF-CF97-B7E8-CB5B22EA1D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42CF0D-0151-44E9-10B8-0738B9EEB7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A0FD8-8632-4358-3ED7-0603A4B2BB3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02411A09-9139-A265-D5CF-79C46D5EEC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7D7811F-7FA8-BF72-D8DB-21511B8A391A}"/>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9590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D7A8C-0323-E4BB-D073-B752DF7E25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E0559D-E3F0-4C5F-4D86-808179E8CC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B72E48-E5D6-4309-FE87-162FA1AF08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EA7410-28B9-1126-0F82-88CCCC466F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D13B33-090A-51AD-E7B4-AA38C5B556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F57A7-6E89-04D9-023A-140844CCB8F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04D958A4-AEFE-A6A8-0386-6589FBB4C5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DB3B3EC1-87F8-80FE-0F81-CDBCA4A4F44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30454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B1659-B1BC-7FAE-991B-BF09F93A55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7A4906-531C-4B30-7879-310FD641C93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A353892B-0FC9-B7C7-B278-75FBF37E74B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6859966-AABE-1811-710F-18CE3CF23EB5}"/>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80075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AC124B-EF3A-7C52-502B-78199F7ADE9B}"/>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340B8CAC-C8F4-4045-54C8-67793DDAD4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DED00E0A-0E4F-0283-9D71-27DBDEC97B1E}"/>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080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C9EA5-45C2-D087-3AF0-DFEB34368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F1E509-E2B2-3FF9-0A5B-3508A025D1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D9F53B-8935-BC25-B503-B4889244F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5C09E0-9170-0D9A-AC6E-728CA3C5481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339F8903-2675-9F49-D34C-C32DDC4FB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DB0455-5F1B-6A63-20DA-AD38F3C077E2}"/>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18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C56F0-7043-96BF-B4C4-43D1E4145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FF1898-3C62-34C4-E2B9-88B437588F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488573-FF6E-CBA7-4CB0-4E874445D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9B5EE-4355-D7FE-2C32-2FEF9FE85BF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06473719-B06C-C3B0-5EF9-CCEAC64322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C346418-6E63-F759-38D3-A627712D1484}"/>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9679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EE8BA6E-A64F-4653-598A-C97DA36121E5}"/>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6332B1D3-6A11-F23D-7C31-1F0084E56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646B8D-AF73-C7A6-19BB-19FF96778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22890DE-316E-2527-E356-1E4370DC8B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C179B-E1DC-44DF-B0E4-66A8D350C2BE}" type="slidenum">
              <a:rPr lang="en-US" smtClean="0"/>
              <a:t>‹#›</a:t>
            </a:fld>
            <a:endParaRPr lang="en-US"/>
          </a:p>
        </p:txBody>
      </p:sp>
    </p:spTree>
    <p:extLst>
      <p:ext uri="{BB962C8B-B14F-4D97-AF65-F5344CB8AC3E}">
        <p14:creationId xmlns:p14="http://schemas.microsoft.com/office/powerpoint/2010/main" val="291177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42CA-5798-0436-B8AE-5C0A3BB06DA4}"/>
              </a:ext>
            </a:extLst>
          </p:cNvPr>
          <p:cNvSpPr>
            <a:spLocks noGrp="1"/>
          </p:cNvSpPr>
          <p:nvPr>
            <p:ph type="ctrTitle"/>
          </p:nvPr>
        </p:nvSpPr>
        <p:spPr>
          <a:xfrm>
            <a:off x="418730" y="2032986"/>
            <a:ext cx="11354539" cy="1468099"/>
          </a:xfrm>
          <a:noFill/>
        </p:spPr>
        <p:style>
          <a:lnRef idx="2">
            <a:schemeClr val="accent2"/>
          </a:lnRef>
          <a:fillRef idx="1">
            <a:schemeClr val="lt1"/>
          </a:fillRef>
          <a:effectRef idx="0">
            <a:schemeClr val="accent2"/>
          </a:effectRef>
          <a:fontRef idx="minor">
            <a:schemeClr val="dk1"/>
          </a:fontRef>
        </p:style>
        <p:txBody>
          <a:bodyPr>
            <a:normAutofit/>
          </a:bodyPr>
          <a:lstStyle/>
          <a:p>
            <a:pPr marL="0" marR="0" algn="ctr">
              <a:lnSpc>
                <a:spcPct val="107000"/>
              </a:lnSpc>
              <a:spcBef>
                <a:spcPts val="0"/>
              </a:spcBef>
              <a:spcAft>
                <a:spcPts val="800"/>
              </a:spcAft>
            </a:pPr>
            <a:r>
              <a:rPr lang="en-US" sz="4000" b="1" dirty="0">
                <a:solidFill>
                  <a:srgbClr val="000000"/>
                </a:solidFill>
                <a:effectLst/>
                <a:ea typeface="Calibri" panose="020F0502020204030204" pitchFamily="34" charset="0"/>
                <a:cs typeface="Arial Unicode MS"/>
              </a:rPr>
              <a:t>Impact of Current Economic Crisis on Operational Performance of Biscuit Industry in Sri Lanka</a:t>
            </a:r>
            <a:endParaRPr lang="en-US" sz="4000" dirty="0">
              <a:effectLst/>
              <a:ea typeface="Calibri" panose="020F0502020204030204" pitchFamily="34" charset="0"/>
              <a:cs typeface="Arial Unicode MS"/>
            </a:endParaRPr>
          </a:p>
        </p:txBody>
      </p:sp>
      <p:sp>
        <p:nvSpPr>
          <p:cNvPr id="3" name="Subtitle 2">
            <a:extLst>
              <a:ext uri="{FF2B5EF4-FFF2-40B4-BE49-F238E27FC236}">
                <a16:creationId xmlns:a16="http://schemas.microsoft.com/office/drawing/2014/main" id="{6C7029D9-45E1-6988-ED36-1DA4288538E8}"/>
              </a:ext>
            </a:extLst>
          </p:cNvPr>
          <p:cNvSpPr>
            <a:spLocks noGrp="1"/>
          </p:cNvSpPr>
          <p:nvPr>
            <p:ph type="subTitle" idx="1"/>
          </p:nvPr>
        </p:nvSpPr>
        <p:spPr>
          <a:xfrm>
            <a:off x="418730" y="3602038"/>
            <a:ext cx="11354538" cy="890063"/>
          </a:xfrm>
          <a:noFill/>
        </p:spPr>
        <p:style>
          <a:lnRef idx="2">
            <a:schemeClr val="accent2"/>
          </a:lnRef>
          <a:fillRef idx="1">
            <a:schemeClr val="lt1"/>
          </a:fillRef>
          <a:effectRef idx="0">
            <a:schemeClr val="accent2"/>
          </a:effectRef>
          <a:fontRef idx="minor">
            <a:schemeClr val="dk1"/>
          </a:fontRef>
        </p:style>
        <p:txBody>
          <a:bodyPr>
            <a:normAutofit/>
          </a:bodyPr>
          <a:lstStyle/>
          <a:p>
            <a:pPr marL="0" marR="0" algn="ctr">
              <a:lnSpc>
                <a:spcPct val="107000"/>
              </a:lnSpc>
              <a:spcBef>
                <a:spcPts val="0"/>
              </a:spcBef>
              <a:spcAft>
                <a:spcPts val="800"/>
              </a:spcAft>
            </a:pPr>
            <a:r>
              <a:rPr lang="en-US" b="1" dirty="0">
                <a:solidFill>
                  <a:schemeClr val="tx1">
                    <a:lumMod val="65000"/>
                    <a:lumOff val="35000"/>
                  </a:schemeClr>
                </a:solidFill>
                <a:effectLst/>
                <a:ea typeface="Calibri" panose="020F0502020204030204" pitchFamily="34" charset="0"/>
                <a:cs typeface="Arial Unicode MS"/>
              </a:rPr>
              <a:t>T.A.S </a:t>
            </a:r>
            <a:r>
              <a:rPr lang="en-US" b="1" dirty="0" err="1">
                <a:solidFill>
                  <a:schemeClr val="tx1">
                    <a:lumMod val="65000"/>
                    <a:lumOff val="35000"/>
                  </a:schemeClr>
                </a:solidFill>
                <a:effectLst/>
                <a:ea typeface="Calibri" panose="020F0502020204030204" pitchFamily="34" charset="0"/>
                <a:cs typeface="Arial Unicode MS"/>
              </a:rPr>
              <a:t>Ayomi</a:t>
            </a:r>
            <a:r>
              <a:rPr lang="en-US" b="1" dirty="0">
                <a:solidFill>
                  <a:schemeClr val="tx1">
                    <a:lumMod val="65000"/>
                    <a:lumOff val="35000"/>
                  </a:schemeClr>
                </a:solidFill>
                <a:effectLst/>
                <a:ea typeface="Calibri" panose="020F0502020204030204" pitchFamily="34" charset="0"/>
                <a:cs typeface="Arial Unicode MS"/>
              </a:rPr>
              <a:t>, Prof. H.S.R </a:t>
            </a:r>
            <a:r>
              <a:rPr lang="en-US" b="1" dirty="0" err="1">
                <a:solidFill>
                  <a:schemeClr val="tx1">
                    <a:lumMod val="65000"/>
                    <a:lumOff val="35000"/>
                  </a:schemeClr>
                </a:solidFill>
                <a:effectLst/>
                <a:ea typeface="Calibri" panose="020F0502020204030204" pitchFamily="34" charset="0"/>
                <a:cs typeface="Arial Unicode MS"/>
              </a:rPr>
              <a:t>Rosairo</a:t>
            </a:r>
            <a:endParaRPr lang="en-US" dirty="0">
              <a:solidFill>
                <a:schemeClr val="tx1">
                  <a:lumMod val="65000"/>
                  <a:lumOff val="35000"/>
                </a:schemeClr>
              </a:solidFill>
              <a:effectLst/>
              <a:ea typeface="Calibri" panose="020F0502020204030204" pitchFamily="34" charset="0"/>
              <a:cs typeface="Arial Unicode MS"/>
            </a:endParaRPr>
          </a:p>
        </p:txBody>
      </p:sp>
      <p:sp>
        <p:nvSpPr>
          <p:cNvPr id="5" name="Slide Number Placeholder 4">
            <a:extLst>
              <a:ext uri="{FF2B5EF4-FFF2-40B4-BE49-F238E27FC236}">
                <a16:creationId xmlns:a16="http://schemas.microsoft.com/office/drawing/2014/main" id="{ABC4BB5B-09EB-1B3A-429A-B87F5F1A078E}"/>
              </a:ext>
            </a:extLst>
          </p:cNvPr>
          <p:cNvSpPr>
            <a:spLocks noGrp="1"/>
          </p:cNvSpPr>
          <p:nvPr>
            <p:ph type="sldNum" sz="quarter" idx="12"/>
          </p:nvPr>
        </p:nvSpPr>
        <p:spPr/>
        <p:txBody>
          <a:bodyPr/>
          <a:lstStyle/>
          <a:p>
            <a:fld id="{48FC179B-E1DC-44DF-B0E4-66A8D350C2BE}" type="slidenum">
              <a:rPr lang="en-US" smtClean="0"/>
              <a:t>1</a:t>
            </a:fld>
            <a:endParaRPr lang="en-US" dirty="0"/>
          </a:p>
        </p:txBody>
      </p:sp>
      <p:sp>
        <p:nvSpPr>
          <p:cNvPr id="8" name="Subtitle 2">
            <a:extLst>
              <a:ext uri="{FF2B5EF4-FFF2-40B4-BE49-F238E27FC236}">
                <a16:creationId xmlns:a16="http://schemas.microsoft.com/office/drawing/2014/main" id="{4B152B19-860D-D292-3F8A-1BA2E3F4049A}"/>
              </a:ext>
            </a:extLst>
          </p:cNvPr>
          <p:cNvSpPr txBox="1">
            <a:spLocks/>
          </p:cNvSpPr>
          <p:nvPr/>
        </p:nvSpPr>
        <p:spPr>
          <a:xfrm>
            <a:off x="837462" y="4755949"/>
            <a:ext cx="11354538" cy="890063"/>
          </a:xfrm>
          <a:prstGeom prst="rect">
            <a:avLst/>
          </a:prstGeom>
          <a:noFill/>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40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pPr marL="0" marR="0" algn="ctr">
              <a:lnSpc>
                <a:spcPct val="107000"/>
              </a:lnSpc>
              <a:spcBef>
                <a:spcPts val="0"/>
              </a:spcBef>
              <a:spcAft>
                <a:spcPts val="800"/>
              </a:spcAft>
            </a:pPr>
            <a:r>
              <a:rPr lang="en-US" sz="2800" i="1" dirty="0">
                <a:solidFill>
                  <a:schemeClr val="tx1">
                    <a:lumMod val="65000"/>
                    <a:lumOff val="35000"/>
                  </a:schemeClr>
                </a:solidFill>
                <a:effectLst/>
                <a:ea typeface="Calibri" panose="020F0502020204030204" pitchFamily="34" charset="0"/>
                <a:cs typeface="Arial Unicode MS"/>
              </a:rPr>
              <a:t>Department of Agribusiness Management, Faculty of Agricultural Sciences, Sabaragamuwa University of Sri Lanka.</a:t>
            </a:r>
            <a:endParaRPr lang="en-US" sz="2800" dirty="0">
              <a:solidFill>
                <a:schemeClr val="tx1">
                  <a:lumMod val="65000"/>
                  <a:lumOff val="35000"/>
                </a:schemeClr>
              </a:solidFill>
              <a:effectLst/>
              <a:ea typeface="Calibri" panose="020F0502020204030204" pitchFamily="34" charset="0"/>
              <a:cs typeface="Arial Unicode MS"/>
            </a:endParaRPr>
          </a:p>
        </p:txBody>
      </p:sp>
    </p:spTree>
    <p:extLst>
      <p:ext uri="{BB962C8B-B14F-4D97-AF65-F5344CB8AC3E}">
        <p14:creationId xmlns:p14="http://schemas.microsoft.com/office/powerpoint/2010/main" val="120962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fontScale="92500" lnSpcReduction="20000"/>
          </a:bodyPr>
          <a:lstStyle/>
          <a:p>
            <a:pPr marL="0" indent="0">
              <a:buNone/>
            </a:pPr>
            <a:r>
              <a:rPr lang="en-US" sz="3200" b="1" dirty="0">
                <a:cs typeface="Times New Roman" panose="02020603050405020304" pitchFamily="18" charset="0"/>
              </a:rPr>
              <a:t>Employee skills</a:t>
            </a:r>
          </a:p>
          <a:p>
            <a:pPr marL="0" indent="0">
              <a:buNone/>
            </a:pPr>
            <a:endParaRPr lang="en-US" sz="2800" dirty="0">
              <a:cs typeface="Times New Roman" panose="02020603050405020304" pitchFamily="18" charset="0"/>
            </a:endParaRPr>
          </a:p>
          <a:p>
            <a:pPr marR="0" algn="just">
              <a:lnSpc>
                <a:spcPct val="110000"/>
              </a:lnSpc>
              <a:spcBef>
                <a:spcPts val="0"/>
              </a:spcBef>
              <a:spcAft>
                <a:spcPts val="800"/>
              </a:spcAft>
              <a:tabLst>
                <a:tab pos="2118995" algn="l"/>
              </a:tabLst>
            </a:pPr>
            <a:r>
              <a:rPr lang="en-US" sz="2800" dirty="0">
                <a:effectLst/>
                <a:ea typeface="Calibri" panose="020F0502020204030204" pitchFamily="34" charset="0"/>
                <a:cs typeface="Arial Unicode MS"/>
              </a:rPr>
              <a:t>Skills that mostly helpful during the crisis situation according to the all 5 firms are, </a:t>
            </a:r>
          </a:p>
          <a:p>
            <a:pPr marR="0" lvl="0" algn="just">
              <a:lnSpc>
                <a:spcPct val="110000"/>
              </a:lnSpc>
              <a:spcBef>
                <a:spcPts val="0"/>
              </a:spcBef>
              <a:spcAft>
                <a:spcPts val="0"/>
              </a:spcAft>
              <a:tabLst>
                <a:tab pos="2118995" algn="l"/>
              </a:tabLst>
            </a:pPr>
            <a:r>
              <a:rPr lang="en-US" sz="2800" dirty="0">
                <a:effectLst/>
                <a:ea typeface="Calibri" panose="020F0502020204030204" pitchFamily="34" charset="0"/>
                <a:cs typeface="Arial Unicode MS"/>
              </a:rPr>
              <a:t>Working with rapidly changing schedules. </a:t>
            </a:r>
          </a:p>
          <a:p>
            <a:pPr marR="0" lvl="0" algn="just">
              <a:lnSpc>
                <a:spcPct val="110000"/>
              </a:lnSpc>
              <a:spcBef>
                <a:spcPts val="0"/>
              </a:spcBef>
              <a:spcAft>
                <a:spcPts val="0"/>
              </a:spcAft>
              <a:tabLst>
                <a:tab pos="2118995" algn="l"/>
              </a:tabLst>
            </a:pPr>
            <a:r>
              <a:rPr lang="en-US" sz="2800" dirty="0">
                <a:effectLst/>
                <a:ea typeface="Calibri" panose="020F0502020204030204" pitchFamily="34" charset="0"/>
                <a:cs typeface="Arial Unicode MS"/>
              </a:rPr>
              <a:t>Innovative skills.</a:t>
            </a:r>
          </a:p>
          <a:p>
            <a:pPr marR="0" lvl="0" algn="just">
              <a:lnSpc>
                <a:spcPct val="110000"/>
              </a:lnSpc>
              <a:spcBef>
                <a:spcPts val="0"/>
              </a:spcBef>
              <a:spcAft>
                <a:spcPts val="0"/>
              </a:spcAft>
              <a:tabLst>
                <a:tab pos="2118995" algn="l"/>
              </a:tabLst>
            </a:pPr>
            <a:r>
              <a:rPr lang="en-US" sz="2800" dirty="0">
                <a:effectLst/>
                <a:ea typeface="Calibri" panose="020F0502020204030204" pitchFamily="34" charset="0"/>
                <a:cs typeface="Arial Unicode MS"/>
              </a:rPr>
              <a:t>Quick decision changing skill.</a:t>
            </a:r>
          </a:p>
          <a:p>
            <a:pPr marR="0" lvl="0" algn="just">
              <a:lnSpc>
                <a:spcPct val="110000"/>
              </a:lnSpc>
              <a:spcBef>
                <a:spcPts val="0"/>
              </a:spcBef>
              <a:spcAft>
                <a:spcPts val="0"/>
              </a:spcAft>
              <a:tabLst>
                <a:tab pos="2118995" algn="l"/>
              </a:tabLst>
            </a:pPr>
            <a:r>
              <a:rPr lang="en-US" sz="2800" dirty="0">
                <a:effectLst/>
                <a:ea typeface="Calibri" panose="020F0502020204030204" pitchFamily="34" charset="0"/>
                <a:cs typeface="Arial Unicode MS"/>
              </a:rPr>
              <a:t>Skills of explaining the situation to subordinates.</a:t>
            </a:r>
          </a:p>
          <a:p>
            <a:pPr marR="0" lvl="0" algn="just">
              <a:lnSpc>
                <a:spcPct val="110000"/>
              </a:lnSpc>
              <a:spcBef>
                <a:spcPts val="0"/>
              </a:spcBef>
              <a:spcAft>
                <a:spcPts val="0"/>
              </a:spcAft>
              <a:tabLst>
                <a:tab pos="2118995" algn="l"/>
              </a:tabLst>
            </a:pPr>
            <a:r>
              <a:rPr lang="en-US" sz="2800" dirty="0">
                <a:effectLst/>
                <a:ea typeface="Calibri" panose="020F0502020204030204" pitchFamily="34" charset="0"/>
                <a:cs typeface="Arial Unicode MS"/>
              </a:rPr>
              <a:t>Skill of engaging in multi tasks other than the own duties at the same time.  </a:t>
            </a:r>
          </a:p>
          <a:p>
            <a:pPr marR="0" lvl="0" algn="just">
              <a:lnSpc>
                <a:spcPct val="110000"/>
              </a:lnSpc>
              <a:spcBef>
                <a:spcPts val="0"/>
              </a:spcBef>
              <a:spcAft>
                <a:spcPts val="800"/>
              </a:spcAft>
              <a:tabLst>
                <a:tab pos="2118995" algn="l"/>
              </a:tabLst>
            </a:pPr>
            <a:r>
              <a:rPr lang="en-US" sz="2800" dirty="0">
                <a:effectLst/>
                <a:ea typeface="Calibri" panose="020F0502020204030204" pitchFamily="34" charset="0"/>
                <a:cs typeface="Arial Unicode MS"/>
              </a:rPr>
              <a:t>Skills of sales force and after sales services.</a:t>
            </a: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10</a:t>
            </a:fld>
            <a:endParaRPr lang="en-US"/>
          </a:p>
        </p:txBody>
      </p:sp>
    </p:spTree>
    <p:extLst>
      <p:ext uri="{BB962C8B-B14F-4D97-AF65-F5344CB8AC3E}">
        <p14:creationId xmlns:p14="http://schemas.microsoft.com/office/powerpoint/2010/main" val="777246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fontScale="55000" lnSpcReduction="20000"/>
          </a:bodyPr>
          <a:lstStyle/>
          <a:p>
            <a:pPr marL="0" indent="0">
              <a:buNone/>
            </a:pPr>
            <a:r>
              <a:rPr kumimoji="0" lang="en-US" altLang="en-US" sz="5100" b="1" i="0" strike="noStrike" cap="none" normalizeH="0" baseline="0" dirty="0">
                <a:ln>
                  <a:noFill/>
                </a:ln>
                <a:effectLst/>
                <a:ea typeface="Calibri" panose="020F0502020204030204" pitchFamily="34" charset="0"/>
                <a:cs typeface="Times New Roman" panose="02020603050405020304" pitchFamily="18" charset="0"/>
              </a:rPr>
              <a:t>External factors</a:t>
            </a:r>
          </a:p>
          <a:p>
            <a:pPr marL="0" indent="0">
              <a:buNone/>
            </a:pPr>
            <a:r>
              <a:rPr kumimoji="0" lang="en-US" altLang="en-US" sz="5100" b="0" i="0" u="none" strike="noStrike" cap="none" normalizeH="0" baseline="0" dirty="0">
                <a:ln>
                  <a:noFill/>
                </a:ln>
                <a:effectLst/>
                <a:ea typeface="Calibri" panose="020F0502020204030204" pitchFamily="34" charset="0"/>
                <a:cs typeface="Times New Roman" panose="02020603050405020304" pitchFamily="18" charset="0"/>
              </a:rPr>
              <a:t>Average market demand for biscuits in firm A; 2022 and 2019.</a:t>
            </a:r>
            <a:endParaRPr kumimoji="0" lang="en-US" altLang="en-US" sz="5100" b="0" i="0" u="none" strike="noStrike" cap="none" normalizeH="0" baseline="0" dirty="0">
              <a:ln>
                <a:noFill/>
              </a:ln>
              <a:effectLst/>
            </a:endParaRPr>
          </a:p>
          <a:p>
            <a:pPr marL="0" indent="0">
              <a:buNone/>
            </a:pPr>
            <a:endParaRPr lang="en-US" sz="5100" dirty="0"/>
          </a:p>
          <a:p>
            <a:pPr marL="0" indent="0">
              <a:buNone/>
            </a:pPr>
            <a:endParaRPr lang="en-US" sz="5100" dirty="0"/>
          </a:p>
          <a:p>
            <a:pPr marL="0" indent="0">
              <a:buNone/>
            </a:pPr>
            <a:endParaRPr lang="en-US" sz="5100" dirty="0"/>
          </a:p>
          <a:p>
            <a:pPr marL="0" indent="0">
              <a:buNone/>
            </a:pPr>
            <a:endParaRPr lang="en-US" sz="5100" dirty="0"/>
          </a:p>
          <a:p>
            <a:pPr marL="0" indent="0">
              <a:buNone/>
            </a:pPr>
            <a:endParaRPr lang="en-US" sz="5100" dirty="0"/>
          </a:p>
          <a:p>
            <a:pPr marL="0" indent="0">
              <a:buNone/>
            </a:pPr>
            <a:endParaRPr lang="en-US" sz="5100" dirty="0"/>
          </a:p>
          <a:p>
            <a:pPr marL="0" indent="0">
              <a:buNone/>
            </a:pPr>
            <a:r>
              <a:rPr lang="en-US" sz="5100" dirty="0"/>
              <a:t>                                   </a:t>
            </a:r>
            <a:endParaRPr lang="en-US" sz="5100" dirty="0">
              <a:effectLst/>
              <a:ea typeface="Calibri" panose="020F0502020204030204" pitchFamily="34" charset="0"/>
              <a:cs typeface="Times New Roman" panose="02020603050405020304" pitchFamily="18" charset="0"/>
            </a:endParaRPr>
          </a:p>
          <a:p>
            <a:pPr marL="0" indent="0">
              <a:buNone/>
            </a:pPr>
            <a:r>
              <a:rPr lang="en-US" sz="5100" dirty="0">
                <a:effectLst/>
                <a:ea typeface="Calibri" panose="020F0502020204030204" pitchFamily="34" charset="0"/>
                <a:cs typeface="Times New Roman" panose="02020603050405020304" pitchFamily="18" charset="0"/>
              </a:rPr>
              <a:t>Source: Sales forecast report and the production report of firm A</a:t>
            </a:r>
            <a:endParaRPr lang="en-US" sz="5100" dirty="0">
              <a:effectLst/>
              <a:ea typeface="Calibri" panose="020F0502020204030204" pitchFamily="34" charset="0"/>
              <a:cs typeface="Arial Unicode MS"/>
            </a:endParaRP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11</a:t>
            </a:fld>
            <a:endParaRPr lang="en-US"/>
          </a:p>
        </p:txBody>
      </p:sp>
      <p:pic>
        <p:nvPicPr>
          <p:cNvPr id="6" name="Picture 5">
            <a:extLst>
              <a:ext uri="{FF2B5EF4-FFF2-40B4-BE49-F238E27FC236}">
                <a16:creationId xmlns:a16="http://schemas.microsoft.com/office/drawing/2014/main" id="{9512AA31-D8BB-4348-641F-FDBDB66ADB61}"/>
              </a:ext>
            </a:extLst>
          </p:cNvPr>
          <p:cNvPicPr>
            <a:picLocks noChangeAspect="1"/>
          </p:cNvPicPr>
          <p:nvPr/>
        </p:nvPicPr>
        <p:blipFill>
          <a:blip r:embed="rId2"/>
          <a:stretch>
            <a:fillRect/>
          </a:stretch>
        </p:blipFill>
        <p:spPr>
          <a:xfrm>
            <a:off x="2949675" y="2699685"/>
            <a:ext cx="5974598" cy="2603218"/>
          </a:xfrm>
          <a:prstGeom prst="rect">
            <a:avLst/>
          </a:prstGeom>
        </p:spPr>
      </p:pic>
    </p:spTree>
    <p:extLst>
      <p:ext uri="{BB962C8B-B14F-4D97-AF65-F5344CB8AC3E}">
        <p14:creationId xmlns:p14="http://schemas.microsoft.com/office/powerpoint/2010/main" val="2803787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Autofit/>
          </a:bodyPr>
          <a:lstStyle/>
          <a:p>
            <a:pPr marL="0" indent="0">
              <a:buNone/>
            </a:pPr>
            <a:r>
              <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Average market demand for biscuits of firm B; 2022 and 2018</a:t>
            </a: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r>
              <a:rPr lang="en-US" dirty="0">
                <a:solidFill>
                  <a:srgbClr val="000000"/>
                </a:solidFill>
                <a:effectLst/>
                <a:ea typeface="Calibri" panose="020F0502020204030204" pitchFamily="34" charset="0"/>
                <a:cs typeface="Times New Roman" panose="02020603050405020304" pitchFamily="18" charset="0"/>
              </a:rPr>
              <a:t>Source: Sales forecast report </a:t>
            </a:r>
            <a:r>
              <a:rPr lang="en-US" dirty="0">
                <a:solidFill>
                  <a:schemeClr val="tx1"/>
                </a:solidFill>
                <a:effectLst/>
                <a:ea typeface="Calibri" panose="020F0502020204030204" pitchFamily="34" charset="0"/>
                <a:cs typeface="Times New Roman" panose="02020603050405020304" pitchFamily="18" charset="0"/>
              </a:rPr>
              <a:t>and production report </a:t>
            </a:r>
            <a:r>
              <a:rPr lang="en-US" dirty="0">
                <a:solidFill>
                  <a:srgbClr val="000000"/>
                </a:solidFill>
                <a:effectLst/>
                <a:ea typeface="Calibri" panose="020F0502020204030204" pitchFamily="34" charset="0"/>
                <a:cs typeface="Times New Roman" panose="02020603050405020304" pitchFamily="18" charset="0"/>
              </a:rPr>
              <a:t>of firm B</a:t>
            </a:r>
            <a:endParaRPr lang="en-US" dirty="0">
              <a:effectLst/>
              <a:ea typeface="Calibri" panose="020F0502020204030204" pitchFamily="34" charset="0"/>
              <a:cs typeface="Arial Unicode MS"/>
            </a:endParaRP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12</a:t>
            </a:fld>
            <a:endParaRPr lang="en-US"/>
          </a:p>
        </p:txBody>
      </p:sp>
      <p:pic>
        <p:nvPicPr>
          <p:cNvPr id="6" name="Picture 5">
            <a:extLst>
              <a:ext uri="{FF2B5EF4-FFF2-40B4-BE49-F238E27FC236}">
                <a16:creationId xmlns:a16="http://schemas.microsoft.com/office/drawing/2014/main" id="{81832508-7225-FE19-452A-2B3EAF3A30C2}"/>
              </a:ext>
            </a:extLst>
          </p:cNvPr>
          <p:cNvPicPr>
            <a:picLocks noChangeAspect="1"/>
          </p:cNvPicPr>
          <p:nvPr/>
        </p:nvPicPr>
        <p:blipFill>
          <a:blip r:embed="rId2"/>
          <a:stretch>
            <a:fillRect/>
          </a:stretch>
        </p:blipFill>
        <p:spPr>
          <a:xfrm>
            <a:off x="3105653" y="2574400"/>
            <a:ext cx="5980694" cy="2292295"/>
          </a:xfrm>
          <a:prstGeom prst="rect">
            <a:avLst/>
          </a:prstGeom>
        </p:spPr>
      </p:pic>
    </p:spTree>
    <p:extLst>
      <p:ext uri="{BB962C8B-B14F-4D97-AF65-F5344CB8AC3E}">
        <p14:creationId xmlns:p14="http://schemas.microsoft.com/office/powerpoint/2010/main" val="246658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lnSpcReduction="10000"/>
          </a:bodyPr>
          <a:lstStyle/>
          <a:p>
            <a:pPr marL="0" indent="0">
              <a:buNone/>
            </a:pPr>
            <a:r>
              <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Average market demand for biscuits firm C; 2022 and 2018</a:t>
            </a: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r>
              <a:rPr lang="en-US" altLang="en-US" dirty="0">
                <a:solidFill>
                  <a:schemeClr val="tx1"/>
                </a:solidFill>
                <a:ea typeface="Calibri" panose="020F0502020204030204" pitchFamily="34" charset="0"/>
                <a:cs typeface="Times New Roman" panose="02020603050405020304" pitchFamily="18" charset="0"/>
              </a:rPr>
              <a:t>     </a:t>
            </a:r>
          </a:p>
          <a:p>
            <a:pPr marL="0" indent="0">
              <a:buNone/>
            </a:pPr>
            <a:endParaRPr lang="en-US" dirty="0">
              <a:solidFill>
                <a:srgbClr val="000000"/>
              </a:solidFill>
              <a:effectLst/>
              <a:ea typeface="Calibri" panose="020F0502020204030204" pitchFamily="34" charset="0"/>
              <a:cs typeface="Times New Roman" panose="02020603050405020304" pitchFamily="18" charset="0"/>
            </a:endParaRPr>
          </a:p>
          <a:p>
            <a:pPr marL="0" indent="0">
              <a:buNone/>
            </a:pPr>
            <a:endParaRPr lang="en-US" dirty="0">
              <a:solidFill>
                <a:srgbClr val="000000"/>
              </a:solidFill>
              <a:ea typeface="Calibri" panose="020F0502020204030204" pitchFamily="34" charset="0"/>
              <a:cs typeface="Times New Roman" panose="02020603050405020304" pitchFamily="18" charset="0"/>
            </a:endParaRPr>
          </a:p>
          <a:p>
            <a:pPr marL="0" indent="0">
              <a:buNone/>
            </a:pPr>
            <a:endParaRPr lang="en-US" dirty="0">
              <a:solidFill>
                <a:srgbClr val="000000"/>
              </a:solidFill>
              <a:effectLst/>
              <a:ea typeface="Calibri" panose="020F0502020204030204" pitchFamily="34" charset="0"/>
              <a:cs typeface="Times New Roman" panose="02020603050405020304" pitchFamily="18" charset="0"/>
            </a:endParaRPr>
          </a:p>
          <a:p>
            <a:pPr marL="0" indent="0">
              <a:buNone/>
            </a:pPr>
            <a:r>
              <a:rPr lang="en-US" dirty="0">
                <a:solidFill>
                  <a:srgbClr val="000000"/>
                </a:solidFill>
                <a:effectLst/>
                <a:ea typeface="Calibri" panose="020F0502020204030204" pitchFamily="34" charset="0"/>
                <a:cs typeface="Times New Roman" panose="02020603050405020304" pitchFamily="18" charset="0"/>
              </a:rPr>
              <a:t>Source: Sales forecast report </a:t>
            </a:r>
            <a:r>
              <a:rPr lang="en-US" dirty="0">
                <a:solidFill>
                  <a:schemeClr val="tx1"/>
                </a:solidFill>
                <a:effectLst/>
                <a:ea typeface="Calibri" panose="020F0502020204030204" pitchFamily="34" charset="0"/>
                <a:cs typeface="Times New Roman" panose="02020603050405020304" pitchFamily="18" charset="0"/>
              </a:rPr>
              <a:t>and production report of firm C</a:t>
            </a:r>
            <a:endParaRPr lang="en-US" dirty="0">
              <a:solidFill>
                <a:schemeClr val="tx1"/>
              </a:solidFill>
              <a:effectLst/>
              <a:ea typeface="Calibri" panose="020F0502020204030204" pitchFamily="34" charset="0"/>
              <a:cs typeface="Arial Unicode MS"/>
            </a:endParaRPr>
          </a:p>
          <a:p>
            <a:pPr marL="0" indent="0">
              <a:buNone/>
            </a:pPr>
            <a:r>
              <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t>
            </a:r>
            <a:endParaRPr kumimoji="0" lang="en-US" altLang="en-US" b="0" i="0" u="none" strike="noStrike" cap="none" normalizeH="0" baseline="0" dirty="0">
              <a:ln>
                <a:noFill/>
              </a:ln>
              <a:solidFill>
                <a:schemeClr val="tx1"/>
              </a:solidFill>
              <a:effectLst/>
            </a:endParaRP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13</a:t>
            </a:fld>
            <a:endParaRPr lang="en-US"/>
          </a:p>
        </p:txBody>
      </p:sp>
      <p:pic>
        <p:nvPicPr>
          <p:cNvPr id="6" name="Picture 5">
            <a:extLst>
              <a:ext uri="{FF2B5EF4-FFF2-40B4-BE49-F238E27FC236}">
                <a16:creationId xmlns:a16="http://schemas.microsoft.com/office/drawing/2014/main" id="{E860CACB-9D15-1513-942A-CD6775AFD8C2}"/>
              </a:ext>
            </a:extLst>
          </p:cNvPr>
          <p:cNvPicPr>
            <a:picLocks noChangeAspect="1"/>
          </p:cNvPicPr>
          <p:nvPr/>
        </p:nvPicPr>
        <p:blipFill>
          <a:blip r:embed="rId2"/>
          <a:stretch>
            <a:fillRect/>
          </a:stretch>
        </p:blipFill>
        <p:spPr>
          <a:xfrm>
            <a:off x="1926208" y="2312404"/>
            <a:ext cx="6812459" cy="2604151"/>
          </a:xfrm>
          <a:prstGeom prst="rect">
            <a:avLst/>
          </a:prstGeom>
        </p:spPr>
      </p:pic>
    </p:spTree>
    <p:extLst>
      <p:ext uri="{BB962C8B-B14F-4D97-AF65-F5344CB8AC3E}">
        <p14:creationId xmlns:p14="http://schemas.microsoft.com/office/powerpoint/2010/main" val="4065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a:bodyPr>
          <a:lstStyle/>
          <a:p>
            <a:pPr marL="0" indent="0">
              <a:buNone/>
            </a:pPr>
            <a:r>
              <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Average market demand for biscuits in firm D; 2022 and 2018</a:t>
            </a:r>
          </a:p>
          <a:p>
            <a:pPr marL="0" indent="0">
              <a:buNone/>
            </a:pPr>
            <a:endParaRPr lang="en-US" dirty="0">
              <a:ea typeface="Calibri" panose="020F0502020204030204" pitchFamily="34" charset="0"/>
              <a:cs typeface="Times New Roman" panose="02020603050405020304" pitchFamily="18" charset="0"/>
            </a:endParaRPr>
          </a:p>
          <a:p>
            <a:pPr marL="0" indent="0">
              <a:buNone/>
            </a:pPr>
            <a:endParaRPr lang="en-US" dirty="0">
              <a:solidFill>
                <a:srgbClr val="000000"/>
              </a:solidFill>
              <a:effectLst/>
              <a:ea typeface="Calibri" panose="020F0502020204030204" pitchFamily="34" charset="0"/>
              <a:cs typeface="Times New Roman" panose="02020603050405020304" pitchFamily="18" charset="0"/>
            </a:endParaRPr>
          </a:p>
          <a:p>
            <a:pPr marL="0" indent="0">
              <a:buNone/>
            </a:pPr>
            <a:endParaRPr lang="en-US" dirty="0">
              <a:solidFill>
                <a:srgbClr val="000000"/>
              </a:solidFill>
              <a:effectLst/>
              <a:ea typeface="Calibri" panose="020F0502020204030204" pitchFamily="34" charset="0"/>
              <a:cs typeface="Times New Roman" panose="02020603050405020304" pitchFamily="18" charset="0"/>
            </a:endParaRPr>
          </a:p>
          <a:p>
            <a:pPr marL="0" indent="0">
              <a:buNone/>
            </a:pPr>
            <a:endParaRPr lang="en-US" dirty="0">
              <a:solidFill>
                <a:srgbClr val="000000"/>
              </a:solidFill>
              <a:ea typeface="Calibri" panose="020F0502020204030204" pitchFamily="34" charset="0"/>
              <a:cs typeface="Times New Roman" panose="02020603050405020304" pitchFamily="18" charset="0"/>
            </a:endParaRPr>
          </a:p>
          <a:p>
            <a:pPr marL="0" indent="0">
              <a:buNone/>
            </a:pPr>
            <a:endParaRPr lang="en-US" dirty="0">
              <a:solidFill>
                <a:srgbClr val="000000"/>
              </a:solidFill>
              <a:effectLst/>
              <a:ea typeface="Calibri" panose="020F0502020204030204" pitchFamily="34" charset="0"/>
              <a:cs typeface="Times New Roman" panose="02020603050405020304" pitchFamily="18" charset="0"/>
            </a:endParaRPr>
          </a:p>
          <a:p>
            <a:pPr marL="0" indent="0">
              <a:buNone/>
            </a:pPr>
            <a:r>
              <a:rPr lang="en-US" dirty="0">
                <a:solidFill>
                  <a:srgbClr val="000000"/>
                </a:solidFill>
                <a:effectLst/>
                <a:ea typeface="Calibri" panose="020F0502020204030204" pitchFamily="34" charset="0"/>
                <a:cs typeface="Times New Roman" panose="02020603050405020304" pitchFamily="18" charset="0"/>
              </a:rPr>
              <a:t>Source: Sales forecast report </a:t>
            </a:r>
            <a:r>
              <a:rPr lang="en-US" dirty="0">
                <a:solidFill>
                  <a:schemeClr val="tx1"/>
                </a:solidFill>
                <a:effectLst/>
                <a:ea typeface="Calibri" panose="020F0502020204030204" pitchFamily="34" charset="0"/>
                <a:cs typeface="Times New Roman" panose="02020603050405020304" pitchFamily="18" charset="0"/>
              </a:rPr>
              <a:t>and production report of </a:t>
            </a:r>
            <a:r>
              <a:rPr lang="en-US" dirty="0">
                <a:solidFill>
                  <a:srgbClr val="000000"/>
                </a:solidFill>
                <a:effectLst/>
                <a:ea typeface="Calibri" panose="020F0502020204030204" pitchFamily="34" charset="0"/>
                <a:cs typeface="Times New Roman" panose="02020603050405020304" pitchFamily="18" charset="0"/>
              </a:rPr>
              <a:t>firm D</a:t>
            </a:r>
            <a:endParaRPr lang="en-US" dirty="0">
              <a:effectLst/>
              <a:ea typeface="Calibri" panose="020F0502020204030204" pitchFamily="34" charset="0"/>
              <a:cs typeface="Arial Unicode MS"/>
            </a:endParaRPr>
          </a:p>
          <a:p>
            <a:pPr marL="0" indent="0">
              <a:buNone/>
            </a:pPr>
            <a:r>
              <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t>
            </a:r>
            <a:endParaRPr kumimoji="0" lang="en-US" altLang="en-US" b="0" i="0" u="none" strike="noStrike" cap="none" normalizeH="0" baseline="0" dirty="0">
              <a:ln>
                <a:noFill/>
              </a:ln>
              <a:solidFill>
                <a:schemeClr val="tx1"/>
              </a:solidFill>
              <a:effectLst/>
            </a:endParaRP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14</a:t>
            </a:fld>
            <a:endParaRPr lang="en-US"/>
          </a:p>
        </p:txBody>
      </p:sp>
      <p:pic>
        <p:nvPicPr>
          <p:cNvPr id="6" name="Picture 5">
            <a:extLst>
              <a:ext uri="{FF2B5EF4-FFF2-40B4-BE49-F238E27FC236}">
                <a16:creationId xmlns:a16="http://schemas.microsoft.com/office/drawing/2014/main" id="{27DCEA2D-5AE1-B601-EF73-B65B6002BCF5}"/>
              </a:ext>
            </a:extLst>
          </p:cNvPr>
          <p:cNvPicPr>
            <a:picLocks noChangeAspect="1"/>
          </p:cNvPicPr>
          <p:nvPr/>
        </p:nvPicPr>
        <p:blipFill>
          <a:blip r:embed="rId2"/>
          <a:stretch>
            <a:fillRect/>
          </a:stretch>
        </p:blipFill>
        <p:spPr>
          <a:xfrm>
            <a:off x="1296200" y="2360532"/>
            <a:ext cx="8042369" cy="2410251"/>
          </a:xfrm>
          <a:prstGeom prst="rect">
            <a:avLst/>
          </a:prstGeom>
        </p:spPr>
      </p:pic>
    </p:spTree>
    <p:extLst>
      <p:ext uri="{BB962C8B-B14F-4D97-AF65-F5344CB8AC3E}">
        <p14:creationId xmlns:p14="http://schemas.microsoft.com/office/powerpoint/2010/main" val="765422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a:bodyPr>
          <a:lstStyle/>
          <a:p>
            <a:pPr marL="0" indent="0">
              <a:buNone/>
            </a:pPr>
            <a:r>
              <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Average market demand for biscuits in firm E; 2022 and 2018</a:t>
            </a: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r>
              <a:rPr lang="en-US" dirty="0">
                <a:solidFill>
                  <a:srgbClr val="000000"/>
                </a:solidFill>
                <a:effectLst/>
                <a:ea typeface="Calibri" panose="020F0502020204030204" pitchFamily="34" charset="0"/>
                <a:cs typeface="Times New Roman" panose="02020603050405020304" pitchFamily="18" charset="0"/>
              </a:rPr>
              <a:t>Source: Sales forecast report </a:t>
            </a:r>
            <a:r>
              <a:rPr lang="en-US" dirty="0">
                <a:solidFill>
                  <a:schemeClr val="tx1"/>
                </a:solidFill>
                <a:effectLst/>
                <a:ea typeface="Calibri" panose="020F0502020204030204" pitchFamily="34" charset="0"/>
                <a:cs typeface="Times New Roman" panose="02020603050405020304" pitchFamily="18" charset="0"/>
              </a:rPr>
              <a:t>and the production report </a:t>
            </a:r>
            <a:r>
              <a:rPr lang="en-US" dirty="0">
                <a:solidFill>
                  <a:srgbClr val="000000"/>
                </a:solidFill>
                <a:effectLst/>
                <a:ea typeface="Calibri" panose="020F0502020204030204" pitchFamily="34" charset="0"/>
                <a:cs typeface="Times New Roman" panose="02020603050405020304" pitchFamily="18" charset="0"/>
              </a:rPr>
              <a:t>of firm E</a:t>
            </a:r>
            <a:r>
              <a:rPr lang="en-US" dirty="0">
                <a:ea typeface="Calibri" panose="020F0502020204030204" pitchFamily="34" charset="0"/>
                <a:cs typeface="Times New Roman" panose="02020603050405020304" pitchFamily="18" charset="0"/>
              </a:rPr>
              <a:t>.</a:t>
            </a:r>
            <a:endParaRPr kumimoji="0" lang="en-US" altLang="en-US" b="0" i="0" u="none" strike="noStrike" cap="none" normalizeH="0" baseline="0" dirty="0">
              <a:ln>
                <a:noFill/>
              </a:ln>
              <a:solidFill>
                <a:schemeClr val="tx1"/>
              </a:solidFill>
              <a:effectLst/>
            </a:endParaRP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15</a:t>
            </a:fld>
            <a:endParaRPr lang="en-US"/>
          </a:p>
        </p:txBody>
      </p:sp>
      <p:pic>
        <p:nvPicPr>
          <p:cNvPr id="6" name="Picture 5">
            <a:extLst>
              <a:ext uri="{FF2B5EF4-FFF2-40B4-BE49-F238E27FC236}">
                <a16:creationId xmlns:a16="http://schemas.microsoft.com/office/drawing/2014/main" id="{D36F7AA1-2E65-01D8-5F2D-0DB0D5846577}"/>
              </a:ext>
            </a:extLst>
          </p:cNvPr>
          <p:cNvPicPr>
            <a:picLocks noChangeAspect="1"/>
          </p:cNvPicPr>
          <p:nvPr/>
        </p:nvPicPr>
        <p:blipFill>
          <a:blip r:embed="rId2"/>
          <a:stretch>
            <a:fillRect/>
          </a:stretch>
        </p:blipFill>
        <p:spPr>
          <a:xfrm>
            <a:off x="1316738" y="2413024"/>
            <a:ext cx="8160238" cy="1986698"/>
          </a:xfrm>
          <a:prstGeom prst="rect">
            <a:avLst/>
          </a:prstGeom>
        </p:spPr>
      </p:pic>
    </p:spTree>
    <p:extLst>
      <p:ext uri="{BB962C8B-B14F-4D97-AF65-F5344CB8AC3E}">
        <p14:creationId xmlns:p14="http://schemas.microsoft.com/office/powerpoint/2010/main" val="4105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a:bodyPr>
          <a:lstStyle/>
          <a:p>
            <a:pPr marL="0" indent="0">
              <a:buNone/>
            </a:pPr>
            <a:r>
              <a:rPr kumimoji="0" lang="en-US" altLang="en-US" b="1" i="0" strike="noStrike" cap="none" normalizeH="0" baseline="0" dirty="0">
                <a:ln>
                  <a:noFill/>
                </a:ln>
                <a:effectLst/>
                <a:ea typeface="Calibri" panose="020F0502020204030204" pitchFamily="34" charset="0"/>
                <a:cs typeface="Times New Roman" panose="02020603050405020304" pitchFamily="18" charset="0"/>
              </a:rPr>
              <a:t>Inflation</a:t>
            </a:r>
          </a:p>
          <a:p>
            <a:pPr marL="0" indent="0">
              <a:buNone/>
            </a:pPr>
            <a:r>
              <a:rPr lang="en-US" dirty="0">
                <a:ea typeface="Calibri" panose="020F0502020204030204" pitchFamily="34" charset="0"/>
                <a:cs typeface="Times New Roman" panose="02020603050405020304" pitchFamily="18" charset="0"/>
              </a:rPr>
              <a:t>Changes of p</a:t>
            </a:r>
            <a:r>
              <a:rPr lang="en-US" dirty="0">
                <a:effectLst/>
                <a:ea typeface="Calibri" panose="020F0502020204030204" pitchFamily="34" charset="0"/>
                <a:cs typeface="Arial Unicode MS"/>
              </a:rPr>
              <a:t>rice of the main ingredients - 2021 December-2022 December.</a:t>
            </a:r>
          </a:p>
          <a:p>
            <a:pPr marL="0" indent="0">
              <a:buNone/>
            </a:pPr>
            <a:endPar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altLang="en-US"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16</a:t>
            </a:fld>
            <a:endParaRPr lang="en-US"/>
          </a:p>
        </p:txBody>
      </p:sp>
      <p:pic>
        <p:nvPicPr>
          <p:cNvPr id="6" name="Picture 5">
            <a:extLst>
              <a:ext uri="{FF2B5EF4-FFF2-40B4-BE49-F238E27FC236}">
                <a16:creationId xmlns:a16="http://schemas.microsoft.com/office/drawing/2014/main" id="{00F67CFB-3A4D-9720-EF97-65049CFAA399}"/>
              </a:ext>
            </a:extLst>
          </p:cNvPr>
          <p:cNvPicPr>
            <a:picLocks noChangeAspect="1"/>
          </p:cNvPicPr>
          <p:nvPr/>
        </p:nvPicPr>
        <p:blipFill>
          <a:blip r:embed="rId2"/>
          <a:stretch>
            <a:fillRect/>
          </a:stretch>
        </p:blipFill>
        <p:spPr>
          <a:xfrm>
            <a:off x="2095568" y="3246955"/>
            <a:ext cx="7587988" cy="2676767"/>
          </a:xfrm>
          <a:prstGeom prst="rect">
            <a:avLst/>
          </a:prstGeom>
        </p:spPr>
      </p:pic>
    </p:spTree>
    <p:extLst>
      <p:ext uri="{BB962C8B-B14F-4D97-AF65-F5344CB8AC3E}">
        <p14:creationId xmlns:p14="http://schemas.microsoft.com/office/powerpoint/2010/main" val="220458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a:bodyPr>
          <a:lstStyle/>
          <a:p>
            <a:pPr marL="0" indent="0">
              <a:buNone/>
            </a:pPr>
            <a:r>
              <a:rPr lang="en-US" sz="2800" b="1" dirty="0">
                <a:effectLst/>
                <a:ea typeface="Calibri" panose="020F0502020204030204" pitchFamily="34" charset="0"/>
                <a:cs typeface="Arial Unicode MS"/>
              </a:rPr>
              <a:t>Financial ratio analysis</a:t>
            </a:r>
          </a:p>
          <a:p>
            <a:pPr marL="0" indent="0">
              <a:buNone/>
            </a:pPr>
            <a:r>
              <a:rPr lang="en-US" sz="2800" dirty="0">
                <a:effectLst/>
                <a:ea typeface="Calibri" panose="020F0502020204030204" pitchFamily="34" charset="0"/>
                <a:cs typeface="Arial Unicode MS"/>
              </a:rPr>
              <a:t>Changes in financial ratios of firms during year 2016 and 2021</a:t>
            </a: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17</a:t>
            </a:fld>
            <a:endParaRPr lang="en-US"/>
          </a:p>
        </p:txBody>
      </p:sp>
      <p:pic>
        <p:nvPicPr>
          <p:cNvPr id="6" name="Picture 5">
            <a:extLst>
              <a:ext uri="{FF2B5EF4-FFF2-40B4-BE49-F238E27FC236}">
                <a16:creationId xmlns:a16="http://schemas.microsoft.com/office/drawing/2014/main" id="{52E2AD38-F2A8-8256-169C-A302C7570D2D}"/>
              </a:ext>
            </a:extLst>
          </p:cNvPr>
          <p:cNvPicPr>
            <a:picLocks noChangeAspect="1"/>
          </p:cNvPicPr>
          <p:nvPr/>
        </p:nvPicPr>
        <p:blipFill>
          <a:blip r:embed="rId2"/>
          <a:stretch>
            <a:fillRect/>
          </a:stretch>
        </p:blipFill>
        <p:spPr>
          <a:xfrm>
            <a:off x="737494" y="2741612"/>
            <a:ext cx="10964175" cy="3666273"/>
          </a:xfrm>
          <a:prstGeom prst="rect">
            <a:avLst/>
          </a:prstGeom>
        </p:spPr>
      </p:pic>
    </p:spTree>
    <p:extLst>
      <p:ext uri="{BB962C8B-B14F-4D97-AF65-F5344CB8AC3E}">
        <p14:creationId xmlns:p14="http://schemas.microsoft.com/office/powerpoint/2010/main" val="1871517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198783" y="1547329"/>
            <a:ext cx="11882986" cy="4351338"/>
          </a:xfrm>
        </p:spPr>
        <p:txBody>
          <a:bodyPr>
            <a:noAutofit/>
          </a:bodyPr>
          <a:lstStyle/>
          <a:p>
            <a:pPr marL="0" indent="0">
              <a:buNone/>
            </a:pPr>
            <a:r>
              <a:rPr lang="en-US" dirty="0">
                <a:effectLst/>
                <a:ea typeface="Calibri" panose="020F0502020204030204" pitchFamily="34" charset="0"/>
                <a:cs typeface="Arial Unicode MS"/>
              </a:rPr>
              <a:t>Fuel shortage</a:t>
            </a:r>
            <a:endParaRPr lang="en-US" altLang="en-US" dirty="0">
              <a:ea typeface="Calibri" panose="020F0502020204030204" pitchFamily="34" charset="0"/>
              <a:cs typeface="Times New Roman" panose="02020603050405020304" pitchFamily="18" charset="0"/>
            </a:endParaRPr>
          </a:p>
          <a:p>
            <a:r>
              <a:rPr lang="en-US" dirty="0">
                <a:effectLst/>
                <a:ea typeface="Calibri" panose="020F0502020204030204" pitchFamily="34" charset="0"/>
                <a:cs typeface="Arial Unicode MS"/>
              </a:rPr>
              <a:t>All the firms A, B, C, D and E had to pay unexpected amount of money for fuel as the power cuts were frequently happened and power generators used for the power supply of machine functioning. </a:t>
            </a:r>
          </a:p>
          <a:p>
            <a:r>
              <a:rPr lang="en-US" dirty="0">
                <a:effectLst/>
                <a:ea typeface="Calibri" panose="020F0502020204030204" pitchFamily="34" charset="0"/>
                <a:cs typeface="Arial Unicode MS"/>
              </a:rPr>
              <a:t>Electricity bills, fuel charges, transportation costs and raw material costs rocketed within few months. </a:t>
            </a:r>
          </a:p>
          <a:p>
            <a:r>
              <a:rPr lang="en-US" dirty="0">
                <a:effectLst/>
                <a:ea typeface="Calibri" panose="020F0502020204030204" pitchFamily="34" charset="0"/>
                <a:cs typeface="Arial Unicode MS"/>
              </a:rPr>
              <a:t>Monthly electricity bills risen from nearly LKR 15 million to around LKR 30 million. </a:t>
            </a:r>
          </a:p>
          <a:p>
            <a:r>
              <a:rPr lang="en-US" dirty="0">
                <a:effectLst/>
                <a:ea typeface="Calibri" panose="020F0502020204030204" pitchFamily="34" charset="0"/>
                <a:cs typeface="Arial Unicode MS"/>
              </a:rPr>
              <a:t>They changed the schedule their production plan by considering power cut schedule.</a:t>
            </a:r>
          </a:p>
          <a:p>
            <a:r>
              <a:rPr lang="en-US" dirty="0">
                <a:ea typeface="Calibri" panose="020F0502020204030204" pitchFamily="34" charset="0"/>
                <a:cs typeface="Arial Unicode MS"/>
              </a:rPr>
              <a:t>Expenditure for gas has been increased by 163 per cent.</a:t>
            </a:r>
            <a:endParaRPr lang="en-US" dirty="0">
              <a:effectLst/>
              <a:ea typeface="Calibri" panose="020F0502020204030204" pitchFamily="34" charset="0"/>
              <a:cs typeface="Arial Unicode MS"/>
            </a:endParaRPr>
          </a:p>
          <a:p>
            <a:pPr marL="0" indent="0">
              <a:buNone/>
            </a:pPr>
            <a:endParaRPr lang="en-US" altLang="en-US" dirty="0">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effectLst/>
              <a:ea typeface="Calibri" panose="020F0502020204030204" pitchFamily="34" charset="0"/>
              <a:cs typeface="Times New Roman" panose="02020603050405020304" pitchFamily="18" charset="0"/>
            </a:endParaRPr>
          </a:p>
          <a:p>
            <a:pPr marL="0" indent="0">
              <a:buNone/>
            </a:pPr>
            <a:endParaRPr lang="en-US" altLang="en-US" dirty="0">
              <a:ea typeface="Calibri" panose="020F0502020204030204" pitchFamily="34" charset="0"/>
              <a:cs typeface="Times New Roman" panose="02020603050405020304" pitchFamily="18"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18</a:t>
            </a:fld>
            <a:endParaRPr lang="en-US"/>
          </a:p>
        </p:txBody>
      </p:sp>
    </p:spTree>
    <p:extLst>
      <p:ext uri="{BB962C8B-B14F-4D97-AF65-F5344CB8AC3E}">
        <p14:creationId xmlns:p14="http://schemas.microsoft.com/office/powerpoint/2010/main" val="345598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154507" y="1388303"/>
            <a:ext cx="11882986" cy="4760706"/>
          </a:xfrm>
        </p:spPr>
        <p:txBody>
          <a:bodyPr>
            <a:noAutofit/>
          </a:bodyPr>
          <a:lstStyle/>
          <a:p>
            <a:pPr marL="0" indent="0">
              <a:buNone/>
            </a:pPr>
            <a:r>
              <a:rPr lang="en-US" dirty="0">
                <a:effectLst/>
                <a:ea typeface="Calibri" panose="020F0502020204030204" pitchFamily="34" charset="0"/>
                <a:cs typeface="Arial Unicode MS"/>
              </a:rPr>
              <a:t>Policy changes</a:t>
            </a:r>
            <a:endParaRPr kumimoji="0" lang="en-US" altLang="en-US" b="0" i="0" u="none" strike="noStrike" cap="none" normalizeH="0" baseline="0" dirty="0">
              <a:ln>
                <a:noFill/>
              </a:ln>
              <a:effectLst/>
              <a:ea typeface="Calibri" panose="020F0502020204030204" pitchFamily="34" charset="0"/>
              <a:cs typeface="Times New Roman" panose="02020603050405020304" pitchFamily="18" charset="0"/>
            </a:endParaRPr>
          </a:p>
          <a:p>
            <a:r>
              <a:rPr lang="en-US" dirty="0">
                <a:effectLst/>
                <a:ea typeface="Calibri" panose="020F0502020204030204" pitchFamily="34" charset="0"/>
                <a:cs typeface="Times New Roman" panose="02020603050405020304" pitchFamily="18" charset="0"/>
              </a:rPr>
              <a:t>Recently, Sri Lankan government has imposed a policy of limiting importation of raw materials.</a:t>
            </a:r>
          </a:p>
          <a:p>
            <a:r>
              <a:rPr lang="en-US" dirty="0">
                <a:effectLst/>
                <a:ea typeface="Calibri" panose="020F0502020204030204" pitchFamily="34" charset="0"/>
                <a:cs typeface="Times New Roman" panose="02020603050405020304" pitchFamily="18" charset="0"/>
              </a:rPr>
              <a:t>This has ultimately affected for biscuit manufacturing firms due to lack of required raw materials on time. Therefore, supply can’t fulfil the demand and productions can’t be done continuously. </a:t>
            </a:r>
            <a:r>
              <a:rPr lang="en-US" dirty="0">
                <a:effectLst/>
                <a:ea typeface="Calibri" panose="020F0502020204030204" pitchFamily="34" charset="0"/>
                <a:cs typeface="Arial Unicode MS"/>
              </a:rPr>
              <a:t>Sri Lanka’s economy contracted by 3.6 % last year. </a:t>
            </a:r>
          </a:p>
          <a:p>
            <a:r>
              <a:rPr lang="en-US" dirty="0">
                <a:effectLst/>
                <a:ea typeface="Calibri" panose="020F0502020204030204" pitchFamily="34" charset="0"/>
                <a:cs typeface="Arial Unicode MS"/>
              </a:rPr>
              <a:t>According to the Central Bank of Sri Lanka, the Sri Lankan rupee depreciated by over 10 per cent against the dollar this year. </a:t>
            </a:r>
          </a:p>
          <a:p>
            <a:r>
              <a:rPr lang="en-US" dirty="0">
                <a:effectLst/>
                <a:ea typeface="Calibri" panose="020F0502020204030204" pitchFamily="34" charset="0"/>
                <a:cs typeface="Arial Unicode MS"/>
              </a:rPr>
              <a:t>Biscuit manufacturers have taken many discussion rounds with responsible parties to remove import barriers for essential raw materials for the productions. </a:t>
            </a:r>
          </a:p>
          <a:p>
            <a:pPr marL="0" indent="0">
              <a:buNone/>
            </a:pPr>
            <a:endParaRPr lang="en-US" alt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kumimoji="0" lang="en-US" altLang="en-US" sz="24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alt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19</a:t>
            </a:fld>
            <a:endParaRPr lang="en-US"/>
          </a:p>
        </p:txBody>
      </p:sp>
    </p:spTree>
    <p:extLst>
      <p:ext uri="{BB962C8B-B14F-4D97-AF65-F5344CB8AC3E}">
        <p14:creationId xmlns:p14="http://schemas.microsoft.com/office/powerpoint/2010/main" val="274898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F6B58-BEB4-7EC1-F5FE-DF097D6D6D9E}"/>
              </a:ext>
            </a:extLst>
          </p:cNvPr>
          <p:cNvSpPr>
            <a:spLocks noGrp="1"/>
          </p:cNvSpPr>
          <p:nvPr>
            <p:ph type="title"/>
          </p:nvPr>
        </p:nvSpPr>
        <p:spPr>
          <a:xfrm>
            <a:off x="838200" y="365125"/>
            <a:ext cx="10515600" cy="1325563"/>
          </a:xfrm>
        </p:spPr>
        <p:txBody>
          <a:bodyPr>
            <a:normAutofit/>
          </a:bodyPr>
          <a:lstStyle/>
          <a:p>
            <a:pPr algn="ctr"/>
            <a:r>
              <a:rPr lang="en-US" sz="4400" u="sng" dirty="0"/>
              <a:t>Content for  the presentation</a:t>
            </a:r>
          </a:p>
        </p:txBody>
      </p:sp>
      <p:sp>
        <p:nvSpPr>
          <p:cNvPr id="3" name="Content Placeholder 2">
            <a:extLst>
              <a:ext uri="{FF2B5EF4-FFF2-40B4-BE49-F238E27FC236}">
                <a16:creationId xmlns:a16="http://schemas.microsoft.com/office/drawing/2014/main" id="{2A54ADEF-2197-9A5F-5429-3CD03E1AB326}"/>
              </a:ext>
            </a:extLst>
          </p:cNvPr>
          <p:cNvSpPr>
            <a:spLocks noGrp="1"/>
          </p:cNvSpPr>
          <p:nvPr>
            <p:ph idx="1"/>
          </p:nvPr>
        </p:nvSpPr>
        <p:spPr/>
        <p:txBody>
          <a:bodyPr>
            <a:normAutofit lnSpcReduction="10000"/>
          </a:bodyPr>
          <a:lstStyle/>
          <a:p>
            <a:pPr marL="0" marR="0">
              <a:lnSpc>
                <a:spcPct val="150000"/>
              </a:lnSpc>
              <a:spcBef>
                <a:spcPts val="0"/>
              </a:spcBef>
              <a:spcAft>
                <a:spcPts val="800"/>
              </a:spcAft>
            </a:pPr>
            <a:r>
              <a:rPr lang="en-US" dirty="0">
                <a:ea typeface="Calibri" panose="020F0502020204030204" pitchFamily="34" charset="0"/>
                <a:cs typeface="Iskoola Pota" panose="02010503010101010104" pitchFamily="2" charset="0"/>
              </a:rPr>
              <a:t>Introduction</a:t>
            </a:r>
          </a:p>
          <a:p>
            <a:pPr marL="0" marR="0">
              <a:lnSpc>
                <a:spcPct val="150000"/>
              </a:lnSpc>
              <a:spcBef>
                <a:spcPts val="0"/>
              </a:spcBef>
              <a:spcAft>
                <a:spcPts val="800"/>
              </a:spcAft>
            </a:pPr>
            <a:r>
              <a:rPr lang="en-US" dirty="0">
                <a:ea typeface="Calibri" panose="020F0502020204030204" pitchFamily="34" charset="0"/>
                <a:cs typeface="Iskoola Pota" panose="02010503010101010104" pitchFamily="2" charset="0"/>
              </a:rPr>
              <a:t>Objectives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Material and Methods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Results and Discussion</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Conclusion and Recommendations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References</a:t>
            </a:r>
          </a:p>
        </p:txBody>
      </p:sp>
      <p:sp>
        <p:nvSpPr>
          <p:cNvPr id="4" name="Slide Number Placeholder 3">
            <a:extLst>
              <a:ext uri="{FF2B5EF4-FFF2-40B4-BE49-F238E27FC236}">
                <a16:creationId xmlns:a16="http://schemas.microsoft.com/office/drawing/2014/main" id="{6BF8F961-52E7-EAC8-9412-12E4E3384CBB}"/>
              </a:ext>
            </a:extLst>
          </p:cNvPr>
          <p:cNvSpPr>
            <a:spLocks noGrp="1"/>
          </p:cNvSpPr>
          <p:nvPr>
            <p:ph type="sldNum" sz="quarter" idx="12"/>
          </p:nvPr>
        </p:nvSpPr>
        <p:spPr>
          <a:xfrm>
            <a:off x="9329692" y="6492875"/>
            <a:ext cx="2743200" cy="365125"/>
          </a:xfrm>
        </p:spPr>
        <p:txBody>
          <a:bodyPr/>
          <a:lstStyle/>
          <a:p>
            <a:fld id="{48FC179B-E1DC-44DF-B0E4-66A8D350C2BE}" type="slidenum">
              <a:rPr lang="en-US" smtClean="0"/>
              <a:t>2</a:t>
            </a:fld>
            <a:endParaRPr lang="en-US"/>
          </a:p>
        </p:txBody>
      </p:sp>
    </p:spTree>
    <p:extLst>
      <p:ext uri="{BB962C8B-B14F-4D97-AF65-F5344CB8AC3E}">
        <p14:creationId xmlns:p14="http://schemas.microsoft.com/office/powerpoint/2010/main" val="1768445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198783" y="1361799"/>
            <a:ext cx="11882986" cy="4351338"/>
          </a:xfrm>
        </p:spPr>
        <p:txBody>
          <a:bodyPr>
            <a:noAutofit/>
          </a:bodyPr>
          <a:lstStyle/>
          <a:p>
            <a:pPr marL="0" indent="0">
              <a:buNone/>
            </a:pPr>
            <a:r>
              <a:rPr lang="en-US" dirty="0">
                <a:effectLst/>
                <a:ea typeface="Calibri" panose="020F0502020204030204" pitchFamily="34" charset="0"/>
                <a:cs typeface="Arial Unicode MS"/>
              </a:rPr>
              <a:t>Trade factors</a:t>
            </a:r>
          </a:p>
          <a:p>
            <a:r>
              <a:rPr lang="en-US" dirty="0">
                <a:effectLst/>
                <a:ea typeface="Calibri" panose="020F0502020204030204" pitchFamily="34" charset="0"/>
                <a:cs typeface="Arial Unicode MS"/>
              </a:rPr>
              <a:t>Sri Lankan government imposes a value-added tax (VAT) on imports rates from 8 to 15 percent on most goods including the raw materials of biscuit manufacturing such as fat and cocoa powder. </a:t>
            </a:r>
          </a:p>
          <a:p>
            <a:r>
              <a:rPr lang="en-US" dirty="0">
                <a:effectLst/>
                <a:ea typeface="Calibri" panose="020F0502020204030204" pitchFamily="34" charset="0"/>
                <a:cs typeface="Arial Unicode MS"/>
              </a:rPr>
              <a:t>A special commodity levy (SCL) is charged on some imported food items after the crisis.  </a:t>
            </a:r>
          </a:p>
          <a:p>
            <a:r>
              <a:rPr lang="en-US" dirty="0">
                <a:effectLst/>
                <a:ea typeface="Calibri" panose="020F0502020204030204" pitchFamily="34" charset="0"/>
                <a:cs typeface="Arial Unicode MS"/>
              </a:rPr>
              <a:t>The SCL rates on basic food items are changed frequently, creating uncertainty for importers.  Locally manufactured products are not subject to SCL.</a:t>
            </a:r>
          </a:p>
          <a:p>
            <a:r>
              <a:rPr lang="en-US" dirty="0">
                <a:effectLst/>
                <a:ea typeface="Calibri" panose="020F0502020204030204" pitchFamily="34" charset="0"/>
                <a:cs typeface="Arial Unicode MS"/>
              </a:rPr>
              <a:t>Items subject to SCL typically include sugar, vegetable fats, vegetable oil, margarine and butter are also subject to SCL which are imported as main ingredients for biscuit manufacturing. </a:t>
            </a:r>
          </a:p>
          <a:p>
            <a:endParaRPr lang="en-US" dirty="0">
              <a:solidFill>
                <a:schemeClr val="accent2">
                  <a:lumMod val="50000"/>
                </a:schemeClr>
              </a:solidFill>
              <a:effectLst/>
              <a:ea typeface="Calibri" panose="020F0502020204030204" pitchFamily="34" charset="0"/>
              <a:cs typeface="Arial Unicode MS"/>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kumimoji="0" lang="en-US" altLang="en-US"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indent="0">
              <a:buNone/>
            </a:pPr>
            <a:endParaRPr lang="en-US" altLang="en-US" dirty="0">
              <a:solidFill>
                <a:schemeClr val="tx1"/>
              </a:solidFill>
              <a:ea typeface="Calibri" panose="020F0502020204030204" pitchFamily="34" charset="0"/>
              <a:cs typeface="Times New Roman" panose="02020603050405020304" pitchFamily="18"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20</a:t>
            </a:fld>
            <a:endParaRPr lang="en-US"/>
          </a:p>
        </p:txBody>
      </p:sp>
    </p:spTree>
    <p:extLst>
      <p:ext uri="{BB962C8B-B14F-4D97-AF65-F5344CB8AC3E}">
        <p14:creationId xmlns:p14="http://schemas.microsoft.com/office/powerpoint/2010/main" val="3759688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Conclusion and Recommendations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159025" y="1690688"/>
            <a:ext cx="11661914" cy="4692720"/>
          </a:xfrm>
        </p:spPr>
        <p:txBody>
          <a:bodyPr>
            <a:noAutofit/>
          </a:bodyPr>
          <a:lstStyle/>
          <a:p>
            <a:pPr algn="just">
              <a:lnSpc>
                <a:spcPct val="100000"/>
              </a:lnSpc>
              <a:spcBef>
                <a:spcPts val="0"/>
              </a:spcBef>
              <a:spcAft>
                <a:spcPts val="800"/>
              </a:spcAft>
              <a:tabLst>
                <a:tab pos="2118995" algn="l"/>
              </a:tabLst>
            </a:pPr>
            <a:r>
              <a:rPr lang="en-US" dirty="0">
                <a:ea typeface="Calibri" panose="020F0502020204030204" pitchFamily="34" charset="0"/>
                <a:cs typeface="Arial Unicode MS"/>
              </a:rPr>
              <a:t>C</a:t>
            </a:r>
            <a:r>
              <a:rPr lang="en-US" dirty="0">
                <a:effectLst/>
                <a:ea typeface="Calibri" panose="020F0502020204030204" pitchFamily="34" charset="0"/>
                <a:cs typeface="Arial Unicode MS"/>
              </a:rPr>
              <a:t>ustomers usually go for lower priced products without much consideration of their quality. It is the normal behavior that can be expected as firms are in a very stressful situation with the financial problems. Therefore, a greater awareness of the staff members of the biscuit manufacturing firms on various developments is also essential. </a:t>
            </a:r>
          </a:p>
          <a:p>
            <a:pPr algn="just">
              <a:lnSpc>
                <a:spcPct val="100000"/>
              </a:lnSpc>
              <a:spcBef>
                <a:spcPts val="0"/>
              </a:spcBef>
              <a:spcAft>
                <a:spcPts val="800"/>
              </a:spcAft>
              <a:tabLst>
                <a:tab pos="2118995" algn="l"/>
              </a:tabLst>
            </a:pPr>
            <a:r>
              <a:rPr lang="en-US" dirty="0">
                <a:effectLst/>
                <a:ea typeface="Calibri" panose="020F0502020204030204" pitchFamily="34" charset="0"/>
                <a:cs typeface="Arial Unicode MS"/>
              </a:rPr>
              <a:t>A team of well-qualified and experienced staff is required for biscuit manufacturing industry for which training and capacity building are essential. Crises have shown the importance of international relationships. Therefore, to tackle a crisis, international co-operation is required. Financial ratios which changed during the crisis are as follows,</a:t>
            </a:r>
          </a:p>
          <a:p>
            <a:pPr>
              <a:lnSpc>
                <a:spcPct val="100000"/>
              </a:lnSpc>
            </a:pPr>
            <a:endParaRPr lang="en-US" dirty="0"/>
          </a:p>
          <a:p>
            <a:pPr marL="0" indent="0">
              <a:lnSpc>
                <a:spcPct val="100000"/>
              </a:lnSpc>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21</a:t>
            </a:fld>
            <a:endParaRPr lang="en-US" dirty="0"/>
          </a:p>
        </p:txBody>
      </p:sp>
    </p:spTree>
    <p:extLst>
      <p:ext uri="{BB962C8B-B14F-4D97-AF65-F5344CB8AC3E}">
        <p14:creationId xmlns:p14="http://schemas.microsoft.com/office/powerpoint/2010/main" val="4003356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Conclusion and Recommendations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583095" y="1690688"/>
            <a:ext cx="11237843" cy="4692720"/>
          </a:xfrm>
        </p:spPr>
        <p:txBody>
          <a:bodyPr>
            <a:noAutofit/>
          </a:bodyPr>
          <a:lstStyle/>
          <a:p>
            <a:pPr algn="just">
              <a:lnSpc>
                <a:spcPct val="120000"/>
              </a:lnSpc>
              <a:spcBef>
                <a:spcPts val="0"/>
              </a:spcBef>
              <a:spcAft>
                <a:spcPts val="800"/>
              </a:spcAft>
              <a:tabLst>
                <a:tab pos="2118995" algn="l"/>
              </a:tabLst>
            </a:pPr>
            <a:r>
              <a:rPr lang="en-US" sz="2800" dirty="0">
                <a:effectLst/>
                <a:ea typeface="Calibri" panose="020F0502020204030204" pitchFamily="34" charset="0"/>
                <a:cs typeface="Arial Unicode MS"/>
              </a:rPr>
              <a:t>Profitability ratio of the biscuit industry has been reduced by 0.14</a:t>
            </a:r>
            <a:r>
              <a:rPr lang="en-US" sz="2800" dirty="0">
                <a:ea typeface="Calibri" panose="020F0502020204030204" pitchFamily="34" charset="0"/>
                <a:cs typeface="Arial Unicode MS"/>
              </a:rPr>
              <a:t>.</a:t>
            </a:r>
            <a:endParaRPr lang="en-US" sz="2800" dirty="0">
              <a:effectLst/>
              <a:ea typeface="Calibri" panose="020F0502020204030204" pitchFamily="34" charset="0"/>
              <a:cs typeface="Arial Unicode MS"/>
            </a:endParaRPr>
          </a:p>
          <a:p>
            <a:pPr algn="just">
              <a:lnSpc>
                <a:spcPct val="120000"/>
              </a:lnSpc>
              <a:spcBef>
                <a:spcPts val="0"/>
              </a:spcBef>
              <a:spcAft>
                <a:spcPts val="800"/>
              </a:spcAft>
              <a:tabLst>
                <a:tab pos="2118995" algn="l"/>
              </a:tabLst>
            </a:pPr>
            <a:r>
              <a:rPr lang="en-US" sz="2800" dirty="0">
                <a:effectLst/>
                <a:ea typeface="Calibri" panose="020F0502020204030204" pitchFamily="34" charset="0"/>
                <a:cs typeface="Arial Unicode MS"/>
              </a:rPr>
              <a:t>liquidity ratio has been decreased by 0.18 and </a:t>
            </a:r>
          </a:p>
          <a:p>
            <a:pPr algn="just">
              <a:lnSpc>
                <a:spcPct val="120000"/>
              </a:lnSpc>
              <a:spcBef>
                <a:spcPts val="0"/>
              </a:spcBef>
              <a:spcAft>
                <a:spcPts val="800"/>
              </a:spcAft>
              <a:tabLst>
                <a:tab pos="2118995" algn="l"/>
              </a:tabLst>
            </a:pPr>
            <a:r>
              <a:rPr lang="en-US" sz="2800" dirty="0">
                <a:ea typeface="Calibri" panose="020F0502020204030204" pitchFamily="34" charset="0"/>
                <a:cs typeface="Arial Unicode MS"/>
              </a:rPr>
              <a:t>A</a:t>
            </a:r>
            <a:r>
              <a:rPr lang="en-US" sz="2800" dirty="0">
                <a:effectLst/>
                <a:ea typeface="Calibri" panose="020F0502020204030204" pitchFamily="34" charset="0"/>
                <a:cs typeface="Arial Unicode MS"/>
              </a:rPr>
              <a:t>ssets turnover ratio has been decreased by 0.24. </a:t>
            </a:r>
          </a:p>
          <a:p>
            <a:pPr marL="0" indent="0">
              <a:lnSpc>
                <a:spcPct val="100000"/>
              </a:lnSpc>
              <a:buNone/>
            </a:pPr>
            <a:r>
              <a:rPr lang="en-US" sz="2800" dirty="0">
                <a:effectLst/>
                <a:ea typeface="Calibri" panose="020F0502020204030204" pitchFamily="34" charset="0"/>
                <a:cs typeface="Arial Unicode MS"/>
              </a:rPr>
              <a:t>These reductions expose the industry to a financial risk. Leverage ratio has been increased by 0.25, which says company operational expense increasement. The results show that during this economic crisis period, the profitability of biscuit industry in Sri Lanka has been affected adversely. </a:t>
            </a:r>
          </a:p>
          <a:p>
            <a:pPr marL="0" indent="0">
              <a:lnSpc>
                <a:spcPct val="100000"/>
              </a:lnSpc>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22</a:t>
            </a:fld>
            <a:endParaRPr lang="en-US" dirty="0"/>
          </a:p>
        </p:txBody>
      </p:sp>
    </p:spTree>
    <p:extLst>
      <p:ext uri="{BB962C8B-B14F-4D97-AF65-F5344CB8AC3E}">
        <p14:creationId xmlns:p14="http://schemas.microsoft.com/office/powerpoint/2010/main" val="1306922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Conclusion and Recommendations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212035" y="1982717"/>
            <a:ext cx="11141765" cy="4692720"/>
          </a:xfrm>
        </p:spPr>
        <p:txBody>
          <a:bodyPr>
            <a:noAutofit/>
          </a:bodyPr>
          <a:lstStyle/>
          <a:p>
            <a:pPr algn="just">
              <a:lnSpc>
                <a:spcPct val="100000"/>
              </a:lnSpc>
              <a:spcBef>
                <a:spcPts val="0"/>
              </a:spcBef>
              <a:spcAft>
                <a:spcPts val="800"/>
              </a:spcAft>
              <a:tabLst>
                <a:tab pos="2118995" algn="l"/>
              </a:tabLst>
            </a:pPr>
            <a:r>
              <a:rPr lang="en-US" dirty="0">
                <a:effectLst/>
                <a:ea typeface="Calibri" panose="020F0502020204030204" pitchFamily="34" charset="0"/>
                <a:cs typeface="Arial Unicode MS"/>
              </a:rPr>
              <a:t>As a whole the demand for Sri Lankan biscuits has been decreased by 30 percent while cost of biscuit production has been increased by 162 per cent while biscuit prices has been increased by 260 per cent. </a:t>
            </a:r>
          </a:p>
          <a:p>
            <a:pPr algn="just">
              <a:lnSpc>
                <a:spcPct val="100000"/>
              </a:lnSpc>
              <a:spcBef>
                <a:spcPts val="0"/>
              </a:spcBef>
              <a:spcAft>
                <a:spcPts val="800"/>
              </a:spcAft>
              <a:tabLst>
                <a:tab pos="2118995" algn="l"/>
              </a:tabLst>
            </a:pPr>
            <a:r>
              <a:rPr lang="en-US" dirty="0">
                <a:effectLst/>
                <a:ea typeface="Calibri" panose="020F0502020204030204" pitchFamily="34" charset="0"/>
                <a:cs typeface="Arial Unicode MS"/>
              </a:rPr>
              <a:t>When considering the financial status and other facts found at discussions, firm A and B are performing better than C, D and E. As a whole after considering all the strategies used and the progress obtained, companies can be ranked as, A&gt;B&gt;C&gt;D&gt;E according to the operational performance during the economic crisis.</a:t>
            </a:r>
          </a:p>
          <a:p>
            <a:pPr>
              <a:lnSpc>
                <a:spcPct val="100000"/>
              </a:lnSpc>
            </a:pPr>
            <a:endParaRPr lang="en-US" dirty="0"/>
          </a:p>
          <a:p>
            <a:pPr marL="0" indent="0">
              <a:lnSpc>
                <a:spcPct val="100000"/>
              </a:lnSpc>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23</a:t>
            </a:fld>
            <a:endParaRPr lang="en-US"/>
          </a:p>
        </p:txBody>
      </p:sp>
    </p:spTree>
    <p:extLst>
      <p:ext uri="{BB962C8B-B14F-4D97-AF65-F5344CB8AC3E}">
        <p14:creationId xmlns:p14="http://schemas.microsoft.com/office/powerpoint/2010/main" val="4078156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Conclusion and Recommendations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622852" y="1484243"/>
            <a:ext cx="10730948" cy="4692720"/>
          </a:xfrm>
        </p:spPr>
        <p:txBody>
          <a:bodyPr>
            <a:noAutofit/>
          </a:bodyPr>
          <a:lstStyle/>
          <a:p>
            <a:r>
              <a:rPr lang="en-US" dirty="0">
                <a:ea typeface="Calibri" panose="020F0502020204030204" pitchFamily="34" charset="0"/>
                <a:cs typeface="Arial Unicode MS"/>
              </a:rPr>
              <a:t>T</a:t>
            </a:r>
            <a:r>
              <a:rPr lang="en-US" dirty="0">
                <a:effectLst/>
                <a:ea typeface="Calibri" panose="020F0502020204030204" pitchFamily="34" charset="0"/>
                <a:cs typeface="Arial Unicode MS"/>
              </a:rPr>
              <a:t>he size of the sales force and the number of distribution channels are both equally important. Providing additional training for the sales force, related to the effects of the crisis conditions.</a:t>
            </a:r>
          </a:p>
          <a:p>
            <a:r>
              <a:rPr lang="en-US" dirty="0">
                <a:effectLst/>
                <a:ea typeface="Calibri" panose="020F0502020204030204" pitchFamily="34" charset="0"/>
                <a:cs typeface="Arial Unicode MS"/>
              </a:rPr>
              <a:t>Increasing the R&amp;D budget, in spite of all the financial limitations imposed by a crisis, has an important impact on operational performance. </a:t>
            </a:r>
          </a:p>
          <a:p>
            <a:r>
              <a:rPr lang="en-US" dirty="0">
                <a:ea typeface="Calibri" panose="020F0502020204030204" pitchFamily="34" charset="0"/>
                <a:cs typeface="Arial Unicode MS"/>
              </a:rPr>
              <a:t>P</a:t>
            </a:r>
            <a:r>
              <a:rPr lang="en-US" dirty="0">
                <a:effectLst/>
                <a:ea typeface="Calibri" panose="020F0502020204030204" pitchFamily="34" charset="0"/>
                <a:cs typeface="Arial Unicode MS"/>
              </a:rPr>
              <a:t>romotion-centered general marketing strategy is effective in increasing company profits, one focusing on both product and promotion has a beneficial effect on sales, and one majoring on promotion and distribution has a positive effect on market share during a crisis situation. </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24</a:t>
            </a:fld>
            <a:endParaRPr lang="en-US"/>
          </a:p>
        </p:txBody>
      </p:sp>
    </p:spTree>
    <p:extLst>
      <p:ext uri="{BB962C8B-B14F-4D97-AF65-F5344CB8AC3E}">
        <p14:creationId xmlns:p14="http://schemas.microsoft.com/office/powerpoint/2010/main" val="841753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References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414131" y="1253331"/>
            <a:ext cx="10515600" cy="4351338"/>
          </a:xfrm>
        </p:spPr>
        <p:txBody>
          <a:bodyPr>
            <a:noAutofit/>
          </a:bodyPr>
          <a:lstStyle/>
          <a:p>
            <a:pPr marL="0" marR="0" indent="0" algn="ctr">
              <a:lnSpc>
                <a:spcPct val="100000"/>
              </a:lnSpc>
              <a:spcBef>
                <a:spcPts val="1200"/>
              </a:spcBef>
              <a:spcAft>
                <a:spcPts val="0"/>
              </a:spcAft>
              <a:buNone/>
            </a:pPr>
            <a:r>
              <a:rPr lang="en-US" sz="2400" b="1" kern="0" dirty="0">
                <a:effectLst/>
                <a:ea typeface="Times New Roman" panose="02020603050405020304" pitchFamily="18" charset="0"/>
                <a:cs typeface="Iskoola Pota" panose="020B0502040204020203" pitchFamily="34" charset="0"/>
              </a:rPr>
              <a:t> </a:t>
            </a:r>
          </a:p>
          <a:p>
            <a:pPr marL="342900" marR="0" lvl="0" indent="-342900" algn="just">
              <a:lnSpc>
                <a:spcPct val="100000"/>
              </a:lnSpc>
              <a:spcBef>
                <a:spcPts val="0"/>
              </a:spcBef>
              <a:spcAft>
                <a:spcPts val="800"/>
              </a:spcAft>
              <a:buFont typeface="+mj-lt"/>
              <a:buAutoNum type="arabicPeriod"/>
              <a:tabLst>
                <a:tab pos="457200" algn="l"/>
              </a:tabLst>
            </a:pPr>
            <a:r>
              <a:rPr lang="en-US" sz="2400" dirty="0" err="1">
                <a:effectLst/>
                <a:ea typeface="Calibri" panose="020F0502020204030204" pitchFamily="34" charset="0"/>
                <a:cs typeface="Times New Roman" panose="02020603050405020304" pitchFamily="18" charset="0"/>
              </a:rPr>
              <a:t>Sunimalee,D</a:t>
            </a:r>
            <a:r>
              <a:rPr lang="en-US" sz="2400" dirty="0">
                <a:effectLst/>
                <a:ea typeface="Calibri" panose="020F0502020204030204" pitchFamily="34" charset="0"/>
                <a:cs typeface="Times New Roman" panose="02020603050405020304" pitchFamily="18" charset="0"/>
              </a:rPr>
              <a:t>. (2022), “Multiple Impacts in Sri Lanka from Ukraine </a:t>
            </a:r>
            <a:r>
              <a:rPr lang="en-US" sz="2400" dirty="0" err="1">
                <a:effectLst/>
                <a:ea typeface="Calibri" panose="020F0502020204030204" pitchFamily="34" charset="0"/>
                <a:cs typeface="Times New Roman" panose="02020603050405020304" pitchFamily="18" charset="0"/>
              </a:rPr>
              <a:t>War”.The</a:t>
            </a:r>
            <a:r>
              <a:rPr lang="en-US" sz="2400" dirty="0">
                <a:effectLst/>
                <a:ea typeface="Calibri" panose="020F0502020204030204" pitchFamily="34" charset="0"/>
                <a:cs typeface="Times New Roman" panose="02020603050405020304" pitchFamily="18" charset="0"/>
              </a:rPr>
              <a:t> Sunday Times. </a:t>
            </a:r>
            <a:endParaRPr lang="en-US" sz="2400" dirty="0">
              <a:effectLst/>
              <a:ea typeface="Calibri" panose="020F0502020204030204" pitchFamily="34" charset="0"/>
              <a:cs typeface="Arial Unicode MS"/>
            </a:endParaRPr>
          </a:p>
          <a:p>
            <a:pPr marL="342900" marR="0" lvl="0" indent="-342900" algn="just">
              <a:lnSpc>
                <a:spcPct val="100000"/>
              </a:lnSpc>
              <a:spcBef>
                <a:spcPts val="0"/>
              </a:spcBef>
              <a:spcAft>
                <a:spcPts val="800"/>
              </a:spcAft>
              <a:buFont typeface="+mj-lt"/>
              <a:buAutoNum type="arabicPeriod"/>
              <a:tabLst>
                <a:tab pos="457200" algn="l"/>
              </a:tabLst>
            </a:pPr>
            <a:r>
              <a:rPr lang="en-US" sz="2400" dirty="0">
                <a:effectLst/>
                <a:ea typeface="Calibri" panose="020F0502020204030204" pitchFamily="34" charset="0"/>
                <a:cs typeface="Times New Roman" panose="02020603050405020304" pitchFamily="18" charset="0"/>
              </a:rPr>
              <a:t>Jazeera, A. (2022) “Sri Lanka to Suspend Foreign Debt Payments.”  Business and Economy </a:t>
            </a:r>
            <a:r>
              <a:rPr lang="en-US" sz="2400" dirty="0" err="1">
                <a:effectLst/>
                <a:ea typeface="Calibri" panose="020F0502020204030204" pitchFamily="34" charset="0"/>
                <a:cs typeface="Times New Roman" panose="02020603050405020304" pitchFamily="18" charset="0"/>
              </a:rPr>
              <a:t>New,Al</a:t>
            </a:r>
            <a:r>
              <a:rPr lang="en-US" sz="2400" dirty="0">
                <a:effectLst/>
                <a:ea typeface="Calibri" panose="020F0502020204030204" pitchFamily="34" charset="0"/>
                <a:cs typeface="Times New Roman" panose="02020603050405020304" pitchFamily="18" charset="0"/>
              </a:rPr>
              <a:t> Jazeera, Al Jazeera, https://www.aljazeera.com/economy/2022/4/12/sri-lanka-to-suspend-foreign-debt-payments. </a:t>
            </a:r>
            <a:endParaRPr lang="en-US" sz="2400" dirty="0">
              <a:effectLst/>
              <a:ea typeface="Calibri" panose="020F0502020204030204" pitchFamily="34" charset="0"/>
              <a:cs typeface="Arial Unicode MS"/>
            </a:endParaRPr>
          </a:p>
          <a:p>
            <a:pPr marL="342900" marR="0" lvl="0" indent="-342900" algn="just">
              <a:lnSpc>
                <a:spcPct val="100000"/>
              </a:lnSpc>
              <a:spcBef>
                <a:spcPts val="0"/>
              </a:spcBef>
              <a:spcAft>
                <a:spcPts val="800"/>
              </a:spcAft>
              <a:buFont typeface="+mj-lt"/>
              <a:buAutoNum type="arabicPeriod"/>
              <a:tabLst>
                <a:tab pos="457200" algn="l"/>
              </a:tabLst>
            </a:pPr>
            <a:r>
              <a:rPr lang="en-US" sz="2400" dirty="0">
                <a:effectLst/>
                <a:ea typeface="Calibri" panose="020F0502020204030204" pitchFamily="34" charset="0"/>
                <a:cs typeface="Times New Roman" panose="02020603050405020304" pitchFamily="18" charset="0"/>
              </a:rPr>
              <a:t>Sinha, A.K., Jain, A.K. (2004). “Emotional intelligence: Imperative for the organizationally relevant outcomes”. Psychological Studies, 49: 81-96.</a:t>
            </a:r>
            <a:endParaRPr lang="en-US" sz="2400" dirty="0">
              <a:effectLst/>
              <a:ea typeface="Calibri" panose="020F0502020204030204" pitchFamily="34" charset="0"/>
              <a:cs typeface="Arial Unicode MS"/>
            </a:endParaRPr>
          </a:p>
          <a:p>
            <a:pPr marL="342900" marR="0" lvl="0" indent="-342900" algn="just">
              <a:lnSpc>
                <a:spcPct val="100000"/>
              </a:lnSpc>
              <a:spcBef>
                <a:spcPts val="0"/>
              </a:spcBef>
              <a:spcAft>
                <a:spcPts val="800"/>
              </a:spcAft>
              <a:buFont typeface="+mj-lt"/>
              <a:buAutoNum type="arabicPeriod"/>
              <a:tabLst>
                <a:tab pos="457200" algn="l"/>
              </a:tabLst>
            </a:pPr>
            <a:r>
              <a:rPr lang="en-US" sz="2400" dirty="0">
                <a:effectLst/>
                <a:ea typeface="Calibri" panose="020F0502020204030204" pitchFamily="34" charset="0"/>
                <a:cs typeface="Times New Roman" panose="02020603050405020304" pitchFamily="18" charset="0"/>
              </a:rPr>
              <a:t>Lockett, Hudson. (2022) “Sri Lanka's Currency Plunges to World’s Worst-Performing in Economic </a:t>
            </a:r>
            <a:endParaRPr lang="en-US" sz="2400" dirty="0">
              <a:effectLst/>
              <a:ea typeface="Calibri" panose="020F0502020204030204" pitchFamily="34" charset="0"/>
              <a:cs typeface="Arial Unicode MS"/>
            </a:endParaRPr>
          </a:p>
          <a:p>
            <a:pPr marL="342900" marR="0" lvl="0" indent="-342900" algn="just">
              <a:lnSpc>
                <a:spcPct val="100000"/>
              </a:lnSpc>
              <a:spcBef>
                <a:spcPts val="0"/>
              </a:spcBef>
              <a:spcAft>
                <a:spcPts val="800"/>
              </a:spcAft>
              <a:buFont typeface="+mj-lt"/>
              <a:buAutoNum type="arabicPeriod"/>
              <a:tabLst>
                <a:tab pos="457200" algn="l"/>
              </a:tabLst>
            </a:pPr>
            <a:r>
              <a:rPr lang="en-US" sz="2400" dirty="0">
                <a:effectLst/>
                <a:ea typeface="Calibri" panose="020F0502020204030204" pitchFamily="34" charset="0"/>
                <a:cs typeface="Times New Roman" panose="02020603050405020304" pitchFamily="18" charset="0"/>
              </a:rPr>
              <a:t>Meltdown.” Subscribe to </a:t>
            </a:r>
            <a:r>
              <a:rPr lang="en-US" sz="2400" dirty="0" err="1">
                <a:effectLst/>
                <a:ea typeface="Calibri" panose="020F0502020204030204" pitchFamily="34" charset="0"/>
                <a:cs typeface="Times New Roman" panose="02020603050405020304" pitchFamily="18" charset="0"/>
              </a:rPr>
              <a:t>Read,Financial</a:t>
            </a:r>
            <a:r>
              <a:rPr lang="en-US" sz="2400" dirty="0">
                <a:effectLst/>
                <a:ea typeface="Calibri" panose="020F0502020204030204" pitchFamily="34" charset="0"/>
                <a:cs typeface="Times New Roman" panose="02020603050405020304" pitchFamily="18" charset="0"/>
              </a:rPr>
              <a:t> Times, Financial Times, https://www.ft.com/content/b6c91edf-d8b3-42d6-8eef-c42f2f2544b3. </a:t>
            </a:r>
            <a:endParaRPr lang="en-US" sz="2400" dirty="0">
              <a:effectLst/>
              <a:ea typeface="Calibri" panose="020F0502020204030204" pitchFamily="34" charset="0"/>
              <a:cs typeface="Arial Unicode MS"/>
            </a:endParaRPr>
          </a:p>
          <a:p>
            <a:pPr marL="0" indent="0">
              <a:lnSpc>
                <a:spcPct val="100000"/>
              </a:lnSpc>
              <a:buNone/>
            </a:pPr>
            <a:endParaRPr lang="en-US" sz="2400" dirty="0"/>
          </a:p>
          <a:p>
            <a:pPr>
              <a:lnSpc>
                <a:spcPct val="100000"/>
              </a:lnSpc>
            </a:pPr>
            <a:endParaRPr lang="en-US" sz="24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25</a:t>
            </a:fld>
            <a:endParaRPr lang="en-US"/>
          </a:p>
        </p:txBody>
      </p:sp>
    </p:spTree>
    <p:extLst>
      <p:ext uri="{BB962C8B-B14F-4D97-AF65-F5344CB8AC3E}">
        <p14:creationId xmlns:p14="http://schemas.microsoft.com/office/powerpoint/2010/main" val="3150070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References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450574" y="1332879"/>
            <a:ext cx="11290852" cy="4696860"/>
          </a:xfrm>
        </p:spPr>
        <p:txBody>
          <a:bodyPr>
            <a:noAutofit/>
          </a:bodyPr>
          <a:lstStyle/>
          <a:p>
            <a:pPr marL="0" marR="0" lvl="0" indent="0" algn="just">
              <a:lnSpc>
                <a:spcPct val="120000"/>
              </a:lnSpc>
              <a:spcBef>
                <a:spcPts val="0"/>
              </a:spcBef>
              <a:spcAft>
                <a:spcPts val="800"/>
              </a:spcAft>
              <a:buNone/>
              <a:tabLst>
                <a:tab pos="457200" algn="l"/>
              </a:tabLst>
            </a:pPr>
            <a:r>
              <a:rPr lang="en-US" sz="2400" dirty="0">
                <a:effectLst/>
                <a:ea typeface="Calibri" panose="020F0502020204030204" pitchFamily="34" charset="0"/>
                <a:cs typeface="Times New Roman" panose="02020603050405020304" pitchFamily="18" charset="0"/>
              </a:rPr>
              <a:t>6. George, A.S. SARAVANAN, V. (2020, April). THE SMOLDERING ISSUES OF LABOURERS PROBLEMS IN THE MIDST OF COVID-19 CATASTROPHE IN INDIA</a:t>
            </a:r>
            <a:endParaRPr lang="en-US" sz="2400" dirty="0">
              <a:effectLst/>
              <a:ea typeface="Calibri" panose="020F0502020204030204" pitchFamily="34" charset="0"/>
              <a:cs typeface="Arial Unicode MS"/>
            </a:endParaRPr>
          </a:p>
          <a:p>
            <a:pPr marL="0" marR="0" lvl="0" indent="0" algn="just">
              <a:lnSpc>
                <a:spcPct val="120000"/>
              </a:lnSpc>
              <a:spcBef>
                <a:spcPts val="0"/>
              </a:spcBef>
              <a:spcAft>
                <a:spcPts val="800"/>
              </a:spcAft>
              <a:buNone/>
              <a:tabLst>
                <a:tab pos="457200" algn="l"/>
              </a:tabLst>
            </a:pPr>
            <a:r>
              <a:rPr lang="en-US" sz="2400" dirty="0">
                <a:effectLst/>
                <a:ea typeface="Calibri" panose="020F0502020204030204" pitchFamily="34" charset="0"/>
                <a:cs typeface="Times New Roman" panose="02020603050405020304" pitchFamily="18" charset="0"/>
              </a:rPr>
              <a:t>7. Desk, N. (2022, April 4). Pandemic, inflation, foreign currency devaluation: Timeline of Sri Lanka's economic mayhem. News18. Retrieved from https://www.news18.com/news/world/pandemi c-inflation-foreign-currency-devaluationtimeline-of-sri-lankas-economic-mayhem4941245.html </a:t>
            </a:r>
            <a:endParaRPr lang="en-US" sz="2400" dirty="0">
              <a:effectLst/>
              <a:ea typeface="Calibri" panose="020F0502020204030204" pitchFamily="34" charset="0"/>
              <a:cs typeface="Arial Unicode MS"/>
            </a:endParaRPr>
          </a:p>
          <a:p>
            <a:pPr marL="0" marR="0" lvl="0" indent="0" algn="just">
              <a:lnSpc>
                <a:spcPct val="120000"/>
              </a:lnSpc>
              <a:spcBef>
                <a:spcPts val="0"/>
              </a:spcBef>
              <a:spcAft>
                <a:spcPts val="800"/>
              </a:spcAft>
              <a:buNone/>
              <a:tabLst>
                <a:tab pos="457200" algn="l"/>
              </a:tabLst>
            </a:pPr>
            <a:r>
              <a:rPr lang="en-US" sz="2400" dirty="0">
                <a:effectLst/>
                <a:ea typeface="Calibri" panose="020F0502020204030204" pitchFamily="34" charset="0"/>
                <a:cs typeface="Times New Roman" panose="02020603050405020304" pitchFamily="18" charset="0"/>
              </a:rPr>
              <a:t>8. Parkin, B. (2022, March 7). Ukraine crisis batters Sri Lanka's tea and tourism recovery strategy. Financial Times. </a:t>
            </a:r>
            <a:endParaRPr lang="en-US" sz="2400" dirty="0">
              <a:ea typeface="Calibri" panose="020F0502020204030204" pitchFamily="34" charset="0"/>
              <a:cs typeface="Times New Roman" panose="02020603050405020304" pitchFamily="18" charset="0"/>
            </a:endParaRPr>
          </a:p>
          <a:p>
            <a:pPr marL="0" marR="0" lvl="0" indent="0" algn="just">
              <a:lnSpc>
                <a:spcPct val="120000"/>
              </a:lnSpc>
              <a:spcBef>
                <a:spcPts val="0"/>
              </a:spcBef>
              <a:spcAft>
                <a:spcPts val="800"/>
              </a:spcAft>
              <a:buNone/>
              <a:tabLst>
                <a:tab pos="457200" algn="l"/>
              </a:tabLst>
            </a:pPr>
            <a:r>
              <a:rPr lang="en-US" sz="2400" dirty="0">
                <a:effectLst/>
                <a:ea typeface="Calibri" panose="020F0502020204030204" pitchFamily="34" charset="0"/>
                <a:cs typeface="Times New Roman" panose="02020603050405020304" pitchFamily="18" charset="0"/>
              </a:rPr>
              <a:t>9. </a:t>
            </a:r>
            <a:r>
              <a:rPr lang="en-US" sz="2400" dirty="0" err="1">
                <a:effectLst/>
                <a:ea typeface="Calibri" panose="020F0502020204030204" pitchFamily="34" charset="0"/>
                <a:cs typeface="Arial Unicode MS"/>
              </a:rPr>
              <a:t>Karunatilake</a:t>
            </a:r>
            <a:r>
              <a:rPr lang="en-US" sz="2400" dirty="0">
                <a:effectLst/>
                <a:ea typeface="Calibri" panose="020F0502020204030204" pitchFamily="34" charset="0"/>
                <a:cs typeface="Arial Unicode MS"/>
              </a:rPr>
              <a:t>, H.N.S., (1986), The Banking and Financial System of Sri Lanka, Centre for Demographic and Socio-Economic Studies, Colombo. </a:t>
            </a:r>
            <a:r>
              <a:rPr lang="en-US" sz="2400" dirty="0" err="1">
                <a:effectLst/>
                <a:ea typeface="Calibri" panose="020F0502020204030204" pitchFamily="34" charset="0"/>
                <a:cs typeface="Arial Unicode MS"/>
              </a:rPr>
              <a:t>Kindleberger</a:t>
            </a:r>
            <a:r>
              <a:rPr lang="en-US" sz="2400" dirty="0">
                <a:effectLst/>
                <a:ea typeface="Calibri" panose="020F0502020204030204" pitchFamily="34" charset="0"/>
                <a:cs typeface="Arial Unicode MS"/>
              </a:rPr>
              <a:t> Charles P. and Robert </a:t>
            </a:r>
            <a:r>
              <a:rPr lang="en-US" sz="2400" dirty="0" err="1">
                <a:effectLst/>
                <a:ea typeface="Calibri" panose="020F0502020204030204" pitchFamily="34" charset="0"/>
                <a:cs typeface="Arial Unicode MS"/>
              </a:rPr>
              <a:t>Aliber</a:t>
            </a:r>
            <a:r>
              <a:rPr lang="en-US" sz="2400" dirty="0">
                <a:effectLst/>
                <a:ea typeface="Calibri" panose="020F0502020204030204" pitchFamily="34" charset="0"/>
                <a:cs typeface="Arial Unicode MS"/>
              </a:rPr>
              <a:t>, (2005), A History of Financial Crises, 5th ed, Wiley.</a:t>
            </a:r>
          </a:p>
          <a:p>
            <a:endParaRPr lang="en-US" sz="24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26</a:t>
            </a:fld>
            <a:endParaRPr lang="en-US"/>
          </a:p>
        </p:txBody>
      </p:sp>
    </p:spTree>
    <p:extLst>
      <p:ext uri="{BB962C8B-B14F-4D97-AF65-F5344CB8AC3E}">
        <p14:creationId xmlns:p14="http://schemas.microsoft.com/office/powerpoint/2010/main" val="894128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References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530087" y="1690688"/>
            <a:ext cx="11290852" cy="4696860"/>
          </a:xfrm>
        </p:spPr>
        <p:txBody>
          <a:bodyPr>
            <a:normAutofit fontScale="92500" lnSpcReduction="10000"/>
          </a:bodyPr>
          <a:lstStyle/>
          <a:p>
            <a:pPr marL="0" marR="0" indent="0" algn="ctr">
              <a:spcBef>
                <a:spcPts val="1200"/>
              </a:spcBef>
              <a:spcAft>
                <a:spcPts val="0"/>
              </a:spcAft>
              <a:buNone/>
            </a:pPr>
            <a:r>
              <a:rPr lang="en-US" sz="2600" dirty="0">
                <a:effectLst/>
                <a:ea typeface="Calibri" panose="020F0502020204030204" pitchFamily="34" charset="0"/>
                <a:cs typeface="Arial Unicode MS"/>
              </a:rPr>
              <a:t>11. Zhuang, </a:t>
            </a:r>
            <a:r>
              <a:rPr lang="en-US" sz="2600" dirty="0" err="1">
                <a:effectLst/>
                <a:ea typeface="Calibri" panose="020F0502020204030204" pitchFamily="34" charset="0"/>
                <a:cs typeface="Arial Unicode MS"/>
              </a:rPr>
              <a:t>Juzhong</a:t>
            </a:r>
            <a:r>
              <a:rPr lang="en-US" sz="2600" dirty="0">
                <a:effectLst/>
                <a:ea typeface="Calibri" panose="020F0502020204030204" pitchFamily="34" charset="0"/>
                <a:cs typeface="Arial Unicode MS"/>
              </a:rPr>
              <a:t>, (2003), “Lessons of the Asian Financial Crisis: What can early Warning System Model Tell Us?”, Asian Development Review</a:t>
            </a:r>
          </a:p>
          <a:p>
            <a:pPr marL="0" marR="0" lvl="0" indent="0" algn="just">
              <a:spcBef>
                <a:spcPts val="0"/>
              </a:spcBef>
              <a:spcAft>
                <a:spcPts val="800"/>
              </a:spcAft>
              <a:buNone/>
              <a:tabLst>
                <a:tab pos="457200" algn="l"/>
              </a:tabLst>
            </a:pPr>
            <a:r>
              <a:rPr lang="en-US" sz="2600" dirty="0">
                <a:effectLst/>
                <a:ea typeface="Calibri" panose="020F0502020204030204" pitchFamily="34" charset="0"/>
                <a:cs typeface="Arial Unicode MS"/>
              </a:rPr>
              <a:t>12. Giles, Chris, and Megan Murphy, (2011), “IMF Calls for Banks to Pay More to Cover Risk”, The Financial Times, 3rd April, 2011. </a:t>
            </a:r>
          </a:p>
          <a:p>
            <a:pPr marL="0" marR="0" lvl="0" indent="0" algn="just">
              <a:spcBef>
                <a:spcPts val="0"/>
              </a:spcBef>
              <a:spcAft>
                <a:spcPts val="800"/>
              </a:spcAft>
              <a:buNone/>
              <a:tabLst>
                <a:tab pos="457200" algn="l"/>
              </a:tabLst>
            </a:pPr>
            <a:r>
              <a:rPr lang="en-US" sz="2600" dirty="0">
                <a:effectLst/>
                <a:ea typeface="Calibri" panose="020F0502020204030204" pitchFamily="34" charset="0"/>
                <a:cs typeface="Arial Unicode MS"/>
              </a:rPr>
              <a:t>13. Heath, Allister, (2011), “The Top Ten Real Causes of the Crisis”, http://goo.gl/jfzFh, February 10, 2011.</a:t>
            </a:r>
          </a:p>
          <a:p>
            <a:pPr marL="0" marR="0" lvl="0" indent="0" algn="just">
              <a:spcBef>
                <a:spcPts val="0"/>
              </a:spcBef>
              <a:spcAft>
                <a:spcPts val="800"/>
              </a:spcAft>
              <a:buNone/>
              <a:tabLst>
                <a:tab pos="457200" algn="l"/>
              </a:tabLst>
            </a:pPr>
            <a:r>
              <a:rPr lang="en-US" sz="2600" dirty="0">
                <a:effectLst/>
                <a:ea typeface="Calibri" panose="020F0502020204030204" pitchFamily="34" charset="0"/>
                <a:cs typeface="Arial Unicode MS"/>
              </a:rPr>
              <a:t>14. Hunter, William C,(ed), Kaufman, George G., (ed), and Krueger, Thomas H. (ed), (1999), “The Asian Financial Crisis: Origins, Implications and Solutions”, Boston, Kluwer Academic Publishers, ix, p. 526. </a:t>
            </a:r>
          </a:p>
          <a:p>
            <a:pPr marL="0" marR="0" lvl="0" indent="0" algn="just">
              <a:spcBef>
                <a:spcPts val="0"/>
              </a:spcBef>
              <a:spcAft>
                <a:spcPts val="800"/>
              </a:spcAft>
              <a:buNone/>
              <a:tabLst>
                <a:tab pos="457200" algn="l"/>
              </a:tabLst>
            </a:pPr>
            <a:r>
              <a:rPr lang="en-US" sz="2600" dirty="0">
                <a:effectLst/>
                <a:ea typeface="Calibri" panose="020F0502020204030204" pitchFamily="34" charset="0"/>
                <a:cs typeface="Arial Unicode MS"/>
              </a:rPr>
              <a:t>15. International </a:t>
            </a:r>
            <a:r>
              <a:rPr lang="en-US" sz="2600" dirty="0" err="1">
                <a:effectLst/>
                <a:ea typeface="Calibri" panose="020F0502020204030204" pitchFamily="34" charset="0"/>
                <a:cs typeface="Arial Unicode MS"/>
              </a:rPr>
              <a:t>Labour</a:t>
            </a:r>
            <a:r>
              <a:rPr lang="en-US" sz="2600" dirty="0">
                <a:effectLst/>
                <a:ea typeface="Calibri" panose="020F0502020204030204" pitchFamily="34" charset="0"/>
                <a:cs typeface="Arial Unicode MS"/>
              </a:rPr>
              <a:t> </a:t>
            </a:r>
            <a:r>
              <a:rPr lang="en-US" sz="2600" dirty="0" err="1">
                <a:effectLst/>
                <a:ea typeface="Calibri" panose="020F0502020204030204" pitchFamily="34" charset="0"/>
                <a:cs typeface="Arial Unicode MS"/>
              </a:rPr>
              <a:t>Organisation</a:t>
            </a:r>
            <a:r>
              <a:rPr lang="en-US" sz="2600" dirty="0">
                <a:effectLst/>
                <a:ea typeface="Calibri" panose="020F0502020204030204" pitchFamily="34" charset="0"/>
                <a:cs typeface="Arial Unicode MS"/>
              </a:rPr>
              <a:t>, (1998), The Social Impact of the Asian Financial Crisis, Bangkok: ILO Regional Office.</a:t>
            </a:r>
          </a:p>
          <a:p>
            <a:pPr marL="0" marR="0" lvl="0" indent="0" algn="just">
              <a:spcBef>
                <a:spcPts val="0"/>
              </a:spcBef>
              <a:spcAft>
                <a:spcPts val="800"/>
              </a:spcAft>
              <a:buNone/>
              <a:tabLst>
                <a:tab pos="457200" algn="l"/>
              </a:tabLst>
            </a:pPr>
            <a:r>
              <a:rPr lang="en-US" sz="2600" dirty="0">
                <a:effectLst/>
                <a:ea typeface="Calibri" panose="020F0502020204030204" pitchFamily="34" charset="0"/>
                <a:cs typeface="Arial Unicode MS"/>
              </a:rPr>
              <a:t>16. </a:t>
            </a:r>
            <a:r>
              <a:rPr lang="en-US" sz="2600" dirty="0" err="1">
                <a:effectLst/>
                <a:ea typeface="Calibri" panose="020F0502020204030204" pitchFamily="34" charset="0"/>
                <a:cs typeface="Arial Unicode MS"/>
              </a:rPr>
              <a:t>DeDee</a:t>
            </a:r>
            <a:r>
              <a:rPr lang="en-US" sz="2600" dirty="0">
                <a:effectLst/>
                <a:ea typeface="Calibri" panose="020F0502020204030204" pitchFamily="34" charset="0"/>
                <a:cs typeface="Arial Unicode MS"/>
              </a:rPr>
              <a:t>, K.J. and </a:t>
            </a:r>
            <a:r>
              <a:rPr lang="en-US" sz="2600" dirty="0" err="1">
                <a:effectLst/>
                <a:ea typeface="Calibri" panose="020F0502020204030204" pitchFamily="34" charset="0"/>
                <a:cs typeface="Arial Unicode MS"/>
              </a:rPr>
              <a:t>Vorhies</a:t>
            </a:r>
            <a:r>
              <a:rPr lang="en-US" sz="2600" dirty="0">
                <a:effectLst/>
                <a:ea typeface="Calibri" panose="020F0502020204030204" pitchFamily="34" charset="0"/>
                <a:cs typeface="Arial Unicode MS"/>
              </a:rPr>
              <a:t>, D.W. (1998), “Retrenchment activities of small firms during economic downturn: an empirical investigation”, Journal of Small Business Management</a:t>
            </a: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27</a:t>
            </a:fld>
            <a:endParaRPr lang="en-US"/>
          </a:p>
        </p:txBody>
      </p:sp>
    </p:spTree>
    <p:extLst>
      <p:ext uri="{BB962C8B-B14F-4D97-AF65-F5344CB8AC3E}">
        <p14:creationId xmlns:p14="http://schemas.microsoft.com/office/powerpoint/2010/main" val="179524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DF9E5-0E49-850E-F5C9-8747106A61A6}"/>
              </a:ext>
            </a:extLst>
          </p:cNvPr>
          <p:cNvSpPr>
            <a:spLocks noGrp="1"/>
          </p:cNvSpPr>
          <p:nvPr>
            <p:ph type="title"/>
          </p:nvPr>
        </p:nvSpPr>
        <p:spPr>
          <a:xfrm>
            <a:off x="838200" y="2766218"/>
            <a:ext cx="10515600" cy="1325563"/>
          </a:xfrm>
        </p:spPr>
        <p:txBody>
          <a:bodyPr>
            <a:normAutofit/>
          </a:bodyPr>
          <a:lstStyle/>
          <a:p>
            <a:pPr algn="ctr"/>
            <a:r>
              <a:rPr lang="en-US" sz="5400" b="1" dirty="0"/>
              <a:t>Thank You</a:t>
            </a:r>
          </a:p>
        </p:txBody>
      </p:sp>
      <p:sp>
        <p:nvSpPr>
          <p:cNvPr id="3" name="Slide Number Placeholder 2">
            <a:extLst>
              <a:ext uri="{FF2B5EF4-FFF2-40B4-BE49-F238E27FC236}">
                <a16:creationId xmlns:a16="http://schemas.microsoft.com/office/drawing/2014/main" id="{EECBED9C-61C2-F5E2-374E-E4D467FF994A}"/>
              </a:ext>
            </a:extLst>
          </p:cNvPr>
          <p:cNvSpPr>
            <a:spLocks noGrp="1"/>
          </p:cNvSpPr>
          <p:nvPr>
            <p:ph type="sldNum" sz="quarter" idx="12"/>
          </p:nvPr>
        </p:nvSpPr>
        <p:spPr/>
        <p:txBody>
          <a:bodyPr/>
          <a:lstStyle/>
          <a:p>
            <a:fld id="{48FC179B-E1DC-44DF-B0E4-66A8D350C2BE}" type="slidenum">
              <a:rPr lang="en-US" smtClean="0"/>
              <a:t>28</a:t>
            </a:fld>
            <a:endParaRPr lang="en-US"/>
          </a:p>
        </p:txBody>
      </p:sp>
    </p:spTree>
    <p:extLst>
      <p:ext uri="{BB962C8B-B14F-4D97-AF65-F5344CB8AC3E}">
        <p14:creationId xmlns:p14="http://schemas.microsoft.com/office/powerpoint/2010/main" val="279207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Introduction</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225287" y="1457739"/>
            <a:ext cx="11741426" cy="5035136"/>
          </a:xfrm>
        </p:spPr>
        <p:txBody>
          <a:bodyPr>
            <a:normAutofit fontScale="55000" lnSpcReduction="20000"/>
          </a:bodyPr>
          <a:lstStyle/>
          <a:p>
            <a:pPr algn="just"/>
            <a:r>
              <a:rPr lang="en-US" sz="5100" dirty="0">
                <a:ea typeface="Calibri" panose="020F0502020204030204" pitchFamily="34" charset="0"/>
                <a:cs typeface="Arial Unicode MS"/>
              </a:rPr>
              <a:t>Sri Lanka is facing challenges due to economic crisis.</a:t>
            </a:r>
          </a:p>
          <a:p>
            <a:pPr algn="just"/>
            <a:endParaRPr lang="en-US" sz="5100" dirty="0">
              <a:ea typeface="Calibri" panose="020F0502020204030204" pitchFamily="34" charset="0"/>
              <a:cs typeface="Arial Unicode MS"/>
            </a:endParaRPr>
          </a:p>
          <a:p>
            <a:pPr algn="just"/>
            <a:r>
              <a:rPr lang="en-US" sz="5100" dirty="0">
                <a:effectLst/>
                <a:ea typeface="Calibri" panose="020F0502020204030204" pitchFamily="34" charset="0"/>
                <a:cs typeface="Arial Unicode MS"/>
              </a:rPr>
              <a:t>Food manufacturing industries, biscuit and other confectionary food industries in Sri Lanka are affected Al-</a:t>
            </a:r>
            <a:r>
              <a:rPr lang="en-US" sz="5100" dirty="0">
                <a:effectLst/>
                <a:ea typeface="Calibri" panose="020F0502020204030204" pitchFamily="34" charset="0"/>
              </a:rPr>
              <a:t>Jazeera (2022)</a:t>
            </a:r>
            <a:r>
              <a:rPr lang="en-US" sz="5100" dirty="0">
                <a:effectLst/>
                <a:ea typeface="Calibri" panose="020F0502020204030204" pitchFamily="34" charset="0"/>
                <a:cs typeface="Arial Unicode MS"/>
              </a:rPr>
              <a:t>. </a:t>
            </a:r>
            <a:r>
              <a:rPr lang="en-US" sz="5100" dirty="0">
                <a:effectLst/>
                <a:ea typeface="Calibri" panose="020F0502020204030204" pitchFamily="34" charset="0"/>
                <a:cs typeface="Times New Roman" panose="02020603050405020304" pitchFamily="18" charset="0"/>
              </a:rPr>
              <a:t>Under these circumstances, several biscuit manufacturing companies failed to continue due to the severe pressure placed on them.</a:t>
            </a:r>
          </a:p>
          <a:p>
            <a:pPr algn="just"/>
            <a:endParaRPr lang="en-US" sz="5100" dirty="0">
              <a:effectLst/>
              <a:ea typeface="Calibri" panose="020F0502020204030204" pitchFamily="34" charset="0"/>
              <a:cs typeface="Arial Unicode MS"/>
            </a:endParaRPr>
          </a:p>
          <a:p>
            <a:pPr algn="just"/>
            <a:r>
              <a:rPr lang="en-US" sz="5100" dirty="0">
                <a:effectLst/>
                <a:ea typeface="Calibri" panose="020F0502020204030204" pitchFamily="34" charset="0"/>
                <a:cs typeface="Arial Unicode MS"/>
              </a:rPr>
              <a:t>As the importations are fluctuated, the raw material shortage became a serious problem. Due to the dollar shortage, importing inputs were limited. </a:t>
            </a:r>
          </a:p>
          <a:p>
            <a:pPr algn="just"/>
            <a:endParaRPr lang="en-US" sz="5100" dirty="0">
              <a:ea typeface="Calibri" panose="020F0502020204030204" pitchFamily="34" charset="0"/>
              <a:cs typeface="Arial Unicode MS"/>
            </a:endParaRPr>
          </a:p>
          <a:p>
            <a:pPr algn="just"/>
            <a:r>
              <a:rPr lang="en-US" sz="5100" dirty="0">
                <a:effectLst/>
                <a:ea typeface="Calibri" panose="020F0502020204030204" pitchFamily="34" charset="0"/>
                <a:cs typeface="Arial Unicode MS"/>
              </a:rPr>
              <a:t>As most of the raw materials are imported, the industries had to wait for a long time without functioning </a:t>
            </a:r>
            <a:r>
              <a:rPr lang="en-US" sz="5100" dirty="0" err="1">
                <a:effectLst/>
                <a:ea typeface="Calibri" panose="020F0502020204030204" pitchFamily="34" charset="0"/>
              </a:rPr>
              <a:t>Sunimalee</a:t>
            </a:r>
            <a:r>
              <a:rPr lang="en-US" sz="5100" dirty="0">
                <a:effectLst/>
                <a:ea typeface="Calibri" panose="020F0502020204030204" pitchFamily="34" charset="0"/>
              </a:rPr>
              <a:t> (2022)</a:t>
            </a:r>
            <a:r>
              <a:rPr lang="en-US" sz="5100" dirty="0">
                <a:effectLst/>
                <a:ea typeface="Calibri" panose="020F0502020204030204" pitchFamily="34" charset="0"/>
                <a:cs typeface="Arial Unicode MS"/>
              </a:rPr>
              <a:t>.</a:t>
            </a:r>
          </a:p>
          <a:p>
            <a:pPr marL="0" indent="0" algn="just">
              <a:buNone/>
            </a:pPr>
            <a:r>
              <a:rPr lang="en-US" sz="5100" dirty="0">
                <a:effectLst/>
                <a:ea typeface="Calibri" panose="020F0502020204030204" pitchFamily="34" charset="0"/>
                <a:cs typeface="Arial Unicode MS"/>
              </a:rPr>
              <a:t> </a:t>
            </a:r>
          </a:p>
          <a:p>
            <a:pPr marL="0" indent="0" algn="just">
              <a:buNone/>
            </a:pPr>
            <a:endParaRPr lang="en-US" sz="2800" dirty="0"/>
          </a:p>
          <a:p>
            <a:pPr marL="0" indent="0" algn="just">
              <a:buNone/>
            </a:pPr>
            <a:endParaRPr lang="en-US" dirty="0"/>
          </a:p>
          <a:p>
            <a:endParaRPr lang="en-US" sz="40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3</a:t>
            </a:fld>
            <a:endParaRPr lang="en-US"/>
          </a:p>
        </p:txBody>
      </p:sp>
    </p:spTree>
    <p:extLst>
      <p:ext uri="{BB962C8B-B14F-4D97-AF65-F5344CB8AC3E}">
        <p14:creationId xmlns:p14="http://schemas.microsoft.com/office/powerpoint/2010/main" val="217665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Introduction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225287" y="1457739"/>
            <a:ext cx="11741426" cy="5035136"/>
          </a:xfrm>
        </p:spPr>
        <p:txBody>
          <a:bodyPr>
            <a:normAutofit fontScale="40000" lnSpcReduction="20000"/>
          </a:bodyPr>
          <a:lstStyle/>
          <a:p>
            <a:pPr algn="just"/>
            <a:r>
              <a:rPr lang="en-US" sz="7000" dirty="0">
                <a:effectLst/>
                <a:ea typeface="Calibri" panose="020F0502020204030204" pitchFamily="34" charset="0"/>
              </a:rPr>
              <a:t>Some firms adopted good defensive tactics to guard against the crisis with a way to win the game. </a:t>
            </a:r>
            <a:r>
              <a:rPr lang="en-US" sz="7000" dirty="0" err="1">
                <a:effectLst/>
                <a:ea typeface="Calibri" panose="020F0502020204030204" pitchFamily="34" charset="0"/>
                <a:cs typeface="Arial Unicode MS"/>
              </a:rPr>
              <a:t>Vorhies</a:t>
            </a:r>
            <a:r>
              <a:rPr lang="en-US" sz="7000" dirty="0">
                <a:effectLst/>
                <a:ea typeface="Calibri" panose="020F0502020204030204" pitchFamily="34" charset="0"/>
                <a:cs typeface="Arial Unicode MS"/>
              </a:rPr>
              <a:t> (2021)</a:t>
            </a:r>
            <a:r>
              <a:rPr lang="en-US" sz="7000" dirty="0">
                <a:effectLst/>
                <a:ea typeface="Times New Roman" panose="02020603050405020304" pitchFamily="18" charset="0"/>
              </a:rPr>
              <a:t>. </a:t>
            </a:r>
          </a:p>
          <a:p>
            <a:pPr algn="just"/>
            <a:r>
              <a:rPr lang="en-US" sz="7000" dirty="0">
                <a:effectLst/>
                <a:ea typeface="Calibri" panose="020F0502020204030204" pitchFamily="34" charset="0"/>
                <a:cs typeface="Arial Unicode MS"/>
              </a:rPr>
              <a:t>Economic crises have taught many lessons to the regulators, food manufacturers, and to the general public at large. </a:t>
            </a:r>
          </a:p>
          <a:p>
            <a:pPr marL="0" indent="0" algn="just">
              <a:buNone/>
            </a:pPr>
            <a:endParaRPr lang="en-US" sz="7000" dirty="0">
              <a:effectLst/>
              <a:ea typeface="Calibri" panose="020F0502020204030204" pitchFamily="34" charset="0"/>
              <a:cs typeface="Times New Roman" panose="02020603050405020304" pitchFamily="18" charset="0"/>
            </a:endParaRPr>
          </a:p>
          <a:p>
            <a:pPr algn="just"/>
            <a:r>
              <a:rPr lang="en-US" sz="7000" dirty="0">
                <a:effectLst/>
                <a:ea typeface="Calibri" panose="020F0502020204030204" pitchFamily="34" charset="0"/>
                <a:cs typeface="Times New Roman" panose="02020603050405020304" pitchFamily="18" charset="0"/>
              </a:rPr>
              <a:t>Even if the price of inputs goes up, industries have to clear their path as they have a social responsibility to feed the nation and keep the people healthy Al-Jazeera (2022).</a:t>
            </a:r>
            <a:r>
              <a:rPr lang="en-US" sz="7000" dirty="0">
                <a:effectLst/>
                <a:ea typeface="Calibri" panose="020F0502020204030204" pitchFamily="34" charset="0"/>
                <a:cs typeface="Arial Unicode MS"/>
              </a:rPr>
              <a:t> </a:t>
            </a:r>
          </a:p>
          <a:p>
            <a:pPr algn="just"/>
            <a:endParaRPr lang="en-US" sz="7000" dirty="0">
              <a:ea typeface="Calibri" panose="020F0502020204030204" pitchFamily="34" charset="0"/>
              <a:cs typeface="Arial Unicode MS"/>
            </a:endParaRPr>
          </a:p>
          <a:p>
            <a:pPr algn="just"/>
            <a:r>
              <a:rPr lang="en-US" sz="7000" dirty="0">
                <a:effectLst/>
                <a:ea typeface="Calibri" panose="020F0502020204030204" pitchFamily="34" charset="0"/>
                <a:cs typeface="Arial Unicode MS"/>
              </a:rPr>
              <a:t>The </a:t>
            </a:r>
            <a:r>
              <a:rPr lang="en-US" sz="7000" dirty="0">
                <a:effectLst/>
                <a:ea typeface="Times New Roman" panose="02020603050405020304" pitchFamily="18" charset="0"/>
                <a:cs typeface="Times New Roman" panose="02020603050405020304" pitchFamily="18" charset="0"/>
              </a:rPr>
              <a:t>rise of the prices of raw materials and the uncontrollable price decisions of biscuits, made the consumers distracted from the biscuit manufacturers </a:t>
            </a:r>
            <a:r>
              <a:rPr lang="en-US" sz="7000" dirty="0" err="1">
                <a:effectLst/>
                <a:ea typeface="Calibri" panose="020F0502020204030204" pitchFamily="34" charset="0"/>
                <a:cs typeface="Times New Roman" panose="02020603050405020304" pitchFamily="18" charset="0"/>
              </a:rPr>
              <a:t>Sunimalee</a:t>
            </a:r>
            <a:r>
              <a:rPr lang="en-US" sz="7000" dirty="0">
                <a:effectLst/>
                <a:ea typeface="Calibri" panose="020F0502020204030204" pitchFamily="34" charset="0"/>
                <a:cs typeface="Times New Roman" panose="02020603050405020304" pitchFamily="18" charset="0"/>
              </a:rPr>
              <a:t> (2022).</a:t>
            </a:r>
            <a:endParaRPr lang="en-US" sz="7000" dirty="0">
              <a:effectLst/>
              <a:ea typeface="Calibri" panose="020F0502020204030204" pitchFamily="34" charset="0"/>
              <a:cs typeface="Arial Unicode MS"/>
            </a:endParaRPr>
          </a:p>
          <a:p>
            <a:pPr marL="0" indent="0" algn="just">
              <a:buNone/>
            </a:pPr>
            <a:endParaRPr lang="en-US" sz="5100" dirty="0">
              <a:effectLst/>
              <a:ea typeface="Times New Roman" panose="02020603050405020304" pitchFamily="18" charset="0"/>
            </a:endParaRPr>
          </a:p>
          <a:p>
            <a:pPr marL="0" indent="0" algn="just">
              <a:buNone/>
            </a:pPr>
            <a:r>
              <a:rPr lang="en-US" sz="5100" dirty="0">
                <a:effectLst/>
                <a:ea typeface="Calibri" panose="020F0502020204030204" pitchFamily="34" charset="0"/>
                <a:cs typeface="Arial Unicode MS"/>
              </a:rPr>
              <a:t> </a:t>
            </a:r>
          </a:p>
          <a:p>
            <a:pPr marL="0" indent="0" algn="just">
              <a:buNone/>
            </a:pPr>
            <a:endParaRPr lang="en-US" sz="2800" dirty="0"/>
          </a:p>
          <a:p>
            <a:pPr marL="0" indent="0" algn="just">
              <a:buNone/>
            </a:pPr>
            <a:endParaRPr lang="en-US" dirty="0"/>
          </a:p>
          <a:p>
            <a:endParaRPr lang="en-US" sz="40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4</a:t>
            </a:fld>
            <a:endParaRPr lang="en-US"/>
          </a:p>
        </p:txBody>
      </p:sp>
    </p:spTree>
    <p:extLst>
      <p:ext uri="{BB962C8B-B14F-4D97-AF65-F5344CB8AC3E}">
        <p14:creationId xmlns:p14="http://schemas.microsoft.com/office/powerpoint/2010/main" val="1788304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marL="0" marR="0" algn="ctr">
              <a:lnSpc>
                <a:spcPct val="150000"/>
              </a:lnSpc>
              <a:spcBef>
                <a:spcPts val="0"/>
              </a:spcBef>
              <a:spcAft>
                <a:spcPts val="800"/>
              </a:spcAft>
            </a:pPr>
            <a:r>
              <a:rPr lang="en-US" u="sng" dirty="0">
                <a:ea typeface="Calibri" panose="020F0502020204030204" pitchFamily="34" charset="0"/>
                <a:cs typeface="Iskoola Pota" panose="02010503010101010104" pitchFamily="2" charset="0"/>
              </a:rPr>
              <a:t>Objectives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609600" y="1577010"/>
            <a:ext cx="10744200" cy="5446642"/>
          </a:xfrm>
        </p:spPr>
        <p:txBody>
          <a:bodyPr>
            <a:noAutofit/>
          </a:bodyPr>
          <a:lstStyle/>
          <a:p>
            <a:pPr marL="0" marR="0" indent="0" algn="just">
              <a:lnSpc>
                <a:spcPct val="100000"/>
              </a:lnSpc>
              <a:spcBef>
                <a:spcPts val="0"/>
              </a:spcBef>
              <a:spcAft>
                <a:spcPts val="800"/>
              </a:spcAft>
              <a:buNone/>
            </a:pPr>
            <a:r>
              <a:rPr lang="en-US" sz="2400" b="1" dirty="0">
                <a:effectLst/>
                <a:ea typeface="Calibri" panose="020F0502020204030204" pitchFamily="34" charset="0"/>
                <a:cs typeface="Arial Unicode MS"/>
              </a:rPr>
              <a:t>Main objective </a:t>
            </a:r>
            <a:endParaRPr lang="en-US" sz="2400" b="1" dirty="0">
              <a:effectLst/>
              <a:ea typeface="Calibri" panose="020F0502020204030204" pitchFamily="34" charset="0"/>
              <a:cs typeface="Times New Roman" panose="02020603050405020304" pitchFamily="18" charset="0"/>
            </a:endParaRPr>
          </a:p>
          <a:p>
            <a:pPr marL="0" indent="0" algn="just">
              <a:lnSpc>
                <a:spcPct val="100000"/>
              </a:lnSpc>
              <a:spcBef>
                <a:spcPts val="0"/>
              </a:spcBef>
              <a:spcAft>
                <a:spcPts val="800"/>
              </a:spcAft>
              <a:buNone/>
            </a:pPr>
            <a:r>
              <a:rPr lang="en-US" sz="2400" dirty="0">
                <a:effectLst/>
                <a:ea typeface="Calibri" panose="020F0502020204030204" pitchFamily="34" charset="0"/>
                <a:cs typeface="Times New Roman" panose="02020603050405020304" pitchFamily="18" charset="0"/>
              </a:rPr>
              <a:t>The </a:t>
            </a:r>
            <a:r>
              <a:rPr lang="en-US" sz="2400" dirty="0">
                <a:ea typeface="Calibri" panose="020F0502020204030204" pitchFamily="34" charset="0"/>
                <a:cs typeface="Times New Roman" panose="02020603050405020304" pitchFamily="18" charset="0"/>
              </a:rPr>
              <a:t>main objective of this study is to study the impact of current economic crisis on operational performance </a:t>
            </a:r>
            <a:r>
              <a:rPr lang="en-US" sz="2400" dirty="0">
                <a:effectLst/>
                <a:ea typeface="Calibri" panose="020F0502020204030204" pitchFamily="34" charset="0"/>
                <a:cs typeface="Times New Roman" panose="02020603050405020304" pitchFamily="18" charset="0"/>
              </a:rPr>
              <a:t>during this issue.</a:t>
            </a:r>
            <a:endParaRPr lang="en-US" sz="2400" dirty="0">
              <a:ea typeface="Calibri" panose="020F0502020204030204" pitchFamily="34" charset="0"/>
              <a:cs typeface="Arial Unicode MS"/>
            </a:endParaRPr>
          </a:p>
          <a:p>
            <a:pPr marL="0" indent="0" algn="just">
              <a:lnSpc>
                <a:spcPct val="100000"/>
              </a:lnSpc>
              <a:spcBef>
                <a:spcPts val="0"/>
              </a:spcBef>
              <a:spcAft>
                <a:spcPts val="800"/>
              </a:spcAft>
              <a:buNone/>
            </a:pPr>
            <a:r>
              <a:rPr lang="en-US" sz="2400" b="1" dirty="0">
                <a:effectLst/>
                <a:ea typeface="Calibri" panose="020F0502020204030204" pitchFamily="34" charset="0"/>
                <a:cs typeface="Arial Unicode MS"/>
              </a:rPr>
              <a:t>Specific objectives  </a:t>
            </a:r>
            <a:endParaRPr lang="en-US" sz="2400" dirty="0">
              <a:effectLst/>
              <a:ea typeface="Calibri" panose="020F0502020204030204" pitchFamily="34" charset="0"/>
              <a:cs typeface="Arial Unicode MS"/>
            </a:endParaRPr>
          </a:p>
          <a:p>
            <a:pPr marR="0" algn="just">
              <a:lnSpc>
                <a:spcPct val="100000"/>
              </a:lnSpc>
              <a:spcBef>
                <a:spcPts val="0"/>
              </a:spcBef>
              <a:spcAft>
                <a:spcPts val="0"/>
              </a:spcAft>
            </a:pPr>
            <a:r>
              <a:rPr lang="en-US" sz="2400" dirty="0">
                <a:effectLst/>
                <a:ea typeface="Calibri" panose="020F0502020204030204" pitchFamily="34" charset="0"/>
                <a:cs typeface="Arial Unicode MS"/>
              </a:rPr>
              <a:t>To study the key economic parameters with relation to the biscuit industry in Sri Lanka within the current economic crisis.</a:t>
            </a:r>
          </a:p>
          <a:p>
            <a:pPr marR="0" algn="just">
              <a:lnSpc>
                <a:spcPct val="100000"/>
              </a:lnSpc>
              <a:spcBef>
                <a:spcPts val="0"/>
              </a:spcBef>
              <a:spcAft>
                <a:spcPts val="0"/>
              </a:spcAft>
            </a:pPr>
            <a:r>
              <a:rPr lang="en-US" sz="2400" dirty="0">
                <a:effectLst/>
                <a:ea typeface="Calibri" panose="020F0502020204030204" pitchFamily="34" charset="0"/>
                <a:cs typeface="Arial Unicode MS"/>
              </a:rPr>
              <a:t>To study the operational performance of the businesses in the biscuit industry in Sri Lanka.</a:t>
            </a:r>
          </a:p>
          <a:p>
            <a:pPr marR="0" algn="just">
              <a:lnSpc>
                <a:spcPct val="100000"/>
              </a:lnSpc>
              <a:spcBef>
                <a:spcPts val="0"/>
              </a:spcBef>
              <a:spcAft>
                <a:spcPts val="0"/>
              </a:spcAft>
            </a:pPr>
            <a:r>
              <a:rPr lang="en-US" sz="2400" dirty="0">
                <a:effectLst/>
                <a:ea typeface="Calibri" panose="020F0502020204030204" pitchFamily="34" charset="0"/>
                <a:cs typeface="Arial Unicode MS"/>
              </a:rPr>
              <a:t>To identify the strategies that the Sri Lankan biscuit industry has used to face the economic crisis.</a:t>
            </a:r>
          </a:p>
          <a:p>
            <a:pPr marR="0" algn="just">
              <a:lnSpc>
                <a:spcPct val="100000"/>
              </a:lnSpc>
              <a:spcBef>
                <a:spcPts val="0"/>
              </a:spcBef>
              <a:spcAft>
                <a:spcPts val="0"/>
              </a:spcAft>
            </a:pPr>
            <a:r>
              <a:rPr lang="en-US" sz="2400" dirty="0">
                <a:effectLst/>
                <a:ea typeface="Calibri" panose="020F0502020204030204" pitchFamily="34" charset="0"/>
                <a:cs typeface="Arial Unicode MS"/>
              </a:rPr>
              <a:t>To suggest methods to overcome issues that the industry has faced under economic crisis.</a:t>
            </a: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5</a:t>
            </a:fld>
            <a:endParaRPr lang="en-US"/>
          </a:p>
        </p:txBody>
      </p:sp>
    </p:spTree>
    <p:extLst>
      <p:ext uri="{BB962C8B-B14F-4D97-AF65-F5344CB8AC3E}">
        <p14:creationId xmlns:p14="http://schemas.microsoft.com/office/powerpoint/2010/main" val="1034341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Material and Methods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622853" y="1825625"/>
            <a:ext cx="11317356" cy="4351338"/>
          </a:xfrm>
        </p:spPr>
        <p:txBody>
          <a:bodyPr>
            <a:normAutofit/>
          </a:bodyPr>
          <a:lstStyle/>
          <a:p>
            <a:pPr marL="0" algn="l" rtl="0" eaLnBrk="1" fontAlgn="t" latinLnBrk="0" hangingPunct="1">
              <a:spcBef>
                <a:spcPts val="0"/>
              </a:spcBef>
              <a:spcAft>
                <a:spcPts val="0"/>
              </a:spcAft>
            </a:pPr>
            <a:r>
              <a:rPr lang="en-US" i="0" u="none" strike="noStrike" kern="1200" dirty="0">
                <a:solidFill>
                  <a:srgbClr val="000000"/>
                </a:solidFill>
                <a:effectLst/>
              </a:rPr>
              <a:t>Research Approach</a:t>
            </a:r>
            <a:r>
              <a:rPr lang="en-US" dirty="0"/>
              <a:t> was </a:t>
            </a:r>
            <a:r>
              <a:rPr lang="en-US" i="0" u="none" strike="noStrike" kern="1200" dirty="0">
                <a:solidFill>
                  <a:srgbClr val="000000"/>
                </a:solidFill>
                <a:effectLst/>
              </a:rPr>
              <a:t>Qualitative Analysis.</a:t>
            </a:r>
            <a:endParaRPr lang="en-US" i="0" u="none" strike="noStrike" dirty="0">
              <a:effectLst/>
            </a:endParaRPr>
          </a:p>
          <a:p>
            <a:pPr marL="0" algn="l" rtl="0" eaLnBrk="1" fontAlgn="t" latinLnBrk="0" hangingPunct="1">
              <a:spcBef>
                <a:spcPts val="0"/>
              </a:spcBef>
              <a:spcAft>
                <a:spcPts val="0"/>
              </a:spcAft>
            </a:pPr>
            <a:r>
              <a:rPr lang="en-US" i="0" u="none" strike="noStrike" kern="1200" dirty="0">
                <a:solidFill>
                  <a:srgbClr val="000000"/>
                </a:solidFill>
                <a:effectLst/>
              </a:rPr>
              <a:t>Research</a:t>
            </a:r>
            <a:r>
              <a:rPr lang="en-US" i="0" u="none" strike="noStrike" kern="1200" baseline="0" dirty="0">
                <a:solidFill>
                  <a:srgbClr val="000000"/>
                </a:solidFill>
                <a:effectLst/>
              </a:rPr>
              <a:t> Design was </a:t>
            </a:r>
            <a:r>
              <a:rPr lang="en-US" i="0" u="none" strike="noStrike" kern="1200" dirty="0">
                <a:solidFill>
                  <a:srgbClr val="000000"/>
                </a:solidFill>
                <a:effectLst/>
              </a:rPr>
              <a:t>Descriptive and Explanatory.</a:t>
            </a:r>
            <a:endParaRPr lang="en-US" i="0" u="none" strike="noStrike" dirty="0">
              <a:effectLst/>
            </a:endParaRPr>
          </a:p>
          <a:p>
            <a:pPr marL="0" algn="l" rtl="0" eaLnBrk="1" fontAlgn="t" latinLnBrk="0" hangingPunct="1">
              <a:spcBef>
                <a:spcPts val="0"/>
              </a:spcBef>
              <a:spcAft>
                <a:spcPts val="0"/>
              </a:spcAft>
            </a:pPr>
            <a:r>
              <a:rPr lang="en-US" dirty="0">
                <a:solidFill>
                  <a:srgbClr val="000000"/>
                </a:solidFill>
              </a:rPr>
              <a:t>Considered p</a:t>
            </a:r>
            <a:r>
              <a:rPr lang="en-US" i="0" u="none" strike="noStrike" kern="1200" dirty="0">
                <a:solidFill>
                  <a:srgbClr val="000000"/>
                </a:solidFill>
                <a:effectLst/>
              </a:rPr>
              <a:t>opulation was Biscuit manufacturing companies in Sri Lanka.</a:t>
            </a:r>
            <a:endParaRPr lang="en-US" i="0" u="none" strike="noStrike" dirty="0">
              <a:effectLst/>
            </a:endParaRPr>
          </a:p>
          <a:p>
            <a:pPr fontAlgn="t">
              <a:spcBef>
                <a:spcPts val="0"/>
              </a:spcBef>
            </a:pPr>
            <a:r>
              <a:rPr lang="en-US" i="0" u="none" strike="noStrike" kern="1200" dirty="0">
                <a:solidFill>
                  <a:srgbClr val="000000"/>
                </a:solidFill>
                <a:effectLst/>
              </a:rPr>
              <a:t>Sample</a:t>
            </a:r>
            <a:r>
              <a:rPr lang="en-US" i="0" u="none" strike="noStrike" kern="1200" baseline="0" dirty="0">
                <a:solidFill>
                  <a:srgbClr val="000000"/>
                </a:solidFill>
                <a:effectLst/>
              </a:rPr>
              <a:t> size</a:t>
            </a:r>
            <a:r>
              <a:rPr lang="en-US" baseline="0" dirty="0"/>
              <a:t> </a:t>
            </a:r>
            <a:r>
              <a:rPr lang="en-US" baseline="0" dirty="0">
                <a:solidFill>
                  <a:srgbClr val="000000"/>
                </a:solidFill>
              </a:rPr>
              <a:t>was </a:t>
            </a:r>
            <a:r>
              <a:rPr lang="en-US" sz="2800" dirty="0">
                <a:solidFill>
                  <a:schemeClr val="tx1"/>
                </a:solidFill>
                <a:effectLst/>
                <a:cs typeface="Times New Roman" panose="02020603050405020304" pitchFamily="18" charset="0"/>
              </a:rPr>
              <a:t>Five leading large and medium scale biscuit manufacturing companies in Sri Lanka. They were labelled as Firm A to E.</a:t>
            </a:r>
          </a:p>
          <a:p>
            <a:pPr fontAlgn="t">
              <a:spcBef>
                <a:spcPts val="0"/>
              </a:spcBef>
            </a:pPr>
            <a:r>
              <a:rPr lang="en-US" i="0" u="none" strike="noStrike" kern="1200" dirty="0">
                <a:solidFill>
                  <a:srgbClr val="000000"/>
                </a:solidFill>
                <a:effectLst/>
              </a:rPr>
              <a:t>Sampling Technique was simple random</a:t>
            </a:r>
            <a:r>
              <a:rPr lang="en-US" i="0" u="none" strike="noStrike" kern="1200" baseline="0" dirty="0">
                <a:solidFill>
                  <a:srgbClr val="000000"/>
                </a:solidFill>
                <a:effectLst/>
              </a:rPr>
              <a:t> sampling.</a:t>
            </a:r>
            <a:endParaRPr lang="en-US" i="0" u="none" strike="noStrike" dirty="0">
              <a:effectLst/>
            </a:endParaRPr>
          </a:p>
          <a:p>
            <a:pPr marL="0" algn="l" rtl="0" eaLnBrk="1" fontAlgn="t" latinLnBrk="0" hangingPunct="1">
              <a:spcBef>
                <a:spcPts val="0"/>
              </a:spcBef>
              <a:spcAft>
                <a:spcPts val="0"/>
              </a:spcAft>
            </a:pPr>
            <a:r>
              <a:rPr lang="en-US" i="0" u="none" strike="noStrike" kern="1200" dirty="0">
                <a:solidFill>
                  <a:srgbClr val="000000"/>
                </a:solidFill>
                <a:effectLst/>
              </a:rPr>
              <a:t>Unit of Analysis was a</a:t>
            </a:r>
            <a:r>
              <a:rPr lang="en-US" i="0" u="none" strike="noStrike" kern="1200" baseline="0" dirty="0">
                <a:solidFill>
                  <a:srgbClr val="000000"/>
                </a:solidFill>
                <a:effectLst/>
              </a:rPr>
              <a:t> single biscuit</a:t>
            </a:r>
            <a:r>
              <a:rPr lang="en-US" i="0" u="none" strike="noStrike" kern="1200" dirty="0">
                <a:solidFill>
                  <a:srgbClr val="000000"/>
                </a:solidFill>
                <a:effectLst/>
              </a:rPr>
              <a:t> manufacturing firm.</a:t>
            </a:r>
            <a:endParaRPr lang="en-US" i="0" u="none" strike="noStrike" dirty="0">
              <a:effectLst/>
            </a:endParaRPr>
          </a:p>
          <a:p>
            <a:pPr marL="0" algn="l" rtl="0" eaLnBrk="1" fontAlgn="t" latinLnBrk="0" hangingPunct="1">
              <a:spcBef>
                <a:spcPts val="0"/>
              </a:spcBef>
              <a:spcAft>
                <a:spcPts val="0"/>
              </a:spcAft>
            </a:pPr>
            <a:r>
              <a:rPr lang="en-US" i="0" u="none" strike="noStrike" kern="1200" dirty="0">
                <a:solidFill>
                  <a:srgbClr val="000000"/>
                </a:solidFill>
                <a:effectLst/>
              </a:rPr>
              <a:t>Time Horizon was cross sectional.</a:t>
            </a:r>
            <a:endParaRPr lang="en-US" i="0" u="none" strike="noStrike" dirty="0">
              <a:effectLst/>
            </a:endParaRPr>
          </a:p>
          <a:p>
            <a:pPr marL="0" fontAlgn="t">
              <a:spcBef>
                <a:spcPts val="0"/>
              </a:spcBef>
            </a:pPr>
            <a:r>
              <a:rPr lang="en-US" i="0" u="none" strike="noStrike" kern="1200" dirty="0">
                <a:solidFill>
                  <a:srgbClr val="000000"/>
                </a:solidFill>
                <a:effectLst/>
              </a:rPr>
              <a:t>Data collecting tool was </a:t>
            </a:r>
            <a:r>
              <a:rPr lang="en-US" i="0" u="none" strike="noStrike" kern="1200" dirty="0">
                <a:cs typeface="Times New Roman" panose="02020603050405020304" pitchFamily="18" charset="0"/>
              </a:rPr>
              <a:t>k</a:t>
            </a:r>
            <a:r>
              <a:rPr lang="en-US" sz="2800" dirty="0">
                <a:solidFill>
                  <a:schemeClr val="tx1"/>
                </a:solidFill>
                <a:effectLst/>
                <a:cs typeface="Times New Roman" panose="02020603050405020304" pitchFamily="18" charset="0"/>
              </a:rPr>
              <a:t>ey informant interviews aided by an interview protocol  with more than two officers in a firm.</a:t>
            </a:r>
            <a:endParaRPr lang="en-US" i="0" u="none" strike="noStrike" dirty="0">
              <a:effectLst/>
            </a:endParaRPr>
          </a:p>
          <a:p>
            <a:pPr marL="0" algn="l" rtl="0" eaLnBrk="1" fontAlgn="t" latinLnBrk="0" hangingPunct="1">
              <a:spcBef>
                <a:spcPts val="0"/>
              </a:spcBef>
              <a:spcAft>
                <a:spcPts val="0"/>
              </a:spcAft>
            </a:pPr>
            <a:r>
              <a:rPr lang="en-US" i="0" u="none" strike="noStrike" kern="1200" dirty="0">
                <a:solidFill>
                  <a:srgbClr val="000000"/>
                </a:solidFill>
                <a:effectLst/>
              </a:rPr>
              <a:t>Data Analysis was done by qualitative analysis and financial ratio analysis.</a:t>
            </a:r>
            <a:endParaRPr lang="en-US" i="0" u="none" strike="noStrike" dirty="0">
              <a:effectLst/>
            </a:endParaRP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6</a:t>
            </a:fld>
            <a:endParaRPr lang="en-US"/>
          </a:p>
        </p:txBody>
      </p:sp>
    </p:spTree>
    <p:extLst>
      <p:ext uri="{BB962C8B-B14F-4D97-AF65-F5344CB8AC3E}">
        <p14:creationId xmlns:p14="http://schemas.microsoft.com/office/powerpoint/2010/main" val="1754585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Autofit/>
          </a:bodyPr>
          <a:lstStyle/>
          <a:p>
            <a:pPr marL="0" indent="0">
              <a:buNone/>
            </a:pPr>
            <a:r>
              <a:rPr lang="en-US" b="1" dirty="0">
                <a:cs typeface="Times New Roman" panose="02020603050405020304" pitchFamily="18" charset="0"/>
              </a:rPr>
              <a:t>Internal factors</a:t>
            </a:r>
          </a:p>
          <a:p>
            <a:pPr marL="0" indent="0">
              <a:buNone/>
            </a:pPr>
            <a:r>
              <a:rPr lang="en-US" b="1" dirty="0">
                <a:cs typeface="Times New Roman" panose="02020603050405020304" pitchFamily="18" charset="0"/>
              </a:rPr>
              <a:t>Organizational Structure</a:t>
            </a:r>
            <a:endParaRPr lang="en-US" dirty="0">
              <a:cs typeface="Times New Roman" panose="02020603050405020304" pitchFamily="18" charset="0"/>
            </a:endParaRPr>
          </a:p>
          <a:p>
            <a:r>
              <a:rPr lang="en-US" dirty="0">
                <a:cs typeface="Times New Roman" panose="02020603050405020304" pitchFamily="18" charset="0"/>
              </a:rPr>
              <a:t>Laying off of employees.</a:t>
            </a:r>
          </a:p>
          <a:p>
            <a:r>
              <a:rPr lang="en-US" dirty="0">
                <a:cs typeface="Times New Roman" panose="02020603050405020304" pitchFamily="18" charset="0"/>
              </a:rPr>
              <a:t>Re-allocation of responsibilities.</a:t>
            </a:r>
          </a:p>
          <a:p>
            <a:r>
              <a:rPr lang="en-US" dirty="0">
                <a:cs typeface="Times New Roman" panose="02020603050405020304" pitchFamily="18" charset="0"/>
              </a:rPr>
              <a:t>Additional responsibilities to current employees.</a:t>
            </a:r>
          </a:p>
          <a:p>
            <a:r>
              <a:rPr lang="en-US" dirty="0">
                <a:cs typeface="Times New Roman" panose="02020603050405020304" pitchFamily="18" charset="0"/>
              </a:rPr>
              <a:t>S</a:t>
            </a:r>
            <a:r>
              <a:rPr lang="en-US" b="0" i="0" dirty="0">
                <a:effectLst/>
                <a:cs typeface="Times New Roman" panose="02020603050405020304" pitchFamily="18" charset="0"/>
              </a:rPr>
              <a:t>hifts in the management hierarchy.</a:t>
            </a:r>
          </a:p>
          <a:p>
            <a:r>
              <a:rPr lang="en-US" dirty="0">
                <a:cs typeface="Times New Roman" panose="02020603050405020304" pitchFamily="18" charset="0"/>
              </a:rPr>
              <a:t>Re-designing of t</a:t>
            </a:r>
            <a:r>
              <a:rPr lang="en-US" b="0" i="0" dirty="0">
                <a:effectLst/>
                <a:cs typeface="Times New Roman" panose="02020603050405020304" pitchFamily="18" charset="0"/>
              </a:rPr>
              <a:t>eam reporting requirements</a:t>
            </a:r>
            <a:r>
              <a:rPr lang="en-US" dirty="0">
                <a:cs typeface="Times New Roman" panose="02020603050405020304" pitchFamily="18" charset="0"/>
              </a:rPr>
              <a:t>.</a:t>
            </a:r>
            <a:endParaRPr lang="en-US" b="0" i="0" dirty="0">
              <a:effectLst/>
              <a:cs typeface="Times New Roman" panose="02020603050405020304" pitchFamily="18" charset="0"/>
            </a:endParaRPr>
          </a:p>
          <a:p>
            <a:r>
              <a:rPr lang="en-US" dirty="0">
                <a:cs typeface="Times New Roman" panose="02020603050405020304" pitchFamily="18" charset="0"/>
              </a:rPr>
              <a:t>J</a:t>
            </a:r>
            <a:r>
              <a:rPr lang="en-US" b="0" i="0" dirty="0">
                <a:effectLst/>
                <a:cs typeface="Times New Roman" panose="02020603050405020304" pitchFamily="18" charset="0"/>
              </a:rPr>
              <a:t>ob enlargement.</a:t>
            </a:r>
          </a:p>
          <a:p>
            <a:r>
              <a:rPr lang="en-US" dirty="0">
                <a:cs typeface="Times New Roman" panose="02020603050405020304" pitchFamily="18" charset="0"/>
              </a:rPr>
              <a:t>Changes in a</a:t>
            </a:r>
            <a:r>
              <a:rPr lang="en-US" b="0" i="0" dirty="0">
                <a:effectLst/>
                <a:cs typeface="Times New Roman" panose="02020603050405020304" pitchFamily="18" charset="0"/>
              </a:rPr>
              <a:t>dministrative procedures.</a:t>
            </a:r>
            <a:endParaRPr lang="en-US" dirty="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7</a:t>
            </a:fld>
            <a:endParaRPr lang="en-US"/>
          </a:p>
        </p:txBody>
      </p:sp>
    </p:spTree>
    <p:extLst>
      <p:ext uri="{BB962C8B-B14F-4D97-AF65-F5344CB8AC3E}">
        <p14:creationId xmlns:p14="http://schemas.microsoft.com/office/powerpoint/2010/main" val="359352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a:bodyPr>
          <a:lstStyle/>
          <a:p>
            <a:pPr marL="0" indent="0">
              <a:buNone/>
            </a:pPr>
            <a:r>
              <a:rPr lang="en-US" b="1" dirty="0">
                <a:cs typeface="Times New Roman" panose="02020603050405020304" pitchFamily="18" charset="0"/>
              </a:rPr>
              <a:t>Managerial Expertise</a:t>
            </a:r>
          </a:p>
          <a:p>
            <a:endParaRPr lang="en-US" dirty="0">
              <a:cs typeface="Times New Roman" panose="02020603050405020304" pitchFamily="18" charset="0"/>
            </a:endParaRPr>
          </a:p>
          <a:p>
            <a:r>
              <a:rPr lang="en-US" b="0" i="0" dirty="0">
                <a:effectLst/>
                <a:cs typeface="Times New Roman" panose="02020603050405020304" pitchFamily="18" charset="0"/>
              </a:rPr>
              <a:t>Planning. </a:t>
            </a:r>
          </a:p>
          <a:p>
            <a:r>
              <a:rPr lang="en-US" dirty="0">
                <a:cs typeface="Times New Roman" panose="02020603050405020304" pitchFamily="18" charset="0"/>
              </a:rPr>
              <a:t>C</a:t>
            </a:r>
            <a:r>
              <a:rPr lang="en-US" b="0" i="0" dirty="0">
                <a:effectLst/>
                <a:cs typeface="Times New Roman" panose="02020603050405020304" pitchFamily="18" charset="0"/>
              </a:rPr>
              <a:t>ommunication skills </a:t>
            </a:r>
          </a:p>
          <a:p>
            <a:r>
              <a:rPr lang="en-US" b="0" i="0" dirty="0">
                <a:effectLst/>
                <a:cs typeface="Times New Roman" panose="02020603050405020304" pitchFamily="18" charset="0"/>
              </a:rPr>
              <a:t>Decision-making. </a:t>
            </a:r>
          </a:p>
          <a:p>
            <a:r>
              <a:rPr lang="en-US" b="0" i="0" dirty="0">
                <a:effectLst/>
                <a:cs typeface="Times New Roman" panose="02020603050405020304" pitchFamily="18" charset="0"/>
              </a:rPr>
              <a:t>Delegation. </a:t>
            </a:r>
          </a:p>
          <a:p>
            <a:r>
              <a:rPr lang="en-US" b="0" i="0" dirty="0">
                <a:effectLst/>
                <a:cs typeface="Times New Roman" panose="02020603050405020304" pitchFamily="18" charset="0"/>
              </a:rPr>
              <a:t>Problem-solving. </a:t>
            </a:r>
          </a:p>
          <a:p>
            <a:r>
              <a:rPr lang="en-US" b="0" i="0" dirty="0">
                <a:effectLst/>
                <a:cs typeface="Times New Roman" panose="02020603050405020304" pitchFamily="18" charset="0"/>
              </a:rPr>
              <a:t>Motivating.</a:t>
            </a: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8</a:t>
            </a:fld>
            <a:endParaRPr lang="en-US"/>
          </a:p>
        </p:txBody>
      </p:sp>
    </p:spTree>
    <p:extLst>
      <p:ext uri="{BB962C8B-B14F-4D97-AF65-F5344CB8AC3E}">
        <p14:creationId xmlns:p14="http://schemas.microsoft.com/office/powerpoint/2010/main" val="428689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Discussion cont.</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lstStyle/>
          <a:p>
            <a:pPr marL="0" indent="0">
              <a:buNone/>
            </a:pPr>
            <a:r>
              <a:rPr lang="en-US" sz="3200" b="1" dirty="0">
                <a:cs typeface="Times New Roman" panose="02020603050405020304" pitchFamily="18" charset="0"/>
              </a:rPr>
              <a:t>Strategies used</a:t>
            </a:r>
          </a:p>
          <a:p>
            <a:pPr marL="0" indent="0">
              <a:buNone/>
            </a:pPr>
            <a:endParaRPr lang="en-US" sz="2800" dirty="0">
              <a:cs typeface="Times New Roman" panose="02020603050405020304" pitchFamily="18" charset="0"/>
            </a:endParaRPr>
          </a:p>
          <a:p>
            <a:r>
              <a:rPr lang="en-US" sz="2800" dirty="0">
                <a:effectLst/>
                <a:ea typeface="Calibri" panose="020F0502020204030204" pitchFamily="34" charset="0"/>
                <a:cs typeface="Times New Roman" panose="02020603050405020304" pitchFamily="18" charset="0"/>
              </a:rPr>
              <a:t>Something affordable. </a:t>
            </a:r>
          </a:p>
          <a:p>
            <a:r>
              <a:rPr lang="en-US" sz="2800" dirty="0">
                <a:cs typeface="Times New Roman" panose="02020603050405020304" pitchFamily="18" charset="0"/>
              </a:rPr>
              <a:t>Mid sized packets.</a:t>
            </a:r>
          </a:p>
          <a:p>
            <a:r>
              <a:rPr lang="en-US" sz="2800" dirty="0">
                <a:cs typeface="Times New Roman" panose="02020603050405020304" pitchFamily="18" charset="0"/>
              </a:rPr>
              <a:t>Innovations.</a:t>
            </a:r>
          </a:p>
          <a:p>
            <a:r>
              <a:rPr lang="en-US" sz="2800" dirty="0">
                <a:cs typeface="Times New Roman" panose="02020603050405020304" pitchFamily="18" charset="0"/>
              </a:rPr>
              <a:t>Research and development.</a:t>
            </a:r>
          </a:p>
          <a:p>
            <a:r>
              <a:rPr lang="en-US" sz="2800" dirty="0">
                <a:cs typeface="Times New Roman" panose="02020603050405020304" pitchFamily="18" charset="0"/>
              </a:rPr>
              <a:t>Promotional activities.</a:t>
            </a:r>
          </a:p>
          <a:p>
            <a:pPr marL="0" indent="0">
              <a:buNone/>
            </a:pPr>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9</a:t>
            </a:fld>
            <a:endParaRPr lang="en-US"/>
          </a:p>
        </p:txBody>
      </p:sp>
    </p:spTree>
    <p:extLst>
      <p:ext uri="{BB962C8B-B14F-4D97-AF65-F5344CB8AC3E}">
        <p14:creationId xmlns:p14="http://schemas.microsoft.com/office/powerpoint/2010/main" val="1243714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2096</Words>
  <Application>Microsoft Office PowerPoint</Application>
  <PresentationFormat>Widescreen</PresentationFormat>
  <Paragraphs>241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Times New Roman</vt:lpstr>
      <vt:lpstr>Wingdings</vt:lpstr>
      <vt:lpstr>Office Theme</vt:lpstr>
      <vt:lpstr>Impact of Current Economic Crisis on Operational Performance of Biscuit Industry in Sri Lanka</vt:lpstr>
      <vt:lpstr>Content for  the presentation</vt:lpstr>
      <vt:lpstr>Introduction</vt:lpstr>
      <vt:lpstr>Introduction cont.</vt:lpstr>
      <vt:lpstr>Objectives</vt:lpstr>
      <vt:lpstr>Material and Methods</vt:lpstr>
      <vt:lpstr>Results and Discussion</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Conclusion and Recommendations</vt:lpstr>
      <vt:lpstr>Conclusion and Recommendations cont.</vt:lpstr>
      <vt:lpstr>Conclusion and Recommendations cont.</vt:lpstr>
      <vt:lpstr>Conclusion and Recommendations</vt:lpstr>
      <vt:lpstr>References</vt:lpstr>
      <vt:lpstr>References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Anuradha</dc:creator>
  <cp:lastModifiedBy>SUMUDU</cp:lastModifiedBy>
  <cp:revision>50</cp:revision>
  <dcterms:created xsi:type="dcterms:W3CDTF">2023-02-09T03:28:20Z</dcterms:created>
  <dcterms:modified xsi:type="dcterms:W3CDTF">2023-03-07T17:14:43Z</dcterms:modified>
</cp:coreProperties>
</file>