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66" r:id="rId4"/>
    <p:sldId id="267" r:id="rId5"/>
    <p:sldId id="270"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6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A99955-9A95-436C-99C3-9249808B2C94}"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A908A-40DA-4385-96CA-0E233AB8F071}" type="slidenum">
              <a:rPr lang="en-US" smtClean="0"/>
              <a:t>‹#›</a:t>
            </a:fld>
            <a:endParaRPr lang="en-US"/>
          </a:p>
        </p:txBody>
      </p:sp>
    </p:spTree>
    <p:extLst>
      <p:ext uri="{BB962C8B-B14F-4D97-AF65-F5344CB8AC3E}">
        <p14:creationId xmlns:p14="http://schemas.microsoft.com/office/powerpoint/2010/main" val="3444738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D0CF5-19CA-4CE3-A5DC-3A89F9671A5F}" type="slidenum">
              <a:rPr lang="en-US" smtClean="0"/>
              <a:pPr/>
              <a:t>4</a:t>
            </a:fld>
            <a:endParaRPr lang="en-US" dirty="0"/>
          </a:p>
        </p:txBody>
      </p:sp>
    </p:spTree>
    <p:extLst>
      <p:ext uri="{BB962C8B-B14F-4D97-AF65-F5344CB8AC3E}">
        <p14:creationId xmlns:p14="http://schemas.microsoft.com/office/powerpoint/2010/main" val="32250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417969-4646-0311-37D1-2E355C591717}"/>
              </a:ext>
            </a:extLst>
          </p:cNvPr>
          <p:cNvSpPr>
            <a:spLocks noGrp="1"/>
          </p:cNvSpPr>
          <p:nvPr>
            <p:ph type="ctrTitle" hasCustomPrompt="1"/>
          </p:nvPr>
        </p:nvSpPr>
        <p:spPr>
          <a:xfrm>
            <a:off x="1524000" y="1122363"/>
            <a:ext cx="9144000" cy="2387600"/>
          </a:xfrm>
        </p:spPr>
        <p:txBody>
          <a:bodyPr anchor="b"/>
          <a:lstStyle>
            <a:lvl1pPr algn="ctr">
              <a:defRPr sz="6000" b="1"/>
            </a:lvl1pPr>
          </a:lstStyle>
          <a:p>
            <a:r>
              <a:rPr lang="en-US" dirty="0"/>
              <a:t>Research Topic</a:t>
            </a:r>
          </a:p>
        </p:txBody>
      </p:sp>
      <p:sp>
        <p:nvSpPr>
          <p:cNvPr id="3" name="Subtitle 2">
            <a:extLst>
              <a:ext uri="{FF2B5EF4-FFF2-40B4-BE49-F238E27FC236}">
                <a16:creationId xmlns="" xmlns:a16="http://schemas.microsoft.com/office/drawing/2014/main" id="{25EAE0CF-F39E-AF3A-21D1-E58FEE7FAB09}"/>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4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4" name="Date Placeholder 3">
            <a:extLst>
              <a:ext uri="{FF2B5EF4-FFF2-40B4-BE49-F238E27FC236}">
                <a16:creationId xmlns="" xmlns:a16="http://schemas.microsoft.com/office/drawing/2014/main" id="{717085C5-110D-2BCE-5729-CEE44BA3C7A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 xmlns:a16="http://schemas.microsoft.com/office/drawing/2014/main" id="{789B83A7-1EC4-307E-554D-281220A7C7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BDC7F6B-80C0-4DD9-5B3D-5C7D6043D162}"/>
              </a:ext>
            </a:extLst>
          </p:cNvPr>
          <p:cNvSpPr>
            <a:spLocks noGrp="1"/>
          </p:cNvSpPr>
          <p:nvPr>
            <p:ph type="sldNum" sz="quarter" idx="12"/>
          </p:nvPr>
        </p:nvSpPr>
        <p:spPr>
          <a:xfrm>
            <a:off x="9296400" y="6492875"/>
            <a:ext cx="2743200" cy="365125"/>
          </a:xfrm>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27493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C4EA05-7E01-5383-DBE0-8DD3BF085C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83BAA55-5A9B-2056-A6C3-32F821CF03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1926F8-0703-66E5-E71D-E1FC8C87EAF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 xmlns:a16="http://schemas.microsoft.com/office/drawing/2014/main" id="{511BC5C9-8250-99C9-BCE1-B4AF3FB19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F16E12C-4B65-E3AF-1721-C890FA4F211C}"/>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37727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F2F473C-73E3-01D0-7AFC-C38C4A48C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1896384-DC25-594D-6B35-E3A83B321D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2B6F9C-5D81-9610-48C8-C313116EF8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 xmlns:a16="http://schemas.microsoft.com/office/drawing/2014/main" id="{AF5CB411-649C-341A-0F9E-AB2FBAEF79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C8CB216-4EC5-B91B-1928-253A567EAC28}"/>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76043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D471F7-8430-D4D9-C410-605B860FD39C}"/>
              </a:ext>
            </a:extLst>
          </p:cNvPr>
          <p:cNvSpPr>
            <a:spLocks noGrp="1"/>
          </p:cNvSpPr>
          <p:nvPr>
            <p:ph type="title" hasCustomPrompt="1"/>
          </p:nvPr>
        </p:nvSpPr>
        <p:spPr/>
        <p:txBody>
          <a:bodyPr>
            <a:normAutofit/>
          </a:bodyPr>
          <a:lstStyle>
            <a:lvl1pPr>
              <a:defRPr sz="4400" b="1">
                <a:latin typeface="+mj-lt"/>
              </a:defRPr>
            </a:lvl1pPr>
          </a:lstStyle>
          <a:p>
            <a:r>
              <a:rPr lang="en-US" dirty="0"/>
              <a:t>Content</a:t>
            </a:r>
          </a:p>
        </p:txBody>
      </p:sp>
      <p:sp>
        <p:nvSpPr>
          <p:cNvPr id="3" name="Content Placeholder 2">
            <a:extLst>
              <a:ext uri="{FF2B5EF4-FFF2-40B4-BE49-F238E27FC236}">
                <a16:creationId xmlns="" xmlns:a16="http://schemas.microsoft.com/office/drawing/2014/main" id="{1733130F-EE6E-3BB1-E1C6-D238555799FC}"/>
              </a:ext>
            </a:extLst>
          </p:cNvPr>
          <p:cNvSpPr>
            <a:spLocks noGrp="1"/>
          </p:cNvSpPr>
          <p:nvPr>
            <p:ph idx="1" hasCustomPrompt="1"/>
          </p:nvPr>
        </p:nvSpPr>
        <p:spPr/>
        <p:txBody>
          <a:bodyPr/>
          <a:lstStyle>
            <a:lvl1pPr marL="457200" indent="-457200">
              <a:buFont typeface="Wingdings" panose="05000000000000000000" pitchFamily="2" charset="2"/>
              <a:buChar char="Ø"/>
              <a:defRPr/>
            </a:lvl1pPr>
          </a:lstStyle>
          <a:p>
            <a:pPr lvl="0"/>
            <a:r>
              <a:rPr lang="en-US" dirty="0"/>
              <a:t>……</a:t>
            </a:r>
          </a:p>
          <a:p>
            <a:pPr lvl="0"/>
            <a:r>
              <a:rPr lang="en-US" dirty="0"/>
              <a:t>……</a:t>
            </a:r>
          </a:p>
          <a:p>
            <a:pPr lvl="0"/>
            <a:r>
              <a:rPr lang="en-US" dirty="0"/>
              <a:t>……</a:t>
            </a:r>
          </a:p>
          <a:p>
            <a:pPr lvl="0"/>
            <a:r>
              <a:rPr lang="en-US" dirty="0"/>
              <a:t>……</a:t>
            </a:r>
          </a:p>
          <a:p>
            <a:pPr lvl="0"/>
            <a:r>
              <a:rPr lang="en-US" dirty="0"/>
              <a:t>…..</a:t>
            </a:r>
          </a:p>
        </p:txBody>
      </p:sp>
      <p:sp>
        <p:nvSpPr>
          <p:cNvPr id="4" name="Date Placeholder 3">
            <a:extLst>
              <a:ext uri="{FF2B5EF4-FFF2-40B4-BE49-F238E27FC236}">
                <a16:creationId xmlns="" xmlns:a16="http://schemas.microsoft.com/office/drawing/2014/main" id="{C6DB1DCA-CC52-136E-CED2-F56D3B8473D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 xmlns:a16="http://schemas.microsoft.com/office/drawing/2014/main" id="{B397FAA6-010F-5EB9-B53A-A0EE7948A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0B88A30-44ED-403D-5F22-09F89F2E9DD6}"/>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236359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D471F7-8430-D4D9-C410-605B860FD39C}"/>
              </a:ext>
            </a:extLst>
          </p:cNvPr>
          <p:cNvSpPr>
            <a:spLocks noGrp="1"/>
          </p:cNvSpPr>
          <p:nvPr>
            <p:ph type="title" hasCustomPrompt="1"/>
          </p:nvPr>
        </p:nvSpPr>
        <p:spPr/>
        <p:txBody>
          <a:bodyPr>
            <a:normAutofit/>
          </a:bodyPr>
          <a:lstStyle>
            <a:lvl1pPr>
              <a:defRPr sz="4400" b="1">
                <a:latin typeface="+mj-lt"/>
              </a:defRPr>
            </a:lvl1pPr>
          </a:lstStyle>
          <a:p>
            <a:r>
              <a:rPr lang="en-US" dirty="0"/>
              <a:t>Topic Here……</a:t>
            </a:r>
          </a:p>
        </p:txBody>
      </p:sp>
      <p:sp>
        <p:nvSpPr>
          <p:cNvPr id="3" name="Content Placeholder 2">
            <a:extLst>
              <a:ext uri="{FF2B5EF4-FFF2-40B4-BE49-F238E27FC236}">
                <a16:creationId xmlns="" xmlns:a16="http://schemas.microsoft.com/office/drawing/2014/main" id="{1733130F-EE6E-3BB1-E1C6-D238555799FC}"/>
              </a:ext>
            </a:extLst>
          </p:cNvPr>
          <p:cNvSpPr>
            <a:spLocks noGrp="1"/>
          </p:cNvSpPr>
          <p:nvPr>
            <p:ph idx="1" hasCustomPrompt="1"/>
          </p:nvPr>
        </p:nvSpPr>
        <p:spPr/>
        <p:txBody>
          <a:bodyPr/>
          <a:lstStyle>
            <a:lvl1pPr marL="457200" indent="-457200">
              <a:buFont typeface="Arial" panose="020B0604020202020204" pitchFamily="34" charset="0"/>
              <a:buChar char="•"/>
              <a:defRPr/>
            </a:lvl1pPr>
          </a:lstStyle>
          <a:p>
            <a:pPr lvl="0"/>
            <a:r>
              <a:rPr lang="en-US" dirty="0"/>
              <a:t>……</a:t>
            </a:r>
          </a:p>
          <a:p>
            <a:pPr lvl="0"/>
            <a:r>
              <a:rPr lang="en-US" dirty="0"/>
              <a:t>……</a:t>
            </a:r>
          </a:p>
          <a:p>
            <a:pPr lvl="0"/>
            <a:r>
              <a:rPr lang="en-US" dirty="0"/>
              <a:t>……</a:t>
            </a:r>
          </a:p>
          <a:p>
            <a:pPr lvl="0"/>
            <a:r>
              <a:rPr lang="en-US" dirty="0"/>
              <a:t>……</a:t>
            </a:r>
          </a:p>
          <a:p>
            <a:pPr lvl="0"/>
            <a:r>
              <a:rPr lang="en-US" dirty="0"/>
              <a:t>…..</a:t>
            </a:r>
          </a:p>
        </p:txBody>
      </p:sp>
      <p:sp>
        <p:nvSpPr>
          <p:cNvPr id="4" name="Date Placeholder 3">
            <a:extLst>
              <a:ext uri="{FF2B5EF4-FFF2-40B4-BE49-F238E27FC236}">
                <a16:creationId xmlns="" xmlns:a16="http://schemas.microsoft.com/office/drawing/2014/main" id="{C6DB1DCA-CC52-136E-CED2-F56D3B8473D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 xmlns:a16="http://schemas.microsoft.com/office/drawing/2014/main" id="{B397FAA6-010F-5EB9-B53A-A0EE7948A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0B88A30-44ED-403D-5F22-09F89F2E9DD6}"/>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50110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49452A-D6F8-C6AE-3FEA-ADFC57F080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CEAD072-65FF-CF97-B7E8-CB5B22EA1D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142CF0D-0151-44E9-10B8-0738B9EEB7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6DA0FD8-8632-4358-3ED7-0603A4B2BB3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 xmlns:a16="http://schemas.microsoft.com/office/drawing/2014/main" id="{02411A09-9139-A265-D5CF-79C46D5EEC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7D7811F-7FA8-BF72-D8DB-21511B8A391A}"/>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9590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FD7A8C-0323-E4BB-D073-B752DF7E25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EE0559D-E3F0-4C5F-4D86-808179E8C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2B72E48-E5D6-4309-FE87-162FA1AF08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DEA7410-28B9-1126-0F82-88CCCC466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D13B33-090A-51AD-E7B4-AA38C5B556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89F57A7-6E89-04D9-023A-140844CCB8F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 xmlns:a16="http://schemas.microsoft.com/office/drawing/2014/main" id="{04D958A4-AEFE-A6A8-0386-6589FBB4C5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B3B3EC1-87F8-80FE-0F81-CDBCA4A4F44C}"/>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304549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3B1659-B1BC-7FAE-991B-BF09F93A55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97A4906-531C-4B30-7879-310FD641C93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 xmlns:a16="http://schemas.microsoft.com/office/drawing/2014/main" id="{A353892B-0FC9-B7C7-B278-75FBF37E74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76859966-AABE-1811-710F-18CE3CF23EB5}"/>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80075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AC124B-EF3A-7C52-502B-78199F7ADE9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 xmlns:a16="http://schemas.microsoft.com/office/drawing/2014/main" id="{340B8CAC-C8F4-4045-54C8-67793DDAD4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ED00E0A-0E4F-0283-9D71-27DBDEC97B1E}"/>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0808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FC9EA5-45C2-D087-3AF0-DFEB343683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EF1E509-E2B2-3FF9-0A5B-3508A025D1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9D9F53B-8935-BC25-B503-B4889244F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45C09E0-9170-0D9A-AC6E-728CA3C5481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 xmlns:a16="http://schemas.microsoft.com/office/drawing/2014/main" id="{339F8903-2675-9F49-D34C-C32DDC4FB9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CDB0455-5F1B-6A63-20DA-AD38F3C077E2}"/>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5181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6C56F0-7043-96BF-B4C4-43D1E4145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AFF1898-3C62-34C4-E2B9-88B437588F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4488573-FF6E-CBA7-4CB0-4E874445D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DF9B5EE-4355-D7FE-2C32-2FEF9FE85BF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 xmlns:a16="http://schemas.microsoft.com/office/drawing/2014/main" id="{06473719-B06C-C3B0-5EF9-CCEAC6432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C346418-6E63-F759-38D3-A627712D1484}"/>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96797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EE8BA6E-A64F-4653-598A-C97DA36121E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 xmlns:a16="http://schemas.microsoft.com/office/drawing/2014/main" id="{6332B1D3-6A11-F23D-7C31-1F0084E56E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7646B8D-AF73-C7A6-19BB-19FF96778D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 xmlns:a16="http://schemas.microsoft.com/office/drawing/2014/main" id="{322890DE-316E-2527-E356-1E4370DC8B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C179B-E1DC-44DF-B0E4-66A8D350C2BE}" type="slidenum">
              <a:rPr lang="en-US" smtClean="0"/>
              <a:t>‹#›</a:t>
            </a:fld>
            <a:endParaRPr lang="en-US"/>
          </a:p>
        </p:txBody>
      </p:sp>
    </p:spTree>
    <p:extLst>
      <p:ext uri="{BB962C8B-B14F-4D97-AF65-F5344CB8AC3E}">
        <p14:creationId xmlns:p14="http://schemas.microsoft.com/office/powerpoint/2010/main" val="2911773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iira.org/pubsnew/publication/IIRA-%20RRR-577.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6142CA-5798-0436-B8AE-5C0A3BB06DA4}"/>
              </a:ext>
            </a:extLst>
          </p:cNvPr>
          <p:cNvSpPr>
            <a:spLocks noGrp="1"/>
          </p:cNvSpPr>
          <p:nvPr>
            <p:ph type="ctrTitle"/>
          </p:nvPr>
        </p:nvSpPr>
        <p:spPr>
          <a:xfrm>
            <a:off x="418730" y="1080655"/>
            <a:ext cx="11354539" cy="3657601"/>
          </a:xfrm>
          <a:noFill/>
        </p:spPr>
        <p:style>
          <a:lnRef idx="2">
            <a:schemeClr val="accent2"/>
          </a:lnRef>
          <a:fillRef idx="1">
            <a:schemeClr val="lt1"/>
          </a:fillRef>
          <a:effectRef idx="0">
            <a:schemeClr val="accent2"/>
          </a:effectRef>
          <a:fontRef idx="minor">
            <a:schemeClr val="dk1"/>
          </a:fontRef>
        </p:style>
        <p:txBody>
          <a:bodyPr>
            <a:normAutofit/>
          </a:bodyPr>
          <a:lstStyle/>
          <a:p>
            <a:r>
              <a:rPr lang="en-US" dirty="0">
                <a:solidFill>
                  <a:schemeClr val="tx1">
                    <a:lumMod val="95000"/>
                    <a:lumOff val="5000"/>
                  </a:schemeClr>
                </a:solidFill>
              </a:rPr>
              <a:t>Tree Shaping Embedded Novel </a:t>
            </a:r>
            <a:r>
              <a:rPr lang="en-US" dirty="0" err="1">
                <a:solidFill>
                  <a:schemeClr val="tx1">
                    <a:lumMod val="95000"/>
                    <a:lumOff val="5000"/>
                  </a:schemeClr>
                </a:solidFill>
              </a:rPr>
              <a:t>Agri</a:t>
            </a:r>
            <a:r>
              <a:rPr lang="en-US" dirty="0">
                <a:solidFill>
                  <a:schemeClr val="tx1">
                    <a:lumMod val="95000"/>
                    <a:lumOff val="5000"/>
                  </a:schemeClr>
                </a:solidFill>
              </a:rPr>
              <a:t>-Tourism Venture: Evaluation of the Potential through a Case in </a:t>
            </a:r>
            <a:r>
              <a:rPr lang="en-US" dirty="0" err="1">
                <a:solidFill>
                  <a:schemeClr val="tx1">
                    <a:lumMod val="95000"/>
                    <a:lumOff val="5000"/>
                  </a:schemeClr>
                </a:solidFill>
              </a:rPr>
              <a:t>Ingiriya</a:t>
            </a:r>
            <a:endParaRPr lang="en-US" dirty="0">
              <a:solidFill>
                <a:schemeClr val="tx1">
                  <a:lumMod val="95000"/>
                  <a:lumOff val="5000"/>
                </a:schemeClr>
              </a:solidFill>
            </a:endParaRPr>
          </a:p>
        </p:txBody>
      </p:sp>
      <p:sp>
        <p:nvSpPr>
          <p:cNvPr id="3" name="Subtitle 2">
            <a:extLst>
              <a:ext uri="{FF2B5EF4-FFF2-40B4-BE49-F238E27FC236}">
                <a16:creationId xmlns="" xmlns:a16="http://schemas.microsoft.com/office/drawing/2014/main" id="{6C7029D9-45E1-6988-ED36-1DA4288538E8}"/>
              </a:ext>
            </a:extLst>
          </p:cNvPr>
          <p:cNvSpPr>
            <a:spLocks noGrp="1"/>
          </p:cNvSpPr>
          <p:nvPr>
            <p:ph type="subTitle" idx="1"/>
          </p:nvPr>
        </p:nvSpPr>
        <p:spPr>
          <a:xfrm>
            <a:off x="418730" y="5569527"/>
            <a:ext cx="11354538" cy="768928"/>
          </a:xfrm>
          <a:noFill/>
        </p:spPr>
        <p:style>
          <a:lnRef idx="2">
            <a:schemeClr val="accent2"/>
          </a:lnRef>
          <a:fillRef idx="1">
            <a:schemeClr val="lt1"/>
          </a:fillRef>
          <a:effectRef idx="0">
            <a:schemeClr val="accent2"/>
          </a:effectRef>
          <a:fontRef idx="minor">
            <a:schemeClr val="dk1"/>
          </a:fontRef>
        </p:style>
        <p:txBody>
          <a:bodyPr/>
          <a:lstStyle/>
          <a:p>
            <a:r>
              <a:rPr lang="en-US" dirty="0" smtClean="0">
                <a:solidFill>
                  <a:schemeClr val="tx1">
                    <a:lumMod val="65000"/>
                    <a:lumOff val="35000"/>
                  </a:schemeClr>
                </a:solidFill>
              </a:rPr>
              <a:t>M.A.T. </a:t>
            </a:r>
            <a:r>
              <a:rPr lang="en-US" dirty="0" err="1" smtClean="0">
                <a:solidFill>
                  <a:schemeClr val="tx1">
                    <a:lumMod val="65000"/>
                    <a:lumOff val="35000"/>
                  </a:schemeClr>
                </a:solidFill>
              </a:rPr>
              <a:t>jayalath</a:t>
            </a:r>
            <a:endParaRPr lang="en-US" dirty="0">
              <a:solidFill>
                <a:schemeClr val="tx1">
                  <a:lumMod val="65000"/>
                  <a:lumOff val="35000"/>
                </a:schemeClr>
              </a:solidFill>
            </a:endParaRPr>
          </a:p>
        </p:txBody>
      </p:sp>
      <p:sp>
        <p:nvSpPr>
          <p:cNvPr id="5" name="Slide Number Placeholder 4">
            <a:extLst>
              <a:ext uri="{FF2B5EF4-FFF2-40B4-BE49-F238E27FC236}">
                <a16:creationId xmlns="" xmlns:a16="http://schemas.microsoft.com/office/drawing/2014/main" id="{ABC4BB5B-09EB-1B3A-429A-B87F5F1A078E}"/>
              </a:ext>
            </a:extLst>
          </p:cNvPr>
          <p:cNvSpPr>
            <a:spLocks noGrp="1"/>
          </p:cNvSpPr>
          <p:nvPr>
            <p:ph type="sldNum" sz="quarter" idx="12"/>
          </p:nvPr>
        </p:nvSpPr>
        <p:spPr/>
        <p:txBody>
          <a:bodyPr/>
          <a:lstStyle/>
          <a:p>
            <a:fld id="{48FC179B-E1DC-44DF-B0E4-66A8D350C2BE}" type="slidenum">
              <a:rPr lang="en-US" smtClean="0"/>
              <a:t>1</a:t>
            </a:fld>
            <a:endParaRPr lang="en-US" dirty="0"/>
          </a:p>
        </p:txBody>
      </p:sp>
    </p:spTree>
    <p:extLst>
      <p:ext uri="{BB962C8B-B14F-4D97-AF65-F5344CB8AC3E}">
        <p14:creationId xmlns:p14="http://schemas.microsoft.com/office/powerpoint/2010/main" val="1209625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3FA6686-553A-82A9-5892-F4899C03642D}"/>
              </a:ext>
            </a:extLst>
          </p:cNvPr>
          <p:cNvSpPr txBox="1"/>
          <p:nvPr/>
        </p:nvSpPr>
        <p:spPr>
          <a:xfrm>
            <a:off x="1232453" y="1192696"/>
            <a:ext cx="6997148" cy="4860177"/>
          </a:xfrm>
          <a:prstGeom prst="rect">
            <a:avLst/>
          </a:prstGeom>
          <a:noFill/>
        </p:spPr>
        <p:txBody>
          <a:bodyPr wrap="square" rtlCol="0">
            <a:spAutoFit/>
          </a:bodyPr>
          <a:lstStyle/>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Variable                Mean   </a:t>
            </a:r>
            <a:r>
              <a:rPr lang="en-US" sz="1800" dirty="0" err="1">
                <a:effectLst/>
                <a:latin typeface="Courier New" panose="02070309020205020404" pitchFamily="49" charset="0"/>
                <a:ea typeface="Calibri" panose="020F0502020204030204" pitchFamily="34" charset="0"/>
                <a:cs typeface="Iskoola Pota" panose="020B0502040204020203" pitchFamily="34" charset="0"/>
              </a:rPr>
              <a:t>StDev</a:t>
            </a:r>
            <a:r>
              <a:rPr lang="en-US" sz="1800" dirty="0">
                <a:effectLst/>
                <a:latin typeface="Courier New" panose="02070309020205020404" pitchFamily="49" charset="0"/>
                <a:ea typeface="Calibri" panose="020F0502020204030204" pitchFamily="34" charset="0"/>
                <a:cs typeface="Iskoola Pota" panose="020B0502040204020203" pitchFamily="34" charset="0"/>
              </a:rPr>
              <a:t>  Median</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Price of the caban</a:t>
            </a:r>
            <a:r>
              <a:rPr lang="en-US" dirty="0">
                <a:latin typeface="Courier New" panose="02070309020205020404" pitchFamily="49" charset="0"/>
                <a:ea typeface="Calibri" panose="020F0502020204030204" pitchFamily="34" charset="0"/>
                <a:cs typeface="Iskoola Pota" panose="020B0502040204020203" pitchFamily="34" charset="0"/>
              </a:rPr>
              <a:t>a</a:t>
            </a:r>
            <a:r>
              <a:rPr lang="en-US" sz="1800" dirty="0">
                <a:effectLst/>
                <a:latin typeface="Courier New" panose="02070309020205020404" pitchFamily="49" charset="0"/>
                <a:ea typeface="Calibri" panose="020F0502020204030204" pitchFamily="34" charset="0"/>
                <a:cs typeface="Iskoola Pota" panose="020B0502040204020203" pitchFamily="34" charset="0"/>
              </a:rPr>
              <a:t>     2.1923  0.9251  2.0000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Safety of a place       2.1923  0.7768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Nature Lover            2.0962  0.8305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dirty="0">
                <a:latin typeface="Courier New" panose="02070309020205020404" pitchFamily="49" charset="0"/>
                <a:ea typeface="Calibri" panose="020F0502020204030204" pitchFamily="34" charset="0"/>
                <a:cs typeface="Iskoola Pota" panose="020B0502040204020203" pitchFamily="34" charset="0"/>
              </a:rPr>
              <a:t>Get a new experience</a:t>
            </a:r>
            <a:r>
              <a:rPr lang="en-US" sz="1800" dirty="0">
                <a:effectLst/>
                <a:latin typeface="Courier New" panose="02070309020205020404" pitchFamily="49" charset="0"/>
                <a:ea typeface="Calibri" panose="020F0502020204030204" pitchFamily="34" charset="0"/>
                <a:cs typeface="Iskoola Pota" panose="020B0502040204020203" pitchFamily="34" charset="0"/>
              </a:rPr>
              <a:t>    2.0385  0.8116  2.0000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Healthy                 2.269   1.045   2.000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Space of tree cabana    2.163   1.133   2.000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Choice of family        2.1346  0.8819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Choice of friends       1.9808  0.8474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dirty="0">
                <a:latin typeface="Courier New" panose="02070309020205020404" pitchFamily="49" charset="0"/>
                <a:ea typeface="Calibri" panose="020F0502020204030204" pitchFamily="34" charset="0"/>
                <a:cs typeface="Iskoola Pota" panose="020B0502040204020203" pitchFamily="34" charset="0"/>
              </a:rPr>
              <a:t>Numbers day for stay</a:t>
            </a:r>
            <a:r>
              <a:rPr lang="en-US" sz="1800" dirty="0">
                <a:effectLst/>
                <a:latin typeface="Courier New" panose="02070309020205020404" pitchFamily="49" charset="0"/>
                <a:ea typeface="Calibri" panose="020F0502020204030204" pitchFamily="34" charset="0"/>
                <a:cs typeface="Iskoola Pota" panose="020B0502040204020203" pitchFamily="34" charset="0"/>
              </a:rPr>
              <a:t>    2.4038  0.9606  2.0000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Nature of the trip</a:t>
            </a:r>
            <a:r>
              <a:rPr lang="en-US" sz="1800" dirty="0">
                <a:effectLst/>
                <a:latin typeface="Courier New" panose="02070309020205020404" pitchFamily="49" charset="0"/>
                <a:ea typeface="Calibri" panose="020F0502020204030204" pitchFamily="34" charset="0"/>
                <a:cs typeface="Iskoola Pota" panose="020B0502040204020203" pitchFamily="34" charset="0"/>
              </a:rPr>
              <a:t>      2.510   1.024   2.500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dirty="0">
                <a:highlight>
                  <a:srgbClr val="FFFF00"/>
                </a:highlight>
                <a:latin typeface="Courier New" panose="02070309020205020404" pitchFamily="49" charset="0"/>
                <a:ea typeface="Calibri" panose="020F0502020204030204" pitchFamily="34" charset="0"/>
                <a:cs typeface="Iskoola Pota" panose="020B0502040204020203" pitchFamily="34" charset="0"/>
              </a:rPr>
              <a:t>Mental Relax            </a:t>
            </a:r>
            <a:r>
              <a:rPr lang="en-US" sz="1800" dirty="0">
                <a:effectLst/>
                <a:latin typeface="Courier New" panose="02070309020205020404" pitchFamily="49" charset="0"/>
                <a:ea typeface="Calibri" panose="020F0502020204030204" pitchFamily="34" charset="0"/>
                <a:cs typeface="Iskoola Pota" panose="020B0502040204020203" pitchFamily="34" charset="0"/>
              </a:rPr>
              <a:t>2.346   1.189   2.000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dirty="0">
                <a:latin typeface="Courier New" panose="02070309020205020404" pitchFamily="49" charset="0"/>
                <a:ea typeface="Calibri" panose="020F0502020204030204" pitchFamily="34" charset="0"/>
                <a:cs typeface="Iskoola Pota" panose="020B0502040204020203" pitchFamily="34" charset="0"/>
              </a:rPr>
              <a:t>Easy to mediation       </a:t>
            </a:r>
            <a:r>
              <a:rPr lang="en-US" sz="1800" dirty="0">
                <a:effectLst/>
                <a:latin typeface="Courier New" panose="02070309020205020404" pitchFamily="49" charset="0"/>
                <a:ea typeface="Calibri" panose="020F0502020204030204" pitchFamily="34" charset="0"/>
                <a:cs typeface="Iskoola Pota" panose="020B0502040204020203" pitchFamily="34" charset="0"/>
              </a:rPr>
              <a:t>1.7788  0.8585  2.0000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Mental freedom          2.0673  0.9166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Tree Therapy            </a:t>
            </a:r>
            <a:r>
              <a:rPr lang="en-US" sz="1800" dirty="0">
                <a:effectLst/>
                <a:latin typeface="Courier New" panose="02070309020205020404" pitchFamily="49" charset="0"/>
                <a:ea typeface="Calibri" panose="020F0502020204030204" pitchFamily="34" charset="0"/>
                <a:cs typeface="Iskoola Pota" panose="020B0502040204020203" pitchFamily="34" charset="0"/>
              </a:rPr>
              <a:t>2.1635  0.9255  2.0000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p:txBody>
      </p:sp>
      <p:sp>
        <p:nvSpPr>
          <p:cNvPr id="3" name="Rectangle 2"/>
          <p:cNvSpPr/>
          <p:nvPr/>
        </p:nvSpPr>
        <p:spPr>
          <a:xfrm>
            <a:off x="7827818" y="2690336"/>
            <a:ext cx="3352800" cy="2585323"/>
          </a:xfrm>
          <a:prstGeom prst="rect">
            <a:avLst/>
          </a:prstGeom>
        </p:spPr>
        <p:txBody>
          <a:bodyPr wrap="square">
            <a:spAutoFit/>
          </a:bodyPr>
          <a:lstStyle/>
          <a:p>
            <a:pPr marL="285750" indent="-285750">
              <a:buFont typeface="Arial" panose="020B0604020202020204" pitchFamily="34" charset="0"/>
              <a:buChar char="•"/>
            </a:pPr>
            <a:r>
              <a:rPr lang="en-US" b="1" dirty="0"/>
              <a:t>Mean values of all the reasons are between 1.7-2.5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Therefore respondents valued  dimensions  as agree</a:t>
            </a:r>
          </a:p>
        </p:txBody>
      </p:sp>
      <p:sp>
        <p:nvSpPr>
          <p:cNvPr id="4" name="TextBox 3"/>
          <p:cNvSpPr txBox="1"/>
          <p:nvPr/>
        </p:nvSpPr>
        <p:spPr>
          <a:xfrm>
            <a:off x="796834" y="809897"/>
            <a:ext cx="7158446" cy="369332"/>
          </a:xfrm>
          <a:prstGeom prst="rect">
            <a:avLst/>
          </a:prstGeom>
          <a:noFill/>
        </p:spPr>
        <p:txBody>
          <a:bodyPr wrap="square" rtlCol="0">
            <a:spAutoFit/>
          </a:bodyPr>
          <a:lstStyle/>
          <a:p>
            <a:r>
              <a:rPr lang="en-US" b="1" dirty="0">
                <a:solidFill>
                  <a:srgbClr val="FFFF00"/>
                </a:solidFill>
              </a:rPr>
              <a:t>TITLE?</a:t>
            </a:r>
          </a:p>
        </p:txBody>
      </p:sp>
    </p:spTree>
    <p:extLst>
      <p:ext uri="{BB962C8B-B14F-4D97-AF65-F5344CB8AC3E}">
        <p14:creationId xmlns:p14="http://schemas.microsoft.com/office/powerpoint/2010/main" val="40095087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77CADAB-9F49-9EC6-7195-73B4AED377C2}"/>
              </a:ext>
            </a:extLst>
          </p:cNvPr>
          <p:cNvSpPr txBox="1"/>
          <p:nvPr/>
        </p:nvSpPr>
        <p:spPr>
          <a:xfrm>
            <a:off x="1186070" y="1000539"/>
            <a:ext cx="10416208" cy="5208104"/>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xmlns="" id="{93DEF13B-2E32-E8E1-8891-2E8AD1F6C95F}"/>
              </a:ext>
            </a:extLst>
          </p:cNvPr>
          <p:cNvSpPr txBox="1"/>
          <p:nvPr/>
        </p:nvSpPr>
        <p:spPr>
          <a:xfrm>
            <a:off x="887896" y="801757"/>
            <a:ext cx="10416208" cy="4541628"/>
          </a:xfrm>
          <a:prstGeom prst="rect">
            <a:avLst/>
          </a:prstGeom>
          <a:noFill/>
        </p:spPr>
        <p:txBody>
          <a:bodyPr wrap="square" rtlCol="0">
            <a:spAutoFit/>
          </a:bodyPr>
          <a:lstStyle/>
          <a:p>
            <a:pPr marL="0" marR="0">
              <a:lnSpc>
                <a:spcPct val="115000"/>
              </a:lnSpc>
              <a:spcBef>
                <a:spcPts val="0"/>
              </a:spcBef>
              <a:spcAft>
                <a:spcPts val="0"/>
              </a:spcAft>
            </a:pPr>
            <a:r>
              <a:rPr lang="en-US" sz="1800" b="1" dirty="0">
                <a:effectLst/>
                <a:latin typeface="Cambria" panose="02040503050406030204" pitchFamily="18" charset="0"/>
                <a:ea typeface="Cambria" panose="02040503050406030204" pitchFamily="18" charset="0"/>
                <a:cs typeface="Iskoola Pota" panose="020B0502040204020203" pitchFamily="34" charset="0"/>
              </a:rPr>
              <a:t>Factors affecting the choice of accommodation when going on a trip in </a:t>
            </a:r>
            <a:r>
              <a:rPr lang="en-US" b="1" dirty="0">
                <a:latin typeface="Cambria" panose="02040503050406030204" pitchFamily="18" charset="0"/>
                <a:ea typeface="Cambria" panose="02040503050406030204" pitchFamily="18" charset="0"/>
                <a:cs typeface="Iskoola Pota" panose="020B0502040204020203" pitchFamily="34" charset="0"/>
              </a:rPr>
              <a:t>I</a:t>
            </a:r>
            <a:r>
              <a:rPr lang="en-US" sz="1800" b="1" dirty="0">
                <a:effectLst/>
                <a:latin typeface="Cambria" panose="02040503050406030204" pitchFamily="18" charset="0"/>
                <a:ea typeface="Cambria" panose="02040503050406030204" pitchFamily="18" charset="0"/>
                <a:cs typeface="Iskoola Pota" panose="020B0502040204020203" pitchFamily="34" charset="0"/>
              </a:rPr>
              <a:t>ngiriya area</a:t>
            </a:r>
          </a:p>
          <a:p>
            <a:pPr marL="0" marR="0">
              <a:lnSpc>
                <a:spcPct val="115000"/>
              </a:lnSpc>
              <a:spcBef>
                <a:spcPts val="0"/>
              </a:spcBef>
              <a:spcAft>
                <a:spcPts val="0"/>
              </a:spcAft>
            </a:pPr>
            <a:endParaRPr lang="en-US" dirty="0">
              <a:latin typeface="Courier New" panose="02070309020205020404" pitchFamily="49"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endParaRPr lang="en-US" sz="1800" dirty="0">
              <a:effectLst/>
              <a:latin typeface="Courier New" panose="02070309020205020404" pitchFamily="49"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endParaRPr lang="en-US" dirty="0">
              <a:latin typeface="Courier New" panose="02070309020205020404" pitchFamily="49"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endParaRPr lang="en-US" sz="1800" dirty="0">
              <a:effectLst/>
              <a:latin typeface="Courier New" panose="02070309020205020404" pitchFamily="49"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Variable                            PC1     PC2</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solidFill>
                  <a:srgbClr val="FF0000"/>
                </a:solidFill>
                <a:effectLst/>
                <a:latin typeface="Courier New" panose="02070309020205020404" pitchFamily="49" charset="0"/>
                <a:ea typeface="Calibri" panose="020F0502020204030204" pitchFamily="34" charset="0"/>
                <a:cs typeface="Iskoola Pota" panose="020B0502040204020203" pitchFamily="34" charset="0"/>
              </a:rPr>
              <a:t>Price of accommodation place        </a:t>
            </a:r>
            <a:r>
              <a:rPr lang="en-US" sz="1800" dirty="0">
                <a:effectLst/>
                <a:latin typeface="Courier New" panose="02070309020205020404" pitchFamily="49" charset="0"/>
                <a:ea typeface="Calibri" panose="020F0502020204030204" pitchFamily="34" charset="0"/>
                <a:cs typeface="Iskoola Pota" panose="020B0502040204020203" pitchFamily="34" charset="0"/>
              </a:rPr>
              <a:t>0.303   </a:t>
            </a:r>
            <a:r>
              <a:rPr lang="en-US" sz="1800" dirty="0">
                <a:solidFill>
                  <a:srgbClr val="FF0000"/>
                </a:solidFill>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0.450</a:t>
            </a:r>
            <a:endParaRPr lang="en-US" sz="1800" dirty="0">
              <a:solidFill>
                <a:srgbClr val="FF0000"/>
              </a:solidFill>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Safety of accommodation place       0.398   0.152</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Effect of family                    0.366  -0.283</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Effect of friends                   0.368  -0.314</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solidFill>
                  <a:srgbClr val="FF0000"/>
                </a:solidFill>
                <a:effectLst/>
                <a:latin typeface="Courier New" panose="02070309020205020404" pitchFamily="49" charset="0"/>
                <a:ea typeface="Calibri" panose="020F0502020204030204" pitchFamily="34" charset="0"/>
                <a:cs typeface="Iskoola Pota" panose="020B0502040204020203" pitchFamily="34" charset="0"/>
              </a:rPr>
              <a:t>Numbers day for stay                </a:t>
            </a:r>
            <a:r>
              <a:rPr lang="en-US" sz="1800" dirty="0">
                <a:effectLst/>
                <a:latin typeface="Courier New" panose="02070309020205020404" pitchFamily="49" charset="0"/>
                <a:ea typeface="Calibri" panose="020F0502020204030204" pitchFamily="34" charset="0"/>
                <a:cs typeface="Iskoola Pota" panose="020B0502040204020203" pitchFamily="34" charset="0"/>
              </a:rPr>
              <a:t>0.321   </a:t>
            </a:r>
            <a:r>
              <a:rPr lang="en-US" sz="1800" dirty="0">
                <a:solidFill>
                  <a:srgbClr val="FF0000"/>
                </a:solidFill>
                <a:effectLst/>
                <a:latin typeface="Courier New" panose="02070309020205020404" pitchFamily="49" charset="0"/>
                <a:ea typeface="Calibri" panose="020F0502020204030204" pitchFamily="34" charset="0"/>
                <a:cs typeface="Iskoola Pota" panose="020B0502040204020203" pitchFamily="34" charset="0"/>
              </a:rPr>
              <a:t>0.567</a:t>
            </a:r>
            <a:endParaRPr lang="en-US" sz="1800" dirty="0">
              <a:solidFill>
                <a:srgbClr val="FF0000"/>
              </a:solidFill>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Space facility                      0.343  -0.519</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Staying under the tree cabana       0.381  -0.014</a:t>
            </a:r>
            <a:endParaRPr lang="en-US" dirty="0">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Iskoola Pota" panose="020B0502040204020203" pitchFamily="34" charset="0"/>
              </a:rPr>
              <a:t>Fa</a:t>
            </a:r>
            <a:r>
              <a:rPr lang="en-US" dirty="0">
                <a:latin typeface="Calibri" panose="020F0502020204030204" pitchFamily="34" charset="0"/>
                <a:ea typeface="Calibri" panose="020F0502020204030204" pitchFamily="34" charset="0"/>
                <a:cs typeface="Iskoola Pota" panose="020B0502040204020203" pitchFamily="34" charset="0"/>
              </a:rPr>
              <a:t>mily Trip, Friends Trip </a:t>
            </a:r>
            <a:r>
              <a:rPr lang="en-US" sz="1800" dirty="0">
                <a:effectLst/>
                <a:latin typeface="Courier New" panose="02070309020205020404" pitchFamily="49" charset="0"/>
                <a:ea typeface="Calibri" panose="020F0502020204030204" pitchFamily="34" charset="0"/>
                <a:cs typeface="Iskoola Pota" panose="020B0502040204020203" pitchFamily="34" charset="0"/>
              </a:rPr>
              <a:t>                   0.339   0.068</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p:txBody>
      </p:sp>
      <p:pic>
        <p:nvPicPr>
          <p:cNvPr id="2" name="Picture 1"/>
          <p:cNvPicPr>
            <a:picLocks noChangeAspect="1"/>
          </p:cNvPicPr>
          <p:nvPr/>
        </p:nvPicPr>
        <p:blipFill>
          <a:blip r:embed="rId2"/>
          <a:stretch>
            <a:fillRect/>
          </a:stretch>
        </p:blipFill>
        <p:spPr>
          <a:xfrm>
            <a:off x="8312343" y="2171754"/>
            <a:ext cx="3289935" cy="3604260"/>
          </a:xfrm>
          <a:prstGeom prst="rect">
            <a:avLst/>
          </a:prstGeom>
          <a:effectLst>
            <a:softEdge rad="622300"/>
          </a:effectLst>
        </p:spPr>
      </p:pic>
    </p:spTree>
    <p:extLst>
      <p:ext uri="{BB962C8B-B14F-4D97-AF65-F5344CB8AC3E}">
        <p14:creationId xmlns:p14="http://schemas.microsoft.com/office/powerpoint/2010/main" val="259278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E44759C-C112-D8F3-503D-0CDBDEAFAA60}"/>
              </a:ext>
            </a:extLst>
          </p:cNvPr>
          <p:cNvSpPr txBox="1"/>
          <p:nvPr/>
        </p:nvSpPr>
        <p:spPr>
          <a:xfrm>
            <a:off x="980661" y="1113183"/>
            <a:ext cx="9263269" cy="3416320"/>
          </a:xfrm>
          <a:prstGeom prst="rect">
            <a:avLst/>
          </a:prstGeom>
          <a:noFill/>
        </p:spPr>
        <p:txBody>
          <a:bodyPr wrap="square" rtlCol="0">
            <a:spAutoFit/>
          </a:bodyPr>
          <a:lstStyle/>
          <a:p>
            <a:pPr marL="285750" indent="-285750">
              <a:buFont typeface="Wingdings" panose="05000000000000000000" pitchFamily="2" charset="2"/>
              <a:buChar char="v"/>
            </a:pPr>
            <a:r>
              <a:rPr lang="en-US" b="1" dirty="0">
                <a:ea typeface="Cambria" panose="02040503050406030204" pitchFamily="18" charset="0"/>
                <a:cs typeface="Iskoola Pota" panose="020B0502040204020203" pitchFamily="34" charset="0"/>
              </a:rPr>
              <a:t>According to the PC 1 all the variables seem equally important  when selecting an accommodation.</a:t>
            </a:r>
          </a:p>
          <a:p>
            <a:pPr marL="285750" indent="-285750">
              <a:buFont typeface="Wingdings" panose="05000000000000000000" pitchFamily="2" charset="2"/>
              <a:buChar char="v"/>
            </a:pPr>
            <a:endParaRPr lang="en-US" b="1" dirty="0">
              <a:ea typeface="Cambria" panose="02040503050406030204" pitchFamily="18" charset="0"/>
              <a:cs typeface="Iskoola Pota" panose="020B0502040204020203" pitchFamily="34" charset="0"/>
            </a:endParaRPr>
          </a:p>
          <a:p>
            <a:pPr marL="285750" indent="-285750">
              <a:buFont typeface="Wingdings" panose="05000000000000000000" pitchFamily="2" charset="2"/>
              <a:buChar char="v"/>
            </a:pPr>
            <a:r>
              <a:rPr lang="en-US" sz="1800" b="1" dirty="0">
                <a:effectLst/>
                <a:ea typeface="Cambria" panose="02040503050406030204" pitchFamily="18" charset="0"/>
                <a:cs typeface="Iskoola Pota" panose="020B0502040204020203" pitchFamily="34" charset="0"/>
              </a:rPr>
              <a:t>According to PC 2; </a:t>
            </a:r>
          </a:p>
          <a:p>
            <a:pPr marL="285750" indent="-285750">
              <a:buFont typeface="Wingdings" panose="05000000000000000000" pitchFamily="2" charset="2"/>
              <a:buChar char="v"/>
            </a:pPr>
            <a:endParaRPr lang="en-US" sz="1800" b="1" dirty="0">
              <a:effectLst/>
              <a:ea typeface="Cambria" panose="02040503050406030204" pitchFamily="18" charset="0"/>
              <a:cs typeface="Iskoola Pota" panose="020B0502040204020203" pitchFamily="34" charset="0"/>
            </a:endParaRPr>
          </a:p>
          <a:p>
            <a:pPr marL="285750" indent="-285750">
              <a:buFont typeface="Wingdings" panose="05000000000000000000" pitchFamily="2" charset="2"/>
              <a:buChar char="v"/>
            </a:pPr>
            <a:r>
              <a:rPr lang="en-US" dirty="0"/>
              <a:t> </a:t>
            </a:r>
            <a:r>
              <a:rPr lang="en-US" sz="1800" b="1" dirty="0">
                <a:effectLst/>
                <a:ea typeface="Calibri" panose="020F0502020204030204" pitchFamily="34" charset="0"/>
                <a:cs typeface="Iskoola Pota" panose="020B0502040204020203" pitchFamily="34" charset="0"/>
              </a:rPr>
              <a:t>Numbers of days for stay is the most </a:t>
            </a:r>
            <a:r>
              <a:rPr lang="en-US" b="1" dirty="0"/>
              <a:t>influential factor </a:t>
            </a:r>
            <a:r>
              <a:rPr lang="en-US" sz="1800" b="1" dirty="0">
                <a:effectLst/>
                <a:ea typeface="Cambria" panose="02040503050406030204" pitchFamily="18" charset="0"/>
                <a:cs typeface="Iskoola Pota" panose="020B0502040204020203" pitchFamily="34" charset="0"/>
              </a:rPr>
              <a:t>affecting the choice of accommodation when going on a trip in </a:t>
            </a:r>
            <a:r>
              <a:rPr lang="en-US" b="1" dirty="0" err="1">
                <a:ea typeface="Cambria" panose="02040503050406030204" pitchFamily="18" charset="0"/>
                <a:cs typeface="Iskoola Pota" panose="020B0502040204020203" pitchFamily="34" charset="0"/>
              </a:rPr>
              <a:t>I</a:t>
            </a:r>
            <a:r>
              <a:rPr lang="en-US" sz="1800" b="1" dirty="0" err="1">
                <a:effectLst/>
                <a:ea typeface="Cambria" panose="02040503050406030204" pitchFamily="18" charset="0"/>
                <a:cs typeface="Iskoola Pota" panose="020B0502040204020203" pitchFamily="34" charset="0"/>
              </a:rPr>
              <a:t>ngiriya</a:t>
            </a:r>
            <a:r>
              <a:rPr lang="en-US" sz="1800" b="1" dirty="0">
                <a:effectLst/>
                <a:ea typeface="Cambria" panose="02040503050406030204" pitchFamily="18" charset="0"/>
                <a:cs typeface="Iskoola Pota" panose="020B0502040204020203" pitchFamily="34" charset="0"/>
              </a:rPr>
              <a:t> area</a:t>
            </a:r>
          </a:p>
          <a:p>
            <a:pPr marL="285750" indent="-285750">
              <a:buFont typeface="Wingdings" panose="05000000000000000000" pitchFamily="2" charset="2"/>
              <a:buChar char="v"/>
            </a:pPr>
            <a:endParaRPr lang="en-US" sz="1800" b="1" dirty="0">
              <a:effectLst/>
              <a:ea typeface="Cambria" panose="02040503050406030204" pitchFamily="18" charset="0"/>
              <a:cs typeface="Iskoola Pota" panose="020B0502040204020203" pitchFamily="34" charset="0"/>
            </a:endParaRPr>
          </a:p>
          <a:p>
            <a:pPr marL="285750" indent="-285750">
              <a:buFont typeface="Wingdings" panose="05000000000000000000" pitchFamily="2" charset="2"/>
              <a:buChar char="v"/>
            </a:pPr>
            <a:r>
              <a:rPr lang="en-US" b="1" dirty="0"/>
              <a:t>Price is the second most influential factor </a:t>
            </a:r>
            <a:r>
              <a:rPr lang="en-US" b="1" dirty="0">
                <a:ea typeface="Cambria" panose="02040503050406030204" pitchFamily="18" charset="0"/>
                <a:cs typeface="Iskoola Pota" panose="020B0502040204020203" pitchFamily="34" charset="0"/>
              </a:rPr>
              <a:t>affecting the choice of accommodation when going on a trip in </a:t>
            </a:r>
            <a:r>
              <a:rPr lang="en-US" b="1" dirty="0" err="1">
                <a:ea typeface="Cambria" panose="02040503050406030204" pitchFamily="18" charset="0"/>
                <a:cs typeface="Iskoola Pota" panose="020B0502040204020203" pitchFamily="34" charset="0"/>
              </a:rPr>
              <a:t>Ingiriya</a:t>
            </a:r>
            <a:r>
              <a:rPr lang="en-US" b="1" dirty="0">
                <a:ea typeface="Cambria" panose="02040503050406030204" pitchFamily="18" charset="0"/>
                <a:cs typeface="Iskoola Pota" panose="020B0502040204020203" pitchFamily="34" charset="0"/>
              </a:rPr>
              <a:t> area</a:t>
            </a:r>
          </a:p>
          <a:p>
            <a:pPr marL="285750" indent="-285750">
              <a:buFont typeface="Wingdings" panose="05000000000000000000" pitchFamily="2" charset="2"/>
              <a:buChar char="v"/>
            </a:pPr>
            <a:endParaRPr lang="en-US" b="1" dirty="0">
              <a:ea typeface="Cambria" panose="02040503050406030204" pitchFamily="18" charset="0"/>
              <a:cs typeface="Iskoola Pota" panose="020B0502040204020203" pitchFamily="34" charset="0"/>
            </a:endParaRPr>
          </a:p>
          <a:p>
            <a:pPr marL="285750" indent="-285750">
              <a:buFont typeface="Wingdings" panose="05000000000000000000" pitchFamily="2" charset="2"/>
              <a:buChar char="v"/>
            </a:pPr>
            <a:r>
              <a:rPr lang="en-US" sz="1800" b="1" dirty="0">
                <a:effectLst/>
                <a:latin typeface="+mj-lt"/>
                <a:ea typeface="Calibri" panose="020F0502020204030204" pitchFamily="34" charset="0"/>
                <a:cs typeface="Iskoola Pota" panose="020B0502040204020203" pitchFamily="34" charset="0"/>
              </a:rPr>
              <a:t> </a:t>
            </a:r>
            <a:endParaRPr lang="en-US" b="1" dirty="0"/>
          </a:p>
        </p:txBody>
      </p:sp>
    </p:spTree>
    <p:extLst>
      <p:ext uri="{BB962C8B-B14F-4D97-AF65-F5344CB8AC3E}">
        <p14:creationId xmlns:p14="http://schemas.microsoft.com/office/powerpoint/2010/main" val="4219495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921221-CB9A-E2CD-A9FF-468306E6FD37}"/>
              </a:ext>
            </a:extLst>
          </p:cNvPr>
          <p:cNvSpPr txBox="1"/>
          <p:nvPr/>
        </p:nvSpPr>
        <p:spPr>
          <a:xfrm>
            <a:off x="863095" y="705962"/>
            <a:ext cx="7775412" cy="3259097"/>
          </a:xfrm>
          <a:prstGeom prst="rect">
            <a:avLst/>
          </a:prstGeom>
          <a:noFill/>
        </p:spPr>
        <p:txBody>
          <a:bodyPr wrap="square" rtlCol="0">
            <a:spAutoFit/>
          </a:bodyPr>
          <a:lstStyle/>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Variable                         Mean   </a:t>
            </a:r>
            <a:r>
              <a:rPr lang="en-US" sz="1800" dirty="0" err="1">
                <a:effectLst/>
                <a:latin typeface="Courier New" panose="02070309020205020404" pitchFamily="49" charset="0"/>
                <a:ea typeface="Calibri" panose="020F0502020204030204" pitchFamily="34" charset="0"/>
                <a:cs typeface="Iskoola Pota" panose="020B0502040204020203" pitchFamily="34" charset="0"/>
              </a:rPr>
              <a:t>StDev</a:t>
            </a:r>
            <a:r>
              <a:rPr lang="en-US" sz="1800" dirty="0">
                <a:effectLst/>
                <a:latin typeface="Courier New" panose="02070309020205020404" pitchFamily="49" charset="0"/>
                <a:ea typeface="Calibri" panose="020F0502020204030204" pitchFamily="34" charset="0"/>
                <a:cs typeface="Iskoola Pota" panose="020B0502040204020203" pitchFamily="34" charset="0"/>
              </a:rPr>
              <a:t>  Median</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Price of </a:t>
            </a:r>
            <a:r>
              <a:rPr lang="en-US" dirty="0">
                <a:latin typeface="Courier New" panose="02070309020205020404" pitchFamily="49" charset="0"/>
                <a:ea typeface="Calibri" panose="020F0502020204030204" pitchFamily="34" charset="0"/>
                <a:cs typeface="Iskoola Pota" panose="020B0502040204020203" pitchFamily="34" charset="0"/>
              </a:rPr>
              <a:t>accommodations</a:t>
            </a:r>
            <a:r>
              <a:rPr lang="en-US" sz="1800" dirty="0">
                <a:effectLst/>
                <a:latin typeface="Courier New" panose="02070309020205020404" pitchFamily="49" charset="0"/>
                <a:ea typeface="Calibri" panose="020F0502020204030204" pitchFamily="34" charset="0"/>
                <a:cs typeface="Iskoola Pota" panose="020B0502040204020203" pitchFamily="34" charset="0"/>
              </a:rPr>
              <a:t> place    1.9038  0.9504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Safety of accommodation place    2.423   1.031   2.000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Effect of family                 2.7788  1.0140  3.0000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Effect of friends                2.702   1.261   2.000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Numbers day for stay             2.3365  0.9513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Space facility                   2.2019  0.8855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Staying under the tree cabana    2.423   1.040   2.000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dirty="0">
                <a:latin typeface="Courier New" panose="02070309020205020404" pitchFamily="49" charset="0"/>
                <a:ea typeface="Calibri" panose="020F0502020204030204" pitchFamily="34" charset="0"/>
                <a:cs typeface="Iskoola Pota" panose="020B0502040204020203" pitchFamily="34" charset="0"/>
              </a:rPr>
              <a:t>Family trip, friends </a:t>
            </a:r>
            <a:r>
              <a:rPr lang="en-US" sz="1800" dirty="0">
                <a:effectLst/>
                <a:latin typeface="Courier New" panose="02070309020205020404" pitchFamily="49" charset="0"/>
                <a:ea typeface="Calibri" panose="020F0502020204030204" pitchFamily="34" charset="0"/>
                <a:cs typeface="Iskoola Pota" panose="020B0502040204020203" pitchFamily="34" charset="0"/>
              </a:rPr>
              <a:t>Trip        2.385   1.109   2.000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Iskoola Pota" panose="020B0502040204020203" pitchFamily="34" charset="0"/>
              </a:rPr>
              <a:t> </a:t>
            </a:r>
          </a:p>
        </p:txBody>
      </p:sp>
      <p:sp>
        <p:nvSpPr>
          <p:cNvPr id="3" name="Rectangle 2"/>
          <p:cNvSpPr/>
          <p:nvPr/>
        </p:nvSpPr>
        <p:spPr>
          <a:xfrm>
            <a:off x="980661" y="2690336"/>
            <a:ext cx="9825883" cy="2862322"/>
          </a:xfrm>
          <a:prstGeom prst="rect">
            <a:avLst/>
          </a:prstGeom>
        </p:spPr>
        <p:txBody>
          <a:bodyPr wrap="square">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t>Mean values of all the reasons are between 1.9-2.7 .</a:t>
            </a:r>
          </a:p>
          <a:p>
            <a:pPr algn="ctr"/>
            <a:endParaRPr lang="en-US" sz="2400" b="1" dirty="0"/>
          </a:p>
          <a:p>
            <a:pPr algn="ctr"/>
            <a:r>
              <a:rPr lang="en-US" sz="2400" b="1" dirty="0"/>
              <a:t>Therefore respondents valued  dimensions  as agree</a:t>
            </a:r>
            <a:r>
              <a:rPr lang="en-US" dirty="0"/>
              <a:t>.</a:t>
            </a:r>
          </a:p>
        </p:txBody>
      </p:sp>
      <p:pic>
        <p:nvPicPr>
          <p:cNvPr id="4" name="Picture 3"/>
          <p:cNvPicPr>
            <a:picLocks noChangeAspect="1"/>
          </p:cNvPicPr>
          <p:nvPr/>
        </p:nvPicPr>
        <p:blipFill>
          <a:blip r:embed="rId2"/>
          <a:stretch>
            <a:fillRect/>
          </a:stretch>
        </p:blipFill>
        <p:spPr>
          <a:xfrm>
            <a:off x="9479280" y="868680"/>
            <a:ext cx="2529172" cy="3360317"/>
          </a:xfrm>
          <a:prstGeom prst="rect">
            <a:avLst/>
          </a:prstGeom>
          <a:effectLst>
            <a:softEdge rad="1054100"/>
          </a:effectLst>
        </p:spPr>
      </p:pic>
    </p:spTree>
    <p:extLst>
      <p:ext uri="{BB962C8B-B14F-4D97-AF65-F5344CB8AC3E}">
        <p14:creationId xmlns:p14="http://schemas.microsoft.com/office/powerpoint/2010/main" val="1799406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6AF694A-A570-F6A2-13E1-BD67730A7E46}"/>
              </a:ext>
            </a:extLst>
          </p:cNvPr>
          <p:cNvSpPr txBox="1"/>
          <p:nvPr/>
        </p:nvSpPr>
        <p:spPr>
          <a:xfrm>
            <a:off x="1149626" y="998911"/>
            <a:ext cx="8878294" cy="4062779"/>
          </a:xfrm>
          <a:prstGeom prst="rect">
            <a:avLst/>
          </a:prstGeom>
          <a:noFill/>
        </p:spPr>
        <p:txBody>
          <a:bodyPr wrap="square">
            <a:spAutoFit/>
          </a:bodyPr>
          <a:lstStyle/>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 </a:t>
            </a:r>
            <a:r>
              <a:rPr lang="en-US" sz="1800" b="1" dirty="0">
                <a:effectLst/>
                <a:latin typeface="Cambria" panose="02040503050406030204" pitchFamily="18" charset="0"/>
                <a:ea typeface="Cambria" panose="02040503050406030204" pitchFamily="18" charset="0"/>
                <a:cs typeface="Iskoola Pota" panose="020B0502040204020203" pitchFamily="34" charset="0"/>
              </a:rPr>
              <a:t>What type of attributes Applicable for </a:t>
            </a:r>
            <a:r>
              <a:rPr lang="en-US" b="1" dirty="0">
                <a:latin typeface="Cambria" panose="02040503050406030204" pitchFamily="18" charset="0"/>
                <a:ea typeface="Cambria" panose="02040503050406030204" pitchFamily="18" charset="0"/>
                <a:cs typeface="Iskoola Pota" panose="020B0502040204020203" pitchFamily="34" charset="0"/>
              </a:rPr>
              <a:t>I</a:t>
            </a:r>
            <a:r>
              <a:rPr lang="en-US" sz="1800" b="1" dirty="0">
                <a:effectLst/>
                <a:latin typeface="Cambria" panose="02040503050406030204" pitchFamily="18" charset="0"/>
                <a:ea typeface="Cambria" panose="02040503050406030204" pitchFamily="18" charset="0"/>
                <a:cs typeface="Iskoola Pota" panose="020B0502040204020203" pitchFamily="34" charset="0"/>
              </a:rPr>
              <a:t>ngiriya area (Agri tourism sector)?</a:t>
            </a:r>
          </a:p>
          <a:p>
            <a:pPr marL="0" marR="0">
              <a:lnSpc>
                <a:spcPct val="115000"/>
              </a:lnSpc>
              <a:spcBef>
                <a:spcPts val="0"/>
              </a:spcBef>
              <a:spcAft>
                <a:spcPts val="0"/>
              </a:spcAft>
            </a:pPr>
            <a:endParaRPr lang="en-US" dirty="0">
              <a:latin typeface="Courier New" panose="02070309020205020404" pitchFamily="49"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endParaRPr lang="en-US" sz="1800" dirty="0">
              <a:effectLst/>
              <a:latin typeface="Courier New" panose="02070309020205020404" pitchFamily="49"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endParaRPr lang="en-US" sz="1800" dirty="0">
              <a:effectLst/>
              <a:latin typeface="Courier New" panose="02070309020205020404" pitchFamily="49"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Variable                           PC1     PC2     PC3</a:t>
            </a: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highlight>
                  <a:srgbClr val="FF00FF"/>
                </a:highlight>
                <a:latin typeface="Courier New" panose="02070309020205020404" pitchFamily="49" charset="0"/>
                <a:ea typeface="Calibri" panose="020F0502020204030204" pitchFamily="34" charset="0"/>
                <a:cs typeface="Iskoola Pota" panose="020B0502040204020203" pitchFamily="34" charset="0"/>
              </a:rPr>
              <a:t>Tourist spots are plentiful        </a:t>
            </a:r>
            <a:r>
              <a:rPr lang="en-US" sz="1800" dirty="0">
                <a:effectLst/>
                <a:latin typeface="Courier New" panose="02070309020205020404" pitchFamily="49" charset="0"/>
                <a:ea typeface="Calibri" panose="020F0502020204030204" pitchFamily="34" charset="0"/>
                <a:cs typeface="Iskoola Pota" panose="020B0502040204020203" pitchFamily="34" charset="0"/>
              </a:rPr>
              <a:t>0.233   </a:t>
            </a:r>
            <a:r>
              <a:rPr lang="en-US" sz="1800" dirty="0">
                <a:effectLst/>
                <a:highlight>
                  <a:srgbClr val="00FF00"/>
                </a:highlight>
                <a:latin typeface="Courier New" panose="02070309020205020404" pitchFamily="49" charset="0"/>
                <a:ea typeface="Calibri" panose="020F0502020204030204" pitchFamily="34" charset="0"/>
                <a:cs typeface="Iskoola Pota" panose="020B0502040204020203" pitchFamily="34" charset="0"/>
              </a:rPr>
              <a:t>0.308</a:t>
            </a:r>
            <a:r>
              <a:rPr lang="en-US" sz="1800" dirty="0">
                <a:effectLst/>
                <a:latin typeface="Courier New" panose="02070309020205020404" pitchFamily="49" charset="0"/>
                <a:ea typeface="Calibri" panose="020F0502020204030204" pitchFamily="34" charset="0"/>
                <a:cs typeface="Iskoola Pota" panose="020B0502040204020203" pitchFamily="34" charset="0"/>
              </a:rPr>
              <a:t>   </a:t>
            </a:r>
            <a:r>
              <a:rPr lang="en-US" sz="1800" dirty="0">
                <a:effectLst/>
                <a:highlight>
                  <a:srgbClr val="FF00FF"/>
                </a:highlight>
                <a:latin typeface="Courier New" panose="02070309020205020404" pitchFamily="49" charset="0"/>
                <a:ea typeface="Calibri" panose="020F0502020204030204" pitchFamily="34" charset="0"/>
                <a:cs typeface="Iskoola Pota" panose="020B0502040204020203" pitchFamily="34" charset="0"/>
              </a:rPr>
              <a:t>0.454</a:t>
            </a: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quality environment                0.250   0.257   0.068</a:t>
            </a: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solidFill>
                  <a:srgbClr val="FF0000"/>
                </a:solidFill>
                <a:effectLst/>
                <a:latin typeface="Courier New" panose="02070309020205020404" pitchFamily="49" charset="0"/>
                <a:ea typeface="Calibri" panose="020F0502020204030204" pitchFamily="34" charset="0"/>
                <a:cs typeface="Iskoola Pota" panose="020B0502040204020203" pitchFamily="34" charset="0"/>
              </a:rPr>
              <a:t>Wide transport                     0.315   </a:t>
            </a:r>
            <a:r>
              <a:rPr lang="en-US" sz="1800" dirty="0">
                <a:effectLst/>
                <a:latin typeface="Courier New" panose="02070309020205020404" pitchFamily="49" charset="0"/>
                <a:ea typeface="Calibri" panose="020F0502020204030204" pitchFamily="34" charset="0"/>
                <a:cs typeface="Iskoola Pota" panose="020B0502040204020203" pitchFamily="34" charset="0"/>
              </a:rPr>
              <a:t>0.254  -0.002</a:t>
            </a: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highlight>
                  <a:srgbClr val="FF00FF"/>
                </a:highlight>
                <a:latin typeface="Courier New" panose="02070309020205020404" pitchFamily="49" charset="0"/>
                <a:ea typeface="Calibri" panose="020F0502020204030204" pitchFamily="34" charset="0"/>
                <a:cs typeface="Iskoola Pota" panose="020B0502040204020203" pitchFamily="34" charset="0"/>
              </a:rPr>
              <a:t>Easy to Guide</a:t>
            </a:r>
            <a:r>
              <a:rPr lang="en-US" sz="1800" dirty="0">
                <a:effectLst/>
                <a:latin typeface="Courier New" panose="02070309020205020404" pitchFamily="49" charset="0"/>
                <a:ea typeface="Calibri" panose="020F0502020204030204" pitchFamily="34" charset="0"/>
                <a:cs typeface="Iskoola Pota" panose="020B0502040204020203" pitchFamily="34" charset="0"/>
              </a:rPr>
              <a:t>                      0.120   0.246   </a:t>
            </a:r>
            <a:r>
              <a:rPr lang="en-US" sz="1800" dirty="0">
                <a:effectLst/>
                <a:highlight>
                  <a:srgbClr val="FF00FF"/>
                </a:highlight>
                <a:latin typeface="Courier New" panose="02070309020205020404" pitchFamily="49" charset="0"/>
                <a:ea typeface="Calibri" panose="020F0502020204030204" pitchFamily="34" charset="0"/>
                <a:cs typeface="Iskoola Pota" panose="020B0502040204020203" pitchFamily="34" charset="0"/>
              </a:rPr>
              <a:t>0.597</a:t>
            </a: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highlight>
                  <a:srgbClr val="00FF00"/>
                </a:highlight>
                <a:latin typeface="Courier New" panose="02070309020205020404" pitchFamily="49" charset="0"/>
                <a:ea typeface="Calibri" panose="020F0502020204030204" pitchFamily="34" charset="0"/>
                <a:cs typeface="Iskoola Pota" panose="020B0502040204020203" pitchFamily="34" charset="0"/>
              </a:rPr>
              <a:t>Easy Reach Colombo </a:t>
            </a:r>
            <a:r>
              <a:rPr lang="en-US" sz="1800" dirty="0">
                <a:effectLst/>
                <a:latin typeface="Courier New" panose="02070309020205020404" pitchFamily="49" charset="0"/>
                <a:ea typeface="Calibri" panose="020F0502020204030204" pitchFamily="34" charset="0"/>
                <a:cs typeface="Iskoola Pota" panose="020B0502040204020203" pitchFamily="34" charset="0"/>
              </a:rPr>
              <a:t>                0.103   </a:t>
            </a:r>
            <a:r>
              <a:rPr lang="en-US" sz="1800" dirty="0">
                <a:effectLst/>
                <a:highlight>
                  <a:srgbClr val="00FF00"/>
                </a:highlight>
                <a:latin typeface="Courier New" panose="02070309020205020404" pitchFamily="49" charset="0"/>
                <a:ea typeface="Calibri" panose="020F0502020204030204" pitchFamily="34" charset="0"/>
                <a:cs typeface="Iskoola Pota" panose="020B0502040204020203" pitchFamily="34" charset="0"/>
              </a:rPr>
              <a:t>0.507</a:t>
            </a:r>
            <a:r>
              <a:rPr lang="en-US" sz="1800" dirty="0">
                <a:effectLst/>
                <a:latin typeface="Courier New" panose="02070309020205020404" pitchFamily="49" charset="0"/>
                <a:ea typeface="Calibri" panose="020F0502020204030204" pitchFamily="34" charset="0"/>
                <a:cs typeface="Iskoola Pota" panose="020B0502040204020203" pitchFamily="34" charset="0"/>
              </a:rPr>
              <a:t>  -0.384</a:t>
            </a: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dirty="0">
                <a:latin typeface="Courier New" panose="02070309020205020404" pitchFamily="49" charset="0"/>
                <a:ea typeface="Calibri" panose="020F0502020204030204" pitchFamily="34" charset="0"/>
                <a:cs typeface="Iskoola Pota" panose="020B0502040204020203" pitchFamily="34" charset="0"/>
              </a:rPr>
              <a:t>Easily available tourist spots </a:t>
            </a:r>
            <a:r>
              <a:rPr lang="en-US" sz="1800" dirty="0">
                <a:effectLst/>
                <a:latin typeface="Courier New" panose="02070309020205020404" pitchFamily="49" charset="0"/>
                <a:ea typeface="Calibri" panose="020F0502020204030204" pitchFamily="34" charset="0"/>
                <a:cs typeface="Iskoola Pota" panose="020B0502040204020203" pitchFamily="34" charset="0"/>
              </a:rPr>
              <a:t>    0.265   0.081  -0.042</a:t>
            </a:r>
          </a:p>
          <a:p>
            <a:pPr marL="0" marR="0">
              <a:lnSpc>
                <a:spcPct val="115000"/>
              </a:lnSpc>
              <a:spcBef>
                <a:spcPts val="0"/>
              </a:spcBef>
              <a:spcAft>
                <a:spcPts val="0"/>
              </a:spcAft>
            </a:pP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p:txBody>
      </p:sp>
      <p:pic>
        <p:nvPicPr>
          <p:cNvPr id="2" name="Picture 1"/>
          <p:cNvPicPr>
            <a:picLocks noChangeAspect="1"/>
          </p:cNvPicPr>
          <p:nvPr/>
        </p:nvPicPr>
        <p:blipFill>
          <a:blip r:embed="rId2"/>
          <a:stretch>
            <a:fillRect/>
          </a:stretch>
        </p:blipFill>
        <p:spPr>
          <a:xfrm>
            <a:off x="9052560" y="2301239"/>
            <a:ext cx="2959417" cy="3476625"/>
          </a:xfrm>
          <a:prstGeom prst="rect">
            <a:avLst/>
          </a:prstGeom>
          <a:effectLst>
            <a:softEdge rad="469900"/>
          </a:effectLst>
        </p:spPr>
      </p:pic>
    </p:spTree>
    <p:extLst>
      <p:ext uri="{BB962C8B-B14F-4D97-AF65-F5344CB8AC3E}">
        <p14:creationId xmlns:p14="http://schemas.microsoft.com/office/powerpoint/2010/main" val="39607919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9BA578-AD12-B2F9-7C51-6D30BED583E2}"/>
              </a:ext>
            </a:extLst>
          </p:cNvPr>
          <p:cNvSpPr txBox="1"/>
          <p:nvPr/>
        </p:nvSpPr>
        <p:spPr>
          <a:xfrm>
            <a:off x="1987824" y="1332636"/>
            <a:ext cx="8984975" cy="2031325"/>
          </a:xfrm>
          <a:prstGeom prst="rect">
            <a:avLst/>
          </a:prstGeom>
          <a:noFill/>
        </p:spPr>
        <p:txBody>
          <a:bodyPr wrap="square" rtlCol="0">
            <a:spAutoFit/>
          </a:bodyPr>
          <a:lstStyle/>
          <a:p>
            <a:pPr marL="285750" indent="-285750">
              <a:buFont typeface="Wingdings" panose="05000000000000000000" pitchFamily="2" charset="2"/>
              <a:buChar char="v"/>
            </a:pPr>
            <a:r>
              <a:rPr lang="en-US" b="1" dirty="0">
                <a:latin typeface="Cambria" panose="02040503050406030204" pitchFamily="18" charset="0"/>
                <a:ea typeface="Cambria" panose="02040503050406030204" pitchFamily="18" charset="0"/>
                <a:cs typeface="Times New Roman" panose="02020603050405020304" pitchFamily="18" charset="0"/>
              </a:rPr>
              <a:t>Wide transport facility is the most influential attribute under the first dimension </a:t>
            </a:r>
          </a:p>
          <a:p>
            <a:endParaRPr lang="en-US" b="1" dirty="0">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Wingdings" panose="05000000000000000000" pitchFamily="2" charset="2"/>
              <a:buChar char="v"/>
            </a:pPr>
            <a:r>
              <a:rPr lang="en-US" b="1" dirty="0">
                <a:latin typeface="Cambria" panose="02040503050406030204" pitchFamily="18" charset="0"/>
                <a:ea typeface="Cambria" panose="02040503050406030204" pitchFamily="18" charset="0"/>
                <a:cs typeface="Times New Roman" panose="02020603050405020304" pitchFamily="18" charset="0"/>
              </a:rPr>
              <a:t>Easy reach to the Colombo city  is the  most influential  attribute under the second dimension </a:t>
            </a:r>
          </a:p>
          <a:p>
            <a:endParaRPr lang="en-US" b="1" dirty="0">
              <a:latin typeface="Cambria" panose="02040503050406030204" pitchFamily="18" charset="0"/>
              <a:ea typeface="Cambria" panose="02040503050406030204" pitchFamily="18" charset="0"/>
              <a:cs typeface="Times New Roman" panose="02020603050405020304" pitchFamily="18" charset="0"/>
            </a:endParaRPr>
          </a:p>
          <a:p>
            <a:r>
              <a:rPr lang="en-US" b="1" dirty="0">
                <a:latin typeface="Cambria" panose="02040503050406030204" pitchFamily="18" charset="0"/>
                <a:ea typeface="Cambria" panose="02040503050406030204" pitchFamily="18" charset="0"/>
                <a:cs typeface="Times New Roman" panose="02020603050405020304" pitchFamily="18" charset="0"/>
              </a:rPr>
              <a:t> </a:t>
            </a:r>
          </a:p>
          <a:p>
            <a:pPr marL="285750" indent="-285750">
              <a:buFont typeface="Wingdings" panose="05000000000000000000" pitchFamily="2" charset="2"/>
              <a:buChar char="v"/>
            </a:pPr>
            <a:r>
              <a:rPr lang="en-US" b="1" dirty="0">
                <a:latin typeface="Cambria" panose="02040503050406030204" pitchFamily="18" charset="0"/>
                <a:ea typeface="Cambria" panose="02040503050406030204" pitchFamily="18" charset="0"/>
              </a:rPr>
              <a:t>Plentiful tourism spots are the most influential factor under the third dimension </a:t>
            </a:r>
          </a:p>
        </p:txBody>
      </p:sp>
      <p:pic>
        <p:nvPicPr>
          <p:cNvPr id="3" name="Picture 2"/>
          <p:cNvPicPr>
            <a:picLocks noChangeAspect="1"/>
          </p:cNvPicPr>
          <p:nvPr/>
        </p:nvPicPr>
        <p:blipFill>
          <a:blip r:embed="rId2"/>
          <a:stretch>
            <a:fillRect/>
          </a:stretch>
        </p:blipFill>
        <p:spPr>
          <a:xfrm>
            <a:off x="3387090" y="3363961"/>
            <a:ext cx="4994910" cy="3200400"/>
          </a:xfrm>
          <a:prstGeom prst="rect">
            <a:avLst/>
          </a:prstGeom>
          <a:effectLst>
            <a:softEdge rad="520700"/>
          </a:effectLst>
        </p:spPr>
      </p:pic>
    </p:spTree>
    <p:extLst>
      <p:ext uri="{BB962C8B-B14F-4D97-AF65-F5344CB8AC3E}">
        <p14:creationId xmlns:p14="http://schemas.microsoft.com/office/powerpoint/2010/main" val="229803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F90D830-1539-9D73-1106-375D7A9FE403}"/>
              </a:ext>
            </a:extLst>
          </p:cNvPr>
          <p:cNvSpPr txBox="1"/>
          <p:nvPr/>
        </p:nvSpPr>
        <p:spPr>
          <a:xfrm>
            <a:off x="887896" y="1060174"/>
            <a:ext cx="9157252" cy="3873368"/>
          </a:xfrm>
          <a:prstGeom prst="rect">
            <a:avLst/>
          </a:prstGeom>
          <a:noFill/>
        </p:spPr>
        <p:txBody>
          <a:bodyPr wrap="square" rtlCol="0">
            <a:spAutoFit/>
          </a:bodyPr>
          <a:lstStyle/>
          <a:p>
            <a:pPr marL="0" marR="0">
              <a:lnSpc>
                <a:spcPct val="115000"/>
              </a:lnSpc>
              <a:spcBef>
                <a:spcPts val="0"/>
              </a:spcBef>
              <a:spcAft>
                <a:spcPts val="0"/>
              </a:spcAft>
            </a:pPr>
            <a:endParaRPr lang="en-US" sz="18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b="1" dirty="0">
                <a:effectLst/>
                <a:latin typeface="Cambria" panose="02040503050406030204" pitchFamily="18" charset="0"/>
                <a:ea typeface="Cambria" panose="02040503050406030204" pitchFamily="18" charset="0"/>
                <a:cs typeface="Iskoola Pota" panose="020B0502040204020203" pitchFamily="34" charset="0"/>
              </a:rPr>
              <a:t>What types of  issues for </a:t>
            </a:r>
            <a:r>
              <a:rPr lang="en-US" b="1" dirty="0">
                <a:latin typeface="Cambria" panose="02040503050406030204" pitchFamily="18" charset="0"/>
                <a:ea typeface="Cambria" panose="02040503050406030204" pitchFamily="18" charset="0"/>
                <a:cs typeface="Iskoola Pota" panose="020B0502040204020203" pitchFamily="34" charset="0"/>
              </a:rPr>
              <a:t>I</a:t>
            </a:r>
            <a:r>
              <a:rPr lang="en-US" sz="1800" b="1" dirty="0">
                <a:effectLst/>
                <a:latin typeface="Cambria" panose="02040503050406030204" pitchFamily="18" charset="0"/>
                <a:ea typeface="Cambria" panose="02040503050406030204" pitchFamily="18" charset="0"/>
                <a:cs typeface="Iskoola Pota" panose="020B0502040204020203" pitchFamily="34" charset="0"/>
              </a:rPr>
              <a:t>ngiriya area (Agri tourism sector)</a:t>
            </a:r>
          </a:p>
          <a:p>
            <a:pPr marL="0" marR="0">
              <a:lnSpc>
                <a:spcPct val="115000"/>
              </a:lnSpc>
              <a:spcBef>
                <a:spcPts val="0"/>
              </a:spcBef>
              <a:spcAft>
                <a:spcPts val="0"/>
              </a:spcAft>
            </a:pPr>
            <a:endParaRPr lang="en-US" sz="1800" dirty="0">
              <a:effectLst/>
              <a:latin typeface="Courier New" panose="02070309020205020404" pitchFamily="49"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Poor accommodation             0.320</a:t>
            </a:r>
            <a:r>
              <a:rPr lang="en-US" sz="1800" dirty="0">
                <a:effectLst/>
                <a:latin typeface="Courier New" panose="02070309020205020404" pitchFamily="49" charset="0"/>
                <a:ea typeface="Calibri" panose="020F0502020204030204" pitchFamily="34" charset="0"/>
                <a:cs typeface="Iskoola Pota" panose="020B0502040204020203" pitchFamily="34" charset="0"/>
              </a:rPr>
              <a:t>   0.040   0.096</a:t>
            </a: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limited tourist spots          0.291  -0.274  -0.079</a:t>
            </a: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Minimum biodiversity          0.339</a:t>
            </a:r>
            <a:r>
              <a:rPr lang="en-US" sz="1800" dirty="0">
                <a:effectLst/>
                <a:latin typeface="Courier New" panose="02070309020205020404" pitchFamily="49" charset="0"/>
                <a:ea typeface="Calibri" panose="020F0502020204030204" pitchFamily="34" charset="0"/>
                <a:cs typeface="Iskoola Pota" panose="020B0502040204020203" pitchFamily="34" charset="0"/>
              </a:rPr>
              <a:t>  -0.219  -0.121</a:t>
            </a: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Limited transport              0.335</a:t>
            </a:r>
            <a:r>
              <a:rPr lang="en-US" sz="1800" dirty="0">
                <a:effectLst/>
                <a:latin typeface="Courier New" panose="02070309020205020404" pitchFamily="49" charset="0"/>
                <a:ea typeface="Calibri" panose="020F0502020204030204" pitchFamily="34" charset="0"/>
                <a:cs typeface="Iskoola Pota" panose="020B0502040204020203" pitchFamily="34" charset="0"/>
              </a:rPr>
              <a:t>  -0.155  -0.030</a:t>
            </a: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dirty="0">
                <a:highlight>
                  <a:srgbClr val="00FF00"/>
                </a:highlight>
                <a:latin typeface="Courier New" panose="02070309020205020404" pitchFamily="49" charset="0"/>
                <a:ea typeface="Calibri" panose="020F0502020204030204" pitchFamily="34" charset="0"/>
                <a:cs typeface="Iskoola Pota" panose="020B0502040204020203" pitchFamily="34" charset="0"/>
              </a:rPr>
              <a:t>Limited signal for ICT</a:t>
            </a:r>
            <a:r>
              <a:rPr lang="en-US" sz="1800" dirty="0">
                <a:effectLst/>
                <a:latin typeface="Courier New" panose="02070309020205020404" pitchFamily="49" charset="0"/>
                <a:ea typeface="Calibri" panose="020F0502020204030204" pitchFamily="34" charset="0"/>
                <a:cs typeface="Iskoola Pota" panose="020B0502040204020203" pitchFamily="34" charset="0"/>
              </a:rPr>
              <a:t>        0.128   </a:t>
            </a:r>
            <a:r>
              <a:rPr lang="en-US" sz="1800" dirty="0">
                <a:effectLst/>
                <a:highlight>
                  <a:srgbClr val="00FF00"/>
                </a:highlight>
                <a:latin typeface="Courier New" panose="02070309020205020404" pitchFamily="49" charset="0"/>
                <a:ea typeface="Calibri" panose="020F0502020204030204" pitchFamily="34" charset="0"/>
                <a:cs typeface="Iskoola Pota" panose="020B0502040204020203" pitchFamily="34" charset="0"/>
              </a:rPr>
              <a:t>0.413</a:t>
            </a:r>
            <a:r>
              <a:rPr lang="en-US" sz="1800" dirty="0">
                <a:effectLst/>
                <a:latin typeface="Courier New" panose="02070309020205020404" pitchFamily="49" charset="0"/>
                <a:ea typeface="Calibri" panose="020F0502020204030204" pitchFamily="34" charset="0"/>
                <a:cs typeface="Iskoola Pota" panose="020B0502040204020203" pitchFamily="34" charset="0"/>
              </a:rPr>
              <a:t>  -0.482</a:t>
            </a: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err="1">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Unavailablility</a:t>
            </a:r>
            <a:r>
              <a:rPr lang="en-US" sz="18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 of guides     0.304</a:t>
            </a:r>
            <a:r>
              <a:rPr lang="en-US" sz="1800" dirty="0">
                <a:effectLst/>
                <a:latin typeface="Courier New" panose="02070309020205020404" pitchFamily="49" charset="0"/>
                <a:ea typeface="Calibri" panose="020F0502020204030204" pitchFamily="34" charset="0"/>
                <a:cs typeface="Iskoola Pota" panose="020B0502040204020203" pitchFamily="34" charset="0"/>
              </a:rPr>
              <a:t>  -0.148   0.021</a:t>
            </a: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dirty="0">
                <a:latin typeface="Courier New" panose="02070309020205020404" pitchFamily="49" charset="0"/>
                <a:ea typeface="Calibri" panose="020F0502020204030204" pitchFamily="34" charset="0"/>
                <a:cs typeface="Iskoola Pota" panose="020B0502040204020203" pitchFamily="34" charset="0"/>
              </a:rPr>
              <a:t>I</a:t>
            </a:r>
            <a:r>
              <a:rPr lang="en-US" sz="1800" dirty="0">
                <a:effectLst/>
                <a:latin typeface="Courier New" panose="02070309020205020404" pitchFamily="49" charset="0"/>
                <a:ea typeface="Calibri" panose="020F0502020204030204" pitchFamily="34" charset="0"/>
                <a:cs typeface="Iskoola Pota" panose="020B0502040204020203" pitchFamily="34" charset="0"/>
              </a:rPr>
              <a:t>ncrease population            0.291  -0.259  -0.147</a:t>
            </a: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No easily available T. spots  0.284  -0.207  -0.009</a:t>
            </a:r>
            <a:endParaRPr lang="en-US" sz="2800" dirty="0">
              <a:effectLst/>
              <a:latin typeface="Calibri" panose="020F0502020204030204" pitchFamily="34" charset="0"/>
              <a:ea typeface="Calibri" panose="020F0502020204030204" pitchFamily="34" charset="0"/>
              <a:cs typeface="Iskoola Pota" panose="020B0502040204020203" pitchFamily="34" charset="0"/>
            </a:endParaRPr>
          </a:p>
          <a:p>
            <a:endParaRPr lang="en-US" dirty="0"/>
          </a:p>
        </p:txBody>
      </p:sp>
      <p:pic>
        <p:nvPicPr>
          <p:cNvPr id="3" name="Picture 2"/>
          <p:cNvPicPr>
            <a:picLocks noChangeAspect="1"/>
          </p:cNvPicPr>
          <p:nvPr/>
        </p:nvPicPr>
        <p:blipFill>
          <a:blip r:embed="rId2"/>
          <a:stretch>
            <a:fillRect/>
          </a:stretch>
        </p:blipFill>
        <p:spPr>
          <a:xfrm>
            <a:off x="8898084" y="1060174"/>
            <a:ext cx="3151905" cy="4133446"/>
          </a:xfrm>
          <a:prstGeom prst="rect">
            <a:avLst/>
          </a:prstGeom>
        </p:spPr>
      </p:pic>
    </p:spTree>
    <p:extLst>
      <p:ext uri="{BB962C8B-B14F-4D97-AF65-F5344CB8AC3E}">
        <p14:creationId xmlns:p14="http://schemas.microsoft.com/office/powerpoint/2010/main" val="1835558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8018ECE-7AC8-F2E0-A91E-6D18E9064D13}"/>
              </a:ext>
            </a:extLst>
          </p:cNvPr>
          <p:cNvSpPr txBox="1"/>
          <p:nvPr/>
        </p:nvSpPr>
        <p:spPr>
          <a:xfrm>
            <a:off x="1641289" y="1397675"/>
            <a:ext cx="8814675" cy="2585323"/>
          </a:xfrm>
          <a:prstGeom prst="rect">
            <a:avLst/>
          </a:prstGeom>
          <a:noFill/>
        </p:spPr>
        <p:txBody>
          <a:bodyPr wrap="square" rtlCol="0">
            <a:spAutoFit/>
          </a:bodyPr>
          <a:lstStyle/>
          <a:p>
            <a:pPr marL="285750" indent="-285750">
              <a:buFont typeface="Wingdings" panose="05000000000000000000" pitchFamily="2" charset="2"/>
              <a:buChar char="v"/>
            </a:pPr>
            <a:r>
              <a:rPr lang="en-US" b="1" dirty="0">
                <a:latin typeface="Cambria" panose="02040503050406030204" pitchFamily="18" charset="0"/>
                <a:ea typeface="Cambria" panose="02040503050406030204" pitchFamily="18" charset="0"/>
                <a:cs typeface="Times New Roman" panose="02020603050405020304" pitchFamily="18" charset="0"/>
              </a:rPr>
              <a:t> Minimum  biodiversity is the most influential issue  under the first dimension </a:t>
            </a:r>
          </a:p>
          <a:p>
            <a:pPr marL="285750" indent="-285750">
              <a:buFont typeface="Wingdings" panose="05000000000000000000" pitchFamily="2" charset="2"/>
              <a:buChar char="v"/>
            </a:pPr>
            <a:endParaRPr lang="en-US" b="1" dirty="0">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Wingdings" panose="05000000000000000000" pitchFamily="2" charset="2"/>
              <a:buChar char="v"/>
            </a:pPr>
            <a:r>
              <a:rPr lang="en-US" b="1" dirty="0">
                <a:latin typeface="Cambria" panose="02040503050406030204" pitchFamily="18" charset="0"/>
                <a:ea typeface="Cambria" panose="02040503050406030204" pitchFamily="18" charset="0"/>
                <a:cs typeface="Times New Roman" panose="02020603050405020304" pitchFamily="18" charset="0"/>
              </a:rPr>
              <a:t>Limited transport facility  is the second  most influential issue  under the first dimension </a:t>
            </a:r>
          </a:p>
          <a:p>
            <a:endParaRPr lang="en-US" b="1" dirty="0">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Wingdings" panose="05000000000000000000" pitchFamily="2" charset="2"/>
              <a:buChar char="v"/>
            </a:pPr>
            <a:r>
              <a:rPr lang="en-US" b="1" dirty="0">
                <a:latin typeface="Cambria" panose="02040503050406030204" pitchFamily="18" charset="0"/>
                <a:ea typeface="Cambria" panose="02040503050406030204" pitchFamily="18" charset="0"/>
                <a:cs typeface="Times New Roman" panose="02020603050405020304" pitchFamily="18" charset="0"/>
              </a:rPr>
              <a:t>Limited access to ICT facility is the most  influential  issue  under the second dimension </a:t>
            </a:r>
          </a:p>
          <a:p>
            <a:endParaRPr lang="en-US" b="1" dirty="0">
              <a:latin typeface="Cambria" panose="02040503050406030204" pitchFamily="18" charset="0"/>
              <a:ea typeface="Cambria" panose="02040503050406030204" pitchFamily="18" charset="0"/>
              <a:cs typeface="Times New Roman" panose="02020603050405020304" pitchFamily="18" charset="0"/>
            </a:endParaRPr>
          </a:p>
          <a:p>
            <a:endParaRPr lang="en-US" b="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640497" y="3288661"/>
            <a:ext cx="4816257" cy="3023878"/>
          </a:xfrm>
          <a:prstGeom prst="rect">
            <a:avLst/>
          </a:prstGeom>
        </p:spPr>
      </p:pic>
    </p:spTree>
    <p:extLst>
      <p:ext uri="{BB962C8B-B14F-4D97-AF65-F5344CB8AC3E}">
        <p14:creationId xmlns:p14="http://schemas.microsoft.com/office/powerpoint/2010/main" val="19287090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3F391CB-8E21-EEAD-3418-9800C5FA15D7}"/>
              </a:ext>
            </a:extLst>
          </p:cNvPr>
          <p:cNvSpPr txBox="1"/>
          <p:nvPr/>
        </p:nvSpPr>
        <p:spPr>
          <a:xfrm>
            <a:off x="1020417" y="901148"/>
            <a:ext cx="10177670" cy="5208104"/>
          </a:xfrm>
          <a:prstGeom prst="rect">
            <a:avLst/>
          </a:prstGeom>
          <a:noFill/>
        </p:spPr>
        <p:txBody>
          <a:bodyPr wrap="square" rtlCol="0">
            <a:spAutoFit/>
          </a:bodyPr>
          <a:lstStyle/>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Variable                                  Mean   </a:t>
            </a:r>
            <a:r>
              <a:rPr lang="en-US" sz="1800" dirty="0" err="1">
                <a:effectLst/>
                <a:latin typeface="Courier New" panose="02070309020205020404" pitchFamily="49" charset="0"/>
                <a:ea typeface="Calibri" panose="020F0502020204030204" pitchFamily="34" charset="0"/>
                <a:cs typeface="Iskoola Pota" panose="020B0502040204020203" pitchFamily="34" charset="0"/>
              </a:rPr>
              <a:t>StDev</a:t>
            </a:r>
            <a:r>
              <a:rPr lang="en-US" sz="1800" dirty="0">
                <a:effectLst/>
                <a:latin typeface="Courier New" panose="02070309020205020404" pitchFamily="49" charset="0"/>
                <a:ea typeface="Calibri" panose="020F0502020204030204" pitchFamily="34" charset="0"/>
                <a:cs typeface="Iskoola Pota" panose="020B0502040204020203" pitchFamily="34" charset="0"/>
              </a:rPr>
              <a:t>  Median</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Tourists spots are Plentiful             1.9231  0.8998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Quality environment                      1.9808  0.9949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Wide Transport                           1.9519  0.9071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Easy to Guide                            2.038   1.079   2.000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Easy </a:t>
            </a:r>
            <a:r>
              <a:rPr lang="en-US" dirty="0">
                <a:latin typeface="Courier New" panose="02070309020205020404" pitchFamily="49" charset="0"/>
                <a:ea typeface="Calibri" panose="020F0502020204030204" pitchFamily="34" charset="0"/>
                <a:cs typeface="Iskoola Pota" panose="020B0502040204020203" pitchFamily="34" charset="0"/>
              </a:rPr>
              <a:t>r</a:t>
            </a:r>
            <a:r>
              <a:rPr lang="en-US" sz="1800" dirty="0">
                <a:effectLst/>
                <a:latin typeface="Courier New" panose="02070309020205020404" pitchFamily="49" charset="0"/>
                <a:ea typeface="Calibri" panose="020F0502020204030204" pitchFamily="34" charset="0"/>
                <a:cs typeface="Iskoola Pota" panose="020B0502040204020203" pitchFamily="34" charset="0"/>
              </a:rPr>
              <a:t>each Colombo                       2.625   1.626   2.000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dirty="0">
                <a:latin typeface="Courier New" panose="02070309020205020404" pitchFamily="49" charset="0"/>
                <a:ea typeface="Calibri" panose="020F0502020204030204" pitchFamily="34" charset="0"/>
                <a:cs typeface="Iskoola Pota" panose="020B0502040204020203" pitchFamily="34" charset="0"/>
              </a:rPr>
              <a:t>Easily available tourist s</a:t>
            </a:r>
            <a:r>
              <a:rPr lang="en-US" sz="1800" dirty="0">
                <a:effectLst/>
                <a:latin typeface="Courier New" panose="02070309020205020404" pitchFamily="49" charset="0"/>
                <a:ea typeface="Calibri" panose="020F0502020204030204" pitchFamily="34" charset="0"/>
                <a:cs typeface="Iskoola Pota" panose="020B0502040204020203" pitchFamily="34" charset="0"/>
              </a:rPr>
              <a:t>pots           2.0971  0.9022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Poor accommodation                       1.9806  0.9699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Limited tourist spots                    2.510   1.149   2.000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Minimize biodiversity                    2.308   1.150   2.000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Minimize transport                       2.0096  0.9295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Limited Signal                           2.904   1.542   3.000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Unavailable guide                        2.0769  1.0115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Population increase                      2.2212  1.0044  2.0000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No easily available T. spots            2.356   1.088   2.000</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endParaRPr lang="en-US" dirty="0"/>
          </a:p>
        </p:txBody>
      </p:sp>
    </p:spTree>
    <p:extLst>
      <p:ext uri="{BB962C8B-B14F-4D97-AF65-F5344CB8AC3E}">
        <p14:creationId xmlns:p14="http://schemas.microsoft.com/office/powerpoint/2010/main" val="1454952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5D3594E-F097-CAD1-F3A2-4E6E2F042C01}"/>
              </a:ext>
            </a:extLst>
          </p:cNvPr>
          <p:cNvSpPr txBox="1"/>
          <p:nvPr/>
        </p:nvSpPr>
        <p:spPr>
          <a:xfrm>
            <a:off x="2107096" y="1276494"/>
            <a:ext cx="7832034" cy="1477328"/>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Mean values of all the attributes and issues  are between 1.9-2.5 .</a:t>
            </a:r>
          </a:p>
          <a:p>
            <a:endParaRPr lang="en-US" b="1" dirty="0">
              <a:latin typeface="Cambria" panose="02040503050406030204" pitchFamily="18" charset="0"/>
              <a:ea typeface="Cambria" panose="02040503050406030204" pitchFamily="18" charset="0"/>
            </a:endParaRPr>
          </a:p>
          <a:p>
            <a:endParaRPr lang="en-US" b="1" dirty="0">
              <a:latin typeface="Cambria" panose="02040503050406030204" pitchFamily="18" charset="0"/>
              <a:ea typeface="Cambria" panose="02040503050406030204" pitchFamily="18" charset="0"/>
            </a:endParaRPr>
          </a:p>
          <a:p>
            <a:endParaRPr lang="en-US" b="1" dirty="0">
              <a:latin typeface="Cambria" panose="02040503050406030204" pitchFamily="18" charset="0"/>
              <a:ea typeface="Cambria" panose="02040503050406030204" pitchFamily="18" charset="0"/>
            </a:endParaRPr>
          </a:p>
          <a:p>
            <a:r>
              <a:rPr lang="en-US" b="1" dirty="0">
                <a:latin typeface="Cambria" panose="02040503050406030204" pitchFamily="18" charset="0"/>
                <a:ea typeface="Cambria" panose="02040503050406030204" pitchFamily="18" charset="0"/>
              </a:rPr>
              <a:t>Therefore respondents valued  dimensions  as agree.</a:t>
            </a:r>
          </a:p>
        </p:txBody>
      </p:sp>
      <p:pic>
        <p:nvPicPr>
          <p:cNvPr id="3" name="Picture 2"/>
          <p:cNvPicPr>
            <a:picLocks noChangeAspect="1"/>
          </p:cNvPicPr>
          <p:nvPr/>
        </p:nvPicPr>
        <p:blipFill>
          <a:blip r:embed="rId2"/>
          <a:stretch>
            <a:fillRect/>
          </a:stretch>
        </p:blipFill>
        <p:spPr>
          <a:xfrm>
            <a:off x="3157748" y="3264838"/>
            <a:ext cx="5931922" cy="2877561"/>
          </a:xfrm>
          <a:prstGeom prst="rect">
            <a:avLst/>
          </a:prstGeom>
        </p:spPr>
      </p:pic>
    </p:spTree>
    <p:extLst>
      <p:ext uri="{BB962C8B-B14F-4D97-AF65-F5344CB8AC3E}">
        <p14:creationId xmlns:p14="http://schemas.microsoft.com/office/powerpoint/2010/main" val="7471539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7F6B58-BEB4-7EC1-F5FE-DF097D6D6D9E}"/>
              </a:ext>
            </a:extLst>
          </p:cNvPr>
          <p:cNvSpPr>
            <a:spLocks noGrp="1"/>
          </p:cNvSpPr>
          <p:nvPr>
            <p:ph type="title"/>
          </p:nvPr>
        </p:nvSpPr>
        <p:spPr>
          <a:xfrm>
            <a:off x="838200" y="365125"/>
            <a:ext cx="10515600" cy="1325563"/>
          </a:xfrm>
        </p:spPr>
        <p:txBody>
          <a:bodyPr>
            <a:normAutofit/>
          </a:bodyPr>
          <a:lstStyle/>
          <a:p>
            <a:pPr algn="ctr"/>
            <a:r>
              <a:rPr lang="en-US" sz="4400" u="sng" dirty="0"/>
              <a:t>Content for  the presentation</a:t>
            </a:r>
          </a:p>
        </p:txBody>
      </p:sp>
      <p:sp>
        <p:nvSpPr>
          <p:cNvPr id="3" name="Content Placeholder 2">
            <a:extLst>
              <a:ext uri="{FF2B5EF4-FFF2-40B4-BE49-F238E27FC236}">
                <a16:creationId xmlns="" xmlns:a16="http://schemas.microsoft.com/office/drawing/2014/main" id="{2A54ADEF-2197-9A5F-5429-3CD03E1AB326}"/>
              </a:ext>
            </a:extLst>
          </p:cNvPr>
          <p:cNvSpPr>
            <a:spLocks noGrp="1"/>
          </p:cNvSpPr>
          <p:nvPr>
            <p:ph idx="1"/>
          </p:nvPr>
        </p:nvSpPr>
        <p:spPr/>
        <p:txBody>
          <a:bodyPr>
            <a:normAutofit lnSpcReduction="10000"/>
          </a:bodyPr>
          <a:lstStyle/>
          <a:p>
            <a:pPr marL="0" marR="0">
              <a:lnSpc>
                <a:spcPct val="150000"/>
              </a:lnSpc>
              <a:spcBef>
                <a:spcPts val="0"/>
              </a:spcBef>
              <a:spcAft>
                <a:spcPts val="800"/>
              </a:spcAft>
            </a:pPr>
            <a:r>
              <a:rPr lang="en-US" dirty="0">
                <a:ea typeface="Calibri" panose="020F0502020204030204" pitchFamily="34" charset="0"/>
                <a:cs typeface="Iskoola Pota" panose="02010503010101010104" pitchFamily="2" charset="0"/>
              </a:rPr>
              <a:t>Introduction</a:t>
            </a:r>
          </a:p>
          <a:p>
            <a:pPr marL="0" marR="0">
              <a:lnSpc>
                <a:spcPct val="150000"/>
              </a:lnSpc>
              <a:spcBef>
                <a:spcPts val="0"/>
              </a:spcBef>
              <a:spcAft>
                <a:spcPts val="800"/>
              </a:spcAft>
            </a:pPr>
            <a:r>
              <a:rPr lang="en-US" dirty="0">
                <a:ea typeface="Calibri" panose="020F0502020204030204" pitchFamily="34" charset="0"/>
                <a:cs typeface="Iskoola Pota" panose="02010503010101010104" pitchFamily="2" charset="0"/>
              </a:rPr>
              <a:t>Objectives</a:t>
            </a:r>
          </a:p>
          <a:p>
            <a:pPr marL="0" marR="0" algn="just">
              <a:lnSpc>
                <a:spcPct val="150000"/>
              </a:lnSpc>
              <a:spcBef>
                <a:spcPts val="0"/>
              </a:spcBef>
              <a:spcAft>
                <a:spcPts val="800"/>
              </a:spcAft>
            </a:pPr>
            <a:r>
              <a:rPr lang="en-US" dirty="0">
                <a:ea typeface="Calibri" panose="020F0502020204030204" pitchFamily="34" charset="0"/>
                <a:cs typeface="Iskoola Pota" panose="02010503010101010104" pitchFamily="2" charset="0"/>
              </a:rPr>
              <a:t>Material and Methods</a:t>
            </a:r>
          </a:p>
          <a:p>
            <a:pPr marL="0" marR="0" algn="just">
              <a:lnSpc>
                <a:spcPct val="150000"/>
              </a:lnSpc>
              <a:spcBef>
                <a:spcPts val="0"/>
              </a:spcBef>
              <a:spcAft>
                <a:spcPts val="800"/>
              </a:spcAft>
            </a:pPr>
            <a:r>
              <a:rPr lang="en-US" dirty="0">
                <a:ea typeface="Calibri" panose="020F0502020204030204" pitchFamily="34" charset="0"/>
                <a:cs typeface="Iskoola Pota" panose="02010503010101010104" pitchFamily="2" charset="0"/>
              </a:rPr>
              <a:t>Results and Discussion</a:t>
            </a:r>
          </a:p>
          <a:p>
            <a:pPr marL="0" marR="0" algn="just">
              <a:lnSpc>
                <a:spcPct val="150000"/>
              </a:lnSpc>
              <a:spcBef>
                <a:spcPts val="0"/>
              </a:spcBef>
              <a:spcAft>
                <a:spcPts val="800"/>
              </a:spcAft>
            </a:pPr>
            <a:r>
              <a:rPr lang="en-US" dirty="0">
                <a:ea typeface="Calibri" panose="020F0502020204030204" pitchFamily="34" charset="0"/>
                <a:cs typeface="Iskoola Pota" panose="02010503010101010104" pitchFamily="2" charset="0"/>
              </a:rPr>
              <a:t>Conclusion and Recommendations</a:t>
            </a:r>
          </a:p>
          <a:p>
            <a:pPr marL="0" marR="0" algn="just">
              <a:lnSpc>
                <a:spcPct val="150000"/>
              </a:lnSpc>
              <a:spcBef>
                <a:spcPts val="0"/>
              </a:spcBef>
              <a:spcAft>
                <a:spcPts val="800"/>
              </a:spcAft>
            </a:pPr>
            <a:r>
              <a:rPr lang="en-US" dirty="0">
                <a:ea typeface="Calibri" panose="020F0502020204030204" pitchFamily="34" charset="0"/>
                <a:cs typeface="Iskoola Pota" panose="02010503010101010104" pitchFamily="2" charset="0"/>
              </a:rPr>
              <a:t>References</a:t>
            </a:r>
          </a:p>
        </p:txBody>
      </p:sp>
      <p:sp>
        <p:nvSpPr>
          <p:cNvPr id="4" name="Slide Number Placeholder 3">
            <a:extLst>
              <a:ext uri="{FF2B5EF4-FFF2-40B4-BE49-F238E27FC236}">
                <a16:creationId xmlns="" xmlns:a16="http://schemas.microsoft.com/office/drawing/2014/main" id="{6BF8F961-52E7-EAC8-9412-12E4E3384CBB}"/>
              </a:ext>
            </a:extLst>
          </p:cNvPr>
          <p:cNvSpPr>
            <a:spLocks noGrp="1"/>
          </p:cNvSpPr>
          <p:nvPr>
            <p:ph type="sldNum" sz="quarter" idx="12"/>
          </p:nvPr>
        </p:nvSpPr>
        <p:spPr>
          <a:xfrm>
            <a:off x="9329692" y="6492875"/>
            <a:ext cx="2743200" cy="365125"/>
          </a:xfrm>
        </p:spPr>
        <p:txBody>
          <a:bodyPr/>
          <a:lstStyle/>
          <a:p>
            <a:fld id="{48FC179B-E1DC-44DF-B0E4-66A8D350C2BE}" type="slidenum">
              <a:rPr lang="en-US" smtClean="0"/>
              <a:t>2</a:t>
            </a:fld>
            <a:endParaRPr lang="en-US"/>
          </a:p>
        </p:txBody>
      </p:sp>
    </p:spTree>
    <p:extLst>
      <p:ext uri="{BB962C8B-B14F-4D97-AF65-F5344CB8AC3E}">
        <p14:creationId xmlns:p14="http://schemas.microsoft.com/office/powerpoint/2010/main" val="1768445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636" y="748145"/>
            <a:ext cx="3768437" cy="720437"/>
          </a:xfrm>
        </p:spPr>
        <p:txBody>
          <a:bodyPr/>
          <a:lstStyle/>
          <a:p>
            <a:r>
              <a:rPr lang="en-US" dirty="0"/>
              <a:t>Feld trail</a:t>
            </a:r>
          </a:p>
        </p:txBody>
      </p:sp>
      <p:pic>
        <p:nvPicPr>
          <p:cNvPr id="4" name="Content Placeholder 3"/>
          <p:cNvPicPr>
            <a:picLocks noGrp="1" noChangeAspect="1"/>
          </p:cNvPicPr>
          <p:nvPr>
            <p:ph idx="1"/>
          </p:nvPr>
        </p:nvPicPr>
        <p:blipFill>
          <a:blip r:embed="rId2" cstate="print"/>
          <a:stretch>
            <a:fillRect/>
          </a:stretch>
        </p:blipFill>
        <p:spPr>
          <a:xfrm>
            <a:off x="6160350" y="97526"/>
            <a:ext cx="2983650" cy="3380781"/>
          </a:xfrm>
          <a:prstGeom prst="ellipse">
            <a:avLst/>
          </a:prstGeom>
          <a:ln>
            <a:noFill/>
          </a:ln>
          <a:effectLst>
            <a:softEdge rad="112500"/>
          </a:effectLst>
        </p:spPr>
      </p:pic>
      <p:pic>
        <p:nvPicPr>
          <p:cNvPr id="5" name="Picture 4"/>
          <p:cNvPicPr>
            <a:picLocks noChangeAspect="1"/>
          </p:cNvPicPr>
          <p:nvPr/>
        </p:nvPicPr>
        <p:blipFill>
          <a:blip r:embed="rId3"/>
          <a:stretch>
            <a:fillRect/>
          </a:stretch>
        </p:blipFill>
        <p:spPr>
          <a:xfrm>
            <a:off x="457200" y="3105835"/>
            <a:ext cx="5235218" cy="3529769"/>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9224002" y="465315"/>
            <a:ext cx="2798618" cy="3184172"/>
          </a:xfrm>
          <a:prstGeom prst="ellipse">
            <a:avLst/>
          </a:prstGeom>
          <a:ln>
            <a:noFill/>
          </a:ln>
          <a:effectLst>
            <a:softEdge rad="112500"/>
          </a:effectLst>
        </p:spPr>
      </p:pic>
      <p:pic>
        <p:nvPicPr>
          <p:cNvPr id="7" name="Picture 6"/>
          <p:cNvPicPr>
            <a:picLocks noChangeAspect="1"/>
          </p:cNvPicPr>
          <p:nvPr/>
        </p:nvPicPr>
        <p:blipFill>
          <a:blip r:embed="rId5" cstate="print"/>
          <a:stretch>
            <a:fillRect/>
          </a:stretch>
        </p:blipFill>
        <p:spPr>
          <a:xfrm>
            <a:off x="6539345" y="4087095"/>
            <a:ext cx="3862293" cy="2202912"/>
          </a:xfrm>
          <a:prstGeom prst="ellipse">
            <a:avLst/>
          </a:prstGeom>
          <a:ln>
            <a:noFill/>
          </a:ln>
          <a:effectLst>
            <a:softEdge rad="112500"/>
          </a:effectLst>
        </p:spPr>
      </p:pic>
      <p:sp>
        <p:nvSpPr>
          <p:cNvPr id="8" name="Rectangle 7"/>
          <p:cNvSpPr/>
          <p:nvPr/>
        </p:nvSpPr>
        <p:spPr>
          <a:xfrm>
            <a:off x="457199" y="2016810"/>
            <a:ext cx="5472545" cy="830997"/>
          </a:xfrm>
          <a:prstGeom prst="rect">
            <a:avLst/>
          </a:prstGeom>
        </p:spPr>
        <p:txBody>
          <a:bodyPr wrap="square">
            <a:spAutoFit/>
          </a:bodyPr>
          <a:lstStyle/>
          <a:p>
            <a:r>
              <a:rPr lang="en-US" sz="2400" b="1" dirty="0"/>
              <a:t>After about 4 months, we were able to make a very beautiful fence</a:t>
            </a:r>
          </a:p>
        </p:txBody>
      </p:sp>
    </p:spTree>
    <p:extLst>
      <p:ext uri="{BB962C8B-B14F-4D97-AF65-F5344CB8AC3E}">
        <p14:creationId xmlns:p14="http://schemas.microsoft.com/office/powerpoint/2010/main" val="3570522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09" y="764373"/>
            <a:ext cx="11021291" cy="745772"/>
          </a:xfrm>
        </p:spPr>
        <p:txBody>
          <a:bodyPr/>
          <a:lstStyle/>
          <a:p>
            <a:pPr algn="ctr"/>
            <a:r>
              <a:rPr lang="en-US" dirty="0"/>
              <a:t>conclusion</a:t>
            </a:r>
          </a:p>
        </p:txBody>
      </p:sp>
      <p:sp>
        <p:nvSpPr>
          <p:cNvPr id="3" name="Content Placeholder 2"/>
          <p:cNvSpPr>
            <a:spLocks noGrp="1"/>
          </p:cNvSpPr>
          <p:nvPr>
            <p:ph idx="1"/>
          </p:nvPr>
        </p:nvSpPr>
        <p:spPr>
          <a:xfrm>
            <a:off x="685800" y="1648692"/>
            <a:ext cx="10820400" cy="4569994"/>
          </a:xfrm>
        </p:spPr>
        <p:txBody>
          <a:bodyPr>
            <a:normAutofit fontScale="77500" lnSpcReduction="20000"/>
          </a:bodyPr>
          <a:lstStyle/>
          <a:p>
            <a:pPr>
              <a:buFont typeface="Wingdings" panose="05000000000000000000" pitchFamily="2" charset="2"/>
              <a:buChar char="v"/>
            </a:pPr>
            <a:r>
              <a:rPr lang="en-US" dirty="0"/>
              <a:t>The factors influencing the choice of tree-shaping kabana by tourists are the mental freedom factor, i.e. H. the need to take a mental break and also the need to get nature, safety and new experiences related to the travel of tourists has a great influence on the choice of tree-shaping kabana. the reason</a:t>
            </a:r>
          </a:p>
          <a:p>
            <a:pPr>
              <a:buFont typeface="Wingdings" panose="05000000000000000000" pitchFamily="2" charset="2"/>
              <a:buChar char="v"/>
            </a:pPr>
            <a:r>
              <a:rPr lang="en-US" dirty="0"/>
              <a:t> In this case, the main factor that must be considered when choosing a trip related to the </a:t>
            </a:r>
            <a:r>
              <a:rPr lang="en-US" dirty="0" err="1"/>
              <a:t>Ingiriya</a:t>
            </a:r>
            <a:r>
              <a:rPr lang="en-US" dirty="0"/>
              <a:t> area is the length (day) of stay and safety at the place of accommodation as important factors. </a:t>
            </a:r>
          </a:p>
          <a:p>
            <a:pPr>
              <a:buFont typeface="Wingdings" panose="05000000000000000000" pitchFamily="2" charset="2"/>
              <a:buChar char="v"/>
            </a:pPr>
            <a:r>
              <a:rPr lang="en-US" dirty="0"/>
              <a:t>In addition, the main attribute when choosing a trip related to the </a:t>
            </a:r>
            <a:r>
              <a:rPr lang="en-US" dirty="0" err="1"/>
              <a:t>Ingiriya</a:t>
            </a:r>
            <a:r>
              <a:rPr lang="en-US" dirty="0"/>
              <a:t> region is the ability to easily provide transportation facilities, and also easy access to a large number of tourist attractions in Colombo District can be concluded as the main attribute.</a:t>
            </a:r>
          </a:p>
          <a:p>
            <a:pPr>
              <a:buFont typeface="Wingdings" panose="05000000000000000000" pitchFamily="2" charset="2"/>
              <a:buChar char="v"/>
            </a:pPr>
            <a:r>
              <a:rPr lang="en-US" dirty="0"/>
              <a:t> Also related to </a:t>
            </a:r>
            <a:r>
              <a:rPr lang="en-US" dirty="0" err="1"/>
              <a:t>Ingiriya</a:t>
            </a:r>
            <a:r>
              <a:rPr lang="en-US" dirty="0"/>
              <a:t> area, minimum biodiversity is the main issue to visit and in some cases lack of transportation and lack of ICT facilities are the main issues. </a:t>
            </a:r>
          </a:p>
          <a:p>
            <a:pPr>
              <a:buFont typeface="Wingdings" panose="05000000000000000000" pitchFamily="2" charset="2"/>
              <a:buChar char="v"/>
            </a:pPr>
            <a:r>
              <a:rPr lang="en-US" dirty="0"/>
              <a:t> Thus, in summary, in establishing tree-shaping kabana in this area, it is necessary to build a new experience for safety, price tourists, and also promote transportation facilities and ICT facilities.</a:t>
            </a:r>
          </a:p>
        </p:txBody>
      </p:sp>
      <p:sp>
        <p:nvSpPr>
          <p:cNvPr id="5" name="Slide Number Placeholder 4"/>
          <p:cNvSpPr>
            <a:spLocks noGrp="1"/>
          </p:cNvSpPr>
          <p:nvPr>
            <p:ph type="sldNum" sz="quarter" idx="12"/>
          </p:nvPr>
        </p:nvSpPr>
        <p:spPr/>
        <p:txBody>
          <a:bodyPr/>
          <a:lstStyle/>
          <a:p>
            <a:fld id="{C53D75EC-A529-4AED-9CDD-2EB1565D3454}" type="slidenum">
              <a:rPr lang="en-US" smtClean="0"/>
              <a:pPr/>
              <a:t>21</a:t>
            </a:fld>
            <a:endParaRPr lang="en-US" dirty="0"/>
          </a:p>
        </p:txBody>
      </p:sp>
    </p:spTree>
    <p:extLst>
      <p:ext uri="{BB962C8B-B14F-4D97-AF65-F5344CB8AC3E}">
        <p14:creationId xmlns:p14="http://schemas.microsoft.com/office/powerpoint/2010/main" val="22095766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60764"/>
            <a:ext cx="10820400" cy="4957921"/>
          </a:xfrm>
        </p:spPr>
        <p:txBody>
          <a:bodyPr/>
          <a:lstStyle/>
          <a:p>
            <a:r>
              <a:rPr lang="en-US" b="1" dirty="0"/>
              <a:t>Prof. M. </a:t>
            </a:r>
            <a:r>
              <a:rPr lang="en-US" b="1" dirty="0" err="1"/>
              <a:t>Amirthalingam</a:t>
            </a:r>
            <a:r>
              <a:rPr lang="en-US" b="1" dirty="0"/>
              <a:t> of the C.P. </a:t>
            </a:r>
            <a:r>
              <a:rPr lang="en-US" b="1" dirty="0" err="1"/>
              <a:t>Ramaswamy</a:t>
            </a:r>
            <a:r>
              <a:rPr lang="en-US" b="1" dirty="0"/>
              <a:t> Environmental Education Centre says, “Research by scientists like </a:t>
            </a:r>
            <a:r>
              <a:rPr lang="en-US" b="1" dirty="0" err="1"/>
              <a:t>Nayar</a:t>
            </a:r>
            <a:r>
              <a:rPr lang="en-US" b="1" dirty="0"/>
              <a:t>, Ramamurthy and Agarwal suggests that the  tree can absorb dust at the rate of 2.92 gm per </a:t>
            </a:r>
            <a:r>
              <a:rPr lang="en-US" b="1" dirty="0" err="1"/>
              <a:t>sq.m</a:t>
            </a:r>
            <a:r>
              <a:rPr lang="en-US" b="1" dirty="0"/>
              <a:t>. of leaf surface a day.” With constant trimming, the tree can be accommodated in just five </a:t>
            </a:r>
            <a:r>
              <a:rPr lang="en-US" b="1" dirty="0" err="1"/>
              <a:t>sq.ft</a:t>
            </a:r>
            <a:r>
              <a:rPr lang="en-US" b="1" dirty="0"/>
              <a:t>. of ground space</a:t>
            </a:r>
            <a:r>
              <a:rPr lang="en-US" dirty="0"/>
              <a:t> (</a:t>
            </a:r>
            <a:r>
              <a:rPr lang="en-US" sz="1800" dirty="0"/>
              <a:t>The </a:t>
            </a:r>
            <a:r>
              <a:rPr lang="en-US" sz="1800" dirty="0" err="1"/>
              <a:t>hindu</a:t>
            </a:r>
            <a:r>
              <a:rPr lang="en-US" sz="1800" dirty="0"/>
              <a:t> April 10, 2015)</a:t>
            </a:r>
          </a:p>
          <a:p>
            <a:pPr marL="0" indent="0">
              <a:buNone/>
            </a:pPr>
            <a:r>
              <a:rPr lang="en-US" sz="2400" b="1" dirty="0"/>
              <a:t>Tree shaping concept is a good solution to reduce air pollution and we propose “Tree Therapy” to add values to conventional </a:t>
            </a:r>
            <a:r>
              <a:rPr lang="en-US" sz="2400" b="1" dirty="0" err="1"/>
              <a:t>agri</a:t>
            </a:r>
            <a:r>
              <a:rPr lang="en-US" sz="2400" b="1" dirty="0"/>
              <a:t>- tourism sector  </a:t>
            </a:r>
          </a:p>
        </p:txBody>
      </p:sp>
      <p:sp>
        <p:nvSpPr>
          <p:cNvPr id="5" name="Slide Number Placeholder 4"/>
          <p:cNvSpPr>
            <a:spLocks noGrp="1"/>
          </p:cNvSpPr>
          <p:nvPr>
            <p:ph type="sldNum" sz="quarter" idx="12"/>
          </p:nvPr>
        </p:nvSpPr>
        <p:spPr/>
        <p:txBody>
          <a:bodyPr/>
          <a:lstStyle/>
          <a:p>
            <a:fld id="{C53D75EC-A529-4AED-9CDD-2EB1565D3454}" type="slidenum">
              <a:rPr lang="en-US" smtClean="0"/>
              <a:pPr/>
              <a:t>22</a:t>
            </a:fld>
            <a:endParaRPr lang="en-US" dirty="0"/>
          </a:p>
        </p:txBody>
      </p:sp>
      <p:pic>
        <p:nvPicPr>
          <p:cNvPr id="6" name="Picture 5"/>
          <p:cNvPicPr>
            <a:picLocks noChangeAspect="1"/>
          </p:cNvPicPr>
          <p:nvPr/>
        </p:nvPicPr>
        <p:blipFill>
          <a:blip r:embed="rId2"/>
          <a:stretch>
            <a:fillRect/>
          </a:stretch>
        </p:blipFill>
        <p:spPr>
          <a:xfrm>
            <a:off x="1712816" y="3648585"/>
            <a:ext cx="8458200" cy="3535986"/>
          </a:xfrm>
          <a:prstGeom prst="rect">
            <a:avLst/>
          </a:prstGeom>
          <a:effectLst>
            <a:softEdge rad="1257300"/>
          </a:effectLst>
        </p:spPr>
      </p:pic>
    </p:spTree>
    <p:extLst>
      <p:ext uri="{BB962C8B-B14F-4D97-AF65-F5344CB8AC3E}">
        <p14:creationId xmlns:p14="http://schemas.microsoft.com/office/powerpoint/2010/main" val="8270965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 of the study </a:t>
            </a:r>
            <a:br>
              <a:rPr lang="en-US" dirty="0"/>
            </a:br>
            <a:endParaRPr lang="en-US" dirty="0"/>
          </a:p>
        </p:txBody>
      </p:sp>
      <p:sp>
        <p:nvSpPr>
          <p:cNvPr id="3" name="Content Placeholder 2"/>
          <p:cNvSpPr>
            <a:spLocks noGrp="1"/>
          </p:cNvSpPr>
          <p:nvPr>
            <p:ph idx="1"/>
          </p:nvPr>
        </p:nvSpPr>
        <p:spPr/>
        <p:txBody>
          <a:bodyPr/>
          <a:lstStyle/>
          <a:p>
            <a:r>
              <a:rPr lang="en-US" dirty="0"/>
              <a:t>This study was conducted as a qualitative filed trial + a field survey which limits the researcher's ability to identify all the factors that can influence tourists' behavior as well as all the possibilities of the selected factors. Getting data from incoming tourists is not easy.</a:t>
            </a:r>
          </a:p>
        </p:txBody>
      </p:sp>
      <p:sp>
        <p:nvSpPr>
          <p:cNvPr id="5" name="Slide Number Placeholder 4"/>
          <p:cNvSpPr>
            <a:spLocks noGrp="1"/>
          </p:cNvSpPr>
          <p:nvPr>
            <p:ph type="sldNum" sz="quarter" idx="12"/>
          </p:nvPr>
        </p:nvSpPr>
        <p:spPr/>
        <p:txBody>
          <a:bodyPr/>
          <a:lstStyle/>
          <a:p>
            <a:fld id="{C53D75EC-A529-4AED-9CDD-2EB1565D3454}" type="slidenum">
              <a:rPr lang="en-US" smtClean="0"/>
              <a:pPr/>
              <a:t>23</a:t>
            </a:fld>
            <a:endParaRPr lang="en-US" dirty="0"/>
          </a:p>
        </p:txBody>
      </p:sp>
      <p:pic>
        <p:nvPicPr>
          <p:cNvPr id="6" name="Picture 5"/>
          <p:cNvPicPr>
            <a:picLocks noChangeAspect="1"/>
          </p:cNvPicPr>
          <p:nvPr/>
        </p:nvPicPr>
        <p:blipFill>
          <a:blip r:embed="rId2"/>
          <a:stretch>
            <a:fillRect/>
          </a:stretch>
        </p:blipFill>
        <p:spPr>
          <a:xfrm>
            <a:off x="2886075" y="3491345"/>
            <a:ext cx="5094143" cy="3033280"/>
          </a:xfrm>
          <a:prstGeom prst="rect">
            <a:avLst/>
          </a:prstGeom>
          <a:effectLst>
            <a:softEdge rad="673100"/>
          </a:effectLst>
        </p:spPr>
      </p:pic>
    </p:spTree>
    <p:extLst>
      <p:ext uri="{BB962C8B-B14F-4D97-AF65-F5344CB8AC3E}">
        <p14:creationId xmlns:p14="http://schemas.microsoft.com/office/powerpoint/2010/main" val="1849668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Further Research Opportunities </a:t>
            </a:r>
            <a:br>
              <a:rPr lang="en-US" dirty="0"/>
            </a:br>
            <a:endParaRPr lang="en-US" dirty="0"/>
          </a:p>
        </p:txBody>
      </p:sp>
      <p:sp>
        <p:nvSpPr>
          <p:cNvPr id="3" name="Content Placeholder 2"/>
          <p:cNvSpPr>
            <a:spLocks noGrp="1"/>
          </p:cNvSpPr>
          <p:nvPr>
            <p:ph idx="1"/>
          </p:nvPr>
        </p:nvSpPr>
        <p:spPr>
          <a:xfrm>
            <a:off x="838200" y="2057401"/>
            <a:ext cx="7072745" cy="4024125"/>
          </a:xfrm>
        </p:spPr>
        <p:txBody>
          <a:bodyPr/>
          <a:lstStyle/>
          <a:p>
            <a:pPr marL="0" indent="0">
              <a:buNone/>
            </a:pPr>
            <a:r>
              <a:rPr lang="en-US" dirty="0"/>
              <a:t>Through research, </a:t>
            </a:r>
          </a:p>
          <a:p>
            <a:r>
              <a:rPr lang="en-US" dirty="0"/>
              <a:t>According to the survey results, value addition to agro –tourism is a new opportunity in the sector to create a novel venture. </a:t>
            </a:r>
          </a:p>
          <a:p>
            <a:r>
              <a:rPr lang="en-US" dirty="0"/>
              <a:t>it has been possible to give a new face to the tourism industry.  </a:t>
            </a:r>
          </a:p>
          <a:p>
            <a:r>
              <a:rPr lang="en-US" dirty="0"/>
              <a:t>Environmentally friendly and environmentally friendly.</a:t>
            </a:r>
          </a:p>
        </p:txBody>
      </p:sp>
      <p:sp>
        <p:nvSpPr>
          <p:cNvPr id="5" name="Slide Number Placeholder 4"/>
          <p:cNvSpPr>
            <a:spLocks noGrp="1"/>
          </p:cNvSpPr>
          <p:nvPr>
            <p:ph type="sldNum" sz="quarter" idx="12"/>
          </p:nvPr>
        </p:nvSpPr>
        <p:spPr/>
        <p:txBody>
          <a:bodyPr/>
          <a:lstStyle/>
          <a:p>
            <a:fld id="{C53D75EC-A529-4AED-9CDD-2EB1565D3454}" type="slidenum">
              <a:rPr lang="en-US" smtClean="0"/>
              <a:pPr/>
              <a:t>24</a:t>
            </a:fld>
            <a:endParaRPr lang="en-US" dirty="0"/>
          </a:p>
        </p:txBody>
      </p:sp>
      <p:pic>
        <p:nvPicPr>
          <p:cNvPr id="6" name="Picture 5"/>
          <p:cNvPicPr>
            <a:picLocks noChangeAspect="1"/>
          </p:cNvPicPr>
          <p:nvPr/>
        </p:nvPicPr>
        <p:blipFill>
          <a:blip r:embed="rId2"/>
          <a:stretch>
            <a:fillRect/>
          </a:stretch>
        </p:blipFill>
        <p:spPr>
          <a:xfrm>
            <a:off x="7406554" y="1410887"/>
            <a:ext cx="4099646" cy="5006340"/>
          </a:xfrm>
          <a:prstGeom prst="rect">
            <a:avLst/>
          </a:prstGeom>
          <a:effectLst>
            <a:softEdge rad="635000"/>
          </a:effectLst>
        </p:spPr>
      </p:pic>
    </p:spTree>
    <p:extLst>
      <p:ext uri="{BB962C8B-B14F-4D97-AF65-F5344CB8AC3E}">
        <p14:creationId xmlns:p14="http://schemas.microsoft.com/office/powerpoint/2010/main" val="6648040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D835E7-3E08-4480-BA75-2433FCD4686D}"/>
              </a:ext>
            </a:extLst>
          </p:cNvPr>
          <p:cNvSpPr>
            <a:spLocks noGrp="1"/>
          </p:cNvSpPr>
          <p:nvPr>
            <p:ph type="title"/>
          </p:nvPr>
        </p:nvSpPr>
        <p:spPr>
          <a:xfrm>
            <a:off x="838200" y="136525"/>
            <a:ext cx="10515600" cy="1325563"/>
          </a:xfrm>
        </p:spPr>
        <p:txBody>
          <a:bodyPr/>
          <a:lstStyle/>
          <a:p>
            <a:pPr marR="0" lvl="0" algn="ctr">
              <a:lnSpc>
                <a:spcPct val="115000"/>
              </a:lnSpc>
              <a:spcBef>
                <a:spcPts val="0"/>
              </a:spcBef>
              <a:spcAft>
                <a:spcPts val="0"/>
              </a:spcAft>
            </a:pPr>
            <a:r>
              <a:rPr lang="en-GB" b="1" dirty="0">
                <a:effectLst/>
                <a:latin typeface="+mn-lt"/>
                <a:ea typeface="Calibri" panose="020F0502020204030204" pitchFamily="34" charset="0"/>
                <a:cs typeface="Iskoola Pota" panose="020B0502040204020203" pitchFamily="34" charset="0"/>
              </a:rPr>
              <a:t>References</a:t>
            </a:r>
            <a:endParaRPr lang="en-US" b="1" dirty="0">
              <a:effectLst/>
              <a:latin typeface="+mn-lt"/>
              <a:ea typeface="Calibri" panose="020F0502020204030204" pitchFamily="34" charset="0"/>
              <a:cs typeface="Iskoola Pota" panose="020B0502040204020203" pitchFamily="34" charset="0"/>
            </a:endParaRPr>
          </a:p>
        </p:txBody>
      </p:sp>
      <p:sp>
        <p:nvSpPr>
          <p:cNvPr id="3" name="Content Placeholder 2">
            <a:extLst>
              <a:ext uri="{FF2B5EF4-FFF2-40B4-BE49-F238E27FC236}">
                <a16:creationId xmlns:a16="http://schemas.microsoft.com/office/drawing/2014/main" xmlns="" id="{83A7DB56-2E77-47F4-8B1F-E35D796CD7E2}"/>
              </a:ext>
            </a:extLst>
          </p:cNvPr>
          <p:cNvSpPr>
            <a:spLocks noGrp="1"/>
          </p:cNvSpPr>
          <p:nvPr>
            <p:ph idx="1"/>
          </p:nvPr>
        </p:nvSpPr>
        <p:spPr>
          <a:xfrm>
            <a:off x="556846" y="1322362"/>
            <a:ext cx="10669172" cy="4965896"/>
          </a:xfrm>
        </p:spPr>
        <p:txBody>
          <a:bodyPr>
            <a:normAutofit fontScale="55000" lnSpcReduction="20000"/>
          </a:bodyPr>
          <a:lstStyle/>
          <a:p>
            <a:endParaRPr lang="en-US" sz="2000" dirty="0"/>
          </a:p>
          <a:p>
            <a:pPr algn="just"/>
            <a:r>
              <a:rPr lang="en-US" sz="2000" dirty="0"/>
              <a:t>Wicks, E . and </a:t>
            </a:r>
            <a:r>
              <a:rPr lang="en-US" sz="2000" dirty="0" err="1"/>
              <a:t>Merrett</a:t>
            </a:r>
            <a:r>
              <a:rPr lang="en-US" sz="2000" dirty="0"/>
              <a:t>, C. D (2003) </a:t>
            </a:r>
            <a:r>
              <a:rPr lang="en-US" sz="2000" dirty="0" err="1"/>
              <a:t>Agritourism</a:t>
            </a:r>
            <a:r>
              <a:rPr lang="en-US" sz="2000" dirty="0"/>
              <a:t>: An economic opportunity for Illinois.</a:t>
            </a:r>
          </a:p>
          <a:p>
            <a:pPr marL="0" indent="0" algn="just">
              <a:buNone/>
            </a:pPr>
            <a:r>
              <a:rPr lang="en-US" sz="2000" dirty="0"/>
              <a:t>     </a:t>
            </a:r>
            <a:r>
              <a:rPr lang="en-US" sz="2000" dirty="0">
                <a:hlinkClick r:id="rId2"/>
              </a:rPr>
              <a:t>http://www.iira.org/pubsnew/publication/IIRA- RRR-577.pdf</a:t>
            </a:r>
            <a:r>
              <a:rPr lang="en-US" sz="2000" dirty="0"/>
              <a:t>.</a:t>
            </a:r>
          </a:p>
          <a:p>
            <a:pPr marL="0" indent="0" algn="just">
              <a:buNone/>
            </a:pPr>
            <a:endParaRPr lang="en-US" sz="2000" dirty="0"/>
          </a:p>
          <a:p>
            <a:pPr algn="just"/>
            <a:r>
              <a:rPr lang="en-US" sz="2000" dirty="0"/>
              <a:t>S. H. P. Malkanthi1and J. K. </a:t>
            </a:r>
            <a:r>
              <a:rPr lang="en-US" sz="2000" dirty="0" err="1"/>
              <a:t>Routry</a:t>
            </a:r>
            <a:r>
              <a:rPr lang="en-US" sz="2000" dirty="0"/>
              <a:t> (2011) POTENTIAL FOR AGRITOURISM DEVELOPMENT: EVEDANCE FROM SRI LANKA</a:t>
            </a:r>
          </a:p>
          <a:p>
            <a:pPr algn="just"/>
            <a:endParaRPr lang="en-US" sz="2000" dirty="0"/>
          </a:p>
          <a:p>
            <a:pPr algn="just"/>
            <a:r>
              <a:rPr lang="en-US" sz="2000" dirty="0" err="1"/>
              <a:t>Rohana</a:t>
            </a:r>
            <a:r>
              <a:rPr lang="en-US" sz="2000" dirty="0"/>
              <a:t> P </a:t>
            </a:r>
            <a:r>
              <a:rPr lang="en-US" sz="2000" dirty="0" err="1"/>
              <a:t>Mahaliyanaarachchi</a:t>
            </a:r>
            <a:r>
              <a:rPr lang="en-US" sz="2000" dirty="0"/>
              <a:t> (2015) Role of </a:t>
            </a:r>
            <a:r>
              <a:rPr lang="en-US" sz="2000" dirty="0" err="1"/>
              <a:t>Agri</a:t>
            </a:r>
            <a:r>
              <a:rPr lang="en-US" sz="2000" dirty="0"/>
              <a:t> Tourism as a Moderated Rural Business</a:t>
            </a:r>
          </a:p>
          <a:p>
            <a:pPr algn="just"/>
            <a:endParaRPr lang="en-US" sz="2000" dirty="0"/>
          </a:p>
          <a:p>
            <a:pPr algn="just"/>
            <a:r>
              <a:rPr lang="en-US" sz="2000" dirty="0"/>
              <a:t> RP </a:t>
            </a:r>
            <a:r>
              <a:rPr lang="en-US" sz="2000" dirty="0" err="1"/>
              <a:t>Mahaliyanaarachchi</a:t>
            </a:r>
            <a:r>
              <a:rPr lang="en-US" sz="2000" dirty="0"/>
              <a:t>, MS </a:t>
            </a:r>
            <a:r>
              <a:rPr lang="en-US" sz="2000" dirty="0" err="1"/>
              <a:t>Elapata</a:t>
            </a:r>
            <a:r>
              <a:rPr lang="en-US" sz="2000" dirty="0"/>
              <a:t>, M </a:t>
            </a:r>
            <a:r>
              <a:rPr lang="en-US" sz="2000" dirty="0" err="1"/>
              <a:t>Esham</a:t>
            </a:r>
            <a:r>
              <a:rPr lang="en-US" sz="2000" dirty="0"/>
              <a:t>(2019) </a:t>
            </a:r>
            <a:r>
              <a:rPr lang="en-US" sz="2000" dirty="0" err="1"/>
              <a:t>Agritourism</a:t>
            </a:r>
            <a:r>
              <a:rPr lang="en-US" sz="2000" dirty="0"/>
              <a:t> as a sustainable adaptation option for climate change</a:t>
            </a:r>
          </a:p>
          <a:p>
            <a:pPr algn="just"/>
            <a:endParaRPr lang="en-US" sz="2000" dirty="0"/>
          </a:p>
          <a:p>
            <a:pPr algn="just"/>
            <a:r>
              <a:rPr lang="en-US" sz="2000" dirty="0"/>
              <a:t>World </a:t>
            </a:r>
            <a:r>
              <a:rPr lang="en-US" sz="2000" dirty="0" err="1"/>
              <a:t>Factbook</a:t>
            </a:r>
            <a:r>
              <a:rPr lang="en-US" sz="2000" dirty="0"/>
              <a:t> (2011) Economy: Sri Lanka https://www.cia.gov/library/publications/theworld-factbook/geos/ce.html. Downloaded on 24th February 2011.</a:t>
            </a:r>
          </a:p>
          <a:p>
            <a:pPr algn="just"/>
            <a:r>
              <a:rPr lang="en-US" sz="2000" dirty="0"/>
              <a:t>Alex, A. The vintage news. September 09, 2016. https://www.thevintagenews.com/2016/09/09/priorirty-focus-title-chair-grew-1903-handy-banker-trained-shaped-tree-grow-form-chairso/ (accessed January 21, 2020).</a:t>
            </a:r>
          </a:p>
          <a:p>
            <a:pPr algn="just"/>
            <a:r>
              <a:rPr lang="en-US" sz="2000" dirty="0" err="1"/>
              <a:t>Badore</a:t>
            </a:r>
            <a:r>
              <a:rPr lang="en-US" sz="2000" dirty="0"/>
              <a:t>, Margaret. Axel </a:t>
            </a:r>
            <a:r>
              <a:rPr lang="en-US" sz="2000" dirty="0" err="1"/>
              <a:t>Erlandson's</a:t>
            </a:r>
            <a:r>
              <a:rPr lang="en-US" sz="2000" dirty="0"/>
              <a:t> living Circus Tree sculptures. 02 18, 2014. https://www.treehugger.com/culture/axel-erlandsons-living-tree-sculptures.html (accessed 01 2020, 21).</a:t>
            </a:r>
          </a:p>
          <a:p>
            <a:pPr algn="just"/>
            <a:r>
              <a:rPr lang="en-US" sz="2000" dirty="0" err="1"/>
              <a:t>Barthelemy</a:t>
            </a:r>
            <a:r>
              <a:rPr lang="en-US" sz="2000" dirty="0"/>
              <a:t>, Daniel, and Yves </a:t>
            </a:r>
            <a:r>
              <a:rPr lang="en-US" sz="2000" dirty="0" err="1"/>
              <a:t>Caraglio</a:t>
            </a:r>
            <a:r>
              <a:rPr lang="en-US" sz="2000" dirty="0"/>
              <a:t>. "Plant Architecture: A Dynamic, Multilevel and Comprehensive Approach to Plant Form, Structure and Ontogeny." Annals of Botany 99, no. 3 (March 2007): 375-407.</a:t>
            </a:r>
          </a:p>
          <a:p>
            <a:pPr algn="just"/>
            <a:r>
              <a:rPr lang="en-US" sz="2000" dirty="0"/>
              <a:t>Cook, P., and B. </a:t>
            </a:r>
            <a:r>
              <a:rPr lang="en-US" sz="2000" dirty="0" err="1"/>
              <a:t>Northey</a:t>
            </a:r>
            <a:r>
              <a:rPr lang="en-US" sz="2000" dirty="0"/>
              <a:t>. 3 methods of tree shaping. Dec 6, 2010. 〈http://inhabitat.com/interview-becky-northey-and-peter-pook-cook-on-the-tree-shaping-art-of-pooktre.</a:t>
            </a:r>
          </a:p>
          <a:p>
            <a:pPr algn="just"/>
            <a:r>
              <a:rPr lang="en-US" sz="2000" dirty="0"/>
              <a:t>Godin, C, and H </a:t>
            </a:r>
            <a:r>
              <a:rPr lang="en-US" sz="2000" dirty="0" err="1"/>
              <a:t>Sinoquet</a:t>
            </a:r>
            <a:r>
              <a:rPr lang="en-US" sz="2000" dirty="0"/>
              <a:t>. "Functional–structural plant modelling." New </a:t>
            </a:r>
            <a:r>
              <a:rPr lang="en-US" sz="2000" dirty="0" err="1"/>
              <a:t>Phytologist</a:t>
            </a:r>
            <a:r>
              <a:rPr lang="en-US" sz="2000" dirty="0"/>
              <a:t> 166 (2005): 705-708.</a:t>
            </a:r>
          </a:p>
          <a:p>
            <a:pPr algn="just"/>
            <a:r>
              <a:rPr lang="en-US" sz="2000" dirty="0"/>
              <a:t>Golan, Ezekiel. Method and a kit for shaping a portion of a woody plant in to a desired form. United States Patent US 7,328,532 B2. February 12, 2008.</a:t>
            </a:r>
          </a:p>
          <a:p>
            <a:pPr algn="just"/>
            <a:endParaRPr lang="en-US" sz="2000" dirty="0"/>
          </a:p>
          <a:p>
            <a:pPr marL="0" indent="0" algn="just">
              <a:buNone/>
            </a:pPr>
            <a:endParaRPr lang="en-US" sz="2000" dirty="0"/>
          </a:p>
          <a:p>
            <a:pPr marL="0" indent="0">
              <a:buNone/>
            </a:pPr>
            <a:endParaRPr lang="en-US" sz="2000" dirty="0"/>
          </a:p>
        </p:txBody>
      </p:sp>
      <p:sp>
        <p:nvSpPr>
          <p:cNvPr id="5" name="Slide Number Placeholder 4">
            <a:extLst>
              <a:ext uri="{FF2B5EF4-FFF2-40B4-BE49-F238E27FC236}">
                <a16:creationId xmlns:a16="http://schemas.microsoft.com/office/drawing/2014/main" xmlns="" id="{FE115B16-3DB8-411A-ADFA-16B60DF84B0D}"/>
              </a:ext>
            </a:extLst>
          </p:cNvPr>
          <p:cNvSpPr>
            <a:spLocks noGrp="1"/>
          </p:cNvSpPr>
          <p:nvPr>
            <p:ph type="sldNum" sz="quarter" idx="12"/>
          </p:nvPr>
        </p:nvSpPr>
        <p:spPr/>
        <p:txBody>
          <a:bodyPr/>
          <a:lstStyle/>
          <a:p>
            <a:fld id="{C53D75EC-A529-4AED-9CDD-2EB1565D3454}" type="slidenum">
              <a:rPr lang="en-US" smtClean="0"/>
              <a:pPr/>
              <a:t>25</a:t>
            </a:fld>
            <a:endParaRPr lang="en-US" dirty="0"/>
          </a:p>
        </p:txBody>
      </p:sp>
    </p:spTree>
    <p:extLst>
      <p:ext uri="{BB962C8B-B14F-4D97-AF65-F5344CB8AC3E}">
        <p14:creationId xmlns:p14="http://schemas.microsoft.com/office/powerpoint/2010/main" val="17591024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D835E7-3E08-4480-BA75-2433FCD4686D}"/>
              </a:ext>
            </a:extLst>
          </p:cNvPr>
          <p:cNvSpPr>
            <a:spLocks noGrp="1"/>
          </p:cNvSpPr>
          <p:nvPr>
            <p:ph type="title"/>
          </p:nvPr>
        </p:nvSpPr>
        <p:spPr>
          <a:xfrm>
            <a:off x="838200" y="136525"/>
            <a:ext cx="10515600" cy="1325563"/>
          </a:xfrm>
        </p:spPr>
        <p:txBody>
          <a:bodyPr/>
          <a:lstStyle/>
          <a:p>
            <a:pPr marR="0" lvl="0" algn="ctr">
              <a:lnSpc>
                <a:spcPct val="115000"/>
              </a:lnSpc>
              <a:spcBef>
                <a:spcPts val="0"/>
              </a:spcBef>
              <a:spcAft>
                <a:spcPts val="0"/>
              </a:spcAft>
            </a:pPr>
            <a:r>
              <a:rPr lang="en-GB" b="1" dirty="0">
                <a:effectLst/>
                <a:latin typeface="+mn-lt"/>
                <a:ea typeface="Calibri" panose="020F0502020204030204" pitchFamily="34" charset="0"/>
                <a:cs typeface="Iskoola Pota" panose="020B0502040204020203" pitchFamily="34" charset="0"/>
              </a:rPr>
              <a:t>Acknowledgement</a:t>
            </a:r>
          </a:p>
        </p:txBody>
      </p:sp>
      <p:sp>
        <p:nvSpPr>
          <p:cNvPr id="3" name="Content Placeholder 2">
            <a:extLst>
              <a:ext uri="{FF2B5EF4-FFF2-40B4-BE49-F238E27FC236}">
                <a16:creationId xmlns:a16="http://schemas.microsoft.com/office/drawing/2014/main" xmlns="" id="{83A7DB56-2E77-47F4-8B1F-E35D796CD7E2}"/>
              </a:ext>
            </a:extLst>
          </p:cNvPr>
          <p:cNvSpPr>
            <a:spLocks noGrp="1"/>
          </p:cNvSpPr>
          <p:nvPr>
            <p:ph idx="1"/>
          </p:nvPr>
        </p:nvSpPr>
        <p:spPr>
          <a:xfrm>
            <a:off x="556846" y="1547446"/>
            <a:ext cx="10515600" cy="4699855"/>
          </a:xfrm>
        </p:spPr>
        <p:txBody>
          <a:bodyPr>
            <a:normAutofit fontScale="92500" lnSpcReduction="10000"/>
          </a:bodyPr>
          <a:lstStyle/>
          <a:p>
            <a:pPr algn="just">
              <a:lnSpc>
                <a:spcPct val="100000"/>
              </a:lnSpc>
            </a:pPr>
            <a:endParaRPr lang="en-US" sz="2000" dirty="0"/>
          </a:p>
          <a:p>
            <a:pPr algn="just">
              <a:lnSpc>
                <a:spcPct val="100000"/>
              </a:lnSpc>
            </a:pPr>
            <a:r>
              <a:rPr lang="en-US" sz="3200" b="1" dirty="0"/>
              <a:t>In addition, I want to express my gratitude to my wonderful parents, brother, sister who always push me to reach my goals. Who has never left my side and for words of encouragement </a:t>
            </a:r>
          </a:p>
          <a:p>
            <a:pPr algn="just">
              <a:lnSpc>
                <a:spcPct val="100000"/>
              </a:lnSpc>
            </a:pPr>
            <a:r>
              <a:rPr lang="en-US" sz="3200" b="1" dirty="0"/>
              <a:t>And also dedicated to internal supervisor Prof </a:t>
            </a:r>
            <a:r>
              <a:rPr lang="en-US" sz="3200" b="1" dirty="0" err="1"/>
              <a:t>A.W.Wijerathna</a:t>
            </a:r>
            <a:endParaRPr lang="en-US" sz="3200" b="1" dirty="0"/>
          </a:p>
          <a:p>
            <a:pPr algn="just">
              <a:lnSpc>
                <a:spcPct val="100000"/>
              </a:lnSpc>
            </a:pPr>
            <a:r>
              <a:rPr lang="en-US" sz="3200" b="1" dirty="0"/>
              <a:t>External supervisor Mr. M.S.T.D </a:t>
            </a:r>
            <a:r>
              <a:rPr lang="en-US" sz="3200" b="1" dirty="0" err="1"/>
              <a:t>sumanadasa</a:t>
            </a:r>
            <a:r>
              <a:rPr lang="en-US" sz="3200" b="1" dirty="0"/>
              <a:t> </a:t>
            </a:r>
          </a:p>
          <a:p>
            <a:pPr algn="just">
              <a:lnSpc>
                <a:spcPct val="100000"/>
              </a:lnSpc>
            </a:pPr>
            <a:r>
              <a:rPr lang="en-US" sz="3200" b="1" dirty="0"/>
              <a:t>Who has guided and Support me</a:t>
            </a:r>
          </a:p>
          <a:p>
            <a:pPr algn="just">
              <a:lnSpc>
                <a:spcPct val="100000"/>
              </a:lnSpc>
            </a:pPr>
            <a:r>
              <a:rPr lang="en-US" sz="3200" b="1" dirty="0"/>
              <a:t>Finally, I want to express my gratitude to all of my coworkers, and seniors who helped me complete this report effectively</a:t>
            </a:r>
          </a:p>
          <a:p>
            <a:pPr algn="just">
              <a:lnSpc>
                <a:spcPct val="100000"/>
              </a:lnSpc>
            </a:pPr>
            <a:endParaRPr lang="en-US" sz="2400" b="1" dirty="0">
              <a:latin typeface="Bradley Hand ITC" panose="03070402050302030203" pitchFamily="66" charset="0"/>
            </a:endParaRPr>
          </a:p>
        </p:txBody>
      </p:sp>
      <p:sp>
        <p:nvSpPr>
          <p:cNvPr id="5" name="Slide Number Placeholder 4">
            <a:extLst>
              <a:ext uri="{FF2B5EF4-FFF2-40B4-BE49-F238E27FC236}">
                <a16:creationId xmlns:a16="http://schemas.microsoft.com/office/drawing/2014/main" xmlns="" id="{FE115B16-3DB8-411A-ADFA-16B60DF84B0D}"/>
              </a:ext>
            </a:extLst>
          </p:cNvPr>
          <p:cNvSpPr>
            <a:spLocks noGrp="1"/>
          </p:cNvSpPr>
          <p:nvPr>
            <p:ph type="sldNum" sz="quarter" idx="12"/>
          </p:nvPr>
        </p:nvSpPr>
        <p:spPr/>
        <p:txBody>
          <a:bodyPr/>
          <a:lstStyle/>
          <a:p>
            <a:fld id="{C53D75EC-A529-4AED-9CDD-2EB1565D3454}" type="slidenum">
              <a:rPr lang="en-US" smtClean="0"/>
              <a:pPr/>
              <a:t>26</a:t>
            </a:fld>
            <a:endParaRPr lang="en-US" dirty="0"/>
          </a:p>
        </p:txBody>
      </p:sp>
    </p:spTree>
    <p:extLst>
      <p:ext uri="{BB962C8B-B14F-4D97-AF65-F5344CB8AC3E}">
        <p14:creationId xmlns:p14="http://schemas.microsoft.com/office/powerpoint/2010/main" val="27142475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FDF9E5-0E49-850E-F5C9-8747106A61A6}"/>
              </a:ext>
            </a:extLst>
          </p:cNvPr>
          <p:cNvSpPr>
            <a:spLocks noGrp="1"/>
          </p:cNvSpPr>
          <p:nvPr>
            <p:ph type="title"/>
          </p:nvPr>
        </p:nvSpPr>
        <p:spPr>
          <a:xfrm>
            <a:off x="838200" y="2766218"/>
            <a:ext cx="10515600" cy="1325563"/>
          </a:xfrm>
        </p:spPr>
        <p:txBody>
          <a:bodyPr>
            <a:normAutofit/>
          </a:bodyPr>
          <a:lstStyle/>
          <a:p>
            <a:pPr algn="ctr"/>
            <a:r>
              <a:rPr lang="en-US" sz="5400" b="1" dirty="0"/>
              <a:t>Thank You</a:t>
            </a:r>
          </a:p>
        </p:txBody>
      </p:sp>
      <p:sp>
        <p:nvSpPr>
          <p:cNvPr id="3" name="Slide Number Placeholder 2">
            <a:extLst>
              <a:ext uri="{FF2B5EF4-FFF2-40B4-BE49-F238E27FC236}">
                <a16:creationId xmlns="" xmlns:a16="http://schemas.microsoft.com/office/drawing/2014/main" id="{EECBED9C-61C2-F5E2-374E-E4D467FF994A}"/>
              </a:ext>
            </a:extLst>
          </p:cNvPr>
          <p:cNvSpPr>
            <a:spLocks noGrp="1"/>
          </p:cNvSpPr>
          <p:nvPr>
            <p:ph type="sldNum" sz="quarter" idx="12"/>
          </p:nvPr>
        </p:nvSpPr>
        <p:spPr/>
        <p:txBody>
          <a:bodyPr/>
          <a:lstStyle/>
          <a:p>
            <a:fld id="{48FC179B-E1DC-44DF-B0E4-66A8D350C2BE}" type="slidenum">
              <a:rPr lang="en-US" smtClean="0"/>
              <a:t>27</a:t>
            </a:fld>
            <a:endParaRPr lang="en-US"/>
          </a:p>
        </p:txBody>
      </p:sp>
    </p:spTree>
    <p:extLst>
      <p:ext uri="{BB962C8B-B14F-4D97-AF65-F5344CB8AC3E}">
        <p14:creationId xmlns:p14="http://schemas.microsoft.com/office/powerpoint/2010/main" val="2792074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D835E7-3E08-4480-BA75-2433FCD4686D}"/>
              </a:ext>
            </a:extLst>
          </p:cNvPr>
          <p:cNvSpPr>
            <a:spLocks noGrp="1"/>
          </p:cNvSpPr>
          <p:nvPr>
            <p:ph type="title"/>
          </p:nvPr>
        </p:nvSpPr>
        <p:spPr>
          <a:xfrm>
            <a:off x="838200" y="136525"/>
            <a:ext cx="10515600" cy="732905"/>
          </a:xfrm>
        </p:spPr>
        <p:txBody>
          <a:bodyPr/>
          <a:lstStyle/>
          <a:p>
            <a:pPr algn="ctr"/>
            <a:r>
              <a:rPr lang="en-US" b="1" dirty="0">
                <a:latin typeface="+mn-lt"/>
              </a:rPr>
              <a:t>Introduction</a:t>
            </a:r>
          </a:p>
        </p:txBody>
      </p:sp>
      <p:sp>
        <p:nvSpPr>
          <p:cNvPr id="3" name="Content Placeholder 2">
            <a:extLst>
              <a:ext uri="{FF2B5EF4-FFF2-40B4-BE49-F238E27FC236}">
                <a16:creationId xmlns:a16="http://schemas.microsoft.com/office/drawing/2014/main" xmlns="" id="{83A7DB56-2E77-47F4-8B1F-E35D796CD7E2}"/>
              </a:ext>
            </a:extLst>
          </p:cNvPr>
          <p:cNvSpPr>
            <a:spLocks noGrp="1"/>
          </p:cNvSpPr>
          <p:nvPr>
            <p:ph idx="1"/>
          </p:nvPr>
        </p:nvSpPr>
        <p:spPr>
          <a:xfrm>
            <a:off x="617806" y="2053651"/>
            <a:ext cx="10796954" cy="4446875"/>
          </a:xfrm>
        </p:spPr>
        <p:txBody>
          <a:bodyPr>
            <a:normAutofit/>
          </a:bodyPr>
          <a:lstStyle/>
          <a:p>
            <a:pPr algn="just">
              <a:lnSpc>
                <a:spcPct val="100000"/>
              </a:lnSpc>
            </a:pPr>
            <a:r>
              <a:rPr lang="en-US" sz="2400" dirty="0" err="1"/>
              <a:t>Agritourism</a:t>
            </a:r>
            <a:r>
              <a:rPr lang="en-US" sz="2400" dirty="0"/>
              <a:t>, farm tourism or agricultural tourism is the process of attracting visitors and travelers to agricultural areas, generally for educational and recreational purposes (Lamb, 2008; </a:t>
            </a:r>
            <a:r>
              <a:rPr lang="en-US" sz="2400" dirty="0" err="1"/>
              <a:t>Veeck</a:t>
            </a:r>
            <a:r>
              <a:rPr lang="en-US" sz="2400" dirty="0"/>
              <a:t> et al. 2006).</a:t>
            </a:r>
          </a:p>
          <a:p>
            <a:pPr marL="0" indent="0" algn="just">
              <a:lnSpc>
                <a:spcPct val="100000"/>
              </a:lnSpc>
              <a:buNone/>
            </a:pPr>
            <a:endParaRPr lang="en-US" sz="2400" dirty="0"/>
          </a:p>
          <a:p>
            <a:pPr algn="just">
              <a:lnSpc>
                <a:spcPct val="100000"/>
              </a:lnSpc>
            </a:pPr>
            <a:r>
              <a:rPr lang="en-US" sz="2400" dirty="0"/>
              <a:t> Diversification of agricultural activities and Opportunities for visitors to rest, relax, have fun and learn about farming are the general components. At present, </a:t>
            </a:r>
            <a:r>
              <a:rPr lang="en-US" sz="2400" dirty="0" err="1"/>
              <a:t>Agritourism</a:t>
            </a:r>
            <a:r>
              <a:rPr lang="en-US" sz="2400" dirty="0"/>
              <a:t> is promoted by many countries in the world aiming at sustainable rural areas</a:t>
            </a:r>
          </a:p>
          <a:p>
            <a:pPr algn="just">
              <a:lnSpc>
                <a:spcPct val="100000"/>
              </a:lnSpc>
            </a:pPr>
            <a:endParaRPr lang="en-US" sz="2400" dirty="0"/>
          </a:p>
        </p:txBody>
      </p:sp>
      <p:sp>
        <p:nvSpPr>
          <p:cNvPr id="5" name="Slide Number Placeholder 4">
            <a:extLst>
              <a:ext uri="{FF2B5EF4-FFF2-40B4-BE49-F238E27FC236}">
                <a16:creationId xmlns:a16="http://schemas.microsoft.com/office/drawing/2014/main" xmlns="" id="{FE115B16-3DB8-411A-ADFA-16B60DF84B0D}"/>
              </a:ext>
            </a:extLst>
          </p:cNvPr>
          <p:cNvSpPr>
            <a:spLocks noGrp="1"/>
          </p:cNvSpPr>
          <p:nvPr>
            <p:ph type="sldNum" sz="quarter" idx="12"/>
          </p:nvPr>
        </p:nvSpPr>
        <p:spPr/>
        <p:txBody>
          <a:bodyPr/>
          <a:lstStyle/>
          <a:p>
            <a:fld id="{C53D75EC-A529-4AED-9CDD-2EB1565D3454}" type="slidenum">
              <a:rPr lang="en-US" smtClean="0"/>
              <a:pPr/>
              <a:t>3</a:t>
            </a:fld>
            <a:endParaRPr lang="en-US" dirty="0"/>
          </a:p>
        </p:txBody>
      </p:sp>
    </p:spTree>
    <p:extLst>
      <p:ext uri="{BB962C8B-B14F-4D97-AF65-F5344CB8AC3E}">
        <p14:creationId xmlns:p14="http://schemas.microsoft.com/office/powerpoint/2010/main" val="4182188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3A7DB56-2E77-47F4-8B1F-E35D796CD7E2}"/>
              </a:ext>
            </a:extLst>
          </p:cNvPr>
          <p:cNvSpPr>
            <a:spLocks noGrp="1"/>
          </p:cNvSpPr>
          <p:nvPr>
            <p:ph idx="1"/>
          </p:nvPr>
        </p:nvSpPr>
        <p:spPr>
          <a:xfrm>
            <a:off x="617806" y="381000"/>
            <a:ext cx="10796954" cy="5697496"/>
          </a:xfrm>
        </p:spPr>
        <p:txBody>
          <a:bodyPr>
            <a:noAutofit/>
          </a:bodyPr>
          <a:lstStyle/>
          <a:p>
            <a:pPr algn="just">
              <a:lnSpc>
                <a:spcPct val="100000"/>
              </a:lnSpc>
            </a:pPr>
            <a:r>
              <a:rPr lang="en-US" sz="2400" dirty="0"/>
              <a:t>The art of Tree shaping is known as “Arboriculture” which is a natural and novel concept in the modern society which begins with an ancient technology. </a:t>
            </a:r>
          </a:p>
          <a:p>
            <a:pPr algn="just">
              <a:lnSpc>
                <a:spcPct val="100000"/>
              </a:lnSpc>
            </a:pPr>
            <a:endParaRPr lang="en-US" sz="2400" dirty="0"/>
          </a:p>
          <a:p>
            <a:pPr algn="just">
              <a:lnSpc>
                <a:spcPct val="100000"/>
              </a:lnSpc>
            </a:pPr>
            <a:r>
              <a:rPr lang="en-US" sz="2400" dirty="0"/>
              <a:t>Over the years, this technique had been neglected because of its tedious nature of time consumption and cost. </a:t>
            </a:r>
          </a:p>
          <a:p>
            <a:pPr algn="just">
              <a:lnSpc>
                <a:spcPct val="100000"/>
              </a:lnSpc>
            </a:pPr>
            <a:endParaRPr lang="en-US" sz="2400" dirty="0"/>
          </a:p>
          <a:p>
            <a:pPr algn="just">
              <a:lnSpc>
                <a:spcPct val="100000"/>
              </a:lnSpc>
            </a:pPr>
            <a:r>
              <a:rPr lang="en-US" sz="2400" dirty="0"/>
              <a:t>According to the arboriculture, the height of the plant will be increased with a flexible stem. With the examination of the woody plants, the tissue arrangement and the adaptation pattern under the natural condition are determined to create an aesthetic structural model formation with trees.</a:t>
            </a:r>
          </a:p>
          <a:p>
            <a:pPr algn="just">
              <a:lnSpc>
                <a:spcPct val="100000"/>
              </a:lnSpc>
            </a:pPr>
            <a:endParaRPr lang="en-US" sz="2400" dirty="0"/>
          </a:p>
          <a:p>
            <a:pPr algn="just">
              <a:lnSpc>
                <a:spcPct val="100000"/>
              </a:lnSpc>
            </a:pPr>
            <a:r>
              <a:rPr lang="en-US" sz="2400" dirty="0"/>
              <a:t>This gives them the opportunity to carry out tree therapy and some products along with agro-tourism processes.</a:t>
            </a:r>
          </a:p>
        </p:txBody>
      </p:sp>
      <p:sp>
        <p:nvSpPr>
          <p:cNvPr id="5" name="Slide Number Placeholder 4">
            <a:extLst>
              <a:ext uri="{FF2B5EF4-FFF2-40B4-BE49-F238E27FC236}">
                <a16:creationId xmlns:a16="http://schemas.microsoft.com/office/drawing/2014/main" xmlns="" id="{FE115B16-3DB8-411A-ADFA-16B60DF84B0D}"/>
              </a:ext>
            </a:extLst>
          </p:cNvPr>
          <p:cNvSpPr>
            <a:spLocks noGrp="1"/>
          </p:cNvSpPr>
          <p:nvPr>
            <p:ph type="sldNum" sz="quarter" idx="12"/>
          </p:nvPr>
        </p:nvSpPr>
        <p:spPr/>
        <p:txBody>
          <a:bodyPr/>
          <a:lstStyle/>
          <a:p>
            <a:fld id="{C53D75EC-A529-4AED-9CDD-2EB1565D3454}" type="slidenum">
              <a:rPr lang="en-US" smtClean="0"/>
              <a:pPr/>
              <a:t>4</a:t>
            </a:fld>
            <a:endParaRPr lang="en-US" dirty="0"/>
          </a:p>
        </p:txBody>
      </p:sp>
    </p:spTree>
    <p:extLst>
      <p:ext uri="{BB962C8B-B14F-4D97-AF65-F5344CB8AC3E}">
        <p14:creationId xmlns:p14="http://schemas.microsoft.com/office/powerpoint/2010/main" val="736332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D835E7-3E08-4480-BA75-2433FCD4686D}"/>
              </a:ext>
            </a:extLst>
          </p:cNvPr>
          <p:cNvSpPr>
            <a:spLocks noGrp="1"/>
          </p:cNvSpPr>
          <p:nvPr>
            <p:ph type="title"/>
          </p:nvPr>
        </p:nvSpPr>
        <p:spPr>
          <a:xfrm>
            <a:off x="838200" y="136525"/>
            <a:ext cx="10515600" cy="1325563"/>
          </a:xfrm>
        </p:spPr>
        <p:txBody>
          <a:bodyPr/>
          <a:lstStyle/>
          <a:p>
            <a:pPr marR="0" lvl="0" algn="ctr">
              <a:lnSpc>
                <a:spcPct val="115000"/>
              </a:lnSpc>
              <a:spcBef>
                <a:spcPts val="0"/>
              </a:spcBef>
              <a:spcAft>
                <a:spcPts val="0"/>
              </a:spcAft>
            </a:pPr>
            <a:r>
              <a:rPr lang="en-GB" b="1" dirty="0">
                <a:effectLst/>
                <a:latin typeface="+mn-lt"/>
                <a:ea typeface="Calibri" panose="020F0502020204030204" pitchFamily="34" charset="0"/>
                <a:cs typeface="Iskoola Pota" panose="020B0502040204020203" pitchFamily="34" charset="0"/>
              </a:rPr>
              <a:t>Research Objectives</a:t>
            </a:r>
            <a:endParaRPr lang="en-US" b="1" dirty="0">
              <a:effectLst/>
              <a:latin typeface="+mn-lt"/>
              <a:ea typeface="Calibri" panose="020F0502020204030204" pitchFamily="34" charset="0"/>
              <a:cs typeface="Iskoola Pota" panose="020B0502040204020203" pitchFamily="34" charset="0"/>
            </a:endParaRPr>
          </a:p>
        </p:txBody>
      </p:sp>
      <p:sp>
        <p:nvSpPr>
          <p:cNvPr id="3" name="Content Placeholder 2">
            <a:extLst>
              <a:ext uri="{FF2B5EF4-FFF2-40B4-BE49-F238E27FC236}">
                <a16:creationId xmlns:a16="http://schemas.microsoft.com/office/drawing/2014/main" xmlns="" id="{83A7DB56-2E77-47F4-8B1F-E35D796CD7E2}"/>
              </a:ext>
            </a:extLst>
          </p:cNvPr>
          <p:cNvSpPr>
            <a:spLocks noGrp="1"/>
          </p:cNvSpPr>
          <p:nvPr>
            <p:ph idx="1"/>
          </p:nvPr>
        </p:nvSpPr>
        <p:spPr>
          <a:xfrm>
            <a:off x="556846" y="1157288"/>
            <a:ext cx="10515600" cy="5047809"/>
          </a:xfrm>
        </p:spPr>
        <p:txBody>
          <a:bodyPr>
            <a:normAutofit fontScale="92500" lnSpcReduction="20000"/>
          </a:bodyPr>
          <a:lstStyle/>
          <a:p>
            <a:pPr marL="0" marR="0" indent="0">
              <a:lnSpc>
                <a:spcPct val="150000"/>
              </a:lnSpc>
              <a:spcBef>
                <a:spcPts val="0"/>
              </a:spcBef>
              <a:spcAft>
                <a:spcPts val="800"/>
              </a:spcAft>
              <a:buNone/>
            </a:pPr>
            <a:r>
              <a:rPr lang="en-US" sz="3100" b="1" dirty="0">
                <a:effectLst/>
                <a:ea typeface="Calibri" panose="020F0502020204030204" pitchFamily="34" charset="0"/>
                <a:cs typeface="Times New Roman" panose="02020603050405020304" pitchFamily="18" charset="0"/>
              </a:rPr>
              <a:t>Broad Objective </a:t>
            </a:r>
          </a:p>
          <a:p>
            <a:pPr algn="just">
              <a:lnSpc>
                <a:spcPct val="150000"/>
              </a:lnSpc>
              <a:spcBef>
                <a:spcPts val="0"/>
              </a:spcBef>
              <a:spcAft>
                <a:spcPts val="800"/>
              </a:spcAft>
            </a:pPr>
            <a:r>
              <a:rPr lang="en-US" sz="2600" dirty="0">
                <a:ea typeface="Calibri" panose="020F0502020204030204" pitchFamily="34" charset="0"/>
                <a:cs typeface="Times New Roman" panose="02020603050405020304" pitchFamily="18" charset="0"/>
              </a:rPr>
              <a:t>This study mainly focuses on investigation of the applicability of tree shaping methods to create a novel agribusiness venture model.</a:t>
            </a:r>
            <a:endParaRPr lang="en-US" sz="2600" dirty="0">
              <a:effectLst/>
              <a:ea typeface="Calibri" panose="020F0502020204030204" pitchFamily="34" charset="0"/>
              <a:cs typeface="Times New Roman" panose="02020603050405020304" pitchFamily="18" charset="0"/>
            </a:endParaRPr>
          </a:p>
          <a:p>
            <a:pPr marL="0" indent="0" algn="just">
              <a:lnSpc>
                <a:spcPct val="110000"/>
              </a:lnSpc>
              <a:spcBef>
                <a:spcPts val="0"/>
              </a:spcBef>
              <a:spcAft>
                <a:spcPts val="800"/>
              </a:spcAft>
              <a:buNone/>
            </a:pPr>
            <a:r>
              <a:rPr lang="en-US" sz="3100" b="1" dirty="0">
                <a:effectLst/>
                <a:ea typeface="Calibri" panose="020F0502020204030204" pitchFamily="34" charset="0"/>
                <a:cs typeface="Times New Roman" panose="02020603050405020304" pitchFamily="18" charset="0"/>
              </a:rPr>
              <a:t>Specific Objectives</a:t>
            </a:r>
          </a:p>
          <a:p>
            <a:pPr algn="just">
              <a:lnSpc>
                <a:spcPct val="120000"/>
              </a:lnSpc>
              <a:spcBef>
                <a:spcPts val="0"/>
              </a:spcBef>
              <a:spcAft>
                <a:spcPts val="800"/>
              </a:spcAft>
              <a:buFont typeface="Wingdings" panose="05000000000000000000" pitchFamily="2" charset="2"/>
              <a:buChar char="q"/>
            </a:pPr>
            <a:r>
              <a:rPr lang="en-US" sz="2400" dirty="0">
                <a:ea typeface="Calibri" panose="020F0502020204030204" pitchFamily="34" charset="0"/>
                <a:cs typeface="Times New Roman" panose="02020603050405020304" pitchFamily="18" charset="0"/>
              </a:rPr>
              <a:t>To establish tree shaping  designs to create a new agribusiness venture.</a:t>
            </a:r>
          </a:p>
          <a:p>
            <a:pPr algn="just">
              <a:lnSpc>
                <a:spcPct val="120000"/>
              </a:lnSpc>
              <a:spcBef>
                <a:spcPts val="0"/>
              </a:spcBef>
              <a:spcAft>
                <a:spcPts val="800"/>
              </a:spcAft>
              <a:buFont typeface="Wingdings" panose="05000000000000000000" pitchFamily="2" charset="2"/>
              <a:buChar char="q"/>
            </a:pPr>
            <a:r>
              <a:rPr lang="en-US" sz="2400" dirty="0">
                <a:ea typeface="Calibri" panose="020F0502020204030204" pitchFamily="34" charset="0"/>
                <a:cs typeface="Times New Roman" panose="02020603050405020304" pitchFamily="18" charset="0"/>
              </a:rPr>
              <a:t>To investigate the applicability of tree shaping to create a new agribusiness venture.</a:t>
            </a:r>
          </a:p>
          <a:p>
            <a:pPr algn="just">
              <a:lnSpc>
                <a:spcPct val="120000"/>
              </a:lnSpc>
              <a:spcBef>
                <a:spcPts val="0"/>
              </a:spcBef>
              <a:spcAft>
                <a:spcPts val="800"/>
              </a:spcAft>
              <a:buFont typeface="Wingdings" panose="05000000000000000000" pitchFamily="2" charset="2"/>
              <a:buChar char="q"/>
            </a:pPr>
            <a:r>
              <a:rPr lang="en-US" sz="2400" dirty="0">
                <a:ea typeface="Calibri" panose="020F0502020204030204" pitchFamily="34" charset="0"/>
                <a:cs typeface="Times New Roman" panose="02020603050405020304" pitchFamily="18" charset="0"/>
              </a:rPr>
              <a:t>To explore the ways that value addition could be done to the traditional </a:t>
            </a:r>
            <a:r>
              <a:rPr lang="en-US" sz="2400" dirty="0" err="1">
                <a:ea typeface="Calibri" panose="020F0502020204030204" pitchFamily="34" charset="0"/>
                <a:cs typeface="Times New Roman" panose="02020603050405020304" pitchFamily="18" charset="0"/>
              </a:rPr>
              <a:t>agri</a:t>
            </a:r>
            <a:r>
              <a:rPr lang="en-US" sz="2400" dirty="0">
                <a:ea typeface="Calibri" panose="020F0502020204030204" pitchFamily="34" charset="0"/>
                <a:cs typeface="Times New Roman" panose="02020603050405020304" pitchFamily="18" charset="0"/>
              </a:rPr>
              <a:t>-tourism concept  through tree shaping.</a:t>
            </a:r>
          </a:p>
          <a:p>
            <a:pPr algn="just">
              <a:lnSpc>
                <a:spcPct val="120000"/>
              </a:lnSpc>
              <a:spcBef>
                <a:spcPts val="0"/>
              </a:spcBef>
              <a:spcAft>
                <a:spcPts val="800"/>
              </a:spcAft>
              <a:buFont typeface="Wingdings" panose="05000000000000000000" pitchFamily="2" charset="2"/>
              <a:buChar char="q"/>
            </a:pPr>
            <a:r>
              <a:rPr lang="en-US" sz="2400" dirty="0">
                <a:ea typeface="Calibri" panose="020F0502020204030204" pitchFamily="34" charset="0"/>
                <a:cs typeface="Times New Roman" panose="02020603050405020304" pitchFamily="18" charset="0"/>
              </a:rPr>
              <a:t>To find the main attributes, and important issues and challenges of the </a:t>
            </a:r>
            <a:r>
              <a:rPr lang="en-US" sz="2400" dirty="0" err="1">
                <a:ea typeface="Calibri" panose="020F0502020204030204" pitchFamily="34" charset="0"/>
                <a:cs typeface="Times New Roman" panose="02020603050405020304" pitchFamily="18" charset="0"/>
              </a:rPr>
              <a:t>agri</a:t>
            </a:r>
            <a:r>
              <a:rPr lang="en-US" sz="2400" dirty="0">
                <a:ea typeface="Calibri" panose="020F0502020204030204" pitchFamily="34" charset="0"/>
                <a:cs typeface="Times New Roman" panose="02020603050405020304" pitchFamily="18" charset="0"/>
              </a:rPr>
              <a:t>-tourism sector in </a:t>
            </a:r>
            <a:r>
              <a:rPr lang="en-US" sz="2400" dirty="0" err="1">
                <a:ea typeface="Calibri" panose="020F0502020204030204" pitchFamily="34" charset="0"/>
                <a:cs typeface="Times New Roman" panose="02020603050405020304" pitchFamily="18" charset="0"/>
              </a:rPr>
              <a:t>Ingiriya</a:t>
            </a:r>
            <a:endParaRPr lang="en-US" sz="2400" dirty="0">
              <a:ea typeface="Calibri" panose="020F0502020204030204" pitchFamily="34" charset="0"/>
              <a:cs typeface="Times New Roman" panose="02020603050405020304" pitchFamily="18" charset="0"/>
            </a:endParaRPr>
          </a:p>
          <a:p>
            <a:pPr>
              <a:lnSpc>
                <a:spcPct val="110000"/>
              </a:lnSpc>
              <a:spcBef>
                <a:spcPts val="0"/>
              </a:spcBef>
              <a:spcAft>
                <a:spcPts val="800"/>
              </a:spcAft>
              <a:buFont typeface="Wingdings" panose="05000000000000000000" pitchFamily="2" charset="2"/>
              <a:buChar char="q"/>
            </a:pPr>
            <a:endParaRPr lang="en-US" sz="2400" dirty="0">
              <a:effectLs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xmlns="" id="{FE115B16-3DB8-411A-ADFA-16B60DF84B0D}"/>
              </a:ext>
            </a:extLst>
          </p:cNvPr>
          <p:cNvSpPr>
            <a:spLocks noGrp="1"/>
          </p:cNvSpPr>
          <p:nvPr>
            <p:ph type="sldNum" sz="quarter" idx="12"/>
          </p:nvPr>
        </p:nvSpPr>
        <p:spPr/>
        <p:txBody>
          <a:bodyPr/>
          <a:lstStyle/>
          <a:p>
            <a:fld id="{C53D75EC-A529-4AED-9CDD-2EB1565D3454}" type="slidenum">
              <a:rPr lang="en-US" smtClean="0"/>
              <a:pPr/>
              <a:t>5</a:t>
            </a:fld>
            <a:endParaRPr lang="en-US" dirty="0"/>
          </a:p>
        </p:txBody>
      </p:sp>
    </p:spTree>
    <p:extLst>
      <p:ext uri="{BB962C8B-B14F-4D97-AF65-F5344CB8AC3E}">
        <p14:creationId xmlns:p14="http://schemas.microsoft.com/office/powerpoint/2010/main" val="3129015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D835E7-3E08-4480-BA75-2433FCD4686D}"/>
              </a:ext>
            </a:extLst>
          </p:cNvPr>
          <p:cNvSpPr>
            <a:spLocks noGrp="1"/>
          </p:cNvSpPr>
          <p:nvPr>
            <p:ph type="title"/>
          </p:nvPr>
        </p:nvSpPr>
        <p:spPr>
          <a:xfrm>
            <a:off x="838200" y="136525"/>
            <a:ext cx="10515600" cy="1325563"/>
          </a:xfrm>
        </p:spPr>
        <p:txBody>
          <a:bodyPr/>
          <a:lstStyle/>
          <a:p>
            <a:pPr marR="0" lvl="0" algn="ctr">
              <a:lnSpc>
                <a:spcPct val="115000"/>
              </a:lnSpc>
              <a:spcBef>
                <a:spcPts val="0"/>
              </a:spcBef>
              <a:spcAft>
                <a:spcPts val="0"/>
              </a:spcAft>
            </a:pPr>
            <a:r>
              <a:rPr lang="en-GB" b="1" dirty="0">
                <a:effectLst/>
                <a:latin typeface="+mn-lt"/>
                <a:ea typeface="Calibri" panose="020F0502020204030204" pitchFamily="34" charset="0"/>
                <a:cs typeface="Iskoola Pota" panose="020B0502040204020203" pitchFamily="34" charset="0"/>
              </a:rPr>
              <a:t>Research Method</a:t>
            </a:r>
          </a:p>
        </p:txBody>
      </p:sp>
      <p:sp>
        <p:nvSpPr>
          <p:cNvPr id="5" name="Slide Number Placeholder 4">
            <a:extLst>
              <a:ext uri="{FF2B5EF4-FFF2-40B4-BE49-F238E27FC236}">
                <a16:creationId xmlns:a16="http://schemas.microsoft.com/office/drawing/2014/main" xmlns="" id="{FE115B16-3DB8-411A-ADFA-16B60DF84B0D}"/>
              </a:ext>
            </a:extLst>
          </p:cNvPr>
          <p:cNvSpPr>
            <a:spLocks noGrp="1"/>
          </p:cNvSpPr>
          <p:nvPr>
            <p:ph type="sldNum" sz="quarter" idx="12"/>
          </p:nvPr>
        </p:nvSpPr>
        <p:spPr/>
        <p:txBody>
          <a:bodyPr/>
          <a:lstStyle/>
          <a:p>
            <a:fld id="{C53D75EC-A529-4AED-9CDD-2EB1565D3454}" type="slidenum">
              <a:rPr lang="en-US" smtClean="0"/>
              <a:pPr/>
              <a:t>6</a:t>
            </a:fld>
            <a:endParaRPr lang="en-US" dirty="0"/>
          </a:p>
        </p:txBody>
      </p:sp>
      <p:sp>
        <p:nvSpPr>
          <p:cNvPr id="6" name="Pentagon 5"/>
          <p:cNvSpPr/>
          <p:nvPr/>
        </p:nvSpPr>
        <p:spPr>
          <a:xfrm>
            <a:off x="415636" y="2286000"/>
            <a:ext cx="1624178" cy="940526"/>
          </a:xfrm>
          <a:prstGeom prst="homePlate">
            <a:avLst/>
          </a:prstGeom>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Research Location</a:t>
            </a:r>
          </a:p>
        </p:txBody>
      </p:sp>
      <p:sp>
        <p:nvSpPr>
          <p:cNvPr id="7" name="Pentagon 6"/>
          <p:cNvSpPr/>
          <p:nvPr/>
        </p:nvSpPr>
        <p:spPr>
          <a:xfrm>
            <a:off x="2039814" y="2286000"/>
            <a:ext cx="1854925" cy="940526"/>
          </a:xfrm>
          <a:prstGeom prst="homePlate">
            <a:avLst/>
          </a:prstGeom>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Research Approach</a:t>
            </a:r>
          </a:p>
        </p:txBody>
      </p:sp>
      <p:sp>
        <p:nvSpPr>
          <p:cNvPr id="8" name="Pentagon 7"/>
          <p:cNvSpPr/>
          <p:nvPr/>
        </p:nvSpPr>
        <p:spPr>
          <a:xfrm>
            <a:off x="3894740" y="2286000"/>
            <a:ext cx="1619795" cy="940526"/>
          </a:xfrm>
          <a:prstGeom prst="homePlate">
            <a:avLst/>
          </a:prstGeom>
          <a:solidFill>
            <a:schemeClr val="accent4"/>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Research Strategy and type</a:t>
            </a:r>
          </a:p>
        </p:txBody>
      </p:sp>
      <p:sp>
        <p:nvSpPr>
          <p:cNvPr id="9" name="Pentagon 8"/>
          <p:cNvSpPr/>
          <p:nvPr/>
        </p:nvSpPr>
        <p:spPr>
          <a:xfrm>
            <a:off x="5630092" y="2227693"/>
            <a:ext cx="1700182" cy="940526"/>
          </a:xfrm>
          <a:prstGeom prst="homePlate">
            <a:avLst/>
          </a:prstGeom>
          <a:solidFill>
            <a:schemeClr val="accent4"/>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a:solidFill>
                  <a:schemeClr val="tx1"/>
                </a:solidFill>
              </a:rPr>
              <a:t>Data Collection Method</a:t>
            </a:r>
          </a:p>
        </p:txBody>
      </p:sp>
      <p:sp>
        <p:nvSpPr>
          <p:cNvPr id="10" name="Pentagon 9"/>
          <p:cNvSpPr/>
          <p:nvPr/>
        </p:nvSpPr>
        <p:spPr>
          <a:xfrm>
            <a:off x="7445829" y="2286000"/>
            <a:ext cx="1934135" cy="940526"/>
          </a:xfrm>
          <a:prstGeom prst="homePlate">
            <a:avLst/>
          </a:prstGeom>
          <a:solidFill>
            <a:schemeClr val="accent4"/>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Statistical Methods</a:t>
            </a:r>
          </a:p>
        </p:txBody>
      </p:sp>
      <p:sp>
        <p:nvSpPr>
          <p:cNvPr id="12" name="Pentagon 11"/>
          <p:cNvSpPr/>
          <p:nvPr/>
        </p:nvSpPr>
        <p:spPr>
          <a:xfrm>
            <a:off x="9637036" y="2299855"/>
            <a:ext cx="1716764" cy="940526"/>
          </a:xfrm>
          <a:prstGeom prst="homePlate">
            <a:avLst/>
          </a:prstGeom>
          <a:solidFill>
            <a:schemeClr val="accent4"/>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a:solidFill>
                  <a:schemeClr val="tx1"/>
                </a:solidFill>
              </a:rPr>
              <a:t>Sample Size</a:t>
            </a:r>
          </a:p>
        </p:txBody>
      </p:sp>
      <p:sp>
        <p:nvSpPr>
          <p:cNvPr id="13" name="Rectangle 12"/>
          <p:cNvSpPr/>
          <p:nvPr/>
        </p:nvSpPr>
        <p:spPr>
          <a:xfrm>
            <a:off x="587831" y="3387776"/>
            <a:ext cx="1420162" cy="8432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itchFamily="2" charset="2"/>
              <a:buChar char="v"/>
            </a:pPr>
            <a:r>
              <a:rPr lang="en-US" sz="1600" dirty="0" err="1">
                <a:solidFill>
                  <a:schemeClr val="tx1"/>
                </a:solidFill>
              </a:rPr>
              <a:t>Ingiriya</a:t>
            </a:r>
            <a:r>
              <a:rPr lang="en-US" sz="1600" dirty="0">
                <a:solidFill>
                  <a:schemeClr val="tx1"/>
                </a:solidFill>
              </a:rPr>
              <a:t> area</a:t>
            </a:r>
          </a:p>
        </p:txBody>
      </p:sp>
      <p:sp>
        <p:nvSpPr>
          <p:cNvPr id="14" name="Rectangle 13"/>
          <p:cNvSpPr/>
          <p:nvPr/>
        </p:nvSpPr>
        <p:spPr>
          <a:xfrm>
            <a:off x="1738859" y="3226526"/>
            <a:ext cx="1702866" cy="10189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itchFamily="2" charset="2"/>
              <a:buChar char="v"/>
            </a:pPr>
            <a:r>
              <a:rPr lang="en-US" sz="1600" dirty="0">
                <a:solidFill>
                  <a:schemeClr val="tx1"/>
                </a:solidFill>
              </a:rPr>
              <a:t>Deductive Approach</a:t>
            </a:r>
          </a:p>
        </p:txBody>
      </p:sp>
      <p:sp>
        <p:nvSpPr>
          <p:cNvPr id="15" name="Rectangle 14"/>
          <p:cNvSpPr/>
          <p:nvPr/>
        </p:nvSpPr>
        <p:spPr>
          <a:xfrm>
            <a:off x="3264035" y="3351970"/>
            <a:ext cx="2366058" cy="23303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itchFamily="2" charset="2"/>
              <a:buChar char="v"/>
            </a:pPr>
            <a:r>
              <a:rPr lang="en-US" sz="1600" dirty="0">
                <a:solidFill>
                  <a:schemeClr val="tx1"/>
                </a:solidFill>
              </a:rPr>
              <a:t>Survey method</a:t>
            </a:r>
          </a:p>
          <a:p>
            <a:pPr algn="just"/>
            <a:endParaRPr lang="en-US" sz="1600" dirty="0">
              <a:solidFill>
                <a:schemeClr val="tx1"/>
              </a:solidFill>
            </a:endParaRPr>
          </a:p>
          <a:p>
            <a:pPr marL="285750" indent="-285750" algn="just">
              <a:buFont typeface="Wingdings" pitchFamily="2" charset="2"/>
              <a:buChar char="v"/>
            </a:pPr>
            <a:r>
              <a:rPr lang="en-US" sz="1600" dirty="0">
                <a:solidFill>
                  <a:schemeClr val="tx1"/>
                </a:solidFill>
              </a:rPr>
              <a:t>Explanatory (Quantitative) Research</a:t>
            </a:r>
          </a:p>
          <a:p>
            <a:pPr marL="285750" indent="-285750" algn="just">
              <a:buFont typeface="Wingdings" pitchFamily="2" charset="2"/>
              <a:buChar char="v"/>
            </a:pPr>
            <a:r>
              <a:rPr lang="en-US" sz="1600" dirty="0">
                <a:solidFill>
                  <a:schemeClr val="tx1"/>
                </a:solidFill>
              </a:rPr>
              <a:t>Field Trial of Tree shaping Models</a:t>
            </a:r>
          </a:p>
          <a:p>
            <a:pPr marL="285750" indent="-285750" algn="ctr">
              <a:buFont typeface="Wingdings" pitchFamily="2" charset="2"/>
              <a:buChar char="v"/>
            </a:pPr>
            <a:endParaRPr lang="en-US" dirty="0"/>
          </a:p>
        </p:txBody>
      </p:sp>
      <p:sp>
        <p:nvSpPr>
          <p:cNvPr id="17" name="Rectangle 16"/>
          <p:cNvSpPr/>
          <p:nvPr/>
        </p:nvSpPr>
        <p:spPr>
          <a:xfrm>
            <a:off x="5630091" y="3737961"/>
            <a:ext cx="2254733" cy="25975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v"/>
            </a:pPr>
            <a:r>
              <a:rPr lang="en-US" sz="1600" dirty="0">
                <a:solidFill>
                  <a:schemeClr val="tx1"/>
                </a:solidFill>
              </a:rPr>
              <a:t>Primary data (Structured Questionnaire, In-depth interviews)</a:t>
            </a:r>
          </a:p>
          <a:p>
            <a:pPr marL="285750" indent="-285750">
              <a:buFont typeface="Wingdings" pitchFamily="2" charset="2"/>
              <a:buChar char="v"/>
            </a:pPr>
            <a:r>
              <a:rPr lang="en-US" sz="1600" dirty="0">
                <a:solidFill>
                  <a:schemeClr val="tx1"/>
                </a:solidFill>
              </a:rPr>
              <a:t>Secondary data (Article, Research Journal</a:t>
            </a:r>
          </a:p>
        </p:txBody>
      </p:sp>
      <p:sp>
        <p:nvSpPr>
          <p:cNvPr id="19" name="Rectangle 18"/>
          <p:cNvSpPr/>
          <p:nvPr/>
        </p:nvSpPr>
        <p:spPr>
          <a:xfrm>
            <a:off x="9773587" y="3607722"/>
            <a:ext cx="1656413" cy="104502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itchFamily="2" charset="2"/>
              <a:buChar char="v"/>
            </a:pPr>
            <a:r>
              <a:rPr lang="en-US" sz="1600" dirty="0">
                <a:solidFill>
                  <a:schemeClr val="tx1"/>
                </a:solidFill>
              </a:rPr>
              <a:t>300 Respondents</a:t>
            </a:r>
          </a:p>
        </p:txBody>
      </p:sp>
      <p:sp>
        <p:nvSpPr>
          <p:cNvPr id="20" name="Rectangle 19"/>
          <p:cNvSpPr/>
          <p:nvPr/>
        </p:nvSpPr>
        <p:spPr>
          <a:xfrm>
            <a:off x="7884826" y="3492428"/>
            <a:ext cx="2008682" cy="203316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itchFamily="2" charset="2"/>
              <a:buChar char="v"/>
            </a:pPr>
            <a:r>
              <a:rPr lang="en-US" sz="1600" dirty="0">
                <a:solidFill>
                  <a:schemeClr val="tx1"/>
                </a:solidFill>
              </a:rPr>
              <a:t>Descriptive and Inferential </a:t>
            </a:r>
          </a:p>
        </p:txBody>
      </p:sp>
    </p:spTree>
    <p:extLst>
      <p:ext uri="{BB962C8B-B14F-4D97-AF65-F5344CB8AC3E}">
        <p14:creationId xmlns:p14="http://schemas.microsoft.com/office/powerpoint/2010/main" val="19226969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8AF7CB-89F5-EC1C-C6EB-F84FD6AD3E39}"/>
              </a:ext>
            </a:extLst>
          </p:cNvPr>
          <p:cNvSpPr>
            <a:spLocks noGrp="1"/>
          </p:cNvSpPr>
          <p:nvPr>
            <p:ph type="ctrTitle"/>
          </p:nvPr>
        </p:nvSpPr>
        <p:spPr/>
        <p:txBody>
          <a:bodyPr/>
          <a:lstStyle/>
          <a:p>
            <a:r>
              <a:rPr lang="en-US" dirty="0"/>
              <a:t>RESULTS</a:t>
            </a:r>
          </a:p>
        </p:txBody>
      </p:sp>
    </p:spTree>
    <p:extLst>
      <p:ext uri="{BB962C8B-B14F-4D97-AF65-F5344CB8AC3E}">
        <p14:creationId xmlns:p14="http://schemas.microsoft.com/office/powerpoint/2010/main" val="1298085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B8C5BAD-ADC8-C2DC-B4B3-A54FCB916F25}"/>
              </a:ext>
            </a:extLst>
          </p:cNvPr>
          <p:cNvSpPr txBox="1"/>
          <p:nvPr/>
        </p:nvSpPr>
        <p:spPr>
          <a:xfrm>
            <a:off x="914400" y="970722"/>
            <a:ext cx="10363200" cy="5455724"/>
          </a:xfrm>
          <a:prstGeom prst="rect">
            <a:avLst/>
          </a:prstGeom>
          <a:noFill/>
        </p:spPr>
        <p:txBody>
          <a:bodyPr wrap="square" rtlCol="0">
            <a:spAutoFit/>
          </a:bodyPr>
          <a:lstStyle/>
          <a:p>
            <a:pPr>
              <a:lnSpc>
                <a:spcPct val="115000"/>
              </a:lnSpc>
            </a:pPr>
            <a:r>
              <a:rPr lang="en-US" b="1" dirty="0">
                <a:latin typeface="Cambria" panose="02040503050406030204" pitchFamily="18" charset="0"/>
                <a:ea typeface="Cambria" panose="02040503050406030204" pitchFamily="18" charset="0"/>
              </a:rPr>
              <a:t>Reasons for </a:t>
            </a:r>
            <a:r>
              <a:rPr lang="en-US" b="1" dirty="0">
                <a:latin typeface="Cambria" panose="02040503050406030204" pitchFamily="18" charset="0"/>
                <a:ea typeface="Cambria" panose="02040503050406030204" pitchFamily="18" charset="0"/>
                <a:cs typeface="Times New Roman" panose="02020603050405020304" pitchFamily="18" charset="0"/>
              </a:rPr>
              <a:t>Mind relax is the most influential  reason under the first dimension </a:t>
            </a:r>
          </a:p>
          <a:p>
            <a:pPr marL="0" marR="0">
              <a:lnSpc>
                <a:spcPct val="115000"/>
              </a:lnSpc>
              <a:spcBef>
                <a:spcPts val="0"/>
              </a:spcBef>
              <a:spcAft>
                <a:spcPts val="0"/>
              </a:spcAft>
            </a:pPr>
            <a:endParaRPr lang="en-US" sz="1800" b="1" dirty="0">
              <a:effectLst/>
              <a:latin typeface="Cambria" panose="02040503050406030204" pitchFamily="18" charset="0"/>
              <a:ea typeface="Cambria" panose="02040503050406030204" pitchFamily="18"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Variable                 PC1     PC2</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Price of the caban</a:t>
            </a:r>
            <a:r>
              <a:rPr lang="en-US" dirty="0">
                <a:latin typeface="Courier New" panose="02070309020205020404" pitchFamily="49" charset="0"/>
                <a:ea typeface="Calibri" panose="020F0502020204030204" pitchFamily="34" charset="0"/>
                <a:cs typeface="Iskoola Pota" panose="020B0502040204020203" pitchFamily="34" charset="0"/>
              </a:rPr>
              <a:t>a</a:t>
            </a:r>
            <a:r>
              <a:rPr lang="en-US" sz="1800" dirty="0">
                <a:effectLst/>
                <a:latin typeface="Courier New" panose="02070309020205020404" pitchFamily="49" charset="0"/>
                <a:ea typeface="Calibri" panose="020F0502020204030204" pitchFamily="34" charset="0"/>
                <a:cs typeface="Iskoola Pota" panose="020B0502040204020203" pitchFamily="34" charset="0"/>
              </a:rPr>
              <a:t>      0.252   0.284</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Safety of a place        0.263   </a:t>
            </a:r>
            <a:r>
              <a:rPr lang="en-US" sz="16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0.386</a:t>
            </a:r>
            <a:endParaRPr lang="en-US" sz="16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600" dirty="0">
                <a:effectLst/>
                <a:latin typeface="Courier New" panose="02070309020205020404" pitchFamily="49" charset="0"/>
                <a:ea typeface="Calibri" panose="020F0502020204030204" pitchFamily="34" charset="0"/>
                <a:cs typeface="Iskoola Pota" panose="020B0502040204020203" pitchFamily="34" charset="0"/>
              </a:rPr>
              <a:t>Nature Lover                0.206   </a:t>
            </a:r>
            <a:r>
              <a:rPr lang="en-US" sz="1800" dirty="0">
                <a:effectLst/>
                <a:latin typeface="Courier New" panose="02070309020205020404" pitchFamily="49" charset="0"/>
                <a:ea typeface="Calibri" panose="020F0502020204030204" pitchFamily="34" charset="0"/>
                <a:cs typeface="Iskoola Pota" panose="020B0502040204020203" pitchFamily="34" charset="0"/>
              </a:rPr>
              <a:t>0.218</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dirty="0">
                <a:latin typeface="Courier New" panose="02070309020205020404" pitchFamily="49" charset="0"/>
                <a:ea typeface="Calibri" panose="020F0502020204030204" pitchFamily="34" charset="0"/>
                <a:cs typeface="Iskoola Pota" panose="020B0502040204020203" pitchFamily="34" charset="0"/>
              </a:rPr>
              <a:t>Get a new experience </a:t>
            </a:r>
            <a:r>
              <a:rPr lang="en-US" sz="1800" dirty="0">
                <a:effectLst/>
                <a:latin typeface="Courier New" panose="02070309020205020404" pitchFamily="49" charset="0"/>
                <a:ea typeface="Calibri" panose="020F0502020204030204" pitchFamily="34" charset="0"/>
                <a:cs typeface="Iskoola Pota" panose="020B0502040204020203" pitchFamily="34" charset="0"/>
              </a:rPr>
              <a:t>    0.297   </a:t>
            </a:r>
            <a:r>
              <a:rPr lang="en-US" sz="18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0.361</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Healthy                  0.273  </a:t>
            </a:r>
            <a:r>
              <a:rPr lang="en-US" sz="18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-0.344</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Space of tree cabana     0.261  </a:t>
            </a:r>
            <a:r>
              <a:rPr lang="en-US" sz="18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-0.301</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Choice of family         0.198  </a:t>
            </a:r>
            <a:r>
              <a:rPr lang="en-US" sz="18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-0.387</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Choice of fiends         0.295  -0.202</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dirty="0">
                <a:latin typeface="Courier New" panose="02070309020205020404" pitchFamily="49" charset="0"/>
                <a:ea typeface="Calibri" panose="020F0502020204030204" pitchFamily="34" charset="0"/>
                <a:cs typeface="Iskoola Pota" panose="020B0502040204020203" pitchFamily="34" charset="0"/>
              </a:rPr>
              <a:t>Numbers day for stay </a:t>
            </a:r>
            <a:r>
              <a:rPr lang="en-US" sz="1800" dirty="0">
                <a:effectLst/>
                <a:latin typeface="Courier New" panose="02070309020205020404" pitchFamily="49" charset="0"/>
                <a:ea typeface="Calibri" panose="020F0502020204030204" pitchFamily="34" charset="0"/>
                <a:cs typeface="Iskoola Pota" panose="020B0502040204020203" pitchFamily="34" charset="0"/>
              </a:rPr>
              <a:t>    0.272  -0.283</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Nature of the trip       0.320</a:t>
            </a:r>
            <a:r>
              <a:rPr lang="en-US" sz="1800" dirty="0">
                <a:effectLst/>
                <a:latin typeface="Courier New" panose="02070309020205020404" pitchFamily="49" charset="0"/>
                <a:ea typeface="Calibri" panose="020F0502020204030204" pitchFamily="34" charset="0"/>
                <a:cs typeface="Iskoola Pota" panose="020B0502040204020203" pitchFamily="34" charset="0"/>
              </a:rPr>
              <a:t>   0.021</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dirty="0">
                <a:highlight>
                  <a:srgbClr val="FFFF00"/>
                </a:highlight>
                <a:latin typeface="Courier New" panose="02070309020205020404" pitchFamily="49" charset="0"/>
                <a:ea typeface="Calibri" panose="020F0502020204030204" pitchFamily="34" charset="0"/>
                <a:cs typeface="Iskoola Pota" panose="020B0502040204020203" pitchFamily="34" charset="0"/>
              </a:rPr>
              <a:t>Mental Relax </a:t>
            </a:r>
            <a:r>
              <a:rPr lang="en-US" sz="18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            0.307</a:t>
            </a:r>
            <a:r>
              <a:rPr lang="en-US" sz="1800" dirty="0">
                <a:effectLst/>
                <a:latin typeface="Courier New" panose="02070309020205020404" pitchFamily="49" charset="0"/>
                <a:ea typeface="Calibri" panose="020F0502020204030204" pitchFamily="34" charset="0"/>
                <a:cs typeface="Iskoola Pota" panose="020B0502040204020203" pitchFamily="34" charset="0"/>
              </a:rPr>
              <a:t>  -0.173</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dirty="0">
                <a:latin typeface="Courier New" panose="02070309020205020404" pitchFamily="49" charset="0"/>
                <a:ea typeface="Calibri" panose="020F0502020204030204" pitchFamily="34" charset="0"/>
                <a:cs typeface="Iskoola Pota" panose="020B0502040204020203" pitchFamily="34" charset="0"/>
              </a:rPr>
              <a:t>Easy to mediation </a:t>
            </a:r>
            <a:r>
              <a:rPr lang="en-US" sz="1800" dirty="0">
                <a:effectLst/>
                <a:latin typeface="Courier New" panose="02070309020205020404" pitchFamily="49" charset="0"/>
                <a:ea typeface="Calibri" panose="020F0502020204030204" pitchFamily="34" charset="0"/>
                <a:cs typeface="Iskoola Pota" panose="020B0502040204020203" pitchFamily="34" charset="0"/>
              </a:rPr>
              <a:t>       0.241   0.026</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latin typeface="Courier New" panose="02070309020205020404" pitchFamily="49" charset="0"/>
                <a:ea typeface="Calibri" panose="020F0502020204030204" pitchFamily="34" charset="0"/>
                <a:cs typeface="Iskoola Pota" panose="020B0502040204020203" pitchFamily="34" charset="0"/>
              </a:rPr>
              <a:t>Mental freedom           0.215   0.082</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a:p>
            <a:pPr marL="0" marR="0">
              <a:lnSpc>
                <a:spcPct val="115000"/>
              </a:lnSpc>
              <a:spcBef>
                <a:spcPts val="0"/>
              </a:spcBef>
              <a:spcAft>
                <a:spcPts val="0"/>
              </a:spcAft>
            </a:pPr>
            <a:r>
              <a:rPr lang="en-US" sz="1800" dirty="0">
                <a:effectLst/>
                <a:highlight>
                  <a:srgbClr val="FFFF00"/>
                </a:highlight>
                <a:latin typeface="Courier New" panose="02070309020205020404" pitchFamily="49" charset="0"/>
                <a:ea typeface="Calibri" panose="020F0502020204030204" pitchFamily="34" charset="0"/>
                <a:cs typeface="Iskoola Pota" panose="020B0502040204020203" pitchFamily="34" charset="0"/>
              </a:rPr>
              <a:t>Tree Therapy             0.305</a:t>
            </a:r>
            <a:r>
              <a:rPr lang="en-US" sz="1800" dirty="0">
                <a:effectLst/>
                <a:latin typeface="Courier New" panose="02070309020205020404" pitchFamily="49" charset="0"/>
                <a:ea typeface="Calibri" panose="020F0502020204030204" pitchFamily="34" charset="0"/>
                <a:cs typeface="Iskoola Pota" panose="020B0502040204020203" pitchFamily="34" charset="0"/>
              </a:rPr>
              <a:t>   0.274</a:t>
            </a:r>
            <a:endParaRPr lang="en-US" sz="1800" dirty="0">
              <a:effectLst/>
              <a:latin typeface="Calibri" panose="020F0502020204030204" pitchFamily="34" charset="0"/>
              <a:ea typeface="Calibri" panose="020F0502020204030204" pitchFamily="34" charset="0"/>
              <a:cs typeface="Iskoola Pota" panose="020B0502040204020203" pitchFamily="34" charset="0"/>
            </a:endParaRPr>
          </a:p>
        </p:txBody>
      </p:sp>
      <p:pic>
        <p:nvPicPr>
          <p:cNvPr id="4" name="Picture 3"/>
          <p:cNvPicPr>
            <a:picLocks noChangeAspect="1"/>
          </p:cNvPicPr>
          <p:nvPr/>
        </p:nvPicPr>
        <p:blipFill>
          <a:blip r:embed="rId2"/>
          <a:stretch>
            <a:fillRect/>
          </a:stretch>
        </p:blipFill>
        <p:spPr>
          <a:xfrm>
            <a:off x="7421880" y="1722120"/>
            <a:ext cx="3208972" cy="4704326"/>
          </a:xfrm>
          <a:prstGeom prst="rect">
            <a:avLst/>
          </a:prstGeom>
          <a:effectLst>
            <a:softEdge rad="660400"/>
          </a:effectLst>
        </p:spPr>
      </p:pic>
    </p:spTree>
    <p:extLst>
      <p:ext uri="{BB962C8B-B14F-4D97-AF65-F5344CB8AC3E}">
        <p14:creationId xmlns:p14="http://schemas.microsoft.com/office/powerpoint/2010/main" val="3991006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883F8015-2724-D30E-9BFA-5A0E580044A9}"/>
              </a:ext>
            </a:extLst>
          </p:cNvPr>
          <p:cNvSpPr txBox="1"/>
          <p:nvPr/>
        </p:nvSpPr>
        <p:spPr>
          <a:xfrm>
            <a:off x="1470991" y="1166842"/>
            <a:ext cx="9409043" cy="3693319"/>
          </a:xfrm>
          <a:prstGeom prst="rect">
            <a:avLst/>
          </a:prstGeom>
          <a:noFill/>
        </p:spPr>
        <p:txBody>
          <a:bodyPr wrap="square" rtlCol="0">
            <a:spAutoFit/>
          </a:bodyPr>
          <a:lstStyle/>
          <a:p>
            <a:pPr marL="285750" indent="-285750">
              <a:buFont typeface="Wingdings" panose="05000000000000000000" pitchFamily="2" charset="2"/>
              <a:buChar char="v"/>
            </a:pPr>
            <a:r>
              <a:rPr lang="en-US" b="1" dirty="0">
                <a:latin typeface="Cambria" panose="02040503050406030204" pitchFamily="18" charset="0"/>
                <a:ea typeface="Cambria" panose="02040503050406030204" pitchFamily="18" charset="0"/>
                <a:cs typeface="Times New Roman" panose="02020603050405020304" pitchFamily="18" charset="0"/>
              </a:rPr>
              <a:t>Mind relaxation is the most influential  reason under the first dimension </a:t>
            </a:r>
          </a:p>
          <a:p>
            <a:pPr marL="285750" indent="-285750">
              <a:buFont typeface="Wingdings" panose="05000000000000000000" pitchFamily="2" charset="2"/>
              <a:buChar char="v"/>
            </a:pPr>
            <a:endParaRPr lang="en-US" b="1" dirty="0">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Wingdings" panose="05000000000000000000" pitchFamily="2" charset="2"/>
              <a:buChar char="v"/>
            </a:pPr>
            <a:r>
              <a:rPr lang="en-US" b="1" dirty="0">
                <a:latin typeface="Cambria" panose="02040503050406030204" pitchFamily="18" charset="0"/>
                <a:ea typeface="Cambria" panose="02040503050406030204" pitchFamily="18" charset="0"/>
                <a:cs typeface="Times New Roman" panose="02020603050405020304" pitchFamily="18" charset="0"/>
              </a:rPr>
              <a:t>Perception towards “Tree therapy” is the second most influential reason under the first dimension </a:t>
            </a:r>
          </a:p>
          <a:p>
            <a:r>
              <a:rPr lang="en-US" b="1" dirty="0">
                <a:latin typeface="Cambria" panose="02040503050406030204" pitchFamily="18" charset="0"/>
                <a:ea typeface="Cambria" panose="02040503050406030204" pitchFamily="18" charset="0"/>
                <a:cs typeface="Times New Roman" panose="02020603050405020304" pitchFamily="18" charset="0"/>
              </a:rPr>
              <a:t> </a:t>
            </a:r>
          </a:p>
          <a:p>
            <a:pPr marL="285750" indent="-285750">
              <a:buFont typeface="Wingdings" panose="05000000000000000000" pitchFamily="2" charset="2"/>
              <a:buChar char="v"/>
            </a:pPr>
            <a:r>
              <a:rPr lang="en-US" b="1" dirty="0">
                <a:latin typeface="Cambria" panose="02040503050406030204" pitchFamily="18" charset="0"/>
                <a:ea typeface="Cambria" panose="02040503050406030204" pitchFamily="18" charset="0"/>
                <a:cs typeface="Times New Roman" panose="02020603050405020304" pitchFamily="18" charset="0"/>
              </a:rPr>
              <a:t>Nature of the trip is the third most influential reason under the first dimension</a:t>
            </a:r>
          </a:p>
          <a:p>
            <a:pPr marL="285750" indent="-285750">
              <a:buFont typeface="Wingdings" panose="05000000000000000000" pitchFamily="2" charset="2"/>
              <a:buChar char="v"/>
            </a:pPr>
            <a:endParaRPr lang="en-US" b="1" dirty="0">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Wingdings" panose="05000000000000000000" pitchFamily="2" charset="2"/>
              <a:buChar char="v"/>
            </a:pPr>
            <a:r>
              <a:rPr lang="en-US" b="1" dirty="0">
                <a:latin typeface="Cambria" panose="02040503050406030204" pitchFamily="18" charset="0"/>
                <a:ea typeface="Cambria" panose="02040503050406030204" pitchFamily="18" charset="0"/>
                <a:cs typeface="Times New Roman" panose="02020603050405020304" pitchFamily="18" charset="0"/>
              </a:rPr>
              <a:t> Safety is the most influential reason under the second dimension </a:t>
            </a:r>
          </a:p>
          <a:p>
            <a:pPr marL="285750" indent="-285750">
              <a:buFont typeface="Wingdings" panose="05000000000000000000" pitchFamily="2" charset="2"/>
              <a:buChar char="v"/>
            </a:pPr>
            <a:endParaRPr lang="en-US" b="1" dirty="0">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Wingdings" panose="05000000000000000000" pitchFamily="2" charset="2"/>
              <a:buChar char="v"/>
            </a:pPr>
            <a:r>
              <a:rPr lang="en-US" b="1" dirty="0">
                <a:latin typeface="Cambria" panose="02040503050406030204" pitchFamily="18" charset="0"/>
                <a:ea typeface="Cambria" panose="02040503050406030204" pitchFamily="18" charset="0"/>
                <a:cs typeface="Times New Roman" panose="02020603050405020304" pitchFamily="18" charset="0"/>
              </a:rPr>
              <a:t>Get a new experience is the second  most influential reason under the second dimension</a:t>
            </a:r>
          </a:p>
          <a:p>
            <a:pPr marL="285750" indent="-285750">
              <a:buFont typeface="Wingdings" panose="05000000000000000000" pitchFamily="2" charset="2"/>
              <a:buChar char="v"/>
            </a:pPr>
            <a:endParaRPr lang="en-US" b="1" dirty="0">
              <a:latin typeface="Cambria" panose="02040503050406030204" pitchFamily="18" charset="0"/>
              <a:ea typeface="Cambria" panose="02040503050406030204" pitchFamily="18" charset="0"/>
              <a:cs typeface="Times New Roman" panose="02020603050405020304" pitchFamily="18" charset="0"/>
            </a:endParaRPr>
          </a:p>
          <a:p>
            <a:endParaRPr lang="en-US"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33864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1944</Words>
  <Application>Microsoft Office PowerPoint</Application>
  <PresentationFormat>Widescreen</PresentationFormat>
  <Paragraphs>246</Paragraphs>
  <Slides>27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Bradley Hand ITC</vt:lpstr>
      <vt:lpstr>Calibri</vt:lpstr>
      <vt:lpstr>Calibri Light</vt:lpstr>
      <vt:lpstr>Cambria</vt:lpstr>
      <vt:lpstr>Courier New</vt:lpstr>
      <vt:lpstr>Iskoola Pota</vt:lpstr>
      <vt:lpstr>Times New Roman</vt:lpstr>
      <vt:lpstr>Wingdings</vt:lpstr>
      <vt:lpstr>Office Theme</vt:lpstr>
      <vt:lpstr>Tree Shaping Embedded Novel Agri-Tourism Venture: Evaluation of the Potential through a Case in Ingiriya</vt:lpstr>
      <vt:lpstr>Content for  the presentation</vt:lpstr>
      <vt:lpstr>Introduction</vt:lpstr>
      <vt:lpstr>PowerPoint Presentation</vt:lpstr>
      <vt:lpstr>Research Objectives</vt:lpstr>
      <vt:lpstr>Research Method</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Feld trail</vt:lpstr>
      <vt:lpstr>conclusion</vt:lpstr>
      <vt:lpstr>PowerPoint Presentation</vt:lpstr>
      <vt:lpstr>Limitation of the study  </vt:lpstr>
      <vt:lpstr>Further Research Opportunities  </vt:lpstr>
      <vt:lpstr>References</vt:lpstr>
      <vt:lpstr>Acknowledgement</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 Anuradha</dc:creator>
  <cp:lastModifiedBy>jatvimu@outlook.com</cp:lastModifiedBy>
  <cp:revision>24</cp:revision>
  <dcterms:created xsi:type="dcterms:W3CDTF">2023-02-09T03:28:20Z</dcterms:created>
  <dcterms:modified xsi:type="dcterms:W3CDTF">2023-04-13T05:29:35Z</dcterms:modified>
</cp:coreProperties>
</file>