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29883100" cy="41405175"/>
  <p:notesSz cx="6799263" cy="9929813"/>
  <p:defaultTextStyle>
    <a:defPPr>
      <a:defRPr lang="en-US"/>
    </a:defPPr>
    <a:lvl1pPr algn="l" defTabSz="4073525" rtl="0" eaLnBrk="0" fontAlgn="base" hangingPunct="0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2036763" indent="-1579563" algn="l" defTabSz="4073525" rtl="0" eaLnBrk="0" fontAlgn="base" hangingPunct="0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4073525" indent="-3159125" algn="l" defTabSz="4073525" rtl="0" eaLnBrk="0" fontAlgn="base" hangingPunct="0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6110288" indent="-4738688" algn="l" defTabSz="4073525" rtl="0" eaLnBrk="0" fontAlgn="base" hangingPunct="0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8147050" indent="-6318250" algn="l" defTabSz="4073525" rtl="0" eaLnBrk="0" fontAlgn="base" hangingPunct="0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8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8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8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8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041">
          <p15:clr>
            <a:srgbClr val="A4A3A4"/>
          </p15:clr>
        </p15:guide>
        <p15:guide id="2" pos="94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8EE"/>
    <a:srgbClr val="F5F5F5"/>
    <a:srgbClr val="F57B17"/>
    <a:srgbClr val="F4740A"/>
    <a:srgbClr val="F79443"/>
    <a:srgbClr val="378181"/>
    <a:srgbClr val="F6801E"/>
    <a:srgbClr val="F9EE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8750" autoAdjust="0"/>
    <p:restoredTop sz="86380" autoAdjust="0"/>
  </p:normalViewPr>
  <p:slideViewPr>
    <p:cSldViewPr>
      <p:cViewPr varScale="1">
        <p:scale>
          <a:sx n="15" d="100"/>
          <a:sy n="15" d="100"/>
        </p:scale>
        <p:origin x="3012" y="84"/>
      </p:cViewPr>
      <p:guideLst>
        <p:guide orient="horz" pos="13041"/>
        <p:guide pos="94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88243BD5-E45F-8DD5-8586-2DE3E57C533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2034" tIns="46017" rIns="92034" bIns="46017" rtlCol="0"/>
          <a:lstStyle>
            <a:lvl1pPr algn="l" defTabSz="4100039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2AD6E2E-ED19-D2CE-E077-53FBD88C783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2034" tIns="46017" rIns="92034" bIns="46017" rtlCol="0"/>
          <a:lstStyle>
            <a:lvl1pPr algn="r" defTabSz="4100039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BEC13D5-CD20-4F4C-90D6-F93022107493}" type="datetimeFigureOut">
              <a:rPr lang="en-AU"/>
              <a:pPr>
                <a:defRPr/>
              </a:pPr>
              <a:t>25/03/2023</a:t>
            </a:fld>
            <a:endParaRPr lang="en-AU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EC1F9826-F93E-F039-7E12-61EC81C12B9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057400" y="746125"/>
            <a:ext cx="2684463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34" tIns="46017" rIns="92034" bIns="46017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5A8478F2-3B83-DBD5-015C-7ABAE7F350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16463"/>
            <a:ext cx="5437187" cy="4467225"/>
          </a:xfrm>
          <a:prstGeom prst="rect">
            <a:avLst/>
          </a:prstGeom>
        </p:spPr>
        <p:txBody>
          <a:bodyPr vert="horz" lIns="92034" tIns="46017" rIns="92034" bIns="46017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F332FA3-BB04-E30A-7B95-2557783D9F6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2034" tIns="46017" rIns="92034" bIns="46017" rtlCol="0" anchor="b"/>
          <a:lstStyle>
            <a:lvl1pPr algn="l" defTabSz="4100039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F5B8C3F-407D-42F6-CB54-1DB596C6E2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wrap="square" lIns="92034" tIns="46017" rIns="92034" bIns="46017" numCol="1" anchor="b" anchorCtr="0" compatLnSpc="1">
            <a:prstTxWarp prst="textNoShape">
              <a:avLst/>
            </a:prstTxWarp>
          </a:bodyPr>
          <a:lstStyle>
            <a:lvl1pPr algn="r" defTabSz="4098925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54EE91F-DAC2-45EB-82A5-E672D3EE7E4D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2827894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xmlns="" id="{72DB7CC5-F5B7-48BF-26D8-87E3B5427C3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xmlns="" id="{C471A97F-FA21-A11D-FBF5-83B3B223181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xmlns="" id="{B3515F9D-CA3B-CFA1-73AF-E3F25A7508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98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98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98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98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98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98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98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98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98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CDAB473-8766-488D-920D-7DC35F1318D7}" type="slidenum">
              <a:rPr lang="en-AU" altLang="en-US" smtClean="0"/>
              <a:pPr>
                <a:spcBef>
                  <a:spcPct val="0"/>
                </a:spcBef>
              </a:pPr>
              <a:t>1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212726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467942" y="540347"/>
            <a:ext cx="28800000" cy="1440160"/>
          </a:xfrm>
          <a:prstGeom prst="rect">
            <a:avLst/>
          </a:prstGeom>
        </p:spPr>
        <p:txBody>
          <a:bodyPr lIns="36000" rIns="36000" anchor="ctr" anchorCtr="0">
            <a:normAutofit/>
          </a:bodyPr>
          <a:lstStyle>
            <a:lvl1pPr marL="0" indent="0" algn="ctr">
              <a:buFontTx/>
              <a:buNone/>
              <a:defRPr sz="6700" b="1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4950738" y="540348"/>
            <a:ext cx="4392612" cy="424914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5400"/>
            </a:lvl1pPr>
          </a:lstStyle>
          <a:p>
            <a:pPr lvl="0"/>
            <a:endParaRPr lang="en-AU" noProof="0" dirty="0"/>
          </a:p>
        </p:txBody>
      </p:sp>
      <p:sp>
        <p:nvSpPr>
          <p:cNvPr id="16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15301590" y="38848605"/>
            <a:ext cx="2520280" cy="216024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5400"/>
            </a:lvl1pPr>
          </a:lstStyle>
          <a:p>
            <a:pPr lvl="0"/>
            <a:r>
              <a:rPr lang="en-US" noProof="0" dirty="0"/>
              <a:t>Click icon to add picture</a:t>
            </a:r>
            <a:endParaRPr lang="en-AU" noProof="0" dirty="0"/>
          </a:p>
        </p:txBody>
      </p:sp>
      <p:sp>
        <p:nvSpPr>
          <p:cNvPr id="17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9972998" y="38848605"/>
            <a:ext cx="2520280" cy="216024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5400"/>
            </a:lvl1pPr>
          </a:lstStyle>
          <a:p>
            <a:pPr lvl="0"/>
            <a:r>
              <a:rPr lang="en-US" noProof="0" dirty="0"/>
              <a:t>Click icon to add picture</a:t>
            </a:r>
            <a:endParaRPr lang="en-AU" noProof="0" dirty="0"/>
          </a:p>
        </p:txBody>
      </p:sp>
      <p:sp>
        <p:nvSpPr>
          <p:cNvPr id="18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12637294" y="38848605"/>
            <a:ext cx="2520280" cy="216024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5400"/>
            </a:lvl1pPr>
          </a:lstStyle>
          <a:p>
            <a:pPr lvl="0"/>
            <a:r>
              <a:rPr lang="en-US" noProof="0" dirty="0"/>
              <a:t>Click icon to add picture</a:t>
            </a:r>
            <a:endParaRPr lang="en-AU" noProof="0" dirty="0"/>
          </a:p>
        </p:txBody>
      </p:sp>
    </p:spTree>
    <p:extLst>
      <p:ext uri="{BB962C8B-B14F-4D97-AF65-F5344CB8AC3E}">
        <p14:creationId xmlns:p14="http://schemas.microsoft.com/office/powerpoint/2010/main" val="999127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6" descr="Mon_Engineering_RGB">
            <a:extLst>
              <a:ext uri="{FF2B5EF4-FFF2-40B4-BE49-F238E27FC236}">
                <a16:creationId xmlns:a16="http://schemas.microsoft.com/office/drawing/2014/main" xmlns="" id="{EED6E104-10D9-0D07-05B1-3983ED8A8CC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" y="38782625"/>
            <a:ext cx="9628188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B5ED4478-1869-BE49-D8E1-EBBEB2B37B19}"/>
              </a:ext>
            </a:extLst>
          </p:cNvPr>
          <p:cNvCxnSpPr/>
          <p:nvPr userDrawn="1"/>
        </p:nvCxnSpPr>
        <p:spPr>
          <a:xfrm>
            <a:off x="539750" y="38704838"/>
            <a:ext cx="28800425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B2F2734A-18A2-0B6F-73AB-7FFD2C4C791E}"/>
              </a:ext>
            </a:extLst>
          </p:cNvPr>
          <p:cNvCxnSpPr/>
          <p:nvPr userDrawn="1"/>
        </p:nvCxnSpPr>
        <p:spPr>
          <a:xfrm>
            <a:off x="539750" y="539750"/>
            <a:ext cx="28800425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9" name="Rectangle 13">
            <a:extLst>
              <a:ext uri="{FF2B5EF4-FFF2-40B4-BE49-F238E27FC236}">
                <a16:creationId xmlns:a16="http://schemas.microsoft.com/office/drawing/2014/main" xmlns="" id="{412436BA-685F-2480-2BE4-1ED33BAD017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3288" y="5005388"/>
            <a:ext cx="28079700" cy="576262"/>
          </a:xfrm>
          <a:prstGeom prst="rect">
            <a:avLst/>
          </a:prstGeom>
          <a:solidFill>
            <a:srgbClr val="DF8E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47193" tIns="123596" rIns="247193" bIns="123596" anchor="ctr"/>
          <a:lstStyle/>
          <a:p>
            <a:pPr eaLnBrk="1" hangingPunct="1"/>
            <a:endParaRPr lang="en-AU" altLang="en-US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4073525" rtl="0" eaLnBrk="0" fontAlgn="base" hangingPunct="0">
        <a:spcBef>
          <a:spcPct val="0"/>
        </a:spcBef>
        <a:spcAft>
          <a:spcPct val="0"/>
        </a:spcAft>
        <a:defRPr sz="19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073525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34" charset="0"/>
        </a:defRPr>
      </a:lvl2pPr>
      <a:lvl3pPr algn="ctr" defTabSz="4073525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34" charset="0"/>
        </a:defRPr>
      </a:lvl3pPr>
      <a:lvl4pPr algn="ctr" defTabSz="4073525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34" charset="0"/>
        </a:defRPr>
      </a:lvl4pPr>
      <a:lvl5pPr algn="ctr" defTabSz="4073525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34" charset="0"/>
        </a:defRPr>
      </a:lvl5pPr>
      <a:lvl6pPr marL="457200" algn="ctr" defTabSz="4073525" rtl="0" fontAlgn="base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34" charset="0"/>
        </a:defRPr>
      </a:lvl6pPr>
      <a:lvl7pPr marL="914400" algn="ctr" defTabSz="4073525" rtl="0" fontAlgn="base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34" charset="0"/>
        </a:defRPr>
      </a:lvl7pPr>
      <a:lvl8pPr marL="1371600" algn="ctr" defTabSz="4073525" rtl="0" fontAlgn="base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34" charset="0"/>
        </a:defRPr>
      </a:lvl8pPr>
      <a:lvl9pPr marL="1828800" algn="ctr" defTabSz="4073525" rtl="0" fontAlgn="base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34" charset="0"/>
        </a:defRPr>
      </a:lvl9pPr>
    </p:titleStyle>
    <p:bodyStyle>
      <a:lvl1pPr marL="1527175" indent="-1527175" algn="l" defTabSz="40735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300" kern="1200">
          <a:solidFill>
            <a:schemeClr val="tx1"/>
          </a:solidFill>
          <a:latin typeface="+mn-lt"/>
          <a:ea typeface="+mn-ea"/>
          <a:cs typeface="+mn-cs"/>
        </a:defRPr>
      </a:lvl1pPr>
      <a:lvl2pPr marL="3308350" indent="-1271588" algn="l" defTabSz="40735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500" kern="1200">
          <a:solidFill>
            <a:schemeClr val="tx1"/>
          </a:solidFill>
          <a:latin typeface="+mn-lt"/>
          <a:ea typeface="+mn-ea"/>
          <a:cs typeface="+mn-cs"/>
        </a:defRPr>
      </a:lvl2pPr>
      <a:lvl3pPr marL="5091113" indent="-1017588" algn="l" defTabSz="40735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700" kern="1200">
          <a:solidFill>
            <a:schemeClr val="tx1"/>
          </a:solidFill>
          <a:latin typeface="+mn-lt"/>
          <a:ea typeface="+mn-ea"/>
          <a:cs typeface="+mn-cs"/>
        </a:defRPr>
      </a:lvl3pPr>
      <a:lvl4pPr marL="7127875" indent="-1017588" algn="l" defTabSz="40735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8900" kern="1200">
          <a:solidFill>
            <a:schemeClr val="tx1"/>
          </a:solidFill>
          <a:latin typeface="+mn-lt"/>
          <a:ea typeface="+mn-ea"/>
          <a:cs typeface="+mn-cs"/>
        </a:defRPr>
      </a:lvl4pPr>
      <a:lvl5pPr marL="9164638" indent="-1017588" algn="l" defTabSz="40735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8900" kern="1200">
          <a:solidFill>
            <a:schemeClr val="tx1"/>
          </a:solidFill>
          <a:latin typeface="+mn-lt"/>
          <a:ea typeface="+mn-ea"/>
          <a:cs typeface="+mn-cs"/>
        </a:defRPr>
      </a:lvl5pPr>
      <a:lvl6pPr marL="11202292" indent="-1018390" algn="l" defTabSz="4073561" rtl="0" eaLnBrk="1" latinLnBrk="0" hangingPunct="1">
        <a:spcBef>
          <a:spcPct val="20000"/>
        </a:spcBef>
        <a:buFont typeface="Arial" pitchFamily="34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6pPr>
      <a:lvl7pPr marL="13239072" indent="-1018390" algn="l" defTabSz="4073561" rtl="0" eaLnBrk="1" latinLnBrk="0" hangingPunct="1">
        <a:spcBef>
          <a:spcPct val="20000"/>
        </a:spcBef>
        <a:buFont typeface="Arial" pitchFamily="34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7pPr>
      <a:lvl8pPr marL="15275852" indent="-1018390" algn="l" defTabSz="4073561" rtl="0" eaLnBrk="1" latinLnBrk="0" hangingPunct="1">
        <a:spcBef>
          <a:spcPct val="20000"/>
        </a:spcBef>
        <a:buFont typeface="Arial" pitchFamily="34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8pPr>
      <a:lvl9pPr marL="17312632" indent="-1018390" algn="l" defTabSz="4073561" rtl="0" eaLnBrk="1" latinLnBrk="0" hangingPunct="1">
        <a:spcBef>
          <a:spcPct val="20000"/>
        </a:spcBef>
        <a:buFont typeface="Arial" pitchFamily="34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73561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1pPr>
      <a:lvl2pPr marL="2036780" algn="l" defTabSz="4073561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2pPr>
      <a:lvl3pPr marL="4073561" algn="l" defTabSz="4073561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6110341" algn="l" defTabSz="4073561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4pPr>
      <a:lvl5pPr marL="8147121" algn="l" defTabSz="4073561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3901" algn="l" defTabSz="4073561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0682" algn="l" defTabSz="4073561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4257462" algn="l" defTabSz="4073561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6294242" algn="l" defTabSz="4073561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900113" y="21566683"/>
            <a:ext cx="15049548" cy="9187130"/>
          </a:xfrm>
          <a:prstGeom prst="rect">
            <a:avLst/>
          </a:prstGeom>
          <a:solidFill>
            <a:srgbClr val="F5F8E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+mn-lt"/>
              </a:rPr>
              <a:t>    Materials &amp; Methods</a:t>
            </a:r>
          </a:p>
          <a:p>
            <a:pPr defTabSz="5310188"/>
            <a:r>
              <a:rPr lang="en-US" sz="4800" b="1" dirty="0">
                <a:latin typeface="+mn-lt"/>
              </a:rPr>
              <a:t>	</a:t>
            </a:r>
            <a:r>
              <a:rPr lang="en-US" sz="4800" b="1" dirty="0" smtClean="0">
                <a:latin typeface="+mn-lt"/>
              </a:rPr>
              <a:t>  </a:t>
            </a:r>
            <a:r>
              <a:rPr lang="en-US" sz="4800" dirty="0" smtClean="0">
                <a:latin typeface="+mn-lt"/>
              </a:rPr>
              <a:t>- </a:t>
            </a:r>
            <a:r>
              <a:rPr lang="en-US" sz="4200" dirty="0" smtClean="0">
                <a:latin typeface="+mn-lt"/>
              </a:rPr>
              <a:t>Research </a:t>
            </a:r>
            <a:r>
              <a:rPr lang="en-US" sz="4200" dirty="0">
                <a:latin typeface="+mn-lt"/>
              </a:rPr>
              <a:t>Location:</a:t>
            </a:r>
          </a:p>
          <a:p>
            <a:pPr>
              <a:lnSpc>
                <a:spcPct val="150000"/>
              </a:lnSpc>
            </a:pPr>
            <a:r>
              <a:rPr lang="en-US" sz="4200" dirty="0">
                <a:latin typeface="+mn-lt"/>
              </a:rPr>
              <a:t>     </a:t>
            </a:r>
            <a:r>
              <a:rPr lang="en-US" sz="4200" dirty="0" smtClean="0">
                <a:latin typeface="+mn-lt"/>
              </a:rPr>
              <a:t>	              </a:t>
            </a:r>
            <a:r>
              <a:rPr lang="en-US" sz="4200" dirty="0">
                <a:latin typeface="+mn-lt"/>
              </a:rPr>
              <a:t> </a:t>
            </a:r>
            <a:r>
              <a:rPr lang="en-US" sz="4200" dirty="0" smtClean="0">
                <a:latin typeface="+mn-lt"/>
              </a:rPr>
              <a:t>    </a:t>
            </a:r>
            <a:r>
              <a:rPr lang="en-US" sz="4200" b="1" dirty="0" err="1" smtClean="0">
                <a:latin typeface="+mn-lt"/>
              </a:rPr>
              <a:t>Gampola</a:t>
            </a:r>
            <a:r>
              <a:rPr lang="en-US" sz="4200" b="1" dirty="0" smtClean="0">
                <a:latin typeface="+mn-lt"/>
              </a:rPr>
              <a:t> </a:t>
            </a:r>
            <a:r>
              <a:rPr lang="en-US" sz="4200" b="1" dirty="0">
                <a:latin typeface="+mn-lt"/>
              </a:rPr>
              <a:t>area, Kandy </a:t>
            </a:r>
            <a:r>
              <a:rPr lang="en-US" sz="4200" b="1" dirty="0" smtClean="0">
                <a:latin typeface="+mn-lt"/>
              </a:rPr>
              <a:t>District</a:t>
            </a:r>
          </a:p>
          <a:p>
            <a:pPr defTabSz="5368925">
              <a:lnSpc>
                <a:spcPct val="150000"/>
              </a:lnSpc>
            </a:pPr>
            <a:r>
              <a:rPr lang="en-US" sz="4200" b="1" dirty="0">
                <a:latin typeface="+mn-lt"/>
              </a:rPr>
              <a:t>	</a:t>
            </a:r>
            <a:r>
              <a:rPr lang="en-US" sz="4200" b="1" dirty="0" smtClean="0">
                <a:latin typeface="+mn-lt"/>
              </a:rPr>
              <a:t>  - </a:t>
            </a:r>
            <a:r>
              <a:rPr lang="en-US" sz="4200" dirty="0" smtClean="0">
                <a:latin typeface="+mn-lt"/>
              </a:rPr>
              <a:t>Sample </a:t>
            </a:r>
            <a:r>
              <a:rPr lang="en-US" sz="4200" dirty="0">
                <a:latin typeface="+mn-lt"/>
              </a:rPr>
              <a:t>size: </a:t>
            </a:r>
          </a:p>
          <a:p>
            <a:pPr>
              <a:lnSpc>
                <a:spcPct val="150000"/>
              </a:lnSpc>
            </a:pPr>
            <a:r>
              <a:rPr lang="en-US" sz="4200" b="1" dirty="0">
                <a:latin typeface="+mn-lt"/>
              </a:rPr>
              <a:t>    </a:t>
            </a:r>
            <a:r>
              <a:rPr lang="en-US" sz="4200" b="1" dirty="0" smtClean="0">
                <a:latin typeface="+mn-lt"/>
              </a:rPr>
              <a:t>	                   139 Responders</a:t>
            </a:r>
          </a:p>
          <a:p>
            <a:pPr defTabSz="5310188">
              <a:lnSpc>
                <a:spcPct val="150000"/>
              </a:lnSpc>
            </a:pPr>
            <a:r>
              <a:rPr lang="en-US" sz="4200" b="1" dirty="0">
                <a:latin typeface="+mn-lt"/>
              </a:rPr>
              <a:t>	</a:t>
            </a:r>
            <a:r>
              <a:rPr lang="en-US" sz="4200" b="1" dirty="0" smtClean="0">
                <a:latin typeface="+mn-lt"/>
              </a:rPr>
              <a:t>  - </a:t>
            </a:r>
            <a:r>
              <a:rPr lang="en-US" sz="4200" dirty="0" smtClean="0">
                <a:latin typeface="+mn-lt"/>
              </a:rPr>
              <a:t>Sampling </a:t>
            </a:r>
            <a:r>
              <a:rPr lang="en-US" sz="4200" dirty="0">
                <a:latin typeface="+mn-lt"/>
              </a:rPr>
              <a:t>Method:</a:t>
            </a:r>
          </a:p>
          <a:p>
            <a:pPr>
              <a:lnSpc>
                <a:spcPct val="150000"/>
              </a:lnSpc>
            </a:pPr>
            <a:r>
              <a:rPr lang="en-US" sz="4200" b="1" dirty="0">
                <a:latin typeface="+mn-lt"/>
              </a:rPr>
              <a:t>    </a:t>
            </a:r>
            <a:r>
              <a:rPr lang="en-US" sz="4200" b="1" dirty="0" smtClean="0">
                <a:latin typeface="+mn-lt"/>
              </a:rPr>
              <a:t>	                   Simple </a:t>
            </a:r>
            <a:r>
              <a:rPr lang="en-US" sz="4200" b="1" dirty="0">
                <a:latin typeface="+mn-lt"/>
              </a:rPr>
              <a:t>random sampling technique</a:t>
            </a:r>
          </a:p>
          <a:p>
            <a:pPr marL="5310188" lvl="3" indent="0">
              <a:lnSpc>
                <a:spcPct val="150000"/>
              </a:lnSpc>
            </a:pPr>
            <a:r>
              <a:rPr lang="en-US" sz="4200" dirty="0" smtClean="0">
                <a:latin typeface="+mn-lt"/>
              </a:rPr>
              <a:t>  - Analyzing Method</a:t>
            </a:r>
          </a:p>
          <a:p>
            <a:pPr marL="5310188" lvl="3" indent="0">
              <a:lnSpc>
                <a:spcPct val="150000"/>
              </a:lnSpc>
            </a:pPr>
            <a:r>
              <a:rPr lang="en-US" sz="4200" b="1" dirty="0">
                <a:latin typeface="+mn-lt"/>
              </a:rPr>
              <a:t> </a:t>
            </a:r>
            <a:r>
              <a:rPr lang="en-US" sz="4200" b="1" dirty="0" smtClean="0">
                <a:latin typeface="+mn-lt"/>
              </a:rPr>
              <a:t>        Multiple </a:t>
            </a:r>
            <a:r>
              <a:rPr lang="en-US" sz="4200" b="1" dirty="0">
                <a:latin typeface="+mn-lt"/>
              </a:rPr>
              <a:t>linear regression </a:t>
            </a:r>
          </a:p>
          <a:p>
            <a:pPr marL="236538" lvl="3" indent="58738">
              <a:lnSpc>
                <a:spcPct val="150000"/>
              </a:lnSpc>
            </a:pPr>
            <a:r>
              <a:rPr lang="en-US" sz="3600" dirty="0" smtClean="0">
                <a:latin typeface="+mj-lt"/>
              </a:rPr>
              <a:t>   Fig 1: Research Location</a:t>
            </a:r>
            <a:endParaRPr lang="en-US" sz="3600" dirty="0">
              <a:latin typeface="+mj-lt"/>
            </a:endParaRP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40860" y="32489097"/>
            <a:ext cx="7332479" cy="6493922"/>
          </a:xfrm>
          <a:prstGeom prst="rect">
            <a:avLst/>
          </a:prstGeom>
        </p:spPr>
      </p:pic>
      <p:sp>
        <p:nvSpPr>
          <p:cNvPr id="3075" name="Text Placeholder 1">
            <a:extLst>
              <a:ext uri="{FF2B5EF4-FFF2-40B4-BE49-F238E27FC236}">
                <a16:creationId xmlns:a16="http://schemas.microsoft.com/office/drawing/2014/main" xmlns="" id="{12E1CB07-8D5E-35D8-F119-9B605154C1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auto">
          <a:xfrm>
            <a:off x="3219526" y="-84921"/>
            <a:ext cx="23155124" cy="307354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tIns="45720" bIns="45720" numCol="1" compatLnSpc="1">
            <a:prstTxWarp prst="textNoShape">
              <a:avLst/>
            </a:prstTxWarp>
            <a:normAutofit/>
          </a:bodyPr>
          <a:lstStyle/>
          <a:p>
            <a:r>
              <a:rPr lang="en-AU" altLang="en-US" sz="6600" dirty="0"/>
              <a:t>    </a:t>
            </a:r>
            <a:r>
              <a:rPr lang="en-US" sz="6600" dirty="0"/>
              <a:t>Factors Affecting Smallholder Coffee Production: A Study </a:t>
            </a:r>
            <a:endParaRPr lang="en-US" sz="6600" dirty="0" smtClean="0"/>
          </a:p>
          <a:p>
            <a:r>
              <a:rPr lang="en-US" sz="6600" dirty="0" smtClean="0"/>
              <a:t>in Kandy </a:t>
            </a:r>
            <a:r>
              <a:rPr lang="en-US" sz="6600" dirty="0"/>
              <a:t>District, Sri </a:t>
            </a:r>
            <a:r>
              <a:rPr lang="en-US" sz="6600" dirty="0" smtClean="0"/>
              <a:t>Lanka</a:t>
            </a:r>
            <a:endParaRPr lang="en-US" sz="6600" dirty="0"/>
          </a:p>
        </p:txBody>
      </p:sp>
      <p:pic>
        <p:nvPicPr>
          <p:cNvPr id="3076" name="Picture Placeholder 40" descr="Picture1.tif">
            <a:extLst>
              <a:ext uri="{FF2B5EF4-FFF2-40B4-BE49-F238E27FC236}">
                <a16:creationId xmlns:a16="http://schemas.microsoft.com/office/drawing/2014/main" xmlns="" id="{382F2C6B-C682-417B-A45B-E4BC2AFF058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" r="397"/>
          <a:stretch>
            <a:fillRect/>
          </a:stretch>
        </p:blipFill>
        <p:spPr bwMode="auto">
          <a:xfrm>
            <a:off x="25007100" y="436564"/>
            <a:ext cx="3976010" cy="384793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 Placeholder 3">
            <a:extLst>
              <a:ext uri="{FF2B5EF4-FFF2-40B4-BE49-F238E27FC236}">
                <a16:creationId xmlns:a16="http://schemas.microsoft.com/office/drawing/2014/main" xmlns="" id="{7498A21D-4490-3E06-4F0D-32D63BC51B41}"/>
              </a:ext>
            </a:extLst>
          </p:cNvPr>
          <p:cNvSpPr txBox="1">
            <a:spLocks/>
          </p:cNvSpPr>
          <p:nvPr/>
        </p:nvSpPr>
        <p:spPr bwMode="auto">
          <a:xfrm>
            <a:off x="7485574" y="2692002"/>
            <a:ext cx="1908175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3525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3525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3525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3525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4800" u="sng" dirty="0"/>
              <a:t>G.P. Darshani</a:t>
            </a:r>
            <a:r>
              <a:rPr lang="en-US" sz="4800" u="sng" baseline="30000" dirty="0"/>
              <a:t>1*</a:t>
            </a:r>
            <a:r>
              <a:rPr lang="en-US" sz="4800" dirty="0"/>
              <a:t>, A.M.S.M.R.S.G. Bandara</a:t>
            </a:r>
            <a:r>
              <a:rPr lang="en-US" sz="4800" baseline="30000" dirty="0"/>
              <a:t>1</a:t>
            </a:r>
            <a:r>
              <a:rPr lang="en-US" sz="4800" dirty="0"/>
              <a:t>, P. </a:t>
            </a:r>
            <a:r>
              <a:rPr lang="en-US" sz="4800" dirty="0" smtClean="0"/>
              <a:t>Wattage</a:t>
            </a:r>
            <a:r>
              <a:rPr lang="en-US" sz="4800" baseline="30000" dirty="0"/>
              <a:t>1</a:t>
            </a:r>
            <a:endParaRPr lang="en-US" sz="4800" dirty="0"/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AU" altLang="en-US" sz="4800" dirty="0">
              <a:latin typeface="Calibri" panose="020F0502020204030204" pitchFamily="34" charset="0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xmlns="" id="{5E56BDEF-B446-5528-7279-1C7C2ED9661A}"/>
              </a:ext>
            </a:extLst>
          </p:cNvPr>
          <p:cNvSpPr txBox="1">
            <a:spLocks/>
          </p:cNvSpPr>
          <p:nvPr/>
        </p:nvSpPr>
        <p:spPr>
          <a:xfrm>
            <a:off x="5302402" y="3583442"/>
            <a:ext cx="19999021" cy="2123311"/>
          </a:xfrm>
          <a:prstGeom prst="rect">
            <a:avLst/>
          </a:prstGeom>
        </p:spPr>
        <p:txBody>
          <a:bodyPr/>
          <a:lstStyle>
            <a:lvl1pPr marL="1527585" indent="-1527585" algn="l" defTabSz="407356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09768" indent="-1272988" algn="l" defTabSz="4073561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91951" indent="-1018390" algn="l" defTabSz="407356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28731" indent="-1018390" algn="l" defTabSz="4073561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65511" indent="-1018390" algn="l" defTabSz="4073561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202292" indent="-1018390" algn="l" defTabSz="407356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239072" indent="-1018390" algn="l" defTabSz="407356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275852" indent="-1018390" algn="l" defTabSz="407356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312632" indent="-1018390" algn="l" defTabSz="407356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3600" baseline="30000" dirty="0"/>
              <a:t>1</a:t>
            </a:r>
            <a:r>
              <a:rPr lang="en-US" sz="3600" dirty="0"/>
              <a:t>Department of Agribusiness Management, Faculty of Agricultural Sciences, </a:t>
            </a:r>
            <a:r>
              <a:rPr lang="en-US" sz="3600" dirty="0" err="1"/>
              <a:t>Sabaragamuwa</a:t>
            </a:r>
            <a:r>
              <a:rPr lang="en-US" sz="3600" dirty="0"/>
              <a:t> University of Sri Lanka</a:t>
            </a:r>
          </a:p>
          <a:p>
            <a:pPr marL="0" indent="0" algn="ctr" fontAlgn="auto">
              <a:spcAft>
                <a:spcPts val="0"/>
              </a:spcAft>
              <a:buNone/>
              <a:defRPr/>
            </a:pPr>
            <a:endParaRPr lang="en-AU" sz="1000" kern="0" dirty="0"/>
          </a:p>
        </p:txBody>
      </p:sp>
      <p:sp>
        <p:nvSpPr>
          <p:cNvPr id="3133" name="Text Box 13">
            <a:extLst>
              <a:ext uri="{FF2B5EF4-FFF2-40B4-BE49-F238E27FC236}">
                <a16:creationId xmlns:a16="http://schemas.microsoft.com/office/drawing/2014/main" xmlns="" id="{D3BF4AE4-1832-9276-C87E-76AF40719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445" y="31071739"/>
            <a:ext cx="28111717" cy="6792675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 wrap="square" lIns="234744" tIns="117371" rIns="234744" bIns="117371">
            <a:spAutoFit/>
          </a:bodyPr>
          <a:lstStyle>
            <a:lvl1pPr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3525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3525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3525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3525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AU" altLang="en-US" sz="4600" b="1" dirty="0" smtClean="0">
                <a:latin typeface="Calibri" panose="020F0502020204030204" pitchFamily="34" charset="0"/>
              </a:rPr>
              <a:t>Conclusion</a:t>
            </a:r>
          </a:p>
          <a:p>
            <a:pPr marL="571500" indent="-571500"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4200" dirty="0">
                <a:latin typeface="+mn-lt"/>
              </a:rPr>
              <a:t>It was further revealed that farmers were using stripping techniques to harvest coffee berries. As a result, the quality of the coffee beans was affected negatively. </a:t>
            </a:r>
            <a:endParaRPr lang="en-US" sz="4200" dirty="0">
              <a:latin typeface="+mn-lt"/>
            </a:endParaRPr>
          </a:p>
          <a:p>
            <a:pPr marL="571500" indent="-571500"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4200" dirty="0" smtClean="0">
                <a:latin typeface="+mn-lt"/>
              </a:rPr>
              <a:t>The </a:t>
            </a:r>
            <a:r>
              <a:rPr lang="en-US" sz="4200" dirty="0">
                <a:latin typeface="+mn-lt"/>
              </a:rPr>
              <a:t>severe damage caused by monkeys during harvest was another problem that was revealed from the study. </a:t>
            </a:r>
            <a:endParaRPr lang="en-US" sz="4200" dirty="0" smtClean="0">
              <a:latin typeface="+mn-lt"/>
            </a:endParaRPr>
          </a:p>
          <a:p>
            <a:pPr marL="571500" indent="-571500"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4200" dirty="0" smtClean="0">
                <a:latin typeface="+mn-lt"/>
              </a:rPr>
              <a:t>As </a:t>
            </a:r>
            <a:r>
              <a:rPr lang="en-US" sz="4200" dirty="0">
                <a:latin typeface="+mn-lt"/>
              </a:rPr>
              <a:t>identified, government and other concerning bodies should give emphasis and encouragement to harvest at the right stage of coffee berries. </a:t>
            </a:r>
            <a:endParaRPr lang="en-US" sz="4200" dirty="0" smtClean="0">
              <a:latin typeface="+mn-lt"/>
            </a:endParaRPr>
          </a:p>
          <a:p>
            <a:pPr marL="571500" indent="-571500"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4200" dirty="0" smtClean="0">
                <a:latin typeface="+mn-lt"/>
              </a:rPr>
              <a:t>As </a:t>
            </a:r>
            <a:r>
              <a:rPr lang="en-US" sz="4200" dirty="0">
                <a:latin typeface="+mn-lt"/>
              </a:rPr>
              <a:t>well as it is recommended to establish a reliable, fair, and transparent price regulation between small holder coffee farmers and intermediaries. </a:t>
            </a:r>
            <a:endParaRPr lang="en-AU" altLang="en-US" sz="4200" dirty="0">
              <a:solidFill>
                <a:srgbClr val="F57B17"/>
              </a:solidFill>
              <a:latin typeface="+mn-lt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73A7E58B-5C4F-8556-9E2F-27EBB53F1E7C}"/>
              </a:ext>
            </a:extLst>
          </p:cNvPr>
          <p:cNvSpPr/>
          <p:nvPr/>
        </p:nvSpPr>
        <p:spPr>
          <a:xfrm>
            <a:off x="900113" y="4788819"/>
            <a:ext cx="28082875" cy="576262"/>
          </a:xfrm>
          <a:prstGeom prst="rect">
            <a:avLst/>
          </a:prstGeom>
          <a:solidFill>
            <a:srgbClr val="F57B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79443"/>
              </a:solidFill>
            </a:endParaRPr>
          </a:p>
        </p:txBody>
      </p:sp>
      <p:sp>
        <p:nvSpPr>
          <p:cNvPr id="3136" name="Text Box 13">
            <a:extLst>
              <a:ext uri="{FF2B5EF4-FFF2-40B4-BE49-F238E27FC236}">
                <a16:creationId xmlns:a16="http://schemas.microsoft.com/office/drawing/2014/main" xmlns="" id="{BCE07497-4EB8-C586-39C6-999E65979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9474" y="39541863"/>
            <a:ext cx="16004151" cy="1899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34744" tIns="117371" rIns="234744" bIns="117371">
            <a:spAutoFit/>
          </a:bodyPr>
          <a:lstStyle>
            <a:lvl1pPr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3525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3525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3525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3525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2400"/>
              </a:spcBef>
            </a:pPr>
            <a:r>
              <a:rPr lang="en-AU" altLang="en-US" sz="4400" b="1" dirty="0">
                <a:solidFill>
                  <a:srgbClr val="F4740A"/>
                </a:solidFill>
                <a:latin typeface="Calibri" panose="020F0502020204030204" pitchFamily="34" charset="0"/>
              </a:rPr>
              <a:t>Agricultural Sciences Undergraduate Research Symposium 2023</a:t>
            </a:r>
          </a:p>
          <a:p>
            <a:pPr algn="ctr" eaLnBrk="1" hangingPunct="1">
              <a:spcBef>
                <a:spcPts val="2400"/>
              </a:spcBef>
            </a:pPr>
            <a:r>
              <a:rPr lang="en-AU" altLang="en-US" sz="4400" b="1" dirty="0">
                <a:solidFill>
                  <a:srgbClr val="F4740A"/>
                </a:solidFill>
                <a:latin typeface="Calibri" panose="020F0502020204030204" pitchFamily="34" charset="0"/>
              </a:rPr>
              <a:t>Sabaragamuwa University of Sri Lanka</a:t>
            </a:r>
            <a:endParaRPr lang="en-AU" altLang="en-US" sz="4400" dirty="0">
              <a:solidFill>
                <a:srgbClr val="F4740A"/>
              </a:solidFill>
              <a:latin typeface="Calibri" panose="020F0502020204030204" pitchFamily="34" charset="0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8" t="5859" r="12677" b="9808"/>
          <a:stretch/>
        </p:blipFill>
        <p:spPr>
          <a:xfrm>
            <a:off x="10333038" y="6760458"/>
            <a:ext cx="5328023" cy="768085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900113" y="5508899"/>
            <a:ext cx="15049547" cy="864096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4800" b="1" dirty="0" smtClean="0">
                <a:solidFill>
                  <a:schemeClr val="tx1"/>
                </a:solidFill>
              </a:rPr>
              <a:t>Introduction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4200" dirty="0" smtClean="0">
                <a:solidFill>
                  <a:schemeClr val="tx1"/>
                </a:solidFill>
              </a:rPr>
              <a:t>With the re-emergence of coffee farming, coffee can be a significant source of export earnings to the Sri Lankan economy. 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4200" dirty="0">
                <a:solidFill>
                  <a:schemeClr val="tx1"/>
                </a:solidFill>
              </a:rPr>
              <a:t>According to (MDF, 2020) most of the coffee is grown in the central highlands of Sri Lanka and there are approximately 5600 smallholder coffee farmers.</a:t>
            </a:r>
            <a:endParaRPr lang="en-US" sz="4200" dirty="0" smtClean="0">
              <a:solidFill>
                <a:schemeClr val="tx1"/>
              </a:solidFill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4200" dirty="0" smtClean="0">
                <a:solidFill>
                  <a:schemeClr val="tx1"/>
                </a:solidFill>
              </a:rPr>
              <a:t>This study was focused on determining the factors affecting smallholder coffee production in Kandy district and to identify the problems faced by smallholder coffee producers.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B32F98F-A23E-4850-A97B-64797F64AFD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52" y="848926"/>
            <a:ext cx="5654117" cy="2859773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964" y="22574795"/>
            <a:ext cx="5227605" cy="7394062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</p:pic>
      <p:sp>
        <p:nvSpPr>
          <p:cNvPr id="12" name="Rectangle 11"/>
          <p:cNvSpPr/>
          <p:nvPr/>
        </p:nvSpPr>
        <p:spPr>
          <a:xfrm>
            <a:off x="16309703" y="14365883"/>
            <a:ext cx="12673286" cy="16544196"/>
          </a:xfrm>
          <a:prstGeom prst="rect">
            <a:avLst/>
          </a:prstGeom>
          <a:solidFill>
            <a:srgbClr val="F5F8E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4800" b="1" dirty="0" smtClean="0">
                <a:solidFill>
                  <a:schemeClr val="tx1"/>
                </a:solidFill>
              </a:rPr>
              <a:t>Results </a:t>
            </a:r>
            <a:r>
              <a:rPr lang="en-US" sz="4800" b="1" dirty="0">
                <a:solidFill>
                  <a:schemeClr val="tx1"/>
                </a:solidFill>
              </a:rPr>
              <a:t>of the </a:t>
            </a:r>
            <a:r>
              <a:rPr lang="en-US" sz="4800" b="1" dirty="0" smtClean="0">
                <a:solidFill>
                  <a:schemeClr val="tx1"/>
                </a:solidFill>
              </a:rPr>
              <a:t>study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4200" b="1" dirty="0" smtClean="0">
                <a:solidFill>
                  <a:schemeClr val="tx1"/>
                </a:solidFill>
              </a:rPr>
              <a:t>1 - 4 objectives,</a:t>
            </a:r>
            <a:endParaRPr lang="en-US" sz="42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4200" dirty="0" smtClean="0">
                <a:solidFill>
                  <a:schemeClr val="tx1"/>
                </a:solidFill>
              </a:rPr>
              <a:t>- </a:t>
            </a:r>
            <a:r>
              <a:rPr lang="en-US" sz="4200" dirty="0">
                <a:solidFill>
                  <a:schemeClr val="tx1"/>
                </a:solidFill>
              </a:rPr>
              <a:t>Based on survey data there were four independent variables were statistically significant for coffee production in </a:t>
            </a:r>
            <a:r>
              <a:rPr lang="en-US" sz="4200" dirty="0" err="1">
                <a:solidFill>
                  <a:schemeClr val="tx1"/>
                </a:solidFill>
              </a:rPr>
              <a:t>Gampola</a:t>
            </a:r>
            <a:r>
              <a:rPr lang="en-US" sz="4200" dirty="0">
                <a:solidFill>
                  <a:schemeClr val="tx1"/>
                </a:solidFill>
              </a:rPr>
              <a:t>, Kandy district</a:t>
            </a:r>
            <a:r>
              <a:rPr lang="en-US" sz="4200" dirty="0" smtClean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4200" dirty="0" smtClean="0">
                <a:solidFill>
                  <a:schemeClr val="tx1"/>
                </a:solidFill>
              </a:rPr>
              <a:t>- According </a:t>
            </a:r>
            <a:r>
              <a:rPr lang="en-US" sz="4200" dirty="0">
                <a:solidFill>
                  <a:schemeClr val="tx1"/>
                </a:solidFill>
              </a:rPr>
              <a:t>to the regression </a:t>
            </a:r>
            <a:r>
              <a:rPr lang="en-US" sz="4200" dirty="0" smtClean="0">
                <a:solidFill>
                  <a:schemeClr val="tx1"/>
                </a:solidFill>
              </a:rPr>
              <a:t>results (Table 1), </a:t>
            </a:r>
            <a:r>
              <a:rPr lang="en-US" sz="4200" b="1" dirty="0">
                <a:solidFill>
                  <a:srgbClr val="002060"/>
                </a:solidFill>
              </a:rPr>
              <a:t>annual coffee income, land capacity, number of coffee trees and harvesting at the right stage </a:t>
            </a:r>
            <a:r>
              <a:rPr lang="en-US" sz="4200" dirty="0">
                <a:solidFill>
                  <a:schemeClr val="tx1"/>
                </a:solidFill>
              </a:rPr>
              <a:t>had unstandardized coefficient respectively</a:t>
            </a:r>
            <a:r>
              <a:rPr lang="en-US" sz="4200" b="1" dirty="0">
                <a:solidFill>
                  <a:schemeClr val="tx1"/>
                </a:solidFill>
              </a:rPr>
              <a:t> </a:t>
            </a:r>
            <a:r>
              <a:rPr lang="en-US" sz="4200" b="1" dirty="0">
                <a:solidFill>
                  <a:srgbClr val="002060"/>
                </a:solidFill>
              </a:rPr>
              <a:t>0.003, 165.114, 0.581 and 74.220.</a:t>
            </a:r>
            <a:r>
              <a:rPr lang="en-US" sz="4200" b="1" dirty="0">
                <a:solidFill>
                  <a:schemeClr val="tx1"/>
                </a:solidFill>
              </a:rPr>
              <a:t> </a:t>
            </a:r>
            <a:endParaRPr lang="en-US" sz="42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4200" dirty="0" smtClean="0">
                <a:solidFill>
                  <a:schemeClr val="tx1"/>
                </a:solidFill>
              </a:rPr>
              <a:t>- Moreover</a:t>
            </a:r>
            <a:r>
              <a:rPr lang="en-US" sz="4200" dirty="0">
                <a:solidFill>
                  <a:schemeClr val="tx1"/>
                </a:solidFill>
              </a:rPr>
              <a:t>, all these factors were positively affected the coffee production. </a:t>
            </a:r>
            <a:endParaRPr lang="en-US" sz="4200" dirty="0" smtClean="0">
              <a:solidFill>
                <a:schemeClr val="tx1"/>
              </a:solidFill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4200" b="1" dirty="0">
                <a:solidFill>
                  <a:schemeClr val="tx1"/>
                </a:solidFill>
              </a:rPr>
              <a:t>Regarding to the 5</a:t>
            </a:r>
            <a:r>
              <a:rPr lang="en-US" sz="4200" b="1" baseline="30000" dirty="0">
                <a:solidFill>
                  <a:schemeClr val="tx1"/>
                </a:solidFill>
              </a:rPr>
              <a:t>th</a:t>
            </a:r>
            <a:r>
              <a:rPr lang="en-US" sz="4200" b="1" dirty="0">
                <a:solidFill>
                  <a:schemeClr val="tx1"/>
                </a:solidFill>
              </a:rPr>
              <a:t> </a:t>
            </a:r>
            <a:r>
              <a:rPr lang="en-US" sz="4200" b="1" dirty="0" smtClean="0">
                <a:solidFill>
                  <a:schemeClr val="tx1"/>
                </a:solidFill>
              </a:rPr>
              <a:t>objective,</a:t>
            </a:r>
          </a:p>
          <a:p>
            <a:pPr>
              <a:lnSpc>
                <a:spcPct val="150000"/>
              </a:lnSpc>
            </a:pPr>
            <a:r>
              <a:rPr lang="en-US" sz="4200" b="1" dirty="0" smtClean="0">
                <a:solidFill>
                  <a:schemeClr val="tx1"/>
                </a:solidFill>
              </a:rPr>
              <a:t>-  </a:t>
            </a:r>
            <a:r>
              <a:rPr lang="en-US" sz="4200" dirty="0" smtClean="0">
                <a:solidFill>
                  <a:schemeClr val="tx1"/>
                </a:solidFill>
              </a:rPr>
              <a:t>Coffee </a:t>
            </a:r>
            <a:r>
              <a:rPr lang="en-US" sz="4200" dirty="0">
                <a:solidFill>
                  <a:schemeClr val="tx1"/>
                </a:solidFill>
              </a:rPr>
              <a:t>farmers were mainly constrained with </a:t>
            </a:r>
            <a:r>
              <a:rPr lang="en-US" sz="4200" u="sng" dirty="0" err="1">
                <a:solidFill>
                  <a:schemeClr val="tx1"/>
                </a:solidFill>
              </a:rPr>
              <a:t>labour</a:t>
            </a:r>
            <a:r>
              <a:rPr lang="en-US" sz="4200" u="sng" dirty="0">
                <a:solidFill>
                  <a:schemeClr val="tx1"/>
                </a:solidFill>
              </a:rPr>
              <a:t> supply, provision of capital and climate changes</a:t>
            </a:r>
            <a:r>
              <a:rPr lang="en-US" sz="4200" dirty="0">
                <a:solidFill>
                  <a:schemeClr val="tx1"/>
                </a:solidFill>
              </a:rPr>
              <a:t>. </a:t>
            </a:r>
            <a:r>
              <a:rPr lang="en-US" sz="4200" dirty="0" smtClean="0">
                <a:solidFill>
                  <a:schemeClr val="tx1"/>
                </a:solidFill>
              </a:rPr>
              <a:t>They </a:t>
            </a:r>
            <a:r>
              <a:rPr lang="en-US" sz="4200" dirty="0">
                <a:solidFill>
                  <a:schemeClr val="tx1"/>
                </a:solidFill>
              </a:rPr>
              <a:t>were further challenged by the </a:t>
            </a:r>
            <a:r>
              <a:rPr lang="en-US" sz="4200" u="sng" dirty="0">
                <a:solidFill>
                  <a:schemeClr val="tx1"/>
                </a:solidFill>
              </a:rPr>
              <a:t>market access issues and lack of technology</a:t>
            </a:r>
            <a:r>
              <a:rPr lang="en-US" sz="42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900112" y="14365883"/>
            <a:ext cx="15049549" cy="7011260"/>
          </a:xfrm>
          <a:prstGeom prst="rect">
            <a:avLst/>
          </a:prstGeom>
          <a:solidFill>
            <a:srgbClr val="F5F8E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4800" b="1" dirty="0">
                <a:solidFill>
                  <a:schemeClr val="tx1"/>
                </a:solidFill>
              </a:rPr>
              <a:t>Objectives</a:t>
            </a:r>
          </a:p>
          <a:p>
            <a:pPr defTabSz="3598863">
              <a:lnSpc>
                <a:spcPct val="150000"/>
              </a:lnSpc>
              <a:tabLst>
                <a:tab pos="1416050" algn="l"/>
              </a:tabLst>
            </a:pPr>
            <a:r>
              <a:rPr lang="en-US" sz="4200" dirty="0" smtClean="0">
                <a:solidFill>
                  <a:schemeClr val="tx1"/>
                </a:solidFill>
              </a:rPr>
              <a:t>-  To </a:t>
            </a:r>
            <a:r>
              <a:rPr lang="en-US" sz="4200" dirty="0">
                <a:solidFill>
                  <a:schemeClr val="tx1"/>
                </a:solidFill>
              </a:rPr>
              <a:t>identify the effect of socio demographic factors on coffee production</a:t>
            </a:r>
            <a:r>
              <a:rPr lang="en-US" sz="4200" dirty="0" smtClean="0">
                <a:solidFill>
                  <a:schemeClr val="tx1"/>
                </a:solidFill>
              </a:rPr>
              <a:t>.</a:t>
            </a:r>
          </a:p>
          <a:p>
            <a:pPr defTabSz="3598863">
              <a:lnSpc>
                <a:spcPct val="150000"/>
              </a:lnSpc>
              <a:tabLst>
                <a:tab pos="1416050" algn="l"/>
              </a:tabLst>
            </a:pPr>
            <a:r>
              <a:rPr lang="en-US" sz="4200" dirty="0" smtClean="0">
                <a:solidFill>
                  <a:schemeClr val="tx1"/>
                </a:solidFill>
              </a:rPr>
              <a:t>-  To </a:t>
            </a:r>
            <a:r>
              <a:rPr lang="en-US" sz="4200" dirty="0">
                <a:solidFill>
                  <a:schemeClr val="tx1"/>
                </a:solidFill>
              </a:rPr>
              <a:t>identify </a:t>
            </a:r>
            <a:r>
              <a:rPr lang="en-US" sz="4200" dirty="0" smtClean="0">
                <a:solidFill>
                  <a:schemeClr val="tx1"/>
                </a:solidFill>
              </a:rPr>
              <a:t>the </a:t>
            </a:r>
            <a:r>
              <a:rPr lang="en-US" sz="4200" dirty="0">
                <a:solidFill>
                  <a:schemeClr val="tx1"/>
                </a:solidFill>
              </a:rPr>
              <a:t>impact of farm characteristics on coffee production.</a:t>
            </a:r>
          </a:p>
          <a:p>
            <a:pPr defTabSz="1416050">
              <a:lnSpc>
                <a:spcPct val="150000"/>
              </a:lnSpc>
              <a:spcBef>
                <a:spcPts val="0"/>
              </a:spcBef>
            </a:pPr>
            <a:r>
              <a:rPr lang="en-US" sz="4200" dirty="0" smtClean="0">
                <a:solidFill>
                  <a:schemeClr val="tx1"/>
                </a:solidFill>
              </a:rPr>
              <a:t>-  To </a:t>
            </a:r>
            <a:r>
              <a:rPr lang="en-US" sz="4200" dirty="0">
                <a:solidFill>
                  <a:schemeClr val="tx1"/>
                </a:solidFill>
              </a:rPr>
              <a:t>find out the impact of production factors on coffee production</a:t>
            </a:r>
            <a:r>
              <a:rPr lang="en-US" sz="4200" dirty="0" smtClean="0">
                <a:solidFill>
                  <a:schemeClr val="tx1"/>
                </a:solidFill>
              </a:rPr>
              <a:t>.</a:t>
            </a:r>
          </a:p>
          <a:p>
            <a:pPr defTabSz="1416050">
              <a:lnSpc>
                <a:spcPct val="150000"/>
              </a:lnSpc>
              <a:spcBef>
                <a:spcPts val="0"/>
              </a:spcBef>
            </a:pPr>
            <a:r>
              <a:rPr lang="en-US" sz="4200" dirty="0" smtClean="0">
                <a:solidFill>
                  <a:schemeClr val="tx1"/>
                </a:solidFill>
              </a:rPr>
              <a:t>-  To </a:t>
            </a:r>
            <a:r>
              <a:rPr lang="en-US" sz="4200" dirty="0">
                <a:solidFill>
                  <a:schemeClr val="tx1"/>
                </a:solidFill>
              </a:rPr>
              <a:t>find the impact of marketing factors on coffee production</a:t>
            </a:r>
            <a:r>
              <a:rPr lang="en-US" sz="4200" dirty="0" smtClean="0">
                <a:solidFill>
                  <a:schemeClr val="tx1"/>
                </a:solidFill>
              </a:rPr>
              <a:t>.</a:t>
            </a:r>
          </a:p>
          <a:p>
            <a:pPr defTabSz="1416050">
              <a:lnSpc>
                <a:spcPct val="150000"/>
              </a:lnSpc>
              <a:spcBef>
                <a:spcPts val="0"/>
              </a:spcBef>
            </a:pPr>
            <a:r>
              <a:rPr lang="en-US" sz="4200" dirty="0" smtClean="0">
                <a:solidFill>
                  <a:schemeClr val="tx1"/>
                </a:solidFill>
              </a:rPr>
              <a:t>-  To </a:t>
            </a:r>
            <a:r>
              <a:rPr lang="en-US" sz="4200" dirty="0">
                <a:solidFill>
                  <a:schemeClr val="tx1"/>
                </a:solidFill>
              </a:rPr>
              <a:t>identify the constraints faced by  coffee farmers in Kandy.</a:t>
            </a:r>
          </a:p>
          <a:p>
            <a:endParaRPr lang="en-US" sz="3600" dirty="0">
              <a:solidFill>
                <a:schemeClr val="tx1"/>
              </a:solidFill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01858"/>
              </p:ext>
            </p:extLst>
          </p:nvPr>
        </p:nvGraphicFramePr>
        <p:xfrm>
          <a:off x="16309703" y="6118107"/>
          <a:ext cx="12703459" cy="80317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3"/>
                <a:gridCol w="3558444"/>
                <a:gridCol w="1944216"/>
                <a:gridCol w="1944216"/>
                <a:gridCol w="1554124"/>
                <a:gridCol w="1614228"/>
                <a:gridCol w="1512168"/>
              </a:tblGrid>
              <a:tr h="1397442">
                <a:tc gridSpan="2">
                  <a:txBody>
                    <a:bodyPr/>
                    <a:lstStyle/>
                    <a:p>
                      <a:r>
                        <a:rPr lang="en-US" sz="3600" b="0" dirty="0" smtClean="0"/>
                        <a:t>Model</a:t>
                      </a:r>
                      <a:endParaRPr lang="en-US" sz="3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3600" b="0" dirty="0" smtClean="0"/>
                        <a:t>Under standardized Coefficients</a:t>
                      </a:r>
                      <a:endParaRPr lang="en-US" sz="3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3600" b="0" dirty="0" smtClean="0"/>
                        <a:t>Std.</a:t>
                      </a:r>
                      <a:r>
                        <a:rPr lang="en-US" sz="3600" b="0" baseline="0" dirty="0" smtClean="0"/>
                        <a:t> </a:t>
                      </a:r>
                      <a:r>
                        <a:rPr lang="en-US" sz="3600" b="0" dirty="0" smtClean="0"/>
                        <a:t>Coefficients Beta</a:t>
                      </a:r>
                      <a:endParaRPr lang="en-US" sz="3600" b="0" dirty="0"/>
                    </a:p>
                  </a:txBody>
                  <a:tcP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3600" b="0" dirty="0" smtClean="0"/>
                        <a:t>t</a:t>
                      </a:r>
                      <a:endParaRPr lang="en-US" sz="3600" b="0" dirty="0"/>
                    </a:p>
                  </a:txBody>
                  <a:tcP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3600" b="0" dirty="0" smtClean="0"/>
                        <a:t>Sig.</a:t>
                      </a:r>
                      <a:endParaRPr lang="en-US" sz="3600" b="0" dirty="0"/>
                    </a:p>
                  </a:txBody>
                  <a:tcPr>
                    <a:noFill/>
                  </a:tcPr>
                </a:tc>
              </a:tr>
              <a:tr h="1104262">
                <a:tc rowSpan="6">
                  <a:txBody>
                    <a:bodyPr/>
                    <a:lstStyle/>
                    <a:p>
                      <a:r>
                        <a:rPr lang="en-US" sz="3800" dirty="0" smtClean="0"/>
                        <a:t>1</a:t>
                      </a:r>
                      <a:endParaRPr lang="en-US" sz="3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600" b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/>
                        <a:t>B</a:t>
                      </a:r>
                      <a:endParaRPr lang="en-US" sz="3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/>
                        <a:t>Std.</a:t>
                      </a:r>
                      <a:r>
                        <a:rPr lang="en-US" sz="3600" b="0" baseline="0" dirty="0" smtClean="0"/>
                        <a:t> Error</a:t>
                      </a:r>
                      <a:endParaRPr lang="en-US" sz="3600" b="0" dirty="0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  <a:tr h="814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800" dirty="0" smtClean="0"/>
                        <a:t>(Constant)</a:t>
                      </a:r>
                      <a:endParaRPr lang="en-US" sz="3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800" dirty="0" smtClean="0"/>
                        <a:t>-199.705</a:t>
                      </a:r>
                      <a:endParaRPr lang="en-US" sz="3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800" dirty="0" smtClean="0"/>
                        <a:t>108.643</a:t>
                      </a:r>
                      <a:endParaRPr lang="en-US" sz="3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3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800" dirty="0" smtClean="0"/>
                        <a:t>-1.838</a:t>
                      </a:r>
                      <a:endParaRPr lang="en-US" sz="3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800" dirty="0" smtClean="0"/>
                        <a:t>.068</a:t>
                      </a:r>
                      <a:endParaRPr lang="en-US" sz="3800" dirty="0"/>
                    </a:p>
                  </a:txBody>
                  <a:tcPr>
                    <a:noFill/>
                  </a:tcPr>
                </a:tc>
              </a:tr>
              <a:tr h="11013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800" dirty="0" smtClean="0"/>
                        <a:t>Annual coffee</a:t>
                      </a:r>
                      <a:r>
                        <a:rPr lang="en-US" sz="3800" baseline="0" dirty="0" smtClean="0"/>
                        <a:t> income</a:t>
                      </a:r>
                      <a:endParaRPr lang="en-US" sz="3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.003</a:t>
                      </a:r>
                      <a:endParaRPr lang="en-US" sz="3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800" dirty="0" smtClean="0"/>
                        <a:t>.000</a:t>
                      </a:r>
                      <a:endParaRPr lang="en-US" sz="3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800" dirty="0" smtClean="0"/>
                        <a:t>.674</a:t>
                      </a:r>
                      <a:endParaRPr lang="en-US" sz="3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800" dirty="0" smtClean="0"/>
                        <a:t>26.685</a:t>
                      </a:r>
                      <a:endParaRPr lang="en-US" sz="3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800" dirty="0" smtClean="0"/>
                        <a:t>.000</a:t>
                      </a:r>
                      <a:endParaRPr lang="en-US" sz="3800" dirty="0"/>
                    </a:p>
                  </a:txBody>
                  <a:tcPr>
                    <a:noFill/>
                  </a:tcPr>
                </a:tc>
              </a:tr>
              <a:tr h="96644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800" dirty="0" smtClean="0"/>
                        <a:t>Land Capacity</a:t>
                      </a:r>
                      <a:endParaRPr lang="en-US" sz="3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165.114</a:t>
                      </a:r>
                      <a:endParaRPr lang="en-US" sz="3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800" dirty="0" smtClean="0"/>
                        <a:t>32.969</a:t>
                      </a:r>
                      <a:endParaRPr lang="en-US" sz="3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800" dirty="0" smtClean="0"/>
                        <a:t>.095</a:t>
                      </a:r>
                      <a:endParaRPr lang="en-US" sz="3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800" dirty="0" smtClean="0"/>
                        <a:t>5.008</a:t>
                      </a:r>
                      <a:endParaRPr lang="en-US" sz="3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800" dirty="0" smtClean="0"/>
                        <a:t>.000</a:t>
                      </a:r>
                      <a:endParaRPr lang="en-US" sz="3800" dirty="0"/>
                    </a:p>
                  </a:txBody>
                  <a:tcPr>
                    <a:noFill/>
                  </a:tcPr>
                </a:tc>
              </a:tr>
              <a:tr h="11013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800" dirty="0" smtClean="0"/>
                        <a:t>Number of coffee trees</a:t>
                      </a:r>
                      <a:endParaRPr lang="en-US" sz="3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.581</a:t>
                      </a:r>
                      <a:endParaRPr lang="en-US" sz="3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800" dirty="0" smtClean="0"/>
                        <a:t>.050</a:t>
                      </a:r>
                      <a:endParaRPr lang="en-US" sz="3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800" dirty="0" smtClean="0"/>
                        <a:t>.276</a:t>
                      </a:r>
                      <a:endParaRPr lang="en-US" sz="3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800" dirty="0" smtClean="0"/>
                        <a:t>11.572</a:t>
                      </a:r>
                      <a:endParaRPr lang="en-US" sz="3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800" dirty="0" smtClean="0"/>
                        <a:t>.000</a:t>
                      </a:r>
                      <a:endParaRPr lang="en-US" sz="3800" dirty="0"/>
                    </a:p>
                  </a:txBody>
                  <a:tcPr>
                    <a:noFill/>
                  </a:tcPr>
                </a:tc>
              </a:tr>
              <a:tr h="1101380">
                <a:tc vMerge="1">
                  <a:txBody>
                    <a:bodyPr/>
                    <a:lstStyle/>
                    <a:p>
                      <a:endParaRPr lang="en-US" sz="4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800" dirty="0" smtClean="0"/>
                        <a:t>Harvesting at right stage</a:t>
                      </a:r>
                      <a:endParaRPr lang="en-US" sz="3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74.220</a:t>
                      </a:r>
                      <a:endParaRPr lang="en-US" sz="3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800" dirty="0" smtClean="0"/>
                        <a:t>34.110</a:t>
                      </a:r>
                      <a:endParaRPr lang="en-US" sz="3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800" dirty="0" smtClean="0"/>
                        <a:t>.031</a:t>
                      </a:r>
                      <a:endParaRPr lang="en-US" sz="3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800" dirty="0" smtClean="0"/>
                        <a:t>2.176</a:t>
                      </a:r>
                      <a:endParaRPr lang="en-US" sz="3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800" dirty="0" smtClean="0"/>
                        <a:t>.031</a:t>
                      </a:r>
                      <a:endParaRPr lang="en-US" sz="38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6309703" y="5508899"/>
            <a:ext cx="12673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Table 1: Coefficients</a:t>
            </a:r>
            <a:endParaRPr lang="en-US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900112" y="38056515"/>
            <a:ext cx="28113050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571500" lvl="0" indent="-571500">
              <a:buFontTx/>
              <a:buChar char="-"/>
            </a:pPr>
            <a:r>
              <a:rPr lang="en-US" sz="3200" dirty="0" smtClean="0">
                <a:latin typeface="+mn-lt"/>
              </a:rPr>
              <a:t>Market </a:t>
            </a:r>
            <a:r>
              <a:rPr lang="en-US" sz="3200" dirty="0">
                <a:latin typeface="+mn-lt"/>
              </a:rPr>
              <a:t>Development Facility, 2020. </a:t>
            </a:r>
            <a:r>
              <a:rPr lang="en-US" sz="3200" i="1" dirty="0">
                <a:latin typeface="+mn-lt"/>
              </a:rPr>
              <a:t>Arabica Coffee value chain analysis, </a:t>
            </a:r>
            <a:r>
              <a:rPr lang="en-US" sz="3200" dirty="0" err="1">
                <a:latin typeface="+mn-lt"/>
              </a:rPr>
              <a:t>s.l.</a:t>
            </a:r>
            <a:r>
              <a:rPr lang="en-US" sz="3200" dirty="0">
                <a:latin typeface="+mn-lt"/>
              </a:rPr>
              <a:t>: </a:t>
            </a:r>
            <a:r>
              <a:rPr lang="en-US" sz="3200" dirty="0" err="1">
                <a:latin typeface="+mn-lt"/>
              </a:rPr>
              <a:t>s.n</a:t>
            </a:r>
            <a:r>
              <a:rPr lang="en-US" sz="3200" dirty="0" smtClean="0">
                <a:latin typeface="+mn-lt"/>
              </a:rPr>
              <a:t>.</a:t>
            </a:r>
          </a:p>
          <a:p>
            <a:pPr marL="571500" indent="-571500">
              <a:buFontTx/>
              <a:buChar char="-"/>
            </a:pPr>
            <a:r>
              <a:rPr lang="en-US" sz="3200" dirty="0">
                <a:latin typeface="+mn-lt"/>
              </a:rPr>
              <a:t>Bekele, A. &amp; </a:t>
            </a:r>
            <a:r>
              <a:rPr lang="en-US" sz="3200" dirty="0" err="1">
                <a:latin typeface="+mn-lt"/>
              </a:rPr>
              <a:t>Guadie</a:t>
            </a:r>
            <a:r>
              <a:rPr lang="en-US" sz="3200" dirty="0">
                <a:latin typeface="+mn-lt"/>
              </a:rPr>
              <a:t> , T., 2020. Multiple Linear Regression Analysis on Factors Affecting Coffee Production in Bench-Shako Zone: In Case of </a:t>
            </a:r>
            <a:r>
              <a:rPr lang="en-US" sz="3200" dirty="0" err="1">
                <a:latin typeface="+mn-lt"/>
              </a:rPr>
              <a:t>Mizan-Aman</a:t>
            </a:r>
            <a:r>
              <a:rPr lang="en-US" sz="3200" dirty="0">
                <a:latin typeface="+mn-lt"/>
              </a:rPr>
              <a:t> District, Southwest Ethiopia. </a:t>
            </a:r>
            <a:r>
              <a:rPr lang="en-US" sz="3200" i="1" dirty="0">
                <a:latin typeface="+mn-lt"/>
              </a:rPr>
              <a:t>Advances in Bioscience and Bioengineering, </a:t>
            </a:r>
            <a:r>
              <a:rPr lang="en-US" sz="3200" dirty="0">
                <a:latin typeface="+mn-lt"/>
              </a:rPr>
              <a:t>pp. 24-30</a:t>
            </a:r>
            <a:r>
              <a:rPr lang="en-US" sz="3200" dirty="0" smtClean="0">
                <a:latin typeface="+mn-lt"/>
              </a:rPr>
              <a:t>.</a:t>
            </a:r>
            <a:endParaRPr lang="en-US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nash CivEng Po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3094</TotalTime>
  <Words>548</Words>
  <Application>Microsoft Office PowerPoint</Application>
  <PresentationFormat>Custom</PresentationFormat>
  <Paragraphs>79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Monash CivEng Poster Template</vt:lpstr>
      <vt:lpstr>PowerPoint Presentation</vt:lpstr>
    </vt:vector>
  </TitlesOfParts>
  <Manager>Sandy Peischl</Manager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A0 Portrait</dc:title>
  <dc:creator>Sandy Peischl</dc:creator>
  <cp:lastModifiedBy>Chamara Madushanka</cp:lastModifiedBy>
  <cp:revision>127</cp:revision>
  <dcterms:created xsi:type="dcterms:W3CDTF">2011-09-19T01:48:05Z</dcterms:created>
  <dcterms:modified xsi:type="dcterms:W3CDTF">2023-03-25T17:12:01Z</dcterms:modified>
</cp:coreProperties>
</file>