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60" r:id="rId5"/>
    <p:sldId id="261" r:id="rId6"/>
    <p:sldId id="266" r:id="rId7"/>
    <p:sldId id="267" r:id="rId8"/>
    <p:sldId id="268" r:id="rId9"/>
    <p:sldId id="269" r:id="rId10"/>
    <p:sldId id="262"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63" r:id="rId25"/>
    <p:sldId id="283" r:id="rId26"/>
    <p:sldId id="264" r:id="rId27"/>
    <p:sldId id="284" r:id="rId28"/>
    <p:sldId id="285" r:id="rId29"/>
    <p:sldId id="265" r:id="rId30"/>
    <p:sldId id="286" r:id="rId31"/>
    <p:sldId id="287" r:id="rId32"/>
    <p:sldId id="288" r:id="rId33"/>
    <p:sldId id="28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4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solidFill>
                <a:latin typeface="+mn-lt"/>
                <a:ea typeface="+mn-ea"/>
                <a:cs typeface="+mn-cs"/>
              </a:defRPr>
            </a:pPr>
            <a:r>
              <a:rPr lang="en-GB" sz="1800" dirty="0">
                <a:solidFill>
                  <a:schemeClr val="tx1"/>
                </a:solidFill>
                <a:effectLst/>
              </a:rPr>
              <a:t>N</a:t>
            </a:r>
            <a:r>
              <a:rPr lang="en-GB" sz="1800" cap="none" dirty="0">
                <a:solidFill>
                  <a:schemeClr val="tx1"/>
                </a:solidFill>
                <a:effectLst/>
              </a:rPr>
              <a:t>umber</a:t>
            </a:r>
            <a:r>
              <a:rPr lang="en-GB" sz="1800" dirty="0">
                <a:solidFill>
                  <a:schemeClr val="tx1"/>
                </a:solidFill>
                <a:effectLst/>
              </a:rPr>
              <a:t> </a:t>
            </a:r>
            <a:r>
              <a:rPr lang="en-GB" sz="1800" cap="none" dirty="0">
                <a:solidFill>
                  <a:schemeClr val="tx1"/>
                </a:solidFill>
                <a:effectLst/>
              </a:rPr>
              <a:t>of synchronise flowers (week one) </a:t>
            </a:r>
            <a:endParaRPr lang="en-GB" sz="1800" dirty="0">
              <a:solidFill>
                <a:schemeClr val="tx1"/>
              </a:solidFill>
              <a:effectLst/>
            </a:endParaRP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w="12700" cap="flat" cmpd="sng" algn="ctr">
              <a:solidFill>
                <a:schemeClr val="accent1">
                  <a:shade val="50000"/>
                </a:schemeClr>
              </a:solidFill>
              <a:prstDash val="solid"/>
              <a:miter lim="800000"/>
            </a:ln>
            <a:effectLst/>
          </c:spPr>
          <c:invertIfNegative val="0"/>
          <c:dLbls>
            <c:dLbl>
              <c:idx val="0"/>
              <c:tx>
                <c:rich>
                  <a:bodyPr/>
                  <a:lstStyle/>
                  <a:p>
                    <a:r>
                      <a:rPr lang="en-US"/>
                      <a:t>a</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7CF-4F0B-93CD-8F7F03BE2F4F}"/>
                </c:ext>
              </c:extLst>
            </c:dLbl>
            <c:dLbl>
              <c:idx val="1"/>
              <c:tx>
                <c:rich>
                  <a:bodyPr/>
                  <a:lstStyle/>
                  <a:p>
                    <a:r>
                      <a:rPr lang="en-US"/>
                      <a:t>ab</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7CF-4F0B-93CD-8F7F03BE2F4F}"/>
                </c:ext>
              </c:extLst>
            </c:dLbl>
            <c:dLbl>
              <c:idx val="2"/>
              <c:tx>
                <c:rich>
                  <a:bodyPr/>
                  <a:lstStyle/>
                  <a:p>
                    <a:r>
                      <a:rPr lang="en-US"/>
                      <a:t>abc</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7CF-4F0B-93CD-8F7F03BE2F4F}"/>
                </c:ext>
              </c:extLst>
            </c:dLbl>
            <c:dLbl>
              <c:idx val="3"/>
              <c:tx>
                <c:rich>
                  <a:bodyPr/>
                  <a:lstStyle/>
                  <a:p>
                    <a:r>
                      <a:rPr lang="en-US"/>
                      <a:t>abc</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7CF-4F0B-93CD-8F7F03BE2F4F}"/>
                </c:ext>
              </c:extLst>
            </c:dLbl>
            <c:dLbl>
              <c:idx val="4"/>
              <c:tx>
                <c:rich>
                  <a:bodyPr/>
                  <a:lstStyle/>
                  <a:p>
                    <a:r>
                      <a:rPr lang="en-US"/>
                      <a:t>abc</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7CF-4F0B-93CD-8F7F03BE2F4F}"/>
                </c:ext>
              </c:extLst>
            </c:dLbl>
            <c:dLbl>
              <c:idx val="5"/>
              <c:tx>
                <c:rich>
                  <a:bodyPr/>
                  <a:lstStyle/>
                  <a:p>
                    <a:r>
                      <a:rPr lang="en-US"/>
                      <a:t>bc</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7CF-4F0B-93CD-8F7F03BE2F4F}"/>
                </c:ext>
              </c:extLst>
            </c:dLbl>
            <c:dLbl>
              <c:idx val="6"/>
              <c:tx>
                <c:rich>
                  <a:bodyPr/>
                  <a:lstStyle/>
                  <a:p>
                    <a:r>
                      <a:rPr lang="en-US"/>
                      <a:t>bcd</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D7CF-4F0B-93CD-8F7F03BE2F4F}"/>
                </c:ext>
              </c:extLst>
            </c:dLbl>
            <c:dLbl>
              <c:idx val="7"/>
              <c:tx>
                <c:rich>
                  <a:bodyPr/>
                  <a:lstStyle/>
                  <a:p>
                    <a:r>
                      <a:rPr lang="en-US"/>
                      <a:t>bcd</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D7CF-4F0B-93CD-8F7F03BE2F4F}"/>
                </c:ext>
              </c:extLst>
            </c:dLbl>
            <c:dLbl>
              <c:idx val="8"/>
              <c:tx>
                <c:rich>
                  <a:bodyPr/>
                  <a:lstStyle/>
                  <a:p>
                    <a:r>
                      <a:rPr lang="en-US"/>
                      <a:t>bcde</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D7CF-4F0B-93CD-8F7F03BE2F4F}"/>
                </c:ext>
              </c:extLst>
            </c:dLbl>
            <c:dLbl>
              <c:idx val="9"/>
              <c:tx>
                <c:rich>
                  <a:bodyPr/>
                  <a:lstStyle/>
                  <a:p>
                    <a:r>
                      <a:rPr lang="en-US"/>
                      <a:t>bcde</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D7CF-4F0B-93CD-8F7F03BE2F4F}"/>
                </c:ext>
              </c:extLst>
            </c:dLbl>
            <c:dLbl>
              <c:idx val="10"/>
              <c:tx>
                <c:rich>
                  <a:bodyPr/>
                  <a:lstStyle/>
                  <a:p>
                    <a:r>
                      <a:rPr lang="en-US"/>
                      <a:t>cde</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D7CF-4F0B-93CD-8F7F03BE2F4F}"/>
                </c:ext>
              </c:extLst>
            </c:dLbl>
            <c:dLbl>
              <c:idx val="11"/>
              <c:tx>
                <c:rich>
                  <a:bodyPr/>
                  <a:lstStyle/>
                  <a:p>
                    <a:r>
                      <a:rPr lang="en-US"/>
                      <a:t>cde</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D7CF-4F0B-93CD-8F7F03BE2F4F}"/>
                </c:ext>
              </c:extLst>
            </c:dLbl>
            <c:dLbl>
              <c:idx val="12"/>
              <c:tx>
                <c:rich>
                  <a:bodyPr/>
                  <a:lstStyle/>
                  <a:p>
                    <a:r>
                      <a:rPr lang="en-US"/>
                      <a:t>de</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D7CF-4F0B-93CD-8F7F03BE2F4F}"/>
                </c:ext>
              </c:extLst>
            </c:dLbl>
            <c:dLbl>
              <c:idx val="13"/>
              <c:tx>
                <c:rich>
                  <a:bodyPr/>
                  <a:lstStyle/>
                  <a:p>
                    <a:r>
                      <a:rPr lang="en-US"/>
                      <a:t>e</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D7CF-4F0B-93CD-8F7F03BE2F4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Sheet5!$R$21:$R$34</c:f>
              <c:strCache>
                <c:ptCount val="14"/>
                <c:pt idx="0">
                  <c:v>T1</c:v>
                </c:pt>
                <c:pt idx="1">
                  <c:v>T11</c:v>
                </c:pt>
                <c:pt idx="2">
                  <c:v>T8</c:v>
                </c:pt>
                <c:pt idx="3">
                  <c:v>T2</c:v>
                </c:pt>
                <c:pt idx="4">
                  <c:v>T10</c:v>
                </c:pt>
                <c:pt idx="5">
                  <c:v>T9</c:v>
                </c:pt>
                <c:pt idx="6">
                  <c:v>T3</c:v>
                </c:pt>
                <c:pt idx="7">
                  <c:v>T12</c:v>
                </c:pt>
                <c:pt idx="8">
                  <c:v>T13</c:v>
                </c:pt>
                <c:pt idx="9">
                  <c:v>T5</c:v>
                </c:pt>
                <c:pt idx="10">
                  <c:v>T4</c:v>
                </c:pt>
                <c:pt idx="11">
                  <c:v>T7</c:v>
                </c:pt>
                <c:pt idx="12">
                  <c:v>T6</c:v>
                </c:pt>
                <c:pt idx="13">
                  <c:v>T14</c:v>
                </c:pt>
              </c:strCache>
            </c:strRef>
          </c:cat>
          <c:val>
            <c:numRef>
              <c:f>Sheet5!$S$21:$S$34</c:f>
              <c:numCache>
                <c:formatCode>General</c:formatCode>
                <c:ptCount val="14"/>
                <c:pt idx="0">
                  <c:v>29.333333333333332</c:v>
                </c:pt>
                <c:pt idx="1">
                  <c:v>20.666666666666668</c:v>
                </c:pt>
                <c:pt idx="2">
                  <c:v>16.666666666666668</c:v>
                </c:pt>
                <c:pt idx="3">
                  <c:v>11.666666666666666</c:v>
                </c:pt>
                <c:pt idx="4">
                  <c:v>11.666666666666666</c:v>
                </c:pt>
                <c:pt idx="5">
                  <c:v>10</c:v>
                </c:pt>
                <c:pt idx="6">
                  <c:v>8</c:v>
                </c:pt>
                <c:pt idx="7">
                  <c:v>8</c:v>
                </c:pt>
                <c:pt idx="8">
                  <c:v>6.333333333333333</c:v>
                </c:pt>
                <c:pt idx="9">
                  <c:v>6</c:v>
                </c:pt>
                <c:pt idx="10">
                  <c:v>5.666666666666667</c:v>
                </c:pt>
                <c:pt idx="11">
                  <c:v>5.333333333333333</c:v>
                </c:pt>
                <c:pt idx="12">
                  <c:v>1.3333333333333333</c:v>
                </c:pt>
                <c:pt idx="13">
                  <c:v>1</c:v>
                </c:pt>
              </c:numCache>
            </c:numRef>
          </c:val>
          <c:extLst>
            <c:ext xmlns:c16="http://schemas.microsoft.com/office/drawing/2014/chart" uri="{C3380CC4-5D6E-409C-BE32-E72D297353CC}">
              <c16:uniqueId val="{0000000E-D7CF-4F0B-93CD-8F7F03BE2F4F}"/>
            </c:ext>
          </c:extLst>
        </c:ser>
        <c:dLbls>
          <c:dLblPos val="outEnd"/>
          <c:showLegendKey val="0"/>
          <c:showVal val="1"/>
          <c:showCatName val="0"/>
          <c:showSerName val="0"/>
          <c:showPercent val="0"/>
          <c:showBubbleSize val="0"/>
        </c:dLbls>
        <c:gapWidth val="164"/>
        <c:overlap val="-22"/>
        <c:axId val="136491679"/>
        <c:axId val="136492095"/>
      </c:barChart>
      <c:catAx>
        <c:axId val="136491679"/>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dirty="0">
                    <a:solidFill>
                      <a:schemeClr val="tx1"/>
                    </a:solidFill>
                  </a:rPr>
                  <a:t>Treatment</a:t>
                </a:r>
                <a:endParaRPr lang="en-GB" dirty="0">
                  <a:solidFill>
                    <a:schemeClr val="tx1"/>
                  </a:solidFill>
                </a:endParaRPr>
              </a:p>
            </c:rich>
          </c:tx>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492095"/>
        <c:crosses val="autoZero"/>
        <c:auto val="1"/>
        <c:lblAlgn val="ctr"/>
        <c:lblOffset val="100"/>
        <c:noMultiLvlLbl val="0"/>
      </c:catAx>
      <c:valAx>
        <c:axId val="136492095"/>
        <c:scaling>
          <c:orientation val="minMax"/>
        </c:scaling>
        <c:delete val="0"/>
        <c:axPos val="l"/>
        <c:title>
          <c:tx>
            <c:rich>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dirty="0">
                    <a:solidFill>
                      <a:schemeClr val="tx1"/>
                    </a:solidFill>
                  </a:rPr>
                  <a:t>Average flower /plant </a:t>
                </a:r>
                <a:endParaRPr lang="en-GB" dirty="0">
                  <a:solidFill>
                    <a:schemeClr val="tx1"/>
                  </a:solidFill>
                </a:endParaRP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49167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solidFill>
                <a:latin typeface="+mn-lt"/>
                <a:ea typeface="+mn-ea"/>
                <a:cs typeface="+mn-cs"/>
              </a:defRPr>
            </a:pPr>
            <a:r>
              <a:rPr lang="en-GB" sz="1800" b="1" i="0" cap="none" baseline="0" dirty="0">
                <a:solidFill>
                  <a:schemeClr val="tx1"/>
                </a:solidFill>
                <a:effectLst/>
              </a:rPr>
              <a:t>Number of synchronise flowers (week two) </a:t>
            </a:r>
            <a:endParaRPr lang="en-GB" sz="2400" cap="none" dirty="0">
              <a:solidFill>
                <a:schemeClr val="tx1"/>
              </a:solidFill>
              <a:effectLst/>
            </a:endParaRP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w="12700" cap="flat" cmpd="sng" algn="ctr">
              <a:solidFill>
                <a:schemeClr val="accent1">
                  <a:shade val="50000"/>
                </a:schemeClr>
              </a:solidFill>
              <a:prstDash val="solid"/>
              <a:miter lim="800000"/>
            </a:ln>
            <a:effectLst/>
          </c:spPr>
          <c:invertIfNegative val="0"/>
          <c:dLbls>
            <c:dLbl>
              <c:idx val="0"/>
              <c:tx>
                <c:rich>
                  <a:bodyPr/>
                  <a:lstStyle/>
                  <a:p>
                    <a:r>
                      <a:rPr lang="en-US"/>
                      <a:t>a</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3CB-45F4-A4A8-ECFE82ED8322}"/>
                </c:ext>
              </c:extLst>
            </c:dLbl>
            <c:dLbl>
              <c:idx val="1"/>
              <c:tx>
                <c:rich>
                  <a:bodyPr/>
                  <a:lstStyle/>
                  <a:p>
                    <a:r>
                      <a:rPr lang="en-US"/>
                      <a:t>b</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3CB-45F4-A4A8-ECFE82ED8322}"/>
                </c:ext>
              </c:extLst>
            </c:dLbl>
            <c:dLbl>
              <c:idx val="2"/>
              <c:tx>
                <c:rich>
                  <a:bodyPr/>
                  <a:lstStyle/>
                  <a:p>
                    <a:r>
                      <a:rPr lang="en-US"/>
                      <a:t>bc</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3CB-45F4-A4A8-ECFE82ED8322}"/>
                </c:ext>
              </c:extLst>
            </c:dLbl>
            <c:dLbl>
              <c:idx val="3"/>
              <c:tx>
                <c:rich>
                  <a:bodyPr/>
                  <a:lstStyle/>
                  <a:p>
                    <a:r>
                      <a:rPr lang="en-US"/>
                      <a:t>bc</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3CB-45F4-A4A8-ECFE82ED8322}"/>
                </c:ext>
              </c:extLst>
            </c:dLbl>
            <c:dLbl>
              <c:idx val="4"/>
              <c:tx>
                <c:rich>
                  <a:bodyPr/>
                  <a:lstStyle/>
                  <a:p>
                    <a:r>
                      <a:rPr lang="en-US"/>
                      <a:t>bcd</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3CB-45F4-A4A8-ECFE82ED8322}"/>
                </c:ext>
              </c:extLst>
            </c:dLbl>
            <c:dLbl>
              <c:idx val="5"/>
              <c:tx>
                <c:rich>
                  <a:bodyPr/>
                  <a:lstStyle/>
                  <a:p>
                    <a:r>
                      <a:rPr lang="en-US"/>
                      <a:t>cd</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93CB-45F4-A4A8-ECFE82ED8322}"/>
                </c:ext>
              </c:extLst>
            </c:dLbl>
            <c:dLbl>
              <c:idx val="6"/>
              <c:tx>
                <c:rich>
                  <a:bodyPr/>
                  <a:lstStyle/>
                  <a:p>
                    <a:r>
                      <a:rPr lang="en-US"/>
                      <a:t>cde</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93CB-45F4-A4A8-ECFE82ED8322}"/>
                </c:ext>
              </c:extLst>
            </c:dLbl>
            <c:dLbl>
              <c:idx val="7"/>
              <c:tx>
                <c:rich>
                  <a:bodyPr/>
                  <a:lstStyle/>
                  <a:p>
                    <a:r>
                      <a:rPr lang="en-US"/>
                      <a:t>cde</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93CB-45F4-A4A8-ECFE82ED8322}"/>
                </c:ext>
              </c:extLst>
            </c:dLbl>
            <c:dLbl>
              <c:idx val="8"/>
              <c:tx>
                <c:rich>
                  <a:bodyPr/>
                  <a:lstStyle/>
                  <a:p>
                    <a:r>
                      <a:rPr lang="en-US"/>
                      <a:t>cde</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93CB-45F4-A4A8-ECFE82ED8322}"/>
                </c:ext>
              </c:extLst>
            </c:dLbl>
            <c:dLbl>
              <c:idx val="9"/>
              <c:tx>
                <c:rich>
                  <a:bodyPr/>
                  <a:lstStyle/>
                  <a:p>
                    <a:r>
                      <a:rPr lang="en-US"/>
                      <a:t>cdef</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93CB-45F4-A4A8-ECFE82ED8322}"/>
                </c:ext>
              </c:extLst>
            </c:dLbl>
            <c:dLbl>
              <c:idx val="10"/>
              <c:tx>
                <c:rich>
                  <a:bodyPr/>
                  <a:lstStyle/>
                  <a:p>
                    <a:r>
                      <a:rPr lang="en-US"/>
                      <a:t>def</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93CB-45F4-A4A8-ECFE82ED8322}"/>
                </c:ext>
              </c:extLst>
            </c:dLbl>
            <c:dLbl>
              <c:idx val="11"/>
              <c:tx>
                <c:rich>
                  <a:bodyPr/>
                  <a:lstStyle/>
                  <a:p>
                    <a:r>
                      <a:rPr lang="en-US"/>
                      <a:t>def</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93CB-45F4-A4A8-ECFE82ED8322}"/>
                </c:ext>
              </c:extLst>
            </c:dLbl>
            <c:dLbl>
              <c:idx val="12"/>
              <c:tx>
                <c:rich>
                  <a:bodyPr/>
                  <a:lstStyle/>
                  <a:p>
                    <a:r>
                      <a:rPr lang="en-US"/>
                      <a:t>ef</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93CB-45F4-A4A8-ECFE82ED8322}"/>
                </c:ext>
              </c:extLst>
            </c:dLbl>
            <c:dLbl>
              <c:idx val="13"/>
              <c:tx>
                <c:rich>
                  <a:bodyPr/>
                  <a:lstStyle/>
                  <a:p>
                    <a:r>
                      <a:rPr lang="en-US"/>
                      <a:t>f</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93CB-45F4-A4A8-ECFE82ED832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Sheet5!$O$52:$O$65</c:f>
              <c:strCache>
                <c:ptCount val="14"/>
                <c:pt idx="0">
                  <c:v>T3</c:v>
                </c:pt>
                <c:pt idx="1">
                  <c:v>T2</c:v>
                </c:pt>
                <c:pt idx="2">
                  <c:v>T8</c:v>
                </c:pt>
                <c:pt idx="3">
                  <c:v>T11</c:v>
                </c:pt>
                <c:pt idx="4">
                  <c:v>T1</c:v>
                </c:pt>
                <c:pt idx="5">
                  <c:v>T10</c:v>
                </c:pt>
                <c:pt idx="6">
                  <c:v>T4</c:v>
                </c:pt>
                <c:pt idx="7">
                  <c:v>T7</c:v>
                </c:pt>
                <c:pt idx="8">
                  <c:v>T12</c:v>
                </c:pt>
                <c:pt idx="9">
                  <c:v>T13</c:v>
                </c:pt>
                <c:pt idx="10">
                  <c:v>T6</c:v>
                </c:pt>
                <c:pt idx="11">
                  <c:v>T9</c:v>
                </c:pt>
                <c:pt idx="12">
                  <c:v>T5</c:v>
                </c:pt>
                <c:pt idx="13">
                  <c:v>T14</c:v>
                </c:pt>
              </c:strCache>
            </c:strRef>
          </c:cat>
          <c:val>
            <c:numRef>
              <c:f>Sheet5!$P$52:$P$65</c:f>
              <c:numCache>
                <c:formatCode>General</c:formatCode>
                <c:ptCount val="14"/>
                <c:pt idx="0">
                  <c:v>50.666666666666664</c:v>
                </c:pt>
                <c:pt idx="1">
                  <c:v>36</c:v>
                </c:pt>
                <c:pt idx="2">
                  <c:v>28.666666666666668</c:v>
                </c:pt>
                <c:pt idx="3">
                  <c:v>28.333333333333332</c:v>
                </c:pt>
                <c:pt idx="4">
                  <c:v>26</c:v>
                </c:pt>
                <c:pt idx="5">
                  <c:v>19.666666666666668</c:v>
                </c:pt>
                <c:pt idx="6">
                  <c:v>18.666666666666668</c:v>
                </c:pt>
                <c:pt idx="7">
                  <c:v>16</c:v>
                </c:pt>
                <c:pt idx="8">
                  <c:v>14</c:v>
                </c:pt>
                <c:pt idx="9">
                  <c:v>12.333333333333334</c:v>
                </c:pt>
                <c:pt idx="10">
                  <c:v>9.6666666666666661</c:v>
                </c:pt>
                <c:pt idx="11">
                  <c:v>9</c:v>
                </c:pt>
                <c:pt idx="12">
                  <c:v>7.333333333333333</c:v>
                </c:pt>
                <c:pt idx="13">
                  <c:v>1.3333333333333333</c:v>
                </c:pt>
              </c:numCache>
            </c:numRef>
          </c:val>
          <c:extLst>
            <c:ext xmlns:c16="http://schemas.microsoft.com/office/drawing/2014/chart" uri="{C3380CC4-5D6E-409C-BE32-E72D297353CC}">
              <c16:uniqueId val="{0000000E-93CB-45F4-A4A8-ECFE82ED8322}"/>
            </c:ext>
          </c:extLst>
        </c:ser>
        <c:dLbls>
          <c:dLblPos val="outEnd"/>
          <c:showLegendKey val="0"/>
          <c:showVal val="1"/>
          <c:showCatName val="0"/>
          <c:showSerName val="0"/>
          <c:showPercent val="0"/>
          <c:showBubbleSize val="0"/>
        </c:dLbls>
        <c:gapWidth val="164"/>
        <c:overlap val="-22"/>
        <c:axId val="215985423"/>
        <c:axId val="215980431"/>
      </c:barChart>
      <c:catAx>
        <c:axId val="215985423"/>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dirty="0">
                    <a:solidFill>
                      <a:schemeClr val="tx1"/>
                    </a:solidFill>
                  </a:rPr>
                  <a:t>Treatment</a:t>
                </a:r>
                <a:endParaRPr lang="en-GB" dirty="0">
                  <a:solidFill>
                    <a:schemeClr val="tx1"/>
                  </a:solidFill>
                </a:endParaRPr>
              </a:p>
            </c:rich>
          </c:tx>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5980431"/>
        <c:crosses val="autoZero"/>
        <c:auto val="1"/>
        <c:lblAlgn val="ctr"/>
        <c:lblOffset val="100"/>
        <c:noMultiLvlLbl val="0"/>
      </c:catAx>
      <c:valAx>
        <c:axId val="215980431"/>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1" i="0" baseline="0" dirty="0">
                    <a:solidFill>
                      <a:schemeClr val="tx1"/>
                    </a:solidFill>
                    <a:effectLst/>
                  </a:rPr>
                  <a:t>Average flower /plant </a:t>
                </a:r>
                <a:endParaRPr lang="en-GB" sz="1200" dirty="0">
                  <a:solidFill>
                    <a:schemeClr val="tx1"/>
                  </a:solidFill>
                  <a:effectLst/>
                </a:endParaRP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598542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solidFill>
                <a:latin typeface="+mn-lt"/>
                <a:ea typeface="+mn-ea"/>
                <a:cs typeface="+mn-cs"/>
              </a:defRPr>
            </a:pPr>
            <a:r>
              <a:rPr lang="en-GB" sz="1800" b="1" i="0" cap="none" baseline="0" dirty="0">
                <a:solidFill>
                  <a:schemeClr val="tx1"/>
                </a:solidFill>
                <a:effectLst/>
              </a:rPr>
              <a:t>number of synchronise flowers (week three) </a:t>
            </a:r>
            <a:endParaRPr lang="en-GB" cap="none" dirty="0">
              <a:solidFill>
                <a:schemeClr val="tx1"/>
              </a:solidFill>
              <a:effectLst/>
            </a:endParaRP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w="12700" cap="flat" cmpd="sng" algn="ctr">
              <a:solidFill>
                <a:schemeClr val="accent1">
                  <a:shade val="50000"/>
                </a:schemeClr>
              </a:solidFill>
              <a:prstDash val="solid"/>
              <a:miter lim="800000"/>
            </a:ln>
            <a:effectLst/>
          </c:spPr>
          <c:invertIfNegative val="0"/>
          <c:dLbls>
            <c:dLbl>
              <c:idx val="0"/>
              <c:tx>
                <c:rich>
                  <a:bodyPr/>
                  <a:lstStyle/>
                  <a:p>
                    <a:r>
                      <a:rPr lang="en-US"/>
                      <a:t>a</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D72-4BBC-AAEA-4A4D834EB0A2}"/>
                </c:ext>
              </c:extLst>
            </c:dLbl>
            <c:dLbl>
              <c:idx val="1"/>
              <c:tx>
                <c:rich>
                  <a:bodyPr/>
                  <a:lstStyle/>
                  <a:p>
                    <a:r>
                      <a:rPr lang="en-US"/>
                      <a:t>a</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D72-4BBC-AAEA-4A4D834EB0A2}"/>
                </c:ext>
              </c:extLst>
            </c:dLbl>
            <c:dLbl>
              <c:idx val="2"/>
              <c:tx>
                <c:rich>
                  <a:bodyPr/>
                  <a:lstStyle/>
                  <a:p>
                    <a:r>
                      <a:rPr lang="en-US"/>
                      <a:t>a</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D72-4BBC-AAEA-4A4D834EB0A2}"/>
                </c:ext>
              </c:extLst>
            </c:dLbl>
            <c:dLbl>
              <c:idx val="3"/>
              <c:tx>
                <c:rich>
                  <a:bodyPr/>
                  <a:lstStyle/>
                  <a:p>
                    <a:r>
                      <a:rPr lang="en-US"/>
                      <a:t>a</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D72-4BBC-AAEA-4A4D834EB0A2}"/>
                </c:ext>
              </c:extLst>
            </c:dLbl>
            <c:dLbl>
              <c:idx val="4"/>
              <c:tx>
                <c:rich>
                  <a:bodyPr/>
                  <a:lstStyle/>
                  <a:p>
                    <a:r>
                      <a:rPr lang="en-US"/>
                      <a:t>a</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D72-4BBC-AAEA-4A4D834EB0A2}"/>
                </c:ext>
              </c:extLst>
            </c:dLbl>
            <c:dLbl>
              <c:idx val="5"/>
              <c:tx>
                <c:rich>
                  <a:bodyPr/>
                  <a:lstStyle/>
                  <a:p>
                    <a:r>
                      <a:rPr lang="en-US"/>
                      <a:t>a</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D72-4BBC-AAEA-4A4D834EB0A2}"/>
                </c:ext>
              </c:extLst>
            </c:dLbl>
            <c:dLbl>
              <c:idx val="6"/>
              <c:tx>
                <c:rich>
                  <a:bodyPr/>
                  <a:lstStyle/>
                  <a:p>
                    <a:r>
                      <a:rPr lang="en-US"/>
                      <a:t>a</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CD72-4BBC-AAEA-4A4D834EB0A2}"/>
                </c:ext>
              </c:extLst>
            </c:dLbl>
            <c:dLbl>
              <c:idx val="7"/>
              <c:tx>
                <c:rich>
                  <a:bodyPr/>
                  <a:lstStyle/>
                  <a:p>
                    <a:r>
                      <a:rPr lang="en-US"/>
                      <a:t>ab</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CD72-4BBC-AAEA-4A4D834EB0A2}"/>
                </c:ext>
              </c:extLst>
            </c:dLbl>
            <c:dLbl>
              <c:idx val="8"/>
              <c:tx>
                <c:rich>
                  <a:bodyPr/>
                  <a:lstStyle/>
                  <a:p>
                    <a:r>
                      <a:rPr lang="en-US"/>
                      <a:t>ab</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CD72-4BBC-AAEA-4A4D834EB0A2}"/>
                </c:ext>
              </c:extLst>
            </c:dLbl>
            <c:dLbl>
              <c:idx val="9"/>
              <c:tx>
                <c:rich>
                  <a:bodyPr/>
                  <a:lstStyle/>
                  <a:p>
                    <a:r>
                      <a:rPr lang="en-US"/>
                      <a:t>ab</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CD72-4BBC-AAEA-4A4D834EB0A2}"/>
                </c:ext>
              </c:extLst>
            </c:dLbl>
            <c:dLbl>
              <c:idx val="10"/>
              <c:tx>
                <c:rich>
                  <a:bodyPr/>
                  <a:lstStyle/>
                  <a:p>
                    <a:r>
                      <a:rPr lang="en-US"/>
                      <a:t>bc</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CD72-4BBC-AAEA-4A4D834EB0A2}"/>
                </c:ext>
              </c:extLst>
            </c:dLbl>
            <c:dLbl>
              <c:idx val="11"/>
              <c:tx>
                <c:rich>
                  <a:bodyPr/>
                  <a:lstStyle/>
                  <a:p>
                    <a:r>
                      <a:rPr lang="en-US"/>
                      <a:t>bc</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CD72-4BBC-AAEA-4A4D834EB0A2}"/>
                </c:ext>
              </c:extLst>
            </c:dLbl>
            <c:dLbl>
              <c:idx val="12"/>
              <c:tx>
                <c:rich>
                  <a:bodyPr/>
                  <a:lstStyle/>
                  <a:p>
                    <a:r>
                      <a:rPr lang="en-US"/>
                      <a:t>c</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CD72-4BBC-AAEA-4A4D834EB0A2}"/>
                </c:ext>
              </c:extLst>
            </c:dLbl>
            <c:dLbl>
              <c:idx val="13"/>
              <c:tx>
                <c:rich>
                  <a:bodyPr/>
                  <a:lstStyle/>
                  <a:p>
                    <a:r>
                      <a:rPr lang="en-US"/>
                      <a:t>cd</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CD72-4BBC-AAEA-4A4D834EB0A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Sheet5!$M$71:$M$84</c:f>
              <c:strCache>
                <c:ptCount val="14"/>
                <c:pt idx="0">
                  <c:v>T3</c:v>
                </c:pt>
                <c:pt idx="1">
                  <c:v>T2</c:v>
                </c:pt>
                <c:pt idx="2">
                  <c:v>T6</c:v>
                </c:pt>
                <c:pt idx="3">
                  <c:v>T11</c:v>
                </c:pt>
                <c:pt idx="4">
                  <c:v>T8</c:v>
                </c:pt>
                <c:pt idx="5">
                  <c:v>T13</c:v>
                </c:pt>
                <c:pt idx="6">
                  <c:v>T10</c:v>
                </c:pt>
                <c:pt idx="7">
                  <c:v>T4</c:v>
                </c:pt>
                <c:pt idx="8">
                  <c:v>T1</c:v>
                </c:pt>
                <c:pt idx="9">
                  <c:v>T5</c:v>
                </c:pt>
                <c:pt idx="10">
                  <c:v>T7</c:v>
                </c:pt>
                <c:pt idx="11">
                  <c:v>T12</c:v>
                </c:pt>
                <c:pt idx="12">
                  <c:v>T9</c:v>
                </c:pt>
                <c:pt idx="13">
                  <c:v>T14</c:v>
                </c:pt>
              </c:strCache>
            </c:strRef>
          </c:cat>
          <c:val>
            <c:numRef>
              <c:f>Sheet5!$N$71:$N$84</c:f>
              <c:numCache>
                <c:formatCode>General</c:formatCode>
                <c:ptCount val="14"/>
                <c:pt idx="0">
                  <c:v>23.666666666666668</c:v>
                </c:pt>
                <c:pt idx="1">
                  <c:v>21.666666666666668</c:v>
                </c:pt>
                <c:pt idx="2">
                  <c:v>20.333333333333332</c:v>
                </c:pt>
                <c:pt idx="3">
                  <c:v>17.666666666666668</c:v>
                </c:pt>
                <c:pt idx="4">
                  <c:v>16.666666666666668</c:v>
                </c:pt>
                <c:pt idx="5">
                  <c:v>16.333333333333332</c:v>
                </c:pt>
                <c:pt idx="6">
                  <c:v>15.333333333333334</c:v>
                </c:pt>
                <c:pt idx="7">
                  <c:v>15</c:v>
                </c:pt>
                <c:pt idx="8">
                  <c:v>13</c:v>
                </c:pt>
                <c:pt idx="9">
                  <c:v>13</c:v>
                </c:pt>
                <c:pt idx="10">
                  <c:v>10.666666666666666</c:v>
                </c:pt>
                <c:pt idx="11">
                  <c:v>10.333333333333334</c:v>
                </c:pt>
                <c:pt idx="12">
                  <c:v>4.333333333333333</c:v>
                </c:pt>
                <c:pt idx="13">
                  <c:v>3.3333333333333335</c:v>
                </c:pt>
              </c:numCache>
            </c:numRef>
          </c:val>
          <c:extLst>
            <c:ext xmlns:c16="http://schemas.microsoft.com/office/drawing/2014/chart" uri="{C3380CC4-5D6E-409C-BE32-E72D297353CC}">
              <c16:uniqueId val="{0000000E-CD72-4BBC-AAEA-4A4D834EB0A2}"/>
            </c:ext>
          </c:extLst>
        </c:ser>
        <c:dLbls>
          <c:dLblPos val="outEnd"/>
          <c:showLegendKey val="0"/>
          <c:showVal val="1"/>
          <c:showCatName val="0"/>
          <c:showSerName val="0"/>
          <c:showPercent val="0"/>
          <c:showBubbleSize val="0"/>
        </c:dLbls>
        <c:gapWidth val="164"/>
        <c:overlap val="-22"/>
        <c:axId val="135165263"/>
        <c:axId val="135165679"/>
      </c:barChart>
      <c:catAx>
        <c:axId val="135165263"/>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a:solidFill>
                      <a:schemeClr val="tx1"/>
                    </a:solidFill>
                  </a:rPr>
                  <a:t>Treatment</a:t>
                </a:r>
                <a:endParaRPr lang="en-GB">
                  <a:solidFill>
                    <a:schemeClr val="tx1"/>
                  </a:solidFill>
                </a:endParaRPr>
              </a:p>
            </c:rich>
          </c:tx>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165679"/>
        <c:crosses val="autoZero"/>
        <c:auto val="1"/>
        <c:lblAlgn val="ctr"/>
        <c:lblOffset val="100"/>
        <c:noMultiLvlLbl val="0"/>
      </c:catAx>
      <c:valAx>
        <c:axId val="135165679"/>
        <c:scaling>
          <c:orientation val="minMax"/>
        </c:scaling>
        <c:delete val="0"/>
        <c:axPos val="l"/>
        <c:title>
          <c:tx>
            <c:rich>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a:solidFill>
                      <a:schemeClr val="tx1"/>
                    </a:solidFill>
                  </a:rPr>
                  <a:t>Average flower /plant </a:t>
                </a:r>
                <a:endParaRPr lang="en-GB">
                  <a:solidFill>
                    <a:schemeClr val="tx1"/>
                  </a:solidFill>
                </a:endParaRP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1652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1" i="0" u="none" strike="noStrike" kern="1200" cap="all" spc="120" normalizeH="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Pollen viability distribution </a:t>
            </a:r>
            <a:endParaRPr lang="en-GB"/>
          </a:p>
        </c:rich>
      </c:tx>
      <c:overlay val="0"/>
      <c:spPr>
        <a:noFill/>
        <a:ln>
          <a:noFill/>
        </a:ln>
        <a:effectLst/>
      </c:spPr>
      <c:txPr>
        <a:bodyPr rot="0" spcFirstLastPara="1" vertOverflow="ellipsis" vert="horz" wrap="square" anchor="ctr" anchorCtr="1"/>
        <a:lstStyle/>
        <a:p>
          <a:pPr>
            <a:defRPr sz="2160" b="1" i="0" u="none" strike="noStrike" kern="1200" cap="all" spc="120" normalizeH="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Sheet7!$B$1</c:f>
              <c:strCache>
                <c:ptCount val="1"/>
                <c:pt idx="0">
                  <c:v>ave  pol v</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8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Sheet7!$A$2:$A$15</c:f>
              <c:strCache>
                <c:ptCount val="14"/>
                <c:pt idx="0">
                  <c:v>T1</c:v>
                </c:pt>
                <c:pt idx="1">
                  <c:v>T2</c:v>
                </c:pt>
                <c:pt idx="2">
                  <c:v>T3</c:v>
                </c:pt>
                <c:pt idx="3">
                  <c:v>T4</c:v>
                </c:pt>
                <c:pt idx="4">
                  <c:v>T5</c:v>
                </c:pt>
                <c:pt idx="5">
                  <c:v>T6</c:v>
                </c:pt>
                <c:pt idx="6">
                  <c:v>T7</c:v>
                </c:pt>
                <c:pt idx="7">
                  <c:v>T8</c:v>
                </c:pt>
                <c:pt idx="8">
                  <c:v>T9</c:v>
                </c:pt>
                <c:pt idx="9">
                  <c:v>T10</c:v>
                </c:pt>
                <c:pt idx="10">
                  <c:v>T11</c:v>
                </c:pt>
                <c:pt idx="11">
                  <c:v>T12</c:v>
                </c:pt>
                <c:pt idx="12">
                  <c:v>T13</c:v>
                </c:pt>
                <c:pt idx="13">
                  <c:v>T14</c:v>
                </c:pt>
              </c:strCache>
            </c:strRef>
          </c:cat>
          <c:val>
            <c:numRef>
              <c:f>Sheet7!$B$2:$B$15</c:f>
              <c:numCache>
                <c:formatCode>General</c:formatCode>
                <c:ptCount val="14"/>
                <c:pt idx="0">
                  <c:v>99.333333333333329</c:v>
                </c:pt>
                <c:pt idx="1">
                  <c:v>99.333333333333329</c:v>
                </c:pt>
                <c:pt idx="2">
                  <c:v>100</c:v>
                </c:pt>
                <c:pt idx="3">
                  <c:v>99.333333333333329</c:v>
                </c:pt>
                <c:pt idx="4">
                  <c:v>99.333333333333329</c:v>
                </c:pt>
                <c:pt idx="5">
                  <c:v>100</c:v>
                </c:pt>
                <c:pt idx="6">
                  <c:v>99.333333333333329</c:v>
                </c:pt>
                <c:pt idx="7">
                  <c:v>99.333333333333329</c:v>
                </c:pt>
                <c:pt idx="8">
                  <c:v>100</c:v>
                </c:pt>
                <c:pt idx="9">
                  <c:v>100</c:v>
                </c:pt>
                <c:pt idx="10">
                  <c:v>99.333333333333329</c:v>
                </c:pt>
                <c:pt idx="11">
                  <c:v>99.333333333333329</c:v>
                </c:pt>
                <c:pt idx="12">
                  <c:v>99.333333333333329</c:v>
                </c:pt>
                <c:pt idx="13">
                  <c:v>99.333333333333329</c:v>
                </c:pt>
              </c:numCache>
            </c:numRef>
          </c:val>
          <c:extLst>
            <c:ext xmlns:c16="http://schemas.microsoft.com/office/drawing/2014/chart" uri="{C3380CC4-5D6E-409C-BE32-E72D297353CC}">
              <c16:uniqueId val="{00000000-A7EA-46D8-ADB5-3D370A399105}"/>
            </c:ext>
          </c:extLst>
        </c:ser>
        <c:dLbls>
          <c:dLblPos val="outEnd"/>
          <c:showLegendKey val="0"/>
          <c:showVal val="1"/>
          <c:showCatName val="0"/>
          <c:showSerName val="0"/>
          <c:showPercent val="0"/>
          <c:showBubbleSize val="0"/>
        </c:dLbls>
        <c:gapWidth val="444"/>
        <c:overlap val="-90"/>
        <c:axId val="2029352943"/>
        <c:axId val="2029363343"/>
      </c:barChart>
      <c:catAx>
        <c:axId val="202935294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cap="all"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GB"/>
                  <a:t>Tretment</a:t>
                </a:r>
              </a:p>
            </c:rich>
          </c:tx>
          <c:overlay val="0"/>
          <c:spPr>
            <a:noFill/>
            <a:ln>
              <a:noFill/>
            </a:ln>
            <a:effectLst/>
          </c:spPr>
          <c:txPr>
            <a:bodyPr rot="0" spcFirstLastPara="1" vertOverflow="ellipsis" vert="horz" wrap="square" anchor="ctr" anchorCtr="1"/>
            <a:lstStyle/>
            <a:p>
              <a:pPr>
                <a:defRPr sz="1800" b="0" i="0" u="none" strike="noStrike" kern="1200" cap="all"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cap="all" spc="120" normalizeH="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029363343"/>
        <c:crosses val="autoZero"/>
        <c:auto val="1"/>
        <c:lblAlgn val="ctr"/>
        <c:lblOffset val="100"/>
        <c:noMultiLvlLbl val="0"/>
      </c:catAx>
      <c:valAx>
        <c:axId val="2029363343"/>
        <c:scaling>
          <c:orientation val="minMax"/>
        </c:scaling>
        <c:delete val="1"/>
        <c:axPos val="l"/>
        <c:title>
          <c:tx>
            <c:rich>
              <a:bodyPr rot="-5400000" spcFirstLastPara="1" vertOverflow="ellipsis" vert="horz" wrap="square" anchor="ctr" anchorCtr="1"/>
              <a:lstStyle/>
              <a:p>
                <a:pPr>
                  <a:defRPr sz="1800" b="0" i="0" u="none" strike="noStrike" kern="1200" cap="all"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Pollen viability % </a:t>
                </a:r>
                <a:endParaRPr lang="en-GB"/>
              </a:p>
            </c:rich>
          </c:tx>
          <c:overlay val="0"/>
          <c:spPr>
            <a:noFill/>
            <a:ln>
              <a:noFill/>
            </a:ln>
            <a:effectLst/>
          </c:spPr>
          <c:txPr>
            <a:bodyPr rot="-5400000" spcFirstLastPara="1" vertOverflow="ellipsis" vert="horz" wrap="square" anchor="ctr" anchorCtr="1"/>
            <a:lstStyle/>
            <a:p>
              <a:pPr>
                <a:defRPr sz="1800" b="0" i="0" u="none" strike="noStrike" kern="1200" cap="all"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crossAx val="2029352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1" i="0" u="none" strike="noStrike" kern="1200" cap="all" spc="120" normalizeH="0" baseline="0">
                <a:solidFill>
                  <a:schemeClr val="tx1">
                    <a:lumMod val="65000"/>
                    <a:lumOff val="35000"/>
                  </a:schemeClr>
                </a:solidFill>
                <a:latin typeface="+mn-lt"/>
                <a:ea typeface="+mn-ea"/>
                <a:cs typeface="+mn-cs"/>
              </a:defRPr>
            </a:pPr>
            <a:r>
              <a:rPr lang="en-US"/>
              <a:t>Average stigma size distribution </a:t>
            </a:r>
            <a:endParaRPr lang="en-GB"/>
          </a:p>
        </c:rich>
      </c:tx>
      <c:overlay val="0"/>
      <c:spPr>
        <a:noFill/>
        <a:ln>
          <a:noFill/>
        </a:ln>
        <a:effectLst/>
      </c:spPr>
      <c:txPr>
        <a:bodyPr rot="0" spcFirstLastPara="1" vertOverflow="ellipsis" vert="horz" wrap="square" anchor="ctr" anchorCtr="1"/>
        <a:lstStyle/>
        <a:p>
          <a:pPr>
            <a:defRPr sz="216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Sheet7!$R$1</c:f>
              <c:strCache>
                <c:ptCount val="1"/>
                <c:pt idx="0">
                  <c:v>stig sis</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Sheet7!$Q$2:$Q$15</c:f>
              <c:strCache>
                <c:ptCount val="14"/>
                <c:pt idx="0">
                  <c:v>T1</c:v>
                </c:pt>
                <c:pt idx="1">
                  <c:v>T2</c:v>
                </c:pt>
                <c:pt idx="2">
                  <c:v>T3</c:v>
                </c:pt>
                <c:pt idx="3">
                  <c:v>T4</c:v>
                </c:pt>
                <c:pt idx="4">
                  <c:v>T5</c:v>
                </c:pt>
                <c:pt idx="5">
                  <c:v>T6</c:v>
                </c:pt>
                <c:pt idx="6">
                  <c:v>T7</c:v>
                </c:pt>
                <c:pt idx="7">
                  <c:v>T8</c:v>
                </c:pt>
                <c:pt idx="8">
                  <c:v>T9</c:v>
                </c:pt>
                <c:pt idx="9">
                  <c:v>T10</c:v>
                </c:pt>
                <c:pt idx="10">
                  <c:v>T11</c:v>
                </c:pt>
                <c:pt idx="11">
                  <c:v>T12</c:v>
                </c:pt>
                <c:pt idx="12">
                  <c:v>T13</c:v>
                </c:pt>
                <c:pt idx="13">
                  <c:v>T14</c:v>
                </c:pt>
              </c:strCache>
            </c:strRef>
          </c:cat>
          <c:val>
            <c:numRef>
              <c:f>Sheet7!$R$2:$R$15</c:f>
              <c:numCache>
                <c:formatCode>General</c:formatCode>
                <c:ptCount val="14"/>
                <c:pt idx="0">
                  <c:v>1</c:v>
                </c:pt>
                <c:pt idx="1">
                  <c:v>0.96666666666666667</c:v>
                </c:pt>
                <c:pt idx="2">
                  <c:v>1</c:v>
                </c:pt>
                <c:pt idx="3">
                  <c:v>1</c:v>
                </c:pt>
                <c:pt idx="4">
                  <c:v>0.93333333333333324</c:v>
                </c:pt>
                <c:pt idx="5">
                  <c:v>0.96666666666666667</c:v>
                </c:pt>
                <c:pt idx="6">
                  <c:v>1</c:v>
                </c:pt>
                <c:pt idx="7">
                  <c:v>1</c:v>
                </c:pt>
                <c:pt idx="8">
                  <c:v>1</c:v>
                </c:pt>
                <c:pt idx="9">
                  <c:v>0.96666666666666667</c:v>
                </c:pt>
                <c:pt idx="10">
                  <c:v>1</c:v>
                </c:pt>
                <c:pt idx="11">
                  <c:v>0.96666666666666667</c:v>
                </c:pt>
                <c:pt idx="12">
                  <c:v>1</c:v>
                </c:pt>
                <c:pt idx="13">
                  <c:v>1</c:v>
                </c:pt>
              </c:numCache>
            </c:numRef>
          </c:val>
          <c:extLst>
            <c:ext xmlns:c16="http://schemas.microsoft.com/office/drawing/2014/chart" uri="{C3380CC4-5D6E-409C-BE32-E72D297353CC}">
              <c16:uniqueId val="{00000000-F75C-4BE5-BAD9-B727E37152BB}"/>
            </c:ext>
          </c:extLst>
        </c:ser>
        <c:dLbls>
          <c:dLblPos val="outEnd"/>
          <c:showLegendKey val="0"/>
          <c:showVal val="1"/>
          <c:showCatName val="0"/>
          <c:showSerName val="0"/>
          <c:showPercent val="0"/>
          <c:showBubbleSize val="0"/>
        </c:dLbls>
        <c:gapWidth val="444"/>
        <c:overlap val="-90"/>
        <c:axId val="2029374991"/>
        <c:axId val="2029368335"/>
      </c:barChart>
      <c:catAx>
        <c:axId val="202937499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cap="all" baseline="0">
                    <a:solidFill>
                      <a:schemeClr val="tx1">
                        <a:lumMod val="65000"/>
                        <a:lumOff val="35000"/>
                      </a:schemeClr>
                    </a:solidFill>
                    <a:latin typeface="+mn-lt"/>
                    <a:ea typeface="+mn-ea"/>
                    <a:cs typeface="+mn-cs"/>
                  </a:defRPr>
                </a:pPr>
                <a:r>
                  <a:rPr lang="en-GB"/>
                  <a:t>Tretment</a:t>
                </a:r>
              </a:p>
            </c:rich>
          </c:tx>
          <c:overlay val="0"/>
          <c:spPr>
            <a:noFill/>
            <a:ln>
              <a:noFill/>
            </a:ln>
            <a:effectLst/>
          </c:spPr>
          <c:txPr>
            <a:bodyPr rot="0" spcFirstLastPara="1" vertOverflow="ellipsis" vert="horz" wrap="square" anchor="ctr" anchorCtr="1"/>
            <a:lstStyle/>
            <a:p>
              <a:pPr>
                <a:defRPr sz="18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cap="all" spc="120" normalizeH="0" baseline="0">
                <a:solidFill>
                  <a:schemeClr val="tx1">
                    <a:lumMod val="65000"/>
                    <a:lumOff val="35000"/>
                  </a:schemeClr>
                </a:solidFill>
                <a:latin typeface="+mn-lt"/>
                <a:ea typeface="+mn-ea"/>
                <a:cs typeface="+mn-cs"/>
              </a:defRPr>
            </a:pPr>
            <a:endParaRPr lang="en-US"/>
          </a:p>
        </c:txPr>
        <c:crossAx val="2029368335"/>
        <c:crosses val="autoZero"/>
        <c:auto val="1"/>
        <c:lblAlgn val="ctr"/>
        <c:lblOffset val="100"/>
        <c:noMultiLvlLbl val="0"/>
      </c:catAx>
      <c:valAx>
        <c:axId val="2029368335"/>
        <c:scaling>
          <c:orientation val="minMax"/>
        </c:scaling>
        <c:delete val="1"/>
        <c:axPos val="l"/>
        <c:title>
          <c:tx>
            <c:rich>
              <a:bodyPr rot="-5400000" spcFirstLastPara="1" vertOverflow="ellipsis" vert="horz" wrap="square" anchor="ctr" anchorCtr="1"/>
              <a:lstStyle/>
              <a:p>
                <a:pPr>
                  <a:defRPr sz="1800" b="0" i="0" u="none" strike="noStrike" kern="1200" cap="all" baseline="0">
                    <a:solidFill>
                      <a:schemeClr val="tx1">
                        <a:lumMod val="65000"/>
                        <a:lumOff val="35000"/>
                      </a:schemeClr>
                    </a:solidFill>
                    <a:latin typeface="+mn-lt"/>
                    <a:ea typeface="+mn-ea"/>
                    <a:cs typeface="+mn-cs"/>
                  </a:defRPr>
                </a:pPr>
                <a:r>
                  <a:rPr lang="en-US"/>
                  <a:t>Average stigma size </a:t>
                </a:r>
                <a:endParaRPr lang="en-GB"/>
              </a:p>
            </c:rich>
          </c:tx>
          <c:overlay val="0"/>
          <c:spPr>
            <a:noFill/>
            <a:ln>
              <a:noFill/>
            </a:ln>
            <a:effectLst/>
          </c:spPr>
          <c:txPr>
            <a:bodyPr rot="-5400000" spcFirstLastPara="1" vertOverflow="ellipsis" vert="horz" wrap="square" anchor="ctr" anchorCtr="1"/>
            <a:lstStyle/>
            <a:p>
              <a:pPr>
                <a:defRPr sz="18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2029374991"/>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A99955-9A95-436C-99C3-9249808B2C94}" type="datetimeFigureOut">
              <a:rPr lang="en-US" smtClean="0"/>
              <a:t>3/25/2023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CA908A-40DA-4385-96CA-0E233AB8F071}" type="slidenum">
              <a:rPr lang="en-US" smtClean="0"/>
              <a:t>‹#›</a:t>
            </a:fld>
            <a:endParaRPr lang="en-US"/>
          </a:p>
        </p:txBody>
      </p:sp>
    </p:spTree>
    <p:extLst>
      <p:ext uri="{BB962C8B-B14F-4D97-AF65-F5344CB8AC3E}">
        <p14:creationId xmlns:p14="http://schemas.microsoft.com/office/powerpoint/2010/main" val="3444738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17969-4646-0311-37D1-2E355C591717}"/>
              </a:ext>
            </a:extLst>
          </p:cNvPr>
          <p:cNvSpPr>
            <a:spLocks noGrp="1"/>
          </p:cNvSpPr>
          <p:nvPr>
            <p:ph type="ctrTitle" hasCustomPrompt="1"/>
          </p:nvPr>
        </p:nvSpPr>
        <p:spPr>
          <a:xfrm>
            <a:off x="1524000" y="1122363"/>
            <a:ext cx="9144000" cy="2387600"/>
          </a:xfrm>
        </p:spPr>
        <p:txBody>
          <a:bodyPr anchor="b"/>
          <a:lstStyle>
            <a:lvl1pPr algn="ctr">
              <a:defRPr sz="6000" b="1"/>
            </a:lvl1pPr>
          </a:lstStyle>
          <a:p>
            <a:r>
              <a:rPr lang="en-US" dirty="0"/>
              <a:t>Research Topic</a:t>
            </a:r>
          </a:p>
        </p:txBody>
      </p:sp>
      <p:sp>
        <p:nvSpPr>
          <p:cNvPr id="3" name="Subtitle 2">
            <a:extLst>
              <a:ext uri="{FF2B5EF4-FFF2-40B4-BE49-F238E27FC236}">
                <a16:creationId xmlns:a16="http://schemas.microsoft.com/office/drawing/2014/main" id="{25EAE0CF-F39E-AF3A-21D1-E58FEE7FAB09}"/>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Authors</a:t>
            </a:r>
          </a:p>
        </p:txBody>
      </p:sp>
      <p:sp>
        <p:nvSpPr>
          <p:cNvPr id="4" name="Date Placeholder 3">
            <a:extLst>
              <a:ext uri="{FF2B5EF4-FFF2-40B4-BE49-F238E27FC236}">
                <a16:creationId xmlns:a16="http://schemas.microsoft.com/office/drawing/2014/main" id="{717085C5-110D-2BCE-5729-CEE44BA3C7A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789B83A7-1EC4-307E-554D-281220A7C7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DC7F6B-80C0-4DD9-5B3D-5C7D6043D162}"/>
              </a:ext>
            </a:extLst>
          </p:cNvPr>
          <p:cNvSpPr>
            <a:spLocks noGrp="1"/>
          </p:cNvSpPr>
          <p:nvPr>
            <p:ph type="sldNum" sz="quarter" idx="12"/>
          </p:nvPr>
        </p:nvSpPr>
        <p:spPr>
          <a:xfrm>
            <a:off x="9296400" y="6492875"/>
            <a:ext cx="2743200" cy="365125"/>
          </a:xfrm>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274934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4EA05-7E01-5383-DBE0-8DD3BF085C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3BAA55-5A9B-2056-A6C3-32F821CF03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1926F8-0703-66E5-E71D-E1FC8C87EAF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11BC5C9-8250-99C9-BCE1-B4AF3FB194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F16E12C-4B65-E3AF-1721-C890FA4F211C}"/>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37727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2F473C-73E3-01D0-7AFC-C38C4A48C1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896384-DC25-594D-6B35-E3A83B321D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2B6F9C-5D81-9610-48C8-C313116EF81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AF5CB411-649C-341A-0F9E-AB2FBAEF79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8CB216-4EC5-B91B-1928-253A567EAC28}"/>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76043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471F7-8430-D4D9-C410-605B860FD39C}"/>
              </a:ext>
            </a:extLst>
          </p:cNvPr>
          <p:cNvSpPr>
            <a:spLocks noGrp="1"/>
          </p:cNvSpPr>
          <p:nvPr>
            <p:ph type="title" hasCustomPrompt="1"/>
          </p:nvPr>
        </p:nvSpPr>
        <p:spPr/>
        <p:txBody>
          <a:bodyPr>
            <a:normAutofit/>
          </a:bodyPr>
          <a:lstStyle>
            <a:lvl1pPr>
              <a:defRPr sz="4400" b="1">
                <a:latin typeface="+mj-lt"/>
              </a:defRPr>
            </a:lvl1pPr>
          </a:lstStyle>
          <a:p>
            <a:r>
              <a:rPr lang="en-US" dirty="0"/>
              <a:t>Content</a:t>
            </a:r>
          </a:p>
        </p:txBody>
      </p:sp>
      <p:sp>
        <p:nvSpPr>
          <p:cNvPr id="3" name="Content Placeholder 2">
            <a:extLst>
              <a:ext uri="{FF2B5EF4-FFF2-40B4-BE49-F238E27FC236}">
                <a16:creationId xmlns:a16="http://schemas.microsoft.com/office/drawing/2014/main" id="{1733130F-EE6E-3BB1-E1C6-D238555799FC}"/>
              </a:ext>
            </a:extLst>
          </p:cNvPr>
          <p:cNvSpPr>
            <a:spLocks noGrp="1"/>
          </p:cNvSpPr>
          <p:nvPr>
            <p:ph idx="1" hasCustomPrompt="1"/>
          </p:nvPr>
        </p:nvSpPr>
        <p:spPr/>
        <p:txBody>
          <a:bodyPr/>
          <a:lstStyle>
            <a:lvl1pPr marL="457200" indent="-457200">
              <a:buFont typeface="Wingdings" panose="05000000000000000000" pitchFamily="2" charset="2"/>
              <a:buChar char="Ø"/>
              <a:defRPr/>
            </a:lvl1pPr>
          </a:lstStyle>
          <a:p>
            <a:pPr lvl="0"/>
            <a:r>
              <a:rPr lang="en-US" dirty="0"/>
              <a:t>……</a:t>
            </a:r>
          </a:p>
          <a:p>
            <a:pPr lvl="0"/>
            <a:r>
              <a:rPr lang="en-US" dirty="0"/>
              <a:t>……</a:t>
            </a:r>
          </a:p>
          <a:p>
            <a:pPr lvl="0"/>
            <a:r>
              <a:rPr lang="en-US" dirty="0"/>
              <a:t>……</a:t>
            </a:r>
          </a:p>
          <a:p>
            <a:pPr lvl="0"/>
            <a:r>
              <a:rPr lang="en-US" dirty="0"/>
              <a:t>……</a:t>
            </a:r>
          </a:p>
          <a:p>
            <a:pPr lvl="0"/>
            <a:r>
              <a:rPr lang="en-US" dirty="0"/>
              <a:t>…..</a:t>
            </a:r>
          </a:p>
        </p:txBody>
      </p:sp>
      <p:sp>
        <p:nvSpPr>
          <p:cNvPr id="4" name="Date Placeholder 3">
            <a:extLst>
              <a:ext uri="{FF2B5EF4-FFF2-40B4-BE49-F238E27FC236}">
                <a16:creationId xmlns:a16="http://schemas.microsoft.com/office/drawing/2014/main" id="{C6DB1DCA-CC52-136E-CED2-F56D3B8473D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397FAA6-010F-5EB9-B53A-A0EE7948AC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B88A30-44ED-403D-5F22-09F89F2E9DD6}"/>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3236359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471F7-8430-D4D9-C410-605B860FD39C}"/>
              </a:ext>
            </a:extLst>
          </p:cNvPr>
          <p:cNvSpPr>
            <a:spLocks noGrp="1"/>
          </p:cNvSpPr>
          <p:nvPr>
            <p:ph type="title" hasCustomPrompt="1"/>
          </p:nvPr>
        </p:nvSpPr>
        <p:spPr/>
        <p:txBody>
          <a:bodyPr>
            <a:normAutofit/>
          </a:bodyPr>
          <a:lstStyle>
            <a:lvl1pPr>
              <a:defRPr sz="4400" b="1">
                <a:latin typeface="+mj-lt"/>
              </a:defRPr>
            </a:lvl1pPr>
          </a:lstStyle>
          <a:p>
            <a:r>
              <a:rPr lang="en-US" dirty="0"/>
              <a:t>Topic Here……</a:t>
            </a:r>
          </a:p>
        </p:txBody>
      </p:sp>
      <p:sp>
        <p:nvSpPr>
          <p:cNvPr id="3" name="Content Placeholder 2">
            <a:extLst>
              <a:ext uri="{FF2B5EF4-FFF2-40B4-BE49-F238E27FC236}">
                <a16:creationId xmlns:a16="http://schemas.microsoft.com/office/drawing/2014/main" id="{1733130F-EE6E-3BB1-E1C6-D238555799FC}"/>
              </a:ext>
            </a:extLst>
          </p:cNvPr>
          <p:cNvSpPr>
            <a:spLocks noGrp="1"/>
          </p:cNvSpPr>
          <p:nvPr>
            <p:ph idx="1" hasCustomPrompt="1"/>
          </p:nvPr>
        </p:nvSpPr>
        <p:spPr/>
        <p:txBody>
          <a:bodyPr/>
          <a:lstStyle>
            <a:lvl1pPr marL="457200" indent="-457200">
              <a:buFont typeface="Arial" panose="020B0604020202020204" pitchFamily="34" charset="0"/>
              <a:buChar char="•"/>
              <a:defRPr/>
            </a:lvl1pPr>
          </a:lstStyle>
          <a:p>
            <a:pPr lvl="0"/>
            <a:r>
              <a:rPr lang="en-US" dirty="0"/>
              <a:t>……</a:t>
            </a:r>
          </a:p>
          <a:p>
            <a:pPr lvl="0"/>
            <a:r>
              <a:rPr lang="en-US" dirty="0"/>
              <a:t>……</a:t>
            </a:r>
          </a:p>
          <a:p>
            <a:pPr lvl="0"/>
            <a:r>
              <a:rPr lang="en-US" dirty="0"/>
              <a:t>……</a:t>
            </a:r>
          </a:p>
          <a:p>
            <a:pPr lvl="0"/>
            <a:r>
              <a:rPr lang="en-US" dirty="0"/>
              <a:t>……</a:t>
            </a:r>
          </a:p>
          <a:p>
            <a:pPr lvl="0"/>
            <a:r>
              <a:rPr lang="en-US" dirty="0"/>
              <a:t>…..</a:t>
            </a:r>
          </a:p>
        </p:txBody>
      </p:sp>
      <p:sp>
        <p:nvSpPr>
          <p:cNvPr id="4" name="Date Placeholder 3">
            <a:extLst>
              <a:ext uri="{FF2B5EF4-FFF2-40B4-BE49-F238E27FC236}">
                <a16:creationId xmlns:a16="http://schemas.microsoft.com/office/drawing/2014/main" id="{C6DB1DCA-CC52-136E-CED2-F56D3B8473D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397FAA6-010F-5EB9-B53A-A0EE7948AC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B88A30-44ED-403D-5F22-09F89F2E9DD6}"/>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50110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9452A-D6F8-C6AE-3FEA-ADFC57F080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EAD072-65FF-CF97-B7E8-CB5B22EA1D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42CF0D-0151-44E9-10B8-0738B9EEB7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DA0FD8-8632-4358-3ED7-0603A4B2BB3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02411A09-9139-A265-D5CF-79C46D5EEC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7D7811F-7FA8-BF72-D8DB-21511B8A391A}"/>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95905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D7A8C-0323-E4BB-D073-B752DF7E25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E0559D-E3F0-4C5F-4D86-808179E8CC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B72E48-E5D6-4309-FE87-162FA1AF08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EA7410-28B9-1126-0F82-88CCCC466F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D13B33-090A-51AD-E7B4-AA38C5B556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9F57A7-6E89-04D9-023A-140844CCB8FF}"/>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04D958A4-AEFE-A6A8-0386-6589FBB4C5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B3B3EC1-87F8-80FE-0F81-CDBCA4A4F44C}"/>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304549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B1659-B1BC-7FAE-991B-BF09F93A55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7A4906-531C-4B30-7879-310FD641C93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A353892B-0FC9-B7C7-B278-75FBF37E74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6859966-AABE-1811-710F-18CE3CF23EB5}"/>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3800754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AC124B-EF3A-7C52-502B-78199F7ADE9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340B8CAC-C8F4-4045-54C8-67793DDAD4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ED00E0A-0E4F-0283-9D71-27DBDEC97B1E}"/>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0808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C9EA5-45C2-D087-3AF0-DFEB343683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F1E509-E2B2-3FF9-0A5B-3508A025D1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D9F53B-8935-BC25-B503-B4889244F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C09E0-9170-0D9A-AC6E-728CA3C5481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339F8903-2675-9F49-D34C-C32DDC4FB9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CDB0455-5F1B-6A63-20DA-AD38F3C077E2}"/>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51816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C56F0-7043-96BF-B4C4-43D1E41459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FF1898-3C62-34C4-E2B9-88B437588F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488573-FF6E-CBA7-4CB0-4E874445D7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F9B5EE-4355-D7FE-2C32-2FEF9FE85BF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06473719-B06C-C3B0-5EF9-CCEAC64322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C346418-6E63-F759-38D3-A627712D1484}"/>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3967975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E8BA6E-A64F-4653-598A-C97DA36121E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6332B1D3-6A11-F23D-7C31-1F0084E56E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646B8D-AF73-C7A6-19BB-19FF96778D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22890DE-316E-2527-E356-1E4370DC8B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C179B-E1DC-44DF-B0E4-66A8D350C2BE}" type="slidenum">
              <a:rPr lang="en-US" smtClean="0"/>
              <a:t>‹#›</a:t>
            </a:fld>
            <a:endParaRPr lang="en-US"/>
          </a:p>
        </p:txBody>
      </p:sp>
    </p:spTree>
    <p:extLst>
      <p:ext uri="{BB962C8B-B14F-4D97-AF65-F5344CB8AC3E}">
        <p14:creationId xmlns:p14="http://schemas.microsoft.com/office/powerpoint/2010/main" val="2911773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142CA-5798-0436-B8AE-5C0A3BB06DA4}"/>
              </a:ext>
            </a:extLst>
          </p:cNvPr>
          <p:cNvSpPr>
            <a:spLocks noGrp="1"/>
          </p:cNvSpPr>
          <p:nvPr>
            <p:ph type="ctrTitle"/>
          </p:nvPr>
        </p:nvSpPr>
        <p:spPr>
          <a:xfrm>
            <a:off x="418729" y="1198605"/>
            <a:ext cx="11354539" cy="3050860"/>
          </a:xfrm>
          <a:noFill/>
        </p:spPr>
        <p:style>
          <a:lnRef idx="2">
            <a:schemeClr val="accent2"/>
          </a:lnRef>
          <a:fillRef idx="1">
            <a:schemeClr val="lt1"/>
          </a:fillRef>
          <a:effectRef idx="0">
            <a:schemeClr val="accent2"/>
          </a:effectRef>
          <a:fontRef idx="minor">
            <a:schemeClr val="dk1"/>
          </a:fontRef>
        </p:style>
        <p:txBody>
          <a:bodyPr>
            <a:normAutofit fontScale="90000"/>
          </a:bodyPr>
          <a:lstStyle/>
          <a:p>
            <a:r>
              <a:rPr lang="en-GB" dirty="0">
                <a:solidFill>
                  <a:schemeClr val="tx1">
                    <a:lumMod val="95000"/>
                    <a:lumOff val="5000"/>
                  </a:schemeClr>
                </a:solidFill>
              </a:rPr>
              <a:t>Encourage Synchronize Flower Bud Initiation of Soursop (Annona muricata L.) by Using Synthetic Plant Growth Regulators</a:t>
            </a:r>
            <a:endParaRPr lang="en-US" dirty="0">
              <a:solidFill>
                <a:schemeClr val="tx1">
                  <a:lumMod val="95000"/>
                  <a:lumOff val="5000"/>
                </a:schemeClr>
              </a:solidFill>
            </a:endParaRPr>
          </a:p>
        </p:txBody>
      </p:sp>
      <p:sp>
        <p:nvSpPr>
          <p:cNvPr id="3" name="Subtitle 2">
            <a:extLst>
              <a:ext uri="{FF2B5EF4-FFF2-40B4-BE49-F238E27FC236}">
                <a16:creationId xmlns:a16="http://schemas.microsoft.com/office/drawing/2014/main" id="{6C7029D9-45E1-6988-ED36-1DA4288538E8}"/>
              </a:ext>
            </a:extLst>
          </p:cNvPr>
          <p:cNvSpPr>
            <a:spLocks noGrp="1"/>
          </p:cNvSpPr>
          <p:nvPr>
            <p:ph type="subTitle" idx="1"/>
          </p:nvPr>
        </p:nvSpPr>
        <p:spPr>
          <a:xfrm>
            <a:off x="418730" y="4271146"/>
            <a:ext cx="11354538" cy="890063"/>
          </a:xfrm>
          <a:noFill/>
        </p:spPr>
        <p:style>
          <a:lnRef idx="2">
            <a:schemeClr val="accent2"/>
          </a:lnRef>
          <a:fillRef idx="1">
            <a:schemeClr val="lt1"/>
          </a:fillRef>
          <a:effectRef idx="0">
            <a:schemeClr val="accent2"/>
          </a:effectRef>
          <a:fontRef idx="minor">
            <a:schemeClr val="dk1"/>
          </a:fontRef>
        </p:style>
        <p:txBody>
          <a:bodyPr>
            <a:normAutofit/>
          </a:bodyPr>
          <a:lstStyle/>
          <a:p>
            <a:pPr algn="ctr">
              <a:lnSpc>
                <a:spcPct val="115000"/>
              </a:lnSpc>
              <a:spcAft>
                <a:spcPts val="800"/>
              </a:spcAft>
            </a:pPr>
            <a:r>
              <a:rPr lang="en-US" sz="3200"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rPr>
              <a:t>JCD Dinesh</a:t>
            </a:r>
            <a:r>
              <a:rPr lang="en-US" sz="3200" baseline="30000"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3200"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rPr>
              <a:t>, M Bulathkandage</a:t>
            </a:r>
            <a:r>
              <a:rPr lang="en-US" sz="3200" baseline="30000"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3200"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rPr>
              <a:t>, GAH Galahitigama</a:t>
            </a:r>
            <a:r>
              <a:rPr lang="en-US" sz="3200" baseline="30000"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GB" sz="3200"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ABC4BB5B-09EB-1B3A-429A-B87F5F1A078E}"/>
              </a:ext>
            </a:extLst>
          </p:cNvPr>
          <p:cNvSpPr>
            <a:spLocks noGrp="1"/>
          </p:cNvSpPr>
          <p:nvPr>
            <p:ph type="sldNum" sz="quarter" idx="12"/>
          </p:nvPr>
        </p:nvSpPr>
        <p:spPr/>
        <p:txBody>
          <a:bodyPr/>
          <a:lstStyle/>
          <a:p>
            <a:fld id="{48FC179B-E1DC-44DF-B0E4-66A8D350C2BE}" type="slidenum">
              <a:rPr lang="en-US" smtClean="0"/>
              <a:t>1</a:t>
            </a:fld>
            <a:endParaRPr lang="en-US" dirty="0"/>
          </a:p>
        </p:txBody>
      </p:sp>
      <p:sp>
        <p:nvSpPr>
          <p:cNvPr id="8" name="Subtitle 2">
            <a:extLst>
              <a:ext uri="{FF2B5EF4-FFF2-40B4-BE49-F238E27FC236}">
                <a16:creationId xmlns:a16="http://schemas.microsoft.com/office/drawing/2014/main" id="{4B152B19-860D-D292-3F8A-1BA2E3F4049A}"/>
              </a:ext>
            </a:extLst>
          </p:cNvPr>
          <p:cNvSpPr txBox="1">
            <a:spLocks/>
          </p:cNvSpPr>
          <p:nvPr/>
        </p:nvSpPr>
        <p:spPr>
          <a:xfrm>
            <a:off x="418730" y="5214363"/>
            <a:ext cx="11354538" cy="1278512"/>
          </a:xfrm>
          <a:prstGeom prst="rect">
            <a:avLst/>
          </a:prstGeom>
          <a:noFill/>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40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r>
              <a:rPr lang="en-US" sz="2000" i="1" dirty="0">
                <a:solidFill>
                  <a:schemeClr val="tx1">
                    <a:lumMod val="65000"/>
                    <a:lumOff val="35000"/>
                  </a:schemeClr>
                </a:solidFill>
              </a:rPr>
              <a:t>1Department of Export Agriculture, Faculty of Agricultural Sciences, Sabaragamuwa University of</a:t>
            </a:r>
          </a:p>
          <a:p>
            <a:r>
              <a:rPr lang="en-US" sz="2000" i="1" dirty="0">
                <a:solidFill>
                  <a:schemeClr val="tx1">
                    <a:lumMod val="65000"/>
                    <a:lumOff val="35000"/>
                  </a:schemeClr>
                </a:solidFill>
              </a:rPr>
              <a:t>Sri Lanka, </a:t>
            </a:r>
            <a:r>
              <a:rPr lang="en-US" sz="2000" i="1" dirty="0" err="1">
                <a:solidFill>
                  <a:schemeClr val="tx1">
                    <a:lumMod val="65000"/>
                    <a:lumOff val="35000"/>
                  </a:schemeClr>
                </a:solidFill>
              </a:rPr>
              <a:t>Belihuloya</a:t>
            </a:r>
            <a:r>
              <a:rPr lang="en-US" sz="2000" i="1" dirty="0">
                <a:solidFill>
                  <a:schemeClr val="tx1">
                    <a:lumMod val="65000"/>
                    <a:lumOff val="35000"/>
                  </a:schemeClr>
                </a:solidFill>
              </a:rPr>
              <a:t>, Sri Lanka</a:t>
            </a:r>
          </a:p>
          <a:p>
            <a:r>
              <a:rPr lang="en-US" sz="2000" i="1" dirty="0">
                <a:solidFill>
                  <a:schemeClr val="tx1">
                    <a:lumMod val="65000"/>
                    <a:lumOff val="35000"/>
                  </a:schemeClr>
                </a:solidFill>
              </a:rPr>
              <a:t>2Fruit Research and Development Institute, </a:t>
            </a:r>
            <a:r>
              <a:rPr lang="en-US" sz="2000" i="1" dirty="0" err="1">
                <a:solidFill>
                  <a:schemeClr val="tx1">
                    <a:lumMod val="65000"/>
                    <a:lumOff val="35000"/>
                  </a:schemeClr>
                </a:solidFill>
              </a:rPr>
              <a:t>Horana</a:t>
            </a:r>
            <a:r>
              <a:rPr lang="en-US" sz="2000" i="1" dirty="0">
                <a:solidFill>
                  <a:schemeClr val="tx1">
                    <a:lumMod val="65000"/>
                    <a:lumOff val="35000"/>
                  </a:schemeClr>
                </a:solidFill>
              </a:rPr>
              <a:t>, Sri Lanka</a:t>
            </a:r>
          </a:p>
        </p:txBody>
      </p:sp>
    </p:spTree>
    <p:extLst>
      <p:ext uri="{BB962C8B-B14F-4D97-AF65-F5344CB8AC3E}">
        <p14:creationId xmlns:p14="http://schemas.microsoft.com/office/powerpoint/2010/main" val="1209625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p:txBody>
          <a:bodyPr>
            <a:normAutofit/>
          </a:bodyPr>
          <a:lstStyle/>
          <a:p>
            <a:pPr algn="ctr"/>
            <a:r>
              <a:rPr lang="en-US" sz="4400" u="sng" dirty="0"/>
              <a:t>Results and Discussion</a:t>
            </a:r>
          </a:p>
        </p:txBody>
      </p:sp>
      <p:sp>
        <p:nvSpPr>
          <p:cNvPr id="3" name="Content Placeholder 2">
            <a:extLst>
              <a:ext uri="{FF2B5EF4-FFF2-40B4-BE49-F238E27FC236}">
                <a16:creationId xmlns:a16="http://schemas.microsoft.com/office/drawing/2014/main" id="{3989914B-F471-723A-5A29-F6E1BE6E81C9}"/>
              </a:ext>
            </a:extLst>
          </p:cNvPr>
          <p:cNvSpPr>
            <a:spLocks noGrp="1"/>
          </p:cNvSpPr>
          <p:nvPr>
            <p:ph idx="1"/>
          </p:nvPr>
        </p:nvSpPr>
        <p:spPr>
          <a:xfrm>
            <a:off x="591065" y="1460500"/>
            <a:ext cx="10515600" cy="4903230"/>
          </a:xfrm>
        </p:spPr>
        <p:txBody>
          <a:bodyPr/>
          <a:lstStyle/>
          <a:p>
            <a:pPr marL="0" indent="0" algn="ctr">
              <a:buNone/>
            </a:pPr>
            <a:r>
              <a:rPr lang="en-GB" b="1" dirty="0"/>
              <a:t>Impact of treatment on synchronised flower bud initiation</a:t>
            </a:r>
            <a:br>
              <a:rPr lang="en-GB" b="1" dirty="0"/>
            </a:br>
            <a:r>
              <a:rPr lang="en-GB" b="1" dirty="0"/>
              <a:t>(2nd week )</a:t>
            </a:r>
            <a:br>
              <a:rPr lang="en-GB" b="1" dirty="0"/>
            </a:br>
            <a:endParaRPr lang="en-US" b="1" dirty="0"/>
          </a:p>
          <a:p>
            <a:pPr marL="0" indent="0">
              <a:buNone/>
            </a:pP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10</a:t>
            </a:fld>
            <a:endParaRPr lang="en-US"/>
          </a:p>
        </p:txBody>
      </p:sp>
      <p:pic>
        <p:nvPicPr>
          <p:cNvPr id="6" name="Picture 5">
            <a:extLst>
              <a:ext uri="{FF2B5EF4-FFF2-40B4-BE49-F238E27FC236}">
                <a16:creationId xmlns:a16="http://schemas.microsoft.com/office/drawing/2014/main" id="{1FEBA3A9-E537-7835-0318-3762754217B1}"/>
              </a:ext>
            </a:extLst>
          </p:cNvPr>
          <p:cNvPicPr>
            <a:picLocks noChangeAspect="1"/>
          </p:cNvPicPr>
          <p:nvPr/>
        </p:nvPicPr>
        <p:blipFill rotWithShape="1">
          <a:blip r:embed="rId2"/>
          <a:srcRect r="1258" b="7674"/>
          <a:stretch/>
        </p:blipFill>
        <p:spPr>
          <a:xfrm>
            <a:off x="2908517" y="2356299"/>
            <a:ext cx="6374966" cy="2870610"/>
          </a:xfrm>
          <a:prstGeom prst="rect">
            <a:avLst/>
          </a:prstGeom>
        </p:spPr>
      </p:pic>
      <p:sp>
        <p:nvSpPr>
          <p:cNvPr id="8" name="TextBox 7">
            <a:extLst>
              <a:ext uri="{FF2B5EF4-FFF2-40B4-BE49-F238E27FC236}">
                <a16:creationId xmlns:a16="http://schemas.microsoft.com/office/drawing/2014/main" id="{088487F9-DDC5-0659-FD50-844597917459}"/>
              </a:ext>
            </a:extLst>
          </p:cNvPr>
          <p:cNvSpPr txBox="1"/>
          <p:nvPr/>
        </p:nvSpPr>
        <p:spPr>
          <a:xfrm>
            <a:off x="838199" y="5157789"/>
            <a:ext cx="10515601" cy="1384995"/>
          </a:xfrm>
          <a:prstGeom prst="rect">
            <a:avLst/>
          </a:prstGeom>
          <a:noFill/>
        </p:spPr>
        <p:txBody>
          <a:bodyPr wrap="square">
            <a:spAutoFit/>
          </a:bodyPr>
          <a:lstStyle/>
          <a:p>
            <a:r>
              <a:rPr lang="en-GB" sz="2800" dirty="0"/>
              <a:t>P-value 0.0003 &lt; 0.05, the null hypothesis (Hₒ) is rejected, so there is an effect on synthetic  Plant Growth Regulators on Synchronize Flower Bud Initiation</a:t>
            </a:r>
          </a:p>
        </p:txBody>
      </p:sp>
    </p:spTree>
    <p:extLst>
      <p:ext uri="{BB962C8B-B14F-4D97-AF65-F5344CB8AC3E}">
        <p14:creationId xmlns:p14="http://schemas.microsoft.com/office/powerpoint/2010/main" val="3593525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CE309-8A9E-061B-FD00-1F0A1E6EF1C1}"/>
              </a:ext>
            </a:extLst>
          </p:cNvPr>
          <p:cNvSpPr>
            <a:spLocks noGrp="1"/>
          </p:cNvSpPr>
          <p:nvPr>
            <p:ph type="title"/>
          </p:nvPr>
        </p:nvSpPr>
        <p:spPr>
          <a:xfrm>
            <a:off x="1318054" y="245619"/>
            <a:ext cx="5502876" cy="586345"/>
          </a:xfrm>
        </p:spPr>
        <p:txBody>
          <a:bodyPr>
            <a:normAutofit/>
          </a:bodyPr>
          <a:lstStyle/>
          <a:p>
            <a:pPr algn="r"/>
            <a:r>
              <a:rPr lang="en-GB" sz="2800" dirty="0"/>
              <a:t>Results and Discussion cont.…..</a:t>
            </a:r>
          </a:p>
        </p:txBody>
      </p:sp>
      <p:sp>
        <p:nvSpPr>
          <p:cNvPr id="4" name="Slide Number Placeholder 3">
            <a:extLst>
              <a:ext uri="{FF2B5EF4-FFF2-40B4-BE49-F238E27FC236}">
                <a16:creationId xmlns:a16="http://schemas.microsoft.com/office/drawing/2014/main" id="{541FF847-EA13-0861-3A96-D747DEB08901}"/>
              </a:ext>
            </a:extLst>
          </p:cNvPr>
          <p:cNvSpPr>
            <a:spLocks noGrp="1"/>
          </p:cNvSpPr>
          <p:nvPr>
            <p:ph type="sldNum" sz="quarter" idx="12"/>
          </p:nvPr>
        </p:nvSpPr>
        <p:spPr/>
        <p:txBody>
          <a:bodyPr/>
          <a:lstStyle/>
          <a:p>
            <a:fld id="{48FC179B-E1DC-44DF-B0E4-66A8D350C2BE}" type="slidenum">
              <a:rPr lang="en-US" smtClean="0"/>
              <a:t>11</a:t>
            </a:fld>
            <a:endParaRPr lang="en-US"/>
          </a:p>
        </p:txBody>
      </p:sp>
      <p:grpSp>
        <p:nvGrpSpPr>
          <p:cNvPr id="5" name="Group 4">
            <a:extLst>
              <a:ext uri="{FF2B5EF4-FFF2-40B4-BE49-F238E27FC236}">
                <a16:creationId xmlns:a16="http://schemas.microsoft.com/office/drawing/2014/main" id="{9DF37025-CBDE-3482-6276-01D1F8EEBF71}"/>
              </a:ext>
            </a:extLst>
          </p:cNvPr>
          <p:cNvGrpSpPr/>
          <p:nvPr/>
        </p:nvGrpSpPr>
        <p:grpSpPr>
          <a:xfrm>
            <a:off x="97050" y="1262650"/>
            <a:ext cx="6968702" cy="5276262"/>
            <a:chOff x="0" y="71923"/>
            <a:chExt cx="5865978" cy="4417520"/>
          </a:xfrm>
        </p:grpSpPr>
        <p:grpSp>
          <p:nvGrpSpPr>
            <p:cNvPr id="6" name="Group 5">
              <a:extLst>
                <a:ext uri="{FF2B5EF4-FFF2-40B4-BE49-F238E27FC236}">
                  <a16:creationId xmlns:a16="http://schemas.microsoft.com/office/drawing/2014/main" id="{AF520498-ED54-FB49-B532-491568C6ADD6}"/>
                </a:ext>
              </a:extLst>
            </p:cNvPr>
            <p:cNvGrpSpPr/>
            <p:nvPr/>
          </p:nvGrpSpPr>
          <p:grpSpPr>
            <a:xfrm>
              <a:off x="0" y="71923"/>
              <a:ext cx="5865978" cy="4127376"/>
              <a:chOff x="-11" y="71923"/>
              <a:chExt cx="5865978" cy="4127376"/>
            </a:xfrm>
          </p:grpSpPr>
          <p:grpSp>
            <p:nvGrpSpPr>
              <p:cNvPr id="8" name="Group 7">
                <a:extLst>
                  <a:ext uri="{FF2B5EF4-FFF2-40B4-BE49-F238E27FC236}">
                    <a16:creationId xmlns:a16="http://schemas.microsoft.com/office/drawing/2014/main" id="{B21407F3-412D-115D-F55D-01A3E2D2EFCA}"/>
                  </a:ext>
                </a:extLst>
              </p:cNvPr>
              <p:cNvGrpSpPr/>
              <p:nvPr/>
            </p:nvGrpSpPr>
            <p:grpSpPr>
              <a:xfrm>
                <a:off x="273522" y="71923"/>
                <a:ext cx="5592445" cy="4127376"/>
                <a:chOff x="0" y="71923"/>
                <a:chExt cx="5592445" cy="4127376"/>
              </a:xfrm>
            </p:grpSpPr>
            <p:pic>
              <p:nvPicPr>
                <p:cNvPr id="10" name="Picture 9">
                  <a:extLst>
                    <a:ext uri="{FF2B5EF4-FFF2-40B4-BE49-F238E27FC236}">
                      <a16:creationId xmlns:a16="http://schemas.microsoft.com/office/drawing/2014/main" id="{410D7797-71D8-29F5-2E10-95C4F61910E6}"/>
                    </a:ext>
                  </a:extLst>
                </p:cNvPr>
                <p:cNvPicPr>
                  <a:picLocks noChangeAspect="1"/>
                </p:cNvPicPr>
                <p:nvPr/>
              </p:nvPicPr>
              <p:blipFill rotWithShape="1">
                <a:blip r:embed="rId2">
                  <a:extLst>
                    <a:ext uri="{28A0092B-C50C-407E-A947-70E740481C1C}">
                      <a14:useLocalDpi xmlns:a14="http://schemas.microsoft.com/office/drawing/2010/main" val="0"/>
                    </a:ext>
                  </a:extLst>
                </a:blip>
                <a:srcRect l="6627" t="7208" r="1608" b="8137"/>
                <a:stretch/>
              </p:blipFill>
              <p:spPr bwMode="auto">
                <a:xfrm>
                  <a:off x="0" y="329609"/>
                  <a:ext cx="5592445" cy="3869690"/>
                </a:xfrm>
                <a:prstGeom prst="rect">
                  <a:avLst/>
                </a:prstGeom>
                <a:noFill/>
                <a:ln>
                  <a:noFill/>
                </a:ln>
                <a:extLst>
                  <a:ext uri="{53640926-AAD7-44D8-BBD7-CCE9431645EC}">
                    <a14:shadowObscured xmlns:a14="http://schemas.microsoft.com/office/drawing/2010/main"/>
                  </a:ext>
                </a:extLst>
              </p:spPr>
            </p:pic>
            <p:sp>
              <p:nvSpPr>
                <p:cNvPr id="11" name="Text Box 2">
                  <a:extLst>
                    <a:ext uri="{FF2B5EF4-FFF2-40B4-BE49-F238E27FC236}">
                      <a16:creationId xmlns:a16="http://schemas.microsoft.com/office/drawing/2014/main" id="{B3555D5F-CCAC-C87F-7353-79C0C227FA5C}"/>
                    </a:ext>
                  </a:extLst>
                </p:cNvPr>
                <p:cNvSpPr txBox="1">
                  <a:spLocks noChangeArrowheads="1"/>
                </p:cNvSpPr>
                <p:nvPr/>
              </p:nvSpPr>
              <p:spPr bwMode="auto">
                <a:xfrm>
                  <a:off x="1586225" y="71923"/>
                  <a:ext cx="3014398" cy="257685"/>
                </a:xfrm>
                <a:prstGeom prst="rect">
                  <a:avLst/>
                </a:prstGeom>
                <a:noFill/>
                <a:ln>
                  <a:noFill/>
                </a:ln>
              </p:spPr>
              <p:style>
                <a:lnRef idx="0">
                  <a:scrgbClr r="0" g="0" b="0"/>
                </a:lnRef>
                <a:fillRef idx="0">
                  <a:scrgbClr r="0" g="0" b="0"/>
                </a:fillRef>
                <a:effectRef idx="0">
                  <a:scrgbClr r="0" g="0" b="0"/>
                </a:effectRef>
                <a:fontRef idx="minor">
                  <a:schemeClr val="dk1"/>
                </a:fontRef>
              </p:style>
              <p:txBody>
                <a:bodyPr rot="0" vert="horz" wrap="square" lIns="91440" tIns="45720" rIns="91440" bIns="45720" anchor="t" anchorCtr="0">
                  <a:spAutoFit/>
                </a:bodyPr>
                <a:lstStyle/>
                <a:p>
                  <a:r>
                    <a:rPr lang="en-GB" sz="1400" dirty="0">
                      <a:ea typeface="Times New Roman" panose="02020603050405020304" pitchFamily="18" charset="0"/>
                    </a:rPr>
                    <a:t>D</a:t>
                  </a:r>
                  <a:r>
                    <a:rPr lang="en-GB" sz="1400" dirty="0">
                      <a:effectLst/>
                      <a:ea typeface="Times New Roman" panose="02020603050405020304" pitchFamily="18" charset="0"/>
                    </a:rPr>
                    <a:t>istribution of the number of flower buds</a:t>
                  </a:r>
                  <a:endParaRPr lang="en-GB" sz="1000" dirty="0">
                    <a:effectLst/>
                    <a:latin typeface="Times New Roman" panose="02020603050405020304" pitchFamily="18" charset="0"/>
                    <a:ea typeface="Times New Roman" panose="02020603050405020304" pitchFamily="18" charset="0"/>
                  </a:endParaRPr>
                </a:p>
              </p:txBody>
            </p:sp>
          </p:grpSp>
          <p:sp>
            <p:nvSpPr>
              <p:cNvPr id="9" name="Text Box 2">
                <a:extLst>
                  <a:ext uri="{FF2B5EF4-FFF2-40B4-BE49-F238E27FC236}">
                    <a16:creationId xmlns:a16="http://schemas.microsoft.com/office/drawing/2014/main" id="{4FB6AEDE-FEED-C07E-0984-10F76A4A6C9D}"/>
                  </a:ext>
                </a:extLst>
              </p:cNvPr>
              <p:cNvSpPr txBox="1">
                <a:spLocks noChangeArrowheads="1"/>
              </p:cNvSpPr>
              <p:nvPr/>
            </p:nvSpPr>
            <p:spPr bwMode="auto">
              <a:xfrm rot="16200000">
                <a:off x="-830770" y="1830220"/>
                <a:ext cx="1926313" cy="264795"/>
              </a:xfrm>
              <a:prstGeom prst="rect">
                <a:avLst/>
              </a:prstGeom>
              <a:noFill/>
              <a:ln>
                <a:noFill/>
              </a:ln>
            </p:spPr>
            <p:style>
              <a:lnRef idx="0">
                <a:scrgbClr r="0" g="0" b="0"/>
              </a:lnRef>
              <a:fillRef idx="0">
                <a:scrgbClr r="0" g="0" b="0"/>
              </a:fillRef>
              <a:effectRef idx="0">
                <a:scrgbClr r="0" g="0" b="0"/>
              </a:effectRef>
              <a:fontRef idx="minor">
                <a:schemeClr val="dk1"/>
              </a:fontRef>
            </p:style>
            <p:txBody>
              <a:bodyPr rot="0" vert="horz" wrap="square" lIns="91440" tIns="45720" rIns="91440" bIns="45720" anchor="t" anchorCtr="0">
                <a:noAutofit/>
              </a:bodyPr>
              <a:lstStyle/>
              <a:p>
                <a:r>
                  <a:rPr lang="en-GB" sz="1400" dirty="0">
                    <a:ea typeface="Times New Roman" panose="02020603050405020304" pitchFamily="18" charset="0"/>
                  </a:rPr>
                  <a:t>N</a:t>
                </a:r>
                <a:r>
                  <a:rPr lang="en-GB" sz="1400" dirty="0">
                    <a:effectLst/>
                    <a:ea typeface="Times New Roman" panose="02020603050405020304" pitchFamily="18" charset="0"/>
                  </a:rPr>
                  <a:t>umbers of flowers </a:t>
                </a:r>
                <a:endParaRPr lang="en-GB" sz="1000" dirty="0">
                  <a:effectLst/>
                  <a:latin typeface="Times New Roman" panose="02020603050405020304" pitchFamily="18" charset="0"/>
                  <a:ea typeface="Times New Roman" panose="02020603050405020304" pitchFamily="18" charset="0"/>
                </a:endParaRPr>
              </a:p>
            </p:txBody>
          </p:sp>
        </p:grpSp>
        <p:sp>
          <p:nvSpPr>
            <p:cNvPr id="7" name="Text Box 2">
              <a:extLst>
                <a:ext uri="{FF2B5EF4-FFF2-40B4-BE49-F238E27FC236}">
                  <a16:creationId xmlns:a16="http://schemas.microsoft.com/office/drawing/2014/main" id="{D1A8AF52-D796-5685-CB14-DCD7AF557C60}"/>
                </a:ext>
              </a:extLst>
            </p:cNvPr>
            <p:cNvSpPr txBox="1">
              <a:spLocks noChangeArrowheads="1"/>
            </p:cNvSpPr>
            <p:nvPr/>
          </p:nvSpPr>
          <p:spPr bwMode="auto">
            <a:xfrm>
              <a:off x="1903228" y="4231758"/>
              <a:ext cx="2157730" cy="257685"/>
            </a:xfrm>
            <a:prstGeom prst="rect">
              <a:avLst/>
            </a:prstGeom>
            <a:noFill/>
            <a:ln>
              <a:noFill/>
            </a:ln>
          </p:spPr>
          <p:style>
            <a:lnRef idx="0">
              <a:scrgbClr r="0" g="0" b="0"/>
            </a:lnRef>
            <a:fillRef idx="0">
              <a:scrgbClr r="0" g="0" b="0"/>
            </a:fillRef>
            <a:effectRef idx="0">
              <a:scrgbClr r="0" g="0" b="0"/>
            </a:effectRef>
            <a:fontRef idx="minor">
              <a:schemeClr val="dk1"/>
            </a:fontRef>
          </p:style>
          <p:txBody>
            <a:bodyPr rot="0" vert="horz" wrap="square" lIns="91440" tIns="45720" rIns="91440" bIns="45720" anchor="t" anchorCtr="0">
              <a:spAutoFit/>
            </a:bodyPr>
            <a:lstStyle/>
            <a:p>
              <a:pPr algn="ctr"/>
              <a:r>
                <a:rPr lang="en-US" sz="1400" dirty="0">
                  <a:effectLst/>
                  <a:ea typeface="Times New Roman" panose="02020603050405020304" pitchFamily="18" charset="0"/>
                </a:rPr>
                <a:t>Treatment</a:t>
              </a:r>
              <a:endParaRPr lang="en-GB" sz="1400" dirty="0">
                <a:effectLst/>
                <a:ea typeface="Times New Roman" panose="02020603050405020304" pitchFamily="18" charset="0"/>
              </a:endParaRPr>
            </a:p>
          </p:txBody>
        </p:sp>
      </p:grpSp>
      <p:sp>
        <p:nvSpPr>
          <p:cNvPr id="13" name="TextBox 11">
            <a:extLst>
              <a:ext uri="{FF2B5EF4-FFF2-40B4-BE49-F238E27FC236}">
                <a16:creationId xmlns:a16="http://schemas.microsoft.com/office/drawing/2014/main" id="{B080AC60-D294-4A07-D220-39435B5D4E8D}"/>
              </a:ext>
            </a:extLst>
          </p:cNvPr>
          <p:cNvSpPr txBox="1"/>
          <p:nvPr/>
        </p:nvSpPr>
        <p:spPr>
          <a:xfrm>
            <a:off x="7622538" y="695440"/>
            <a:ext cx="3436759" cy="5916941"/>
          </a:xfrm>
          <a:prstGeom prst="rect">
            <a:avLst/>
          </a:prstGeom>
          <a:noFill/>
          <a:ln cap="flat">
            <a:noFill/>
          </a:ln>
        </p:spPr>
        <p:txBody>
          <a:bodyPr vert="horz" wrap="square" lIns="91440" tIns="45720" rIns="91440" bIns="45720" anchor="t" anchorCtr="0" compatLnSpc="1">
            <a:spAutoFit/>
          </a:bodyPr>
          <a:lstStyle/>
          <a:p>
            <a:pPr marL="0" marR="0" lvl="0" indent="0" algn="just" defTabSz="457200" rtl="0" fontAlgn="auto" hangingPunct="1">
              <a:lnSpc>
                <a:spcPct val="150000"/>
              </a:lnSpc>
              <a:spcBef>
                <a:spcPts val="0"/>
              </a:spcBef>
              <a:spcAft>
                <a:spcPts val="800"/>
              </a:spcAft>
              <a:buNone/>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Calibri"/>
                <a:ea typeface="Calibri" pitchFamily="34"/>
                <a:cs typeface="Iskoola Pota" pitchFamily="34"/>
              </a:rPr>
              <a:t>T1 - Salicylic acid 200ppm</a:t>
            </a:r>
          </a:p>
          <a:p>
            <a:pPr marL="0" marR="0" lvl="0" indent="0" algn="just" defTabSz="457200" rtl="0" fontAlgn="auto" hangingPunct="1">
              <a:lnSpc>
                <a:spcPct val="150000"/>
              </a:lnSpc>
              <a:spcBef>
                <a:spcPts val="0"/>
              </a:spcBef>
              <a:spcAft>
                <a:spcPts val="800"/>
              </a:spcAft>
              <a:buNone/>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Calibri"/>
                <a:ea typeface="Calibri" pitchFamily="34"/>
                <a:cs typeface="Iskoola Pota" pitchFamily="34"/>
              </a:rPr>
              <a:t>T2 - Salicylic acid 300ppm </a:t>
            </a:r>
          </a:p>
          <a:p>
            <a:pPr marL="0" marR="0" lvl="0" indent="0" algn="just" defTabSz="457200" rtl="0" fontAlgn="auto" hangingPunct="1">
              <a:lnSpc>
                <a:spcPct val="150000"/>
              </a:lnSpc>
              <a:spcBef>
                <a:spcPts val="0"/>
              </a:spcBef>
              <a:spcAft>
                <a:spcPts val="800"/>
              </a:spcAft>
              <a:buNone/>
              <a:tabLst/>
              <a:defRPr sz="1800" b="0" i="0" u="none" strike="noStrike" kern="0" cap="none" spc="0" baseline="0">
                <a:solidFill>
                  <a:srgbClr val="000000"/>
                </a:solidFill>
                <a:uFillTx/>
              </a:defRPr>
            </a:pPr>
            <a:r>
              <a:rPr lang="en-US" sz="1400" dirty="0">
                <a:solidFill>
                  <a:srgbClr val="000000"/>
                </a:solidFill>
                <a:latin typeface="Calibri"/>
                <a:ea typeface="Calibri" pitchFamily="34"/>
                <a:cs typeface="Iskoola Pota" pitchFamily="34"/>
              </a:rPr>
              <a:t>T3 - Salicylic acid </a:t>
            </a:r>
            <a:r>
              <a:rPr lang="en-US" sz="1400" b="0" i="0" u="none" strike="noStrike" kern="1200" cap="none" spc="0" baseline="0" dirty="0">
                <a:solidFill>
                  <a:srgbClr val="000000"/>
                </a:solidFill>
                <a:uFillTx/>
                <a:latin typeface="Calibri"/>
                <a:ea typeface="Calibri" pitchFamily="34"/>
                <a:cs typeface="Iskoola Pota" pitchFamily="34"/>
              </a:rPr>
              <a:t>400ppm</a:t>
            </a:r>
            <a:endParaRPr lang="en-GB" sz="1400" b="0" i="0" u="none" strike="noStrike" kern="1200" cap="none" spc="0" baseline="0" dirty="0">
              <a:solidFill>
                <a:srgbClr val="000000"/>
              </a:solidFill>
              <a:uFillTx/>
              <a:latin typeface="Calibri"/>
              <a:ea typeface="Calibri" pitchFamily="34"/>
              <a:cs typeface="Iskoola Pota" pitchFamily="34"/>
            </a:endParaRPr>
          </a:p>
          <a:p>
            <a:pPr marL="0" marR="0" lvl="0" indent="0" algn="just" defTabSz="457200" rtl="0" fontAlgn="auto" hangingPunct="1">
              <a:lnSpc>
                <a:spcPct val="150000"/>
              </a:lnSpc>
              <a:spcBef>
                <a:spcPts val="0"/>
              </a:spcBef>
              <a:spcAft>
                <a:spcPts val="800"/>
              </a:spcAft>
              <a:buNone/>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Calibri"/>
                <a:ea typeface="Calibri" pitchFamily="34"/>
                <a:cs typeface="Iskoola Pota" pitchFamily="34"/>
              </a:rPr>
              <a:t>T4 - Ethereal 100ppm</a:t>
            </a:r>
          </a:p>
          <a:p>
            <a:pPr marL="0" marR="0" lvl="0" indent="0" algn="just" defTabSz="457200" rtl="0" fontAlgn="auto" hangingPunct="1">
              <a:lnSpc>
                <a:spcPct val="150000"/>
              </a:lnSpc>
              <a:spcBef>
                <a:spcPts val="0"/>
              </a:spcBef>
              <a:spcAft>
                <a:spcPts val="800"/>
              </a:spcAft>
              <a:buNone/>
              <a:tabLst/>
              <a:defRPr sz="1800" b="0" i="0" u="none" strike="noStrike" kern="0" cap="none" spc="0" baseline="0">
                <a:solidFill>
                  <a:srgbClr val="000000"/>
                </a:solidFill>
                <a:uFillTx/>
              </a:defRPr>
            </a:pPr>
            <a:r>
              <a:rPr lang="en-US" sz="1400" dirty="0">
                <a:solidFill>
                  <a:srgbClr val="000000"/>
                </a:solidFill>
                <a:latin typeface="Calibri"/>
                <a:ea typeface="Calibri" pitchFamily="34"/>
                <a:cs typeface="Iskoola Pota" pitchFamily="34"/>
              </a:rPr>
              <a:t>T5 - Ethereal  </a:t>
            </a:r>
            <a:r>
              <a:rPr lang="en-US" sz="1400" b="0" i="0" u="none" strike="noStrike" kern="1200" cap="none" spc="0" baseline="0" dirty="0">
                <a:solidFill>
                  <a:srgbClr val="000000"/>
                </a:solidFill>
                <a:uFillTx/>
                <a:latin typeface="Calibri"/>
                <a:ea typeface="Calibri" pitchFamily="34"/>
                <a:cs typeface="Iskoola Pota" pitchFamily="34"/>
              </a:rPr>
              <a:t>150ppm </a:t>
            </a:r>
          </a:p>
          <a:p>
            <a:pPr marL="0" marR="0" lvl="0" indent="0" algn="just" defTabSz="457200" rtl="0" fontAlgn="auto" hangingPunct="1">
              <a:lnSpc>
                <a:spcPct val="150000"/>
              </a:lnSpc>
              <a:spcBef>
                <a:spcPts val="0"/>
              </a:spcBef>
              <a:spcAft>
                <a:spcPts val="800"/>
              </a:spcAft>
              <a:buNone/>
              <a:tabLst/>
              <a:defRPr sz="1800" b="0" i="0" u="none" strike="noStrike" kern="0" cap="none" spc="0" baseline="0">
                <a:solidFill>
                  <a:srgbClr val="000000"/>
                </a:solidFill>
                <a:uFillTx/>
              </a:defRPr>
            </a:pPr>
            <a:r>
              <a:rPr lang="en-US" sz="1400" dirty="0">
                <a:solidFill>
                  <a:srgbClr val="000000"/>
                </a:solidFill>
                <a:latin typeface="Calibri"/>
                <a:ea typeface="Calibri" pitchFamily="34"/>
                <a:cs typeface="Iskoola Pota" pitchFamily="34"/>
              </a:rPr>
              <a:t>T6 - Ethereal </a:t>
            </a:r>
            <a:r>
              <a:rPr lang="en-US" sz="1400" b="0" i="0" u="none" strike="noStrike" kern="1200" cap="none" spc="0" baseline="0" dirty="0">
                <a:solidFill>
                  <a:srgbClr val="000000"/>
                </a:solidFill>
                <a:uFillTx/>
                <a:latin typeface="Calibri"/>
                <a:ea typeface="Calibri" pitchFamily="34"/>
                <a:cs typeface="Iskoola Pota" pitchFamily="34"/>
              </a:rPr>
              <a:t>200ppm.</a:t>
            </a:r>
            <a:endParaRPr lang="en-GB" sz="1400" b="0" i="0" u="none" strike="noStrike" kern="1200" cap="none" spc="0" baseline="0" dirty="0">
              <a:solidFill>
                <a:srgbClr val="000000"/>
              </a:solidFill>
              <a:uFillTx/>
              <a:latin typeface="Calibri"/>
              <a:ea typeface="Calibri" pitchFamily="34"/>
              <a:cs typeface="Iskoola Pota" pitchFamily="34"/>
            </a:endParaRPr>
          </a:p>
          <a:p>
            <a:pPr marL="0" marR="0" lvl="0" indent="0" algn="just" defTabSz="457200" rtl="0" fontAlgn="auto" hangingPunct="1">
              <a:lnSpc>
                <a:spcPct val="150000"/>
              </a:lnSpc>
              <a:spcBef>
                <a:spcPts val="0"/>
              </a:spcBef>
              <a:spcAft>
                <a:spcPts val="800"/>
              </a:spcAft>
              <a:buNone/>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Calibri"/>
                <a:ea typeface="Calibri" pitchFamily="34"/>
                <a:cs typeface="Iskoola Pota" pitchFamily="34"/>
              </a:rPr>
              <a:t>T7 - Gibberellic acid 100ppm</a:t>
            </a:r>
          </a:p>
          <a:p>
            <a:pPr marL="0" marR="0" lvl="0" indent="0" algn="just" defTabSz="457200" rtl="0" fontAlgn="auto" hangingPunct="1">
              <a:lnSpc>
                <a:spcPct val="150000"/>
              </a:lnSpc>
              <a:spcBef>
                <a:spcPts val="0"/>
              </a:spcBef>
              <a:spcAft>
                <a:spcPts val="800"/>
              </a:spcAft>
              <a:buNone/>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Calibri"/>
                <a:ea typeface="Calibri" pitchFamily="34"/>
                <a:cs typeface="Iskoola Pota" pitchFamily="34"/>
              </a:rPr>
              <a:t>T8 - Gibberellic acid 150ppm </a:t>
            </a:r>
          </a:p>
          <a:p>
            <a:pPr marL="0" marR="0" lvl="0" indent="0" algn="just" defTabSz="457200" rtl="0" fontAlgn="auto" hangingPunct="1">
              <a:lnSpc>
                <a:spcPct val="150000"/>
              </a:lnSpc>
              <a:spcBef>
                <a:spcPts val="0"/>
              </a:spcBef>
              <a:spcAft>
                <a:spcPts val="800"/>
              </a:spcAft>
              <a:buNone/>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Calibri"/>
                <a:ea typeface="Calibri" pitchFamily="34"/>
                <a:cs typeface="Iskoola Pota" pitchFamily="34"/>
              </a:rPr>
              <a:t>T9 - Gibberellic acid 200ppm</a:t>
            </a:r>
            <a:endParaRPr lang="en-GB" sz="1400" b="0" i="0" u="none" strike="noStrike" kern="1200" cap="none" spc="0" baseline="0" dirty="0">
              <a:solidFill>
                <a:srgbClr val="000000"/>
              </a:solidFill>
              <a:uFillTx/>
              <a:latin typeface="Calibri"/>
              <a:ea typeface="Calibri" pitchFamily="34"/>
              <a:cs typeface="Iskoola Pota" pitchFamily="34"/>
            </a:endParaRPr>
          </a:p>
          <a:p>
            <a:pPr marL="0" marR="0" lvl="0" indent="0" algn="just" defTabSz="457200" rtl="0" fontAlgn="auto" hangingPunct="1">
              <a:lnSpc>
                <a:spcPct val="150000"/>
              </a:lnSpc>
              <a:spcBef>
                <a:spcPts val="0"/>
              </a:spcBef>
              <a:spcAft>
                <a:spcPts val="800"/>
              </a:spcAft>
              <a:buNone/>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Calibri"/>
                <a:ea typeface="Calibri" pitchFamily="34"/>
                <a:cs typeface="Iskoola Pota" pitchFamily="34"/>
              </a:rPr>
              <a:t>T10 - Paclobutrazol 1000ppm </a:t>
            </a:r>
          </a:p>
          <a:p>
            <a:pPr marL="0" marR="0" lvl="0" indent="0" algn="just" defTabSz="457200" rtl="0" fontAlgn="auto" hangingPunct="1">
              <a:lnSpc>
                <a:spcPct val="150000"/>
              </a:lnSpc>
              <a:spcBef>
                <a:spcPts val="0"/>
              </a:spcBef>
              <a:spcAft>
                <a:spcPts val="800"/>
              </a:spcAft>
              <a:buNone/>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Calibri"/>
                <a:ea typeface="Calibri" pitchFamily="34"/>
                <a:cs typeface="Iskoola Pota" pitchFamily="34"/>
              </a:rPr>
              <a:t>T11- Paclobutrazol 2000ppm </a:t>
            </a:r>
          </a:p>
          <a:p>
            <a:pPr marL="0" marR="0" lvl="0" indent="0" algn="just" defTabSz="457200" rtl="0" fontAlgn="auto" hangingPunct="1">
              <a:lnSpc>
                <a:spcPct val="150000"/>
              </a:lnSpc>
              <a:spcBef>
                <a:spcPts val="0"/>
              </a:spcBef>
              <a:spcAft>
                <a:spcPts val="800"/>
              </a:spcAft>
              <a:buNone/>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Calibri"/>
                <a:ea typeface="Calibri" pitchFamily="34"/>
                <a:cs typeface="Iskoola Pota" pitchFamily="34"/>
              </a:rPr>
              <a:t>T12 - Paclobutrazol  3000ppm</a:t>
            </a:r>
            <a:endParaRPr lang="en-GB" sz="1400" b="0" i="0" u="none" strike="noStrike" kern="1200" cap="none" spc="0" baseline="0" dirty="0">
              <a:solidFill>
                <a:srgbClr val="000000"/>
              </a:solidFill>
              <a:uFillTx/>
              <a:latin typeface="Calibri"/>
              <a:ea typeface="Calibri" pitchFamily="34"/>
              <a:cs typeface="Iskoola Pota" pitchFamily="34"/>
            </a:endParaRPr>
          </a:p>
          <a:p>
            <a:pPr marL="0" marR="0" lvl="0" indent="0" algn="just" defTabSz="457200" rtl="0" fontAlgn="auto" hangingPunct="1">
              <a:lnSpc>
                <a:spcPct val="150000"/>
              </a:lnSpc>
              <a:spcBef>
                <a:spcPts val="0"/>
              </a:spcBef>
              <a:spcAft>
                <a:spcPts val="800"/>
              </a:spcAft>
              <a:buNone/>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Calibri"/>
                <a:ea typeface="Calibri" pitchFamily="34"/>
                <a:cs typeface="Iskoola Pota" pitchFamily="34"/>
              </a:rPr>
              <a:t>T13 - Ethanol (50%) solvent (control 1)</a:t>
            </a:r>
            <a:endParaRPr lang="en-GB" sz="1400" b="0" i="0" u="none" strike="noStrike" kern="1200" cap="none" spc="0" baseline="0" dirty="0">
              <a:solidFill>
                <a:srgbClr val="000000"/>
              </a:solidFill>
              <a:uFillTx/>
              <a:latin typeface="Calibri"/>
              <a:ea typeface="Calibri" pitchFamily="34"/>
              <a:cs typeface="Iskoola Pota" pitchFamily="34"/>
            </a:endParaRPr>
          </a:p>
          <a:p>
            <a:pPr marL="0" marR="0" lvl="0" indent="0" algn="just" defTabSz="457200" rtl="0" fontAlgn="auto" hangingPunct="1">
              <a:lnSpc>
                <a:spcPct val="150000"/>
              </a:lnSpc>
              <a:spcBef>
                <a:spcPts val="0"/>
              </a:spcBef>
              <a:spcAft>
                <a:spcPts val="800"/>
              </a:spcAft>
              <a:buNone/>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Calibri"/>
                <a:ea typeface="Calibri" pitchFamily="34"/>
                <a:cs typeface="Iskoola Pota" pitchFamily="34"/>
              </a:rPr>
              <a:t>T14 - No treatment (control 2)</a:t>
            </a:r>
            <a:endParaRPr lang="en-GB" sz="1400" b="0" i="0" u="none" strike="noStrike" kern="1200" cap="none" spc="0" baseline="0" dirty="0">
              <a:solidFill>
                <a:srgbClr val="000000"/>
              </a:solidFill>
              <a:uFillTx/>
              <a:latin typeface="Calibri"/>
              <a:ea typeface="Calibri" pitchFamily="34"/>
              <a:cs typeface="Iskoola Pota" pitchFamily="34"/>
            </a:endParaRPr>
          </a:p>
        </p:txBody>
      </p:sp>
    </p:spTree>
    <p:extLst>
      <p:ext uri="{BB962C8B-B14F-4D97-AF65-F5344CB8AC3E}">
        <p14:creationId xmlns:p14="http://schemas.microsoft.com/office/powerpoint/2010/main" val="4038272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AD590-8B0B-D0B7-0E5B-D9811BF5BFD7}"/>
              </a:ext>
            </a:extLst>
          </p:cNvPr>
          <p:cNvSpPr>
            <a:spLocks noGrp="1"/>
          </p:cNvSpPr>
          <p:nvPr>
            <p:ph type="title"/>
          </p:nvPr>
        </p:nvSpPr>
        <p:spPr>
          <a:xfrm>
            <a:off x="838200" y="365126"/>
            <a:ext cx="6069227" cy="1018832"/>
          </a:xfrm>
        </p:spPr>
        <p:txBody>
          <a:bodyPr/>
          <a:lstStyle/>
          <a:p>
            <a:pPr algn="r"/>
            <a:r>
              <a:rPr kumimoji="0" lang="en-GB" sz="2800" b="1" i="0" u="none" strike="noStrike" kern="1200" cap="none" spc="0" normalizeH="0" baseline="0" noProof="0" dirty="0">
                <a:ln>
                  <a:noFill/>
                </a:ln>
                <a:solidFill>
                  <a:prstClr val="black"/>
                </a:solidFill>
                <a:effectLst/>
                <a:uLnTx/>
                <a:uFillTx/>
                <a:latin typeface="Calibri Light" panose="020F0302020204030204"/>
                <a:ea typeface="+mj-ea"/>
                <a:cs typeface="+mj-cs"/>
              </a:rPr>
              <a:t>Results and Discussion cont.…..</a:t>
            </a:r>
            <a:endParaRPr lang="en-GB" dirty="0"/>
          </a:p>
        </p:txBody>
      </p:sp>
      <p:pic>
        <p:nvPicPr>
          <p:cNvPr id="5" name="Content Placeholder 4">
            <a:extLst>
              <a:ext uri="{FF2B5EF4-FFF2-40B4-BE49-F238E27FC236}">
                <a16:creationId xmlns:a16="http://schemas.microsoft.com/office/drawing/2014/main" id="{647A4762-FA99-104A-0137-023DDFEAD907}"/>
              </a:ext>
            </a:extLst>
          </p:cNvPr>
          <p:cNvPicPr>
            <a:picLocks noGrp="1" noChangeAspect="1"/>
          </p:cNvPicPr>
          <p:nvPr>
            <p:ph idx="1"/>
          </p:nvPr>
        </p:nvPicPr>
        <p:blipFill>
          <a:blip r:embed="rId2"/>
          <a:stretch>
            <a:fillRect/>
          </a:stretch>
        </p:blipFill>
        <p:spPr>
          <a:xfrm>
            <a:off x="1559279" y="1383957"/>
            <a:ext cx="9461817" cy="4972393"/>
          </a:xfrm>
          <a:prstGeom prst="rect">
            <a:avLst/>
          </a:prstGeom>
        </p:spPr>
      </p:pic>
      <p:sp>
        <p:nvSpPr>
          <p:cNvPr id="4" name="Slide Number Placeholder 3">
            <a:extLst>
              <a:ext uri="{FF2B5EF4-FFF2-40B4-BE49-F238E27FC236}">
                <a16:creationId xmlns:a16="http://schemas.microsoft.com/office/drawing/2014/main" id="{D88820BC-95D7-320F-AEF7-CE061A1DC24C}"/>
              </a:ext>
            </a:extLst>
          </p:cNvPr>
          <p:cNvSpPr>
            <a:spLocks noGrp="1"/>
          </p:cNvSpPr>
          <p:nvPr>
            <p:ph type="sldNum" sz="quarter" idx="12"/>
          </p:nvPr>
        </p:nvSpPr>
        <p:spPr/>
        <p:txBody>
          <a:bodyPr/>
          <a:lstStyle/>
          <a:p>
            <a:fld id="{48FC179B-E1DC-44DF-B0E4-66A8D350C2BE}" type="slidenum">
              <a:rPr lang="en-US" smtClean="0"/>
              <a:t>12</a:t>
            </a:fld>
            <a:endParaRPr lang="en-US"/>
          </a:p>
        </p:txBody>
      </p:sp>
    </p:spTree>
    <p:extLst>
      <p:ext uri="{BB962C8B-B14F-4D97-AF65-F5344CB8AC3E}">
        <p14:creationId xmlns:p14="http://schemas.microsoft.com/office/powerpoint/2010/main" val="3427324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69F44-410D-692D-C973-5ABE2F22D282}"/>
              </a:ext>
            </a:extLst>
          </p:cNvPr>
          <p:cNvSpPr>
            <a:spLocks noGrp="1"/>
          </p:cNvSpPr>
          <p:nvPr>
            <p:ph type="title"/>
          </p:nvPr>
        </p:nvSpPr>
        <p:spPr>
          <a:xfrm>
            <a:off x="838200" y="365126"/>
            <a:ext cx="5822092" cy="833480"/>
          </a:xfrm>
        </p:spPr>
        <p:txBody>
          <a:bodyPr/>
          <a:lstStyle/>
          <a:p>
            <a:pPr algn="r"/>
            <a:r>
              <a:rPr kumimoji="0" lang="en-GB" sz="2800" b="1" i="0" u="none" strike="noStrike" kern="1200" cap="none" spc="0" normalizeH="0" baseline="0" noProof="0" dirty="0">
                <a:ln>
                  <a:noFill/>
                </a:ln>
                <a:solidFill>
                  <a:prstClr val="black"/>
                </a:solidFill>
                <a:effectLst/>
                <a:uLnTx/>
                <a:uFillTx/>
                <a:latin typeface="Calibri Light" panose="020F0302020204030204"/>
                <a:ea typeface="+mj-ea"/>
                <a:cs typeface="+mj-cs"/>
              </a:rPr>
              <a:t>Results and Discussion cont.…..</a:t>
            </a:r>
            <a:endParaRPr lang="en-GB" dirty="0"/>
          </a:p>
        </p:txBody>
      </p:sp>
      <p:sp>
        <p:nvSpPr>
          <p:cNvPr id="3" name="Content Placeholder 2">
            <a:extLst>
              <a:ext uri="{FF2B5EF4-FFF2-40B4-BE49-F238E27FC236}">
                <a16:creationId xmlns:a16="http://schemas.microsoft.com/office/drawing/2014/main" id="{61DB4ADF-8E5D-525A-C025-9C7EA06B9328}"/>
              </a:ext>
            </a:extLst>
          </p:cNvPr>
          <p:cNvSpPr>
            <a:spLocks noGrp="1"/>
          </p:cNvSpPr>
          <p:nvPr>
            <p:ph idx="1"/>
          </p:nvPr>
        </p:nvSpPr>
        <p:spPr>
          <a:xfrm>
            <a:off x="838200" y="1334530"/>
            <a:ext cx="10515600" cy="4842433"/>
          </a:xfrm>
        </p:spPr>
        <p:txBody>
          <a:bodyPr/>
          <a:lstStyle/>
          <a:p>
            <a:pPr marL="0" indent="0" algn="ctr">
              <a:buNone/>
            </a:pPr>
            <a:r>
              <a:rPr lang="en-GB" b="1" dirty="0"/>
              <a:t>Impact of treatment on synchronised flower bud initiation</a:t>
            </a:r>
            <a:br>
              <a:rPr lang="en-GB" b="1" dirty="0"/>
            </a:br>
            <a:r>
              <a:rPr lang="en-GB" b="1" dirty="0"/>
              <a:t>(1st week )</a:t>
            </a:r>
          </a:p>
        </p:txBody>
      </p:sp>
      <p:sp>
        <p:nvSpPr>
          <p:cNvPr id="4" name="Slide Number Placeholder 3">
            <a:extLst>
              <a:ext uri="{FF2B5EF4-FFF2-40B4-BE49-F238E27FC236}">
                <a16:creationId xmlns:a16="http://schemas.microsoft.com/office/drawing/2014/main" id="{2C36DBFA-24E7-155C-A95D-1720B3ABF1E7}"/>
              </a:ext>
            </a:extLst>
          </p:cNvPr>
          <p:cNvSpPr>
            <a:spLocks noGrp="1"/>
          </p:cNvSpPr>
          <p:nvPr>
            <p:ph type="sldNum" sz="quarter" idx="12"/>
          </p:nvPr>
        </p:nvSpPr>
        <p:spPr/>
        <p:txBody>
          <a:bodyPr/>
          <a:lstStyle/>
          <a:p>
            <a:fld id="{48FC179B-E1DC-44DF-B0E4-66A8D350C2BE}" type="slidenum">
              <a:rPr lang="en-US" smtClean="0"/>
              <a:t>13</a:t>
            </a:fld>
            <a:endParaRPr lang="en-US"/>
          </a:p>
        </p:txBody>
      </p:sp>
      <p:graphicFrame>
        <p:nvGraphicFramePr>
          <p:cNvPr id="5" name="Content Placeholder 4">
            <a:extLst>
              <a:ext uri="{FF2B5EF4-FFF2-40B4-BE49-F238E27FC236}">
                <a16:creationId xmlns:a16="http://schemas.microsoft.com/office/drawing/2014/main" id="{11E2B41F-2B32-7A7E-2A07-0F06EFB69513}"/>
              </a:ext>
            </a:extLst>
          </p:cNvPr>
          <p:cNvGraphicFramePr>
            <a:graphicFrameLocks/>
          </p:cNvGraphicFramePr>
          <p:nvPr>
            <p:extLst>
              <p:ext uri="{D42A27DB-BD31-4B8C-83A1-F6EECF244321}">
                <p14:modId xmlns:p14="http://schemas.microsoft.com/office/powerpoint/2010/main" val="382411874"/>
              </p:ext>
            </p:extLst>
          </p:nvPr>
        </p:nvGraphicFramePr>
        <p:xfrm>
          <a:off x="625047" y="2330944"/>
          <a:ext cx="11212727" cy="3641854"/>
        </p:xfrm>
        <a:graphic>
          <a:graphicData uri="http://schemas.openxmlformats.org/drawingml/2006/table">
            <a:tbl>
              <a:tblPr firstRow="1" firstCol="1" bandRow="1">
                <a:tableStyleId>{5C22544A-7EE6-4342-B048-85BDC9FD1C3A}</a:tableStyleId>
              </a:tblPr>
              <a:tblGrid>
                <a:gridCol w="2059307">
                  <a:extLst>
                    <a:ext uri="{9D8B030D-6E8A-4147-A177-3AD203B41FA5}">
                      <a16:colId xmlns:a16="http://schemas.microsoft.com/office/drawing/2014/main" val="1574107787"/>
                    </a:ext>
                  </a:extLst>
                </a:gridCol>
                <a:gridCol w="933157">
                  <a:extLst>
                    <a:ext uri="{9D8B030D-6E8A-4147-A177-3AD203B41FA5}">
                      <a16:colId xmlns:a16="http://schemas.microsoft.com/office/drawing/2014/main" val="2580585223"/>
                    </a:ext>
                  </a:extLst>
                </a:gridCol>
                <a:gridCol w="2112328">
                  <a:extLst>
                    <a:ext uri="{9D8B030D-6E8A-4147-A177-3AD203B41FA5}">
                      <a16:colId xmlns:a16="http://schemas.microsoft.com/office/drawing/2014/main" val="3917064550"/>
                    </a:ext>
                  </a:extLst>
                </a:gridCol>
                <a:gridCol w="2112327">
                  <a:extLst>
                    <a:ext uri="{9D8B030D-6E8A-4147-A177-3AD203B41FA5}">
                      <a16:colId xmlns:a16="http://schemas.microsoft.com/office/drawing/2014/main" val="298738674"/>
                    </a:ext>
                  </a:extLst>
                </a:gridCol>
                <a:gridCol w="2112328">
                  <a:extLst>
                    <a:ext uri="{9D8B030D-6E8A-4147-A177-3AD203B41FA5}">
                      <a16:colId xmlns:a16="http://schemas.microsoft.com/office/drawing/2014/main" val="3228376690"/>
                    </a:ext>
                  </a:extLst>
                </a:gridCol>
                <a:gridCol w="1883280">
                  <a:extLst>
                    <a:ext uri="{9D8B030D-6E8A-4147-A177-3AD203B41FA5}">
                      <a16:colId xmlns:a16="http://schemas.microsoft.com/office/drawing/2014/main" val="360046486"/>
                    </a:ext>
                  </a:extLst>
                </a:gridCol>
              </a:tblGrid>
              <a:tr h="1820927">
                <a:tc>
                  <a:txBody>
                    <a:bodyPr/>
                    <a:lstStyle/>
                    <a:p>
                      <a:r>
                        <a:rPr lang="en-GB" sz="2800" dirty="0">
                          <a:effectLst/>
                        </a:rPr>
                        <a:t>Source</a:t>
                      </a:r>
                      <a:endParaRPr lang="en-GB"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r>
                        <a:rPr lang="en-GB" sz="2800" dirty="0">
                          <a:effectLst/>
                        </a:rPr>
                        <a:t>DF</a:t>
                      </a:r>
                      <a:endParaRPr lang="en-GB"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r>
                        <a:rPr lang="en-GB" sz="2800" dirty="0">
                          <a:effectLst/>
                        </a:rPr>
                        <a:t>Sum of Squares</a:t>
                      </a:r>
                      <a:endParaRPr lang="en-GB"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r>
                        <a:rPr lang="en-GB" sz="2800">
                          <a:effectLst/>
                        </a:rPr>
                        <a:t>Mean Square</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r>
                        <a:rPr lang="en-GB" sz="2800">
                          <a:effectLst/>
                        </a:rPr>
                        <a:t>F Value</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r>
                        <a:rPr lang="en-GB" sz="2800">
                          <a:effectLst/>
                        </a:rPr>
                        <a:t>Pr &gt; F</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94253820"/>
                  </a:ext>
                </a:extLst>
              </a:tr>
              <a:tr h="943639">
                <a:tc>
                  <a:txBody>
                    <a:bodyPr/>
                    <a:lstStyle/>
                    <a:p>
                      <a:r>
                        <a:rPr lang="en-GB" sz="2800">
                          <a:effectLst/>
                        </a:rPr>
                        <a:t>Model</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r>
                        <a:rPr lang="en-GB" sz="2800">
                          <a:effectLst/>
                        </a:rPr>
                        <a:t>15</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r>
                        <a:rPr lang="en-GB" sz="2800" dirty="0">
                          <a:effectLst/>
                        </a:rPr>
                        <a:t>63.084</a:t>
                      </a:r>
                      <a:endParaRPr lang="en-GB"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r>
                        <a:rPr lang="en-GB" sz="2800" dirty="0">
                          <a:effectLst/>
                        </a:rPr>
                        <a:t>4.206</a:t>
                      </a:r>
                      <a:endParaRPr lang="en-GB"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r>
                        <a:rPr lang="en-GB" sz="2800">
                          <a:effectLst/>
                        </a:rPr>
                        <a:t>6.03</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r>
                        <a:rPr lang="en-GB" sz="2800" dirty="0">
                          <a:solidFill>
                            <a:srgbClr val="FF0000"/>
                          </a:solidFill>
                          <a:effectLst/>
                        </a:rPr>
                        <a:t>&lt;.0001</a:t>
                      </a:r>
                      <a:endParaRPr lang="en-GB"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080712"/>
                  </a:ext>
                </a:extLst>
              </a:tr>
              <a:tr h="877288">
                <a:tc>
                  <a:txBody>
                    <a:bodyPr/>
                    <a:lstStyle/>
                    <a:p>
                      <a:r>
                        <a:rPr lang="en-GB" sz="2800">
                          <a:effectLst/>
                        </a:rPr>
                        <a:t>Treatment</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r>
                        <a:rPr lang="en-GB" sz="2800">
                          <a:effectLst/>
                        </a:rPr>
                        <a:t>13</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r>
                        <a:rPr lang="en-GB" sz="2800" dirty="0">
                          <a:effectLst/>
                        </a:rPr>
                        <a:t>62.597</a:t>
                      </a:r>
                      <a:endParaRPr lang="en-GB"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r>
                        <a:rPr lang="en-GB" sz="2800" dirty="0">
                          <a:effectLst/>
                        </a:rPr>
                        <a:t>4.815</a:t>
                      </a:r>
                      <a:endParaRPr lang="en-GB"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r>
                        <a:rPr lang="en-GB" sz="2800" dirty="0">
                          <a:effectLst/>
                        </a:rPr>
                        <a:t>6.90</a:t>
                      </a:r>
                      <a:endParaRPr lang="en-GB"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r>
                        <a:rPr lang="en-GB" sz="2800" dirty="0">
                          <a:solidFill>
                            <a:srgbClr val="FF0000"/>
                          </a:solidFill>
                          <a:effectLst/>
                        </a:rPr>
                        <a:t>&lt;.0001</a:t>
                      </a:r>
                      <a:endParaRPr lang="en-GB"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61792468"/>
                  </a:ext>
                </a:extLst>
              </a:tr>
            </a:tbl>
          </a:graphicData>
        </a:graphic>
      </p:graphicFrame>
    </p:spTree>
    <p:extLst>
      <p:ext uri="{BB962C8B-B14F-4D97-AF65-F5344CB8AC3E}">
        <p14:creationId xmlns:p14="http://schemas.microsoft.com/office/powerpoint/2010/main" val="2087212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6D1ED-72D5-875C-4AFD-757449923257}"/>
              </a:ext>
            </a:extLst>
          </p:cNvPr>
          <p:cNvSpPr>
            <a:spLocks noGrp="1"/>
          </p:cNvSpPr>
          <p:nvPr>
            <p:ph type="title"/>
          </p:nvPr>
        </p:nvSpPr>
        <p:spPr>
          <a:xfrm>
            <a:off x="1742302" y="365125"/>
            <a:ext cx="8365524" cy="1325563"/>
          </a:xfrm>
        </p:spPr>
        <p:txBody>
          <a:bodyPr/>
          <a:lstStyle/>
          <a:p>
            <a:pPr algn="ctr"/>
            <a:r>
              <a:rPr lang="en-GB" dirty="0"/>
              <a:t>Impact of treatment on flower bud initiation (1st week)</a:t>
            </a:r>
          </a:p>
        </p:txBody>
      </p:sp>
      <p:sp>
        <p:nvSpPr>
          <p:cNvPr id="4" name="Slide Number Placeholder 3">
            <a:extLst>
              <a:ext uri="{FF2B5EF4-FFF2-40B4-BE49-F238E27FC236}">
                <a16:creationId xmlns:a16="http://schemas.microsoft.com/office/drawing/2014/main" id="{1F7894C5-E54C-653B-D54E-C898ABFF1441}"/>
              </a:ext>
            </a:extLst>
          </p:cNvPr>
          <p:cNvSpPr>
            <a:spLocks noGrp="1"/>
          </p:cNvSpPr>
          <p:nvPr>
            <p:ph type="sldNum" sz="quarter" idx="12"/>
          </p:nvPr>
        </p:nvSpPr>
        <p:spPr/>
        <p:txBody>
          <a:bodyPr/>
          <a:lstStyle/>
          <a:p>
            <a:fld id="{48FC179B-E1DC-44DF-B0E4-66A8D350C2BE}" type="slidenum">
              <a:rPr lang="en-US" smtClean="0"/>
              <a:t>14</a:t>
            </a:fld>
            <a:endParaRPr lang="en-US"/>
          </a:p>
        </p:txBody>
      </p:sp>
      <p:graphicFrame>
        <p:nvGraphicFramePr>
          <p:cNvPr id="5" name="Content Placeholder 6">
            <a:extLst>
              <a:ext uri="{FF2B5EF4-FFF2-40B4-BE49-F238E27FC236}">
                <a16:creationId xmlns:a16="http://schemas.microsoft.com/office/drawing/2014/main" id="{B3B6B95F-D5D2-60C8-D2C7-2F9534505A2B}"/>
              </a:ext>
            </a:extLst>
          </p:cNvPr>
          <p:cNvGraphicFramePr>
            <a:graphicFrameLocks noGrp="1"/>
          </p:cNvGraphicFramePr>
          <p:nvPr>
            <p:ph idx="1"/>
            <p:extLst>
              <p:ext uri="{D42A27DB-BD31-4B8C-83A1-F6EECF244321}">
                <p14:modId xmlns:p14="http://schemas.microsoft.com/office/powerpoint/2010/main" val="851505292"/>
              </p:ext>
            </p:extLst>
          </p:nvPr>
        </p:nvGraphicFramePr>
        <p:xfrm>
          <a:off x="838200" y="1690688"/>
          <a:ext cx="10815084" cy="46656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2888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00CB5-CEE7-F2B6-2838-2167C6A02CE0}"/>
              </a:ext>
            </a:extLst>
          </p:cNvPr>
          <p:cNvSpPr>
            <a:spLocks noGrp="1"/>
          </p:cNvSpPr>
          <p:nvPr>
            <p:ph type="title"/>
          </p:nvPr>
        </p:nvSpPr>
        <p:spPr>
          <a:xfrm>
            <a:off x="1867928" y="399160"/>
            <a:ext cx="8338753" cy="1325563"/>
          </a:xfrm>
        </p:spPr>
        <p:txBody>
          <a:bodyPr>
            <a:normAutofit/>
          </a:bodyPr>
          <a:lstStyle/>
          <a:p>
            <a:pPr algn="ctr"/>
            <a:r>
              <a:rPr lang="en-GB" dirty="0"/>
              <a:t>Impact of treatment on synchronised flower bud initiation(2nd week )</a:t>
            </a:r>
          </a:p>
        </p:txBody>
      </p:sp>
      <p:pic>
        <p:nvPicPr>
          <p:cNvPr id="6" name="Content Placeholder 5">
            <a:extLst>
              <a:ext uri="{FF2B5EF4-FFF2-40B4-BE49-F238E27FC236}">
                <a16:creationId xmlns:a16="http://schemas.microsoft.com/office/drawing/2014/main" id="{E2711077-F5EF-3455-4A17-A61B1263A6D7}"/>
              </a:ext>
            </a:extLst>
          </p:cNvPr>
          <p:cNvPicPr>
            <a:picLocks noGrp="1" noChangeAspect="1"/>
          </p:cNvPicPr>
          <p:nvPr>
            <p:ph idx="1"/>
          </p:nvPr>
        </p:nvPicPr>
        <p:blipFill>
          <a:blip r:embed="rId2"/>
          <a:stretch>
            <a:fillRect/>
          </a:stretch>
        </p:blipFill>
        <p:spPr>
          <a:xfrm>
            <a:off x="415633" y="1825625"/>
            <a:ext cx="11360733" cy="3767042"/>
          </a:xfrm>
        </p:spPr>
      </p:pic>
      <p:sp>
        <p:nvSpPr>
          <p:cNvPr id="4" name="Slide Number Placeholder 3">
            <a:extLst>
              <a:ext uri="{FF2B5EF4-FFF2-40B4-BE49-F238E27FC236}">
                <a16:creationId xmlns:a16="http://schemas.microsoft.com/office/drawing/2014/main" id="{CFEB8C8F-5F46-F909-347A-8938B6EBA4E3}"/>
              </a:ext>
            </a:extLst>
          </p:cNvPr>
          <p:cNvSpPr>
            <a:spLocks noGrp="1"/>
          </p:cNvSpPr>
          <p:nvPr>
            <p:ph type="sldNum" sz="quarter" idx="12"/>
          </p:nvPr>
        </p:nvSpPr>
        <p:spPr/>
        <p:txBody>
          <a:bodyPr/>
          <a:lstStyle/>
          <a:p>
            <a:fld id="{48FC179B-E1DC-44DF-B0E4-66A8D350C2BE}" type="slidenum">
              <a:rPr lang="en-US" smtClean="0"/>
              <a:t>15</a:t>
            </a:fld>
            <a:endParaRPr lang="en-US"/>
          </a:p>
        </p:txBody>
      </p:sp>
    </p:spTree>
    <p:extLst>
      <p:ext uri="{BB962C8B-B14F-4D97-AF65-F5344CB8AC3E}">
        <p14:creationId xmlns:p14="http://schemas.microsoft.com/office/powerpoint/2010/main" val="1447172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73CD6-E4A0-7186-38C9-C34B77F84D81}"/>
              </a:ext>
            </a:extLst>
          </p:cNvPr>
          <p:cNvSpPr>
            <a:spLocks noGrp="1"/>
          </p:cNvSpPr>
          <p:nvPr>
            <p:ph type="title"/>
          </p:nvPr>
        </p:nvSpPr>
        <p:spPr>
          <a:xfrm>
            <a:off x="1632098" y="410368"/>
            <a:ext cx="8376875" cy="1325563"/>
          </a:xfrm>
        </p:spPr>
        <p:txBody>
          <a:bodyPr/>
          <a:lstStyle/>
          <a:p>
            <a:pPr algn="ctr"/>
            <a:r>
              <a:rPr lang="en-GB" dirty="0"/>
              <a:t>Impact of treatment on flower bud initiation (2nd week)</a:t>
            </a:r>
          </a:p>
        </p:txBody>
      </p:sp>
      <p:sp>
        <p:nvSpPr>
          <p:cNvPr id="4" name="Slide Number Placeholder 3">
            <a:extLst>
              <a:ext uri="{FF2B5EF4-FFF2-40B4-BE49-F238E27FC236}">
                <a16:creationId xmlns:a16="http://schemas.microsoft.com/office/drawing/2014/main" id="{604ED842-2E6F-3DCD-F0DF-5338CF6FDA89}"/>
              </a:ext>
            </a:extLst>
          </p:cNvPr>
          <p:cNvSpPr>
            <a:spLocks noGrp="1"/>
          </p:cNvSpPr>
          <p:nvPr>
            <p:ph type="sldNum" sz="quarter" idx="12"/>
          </p:nvPr>
        </p:nvSpPr>
        <p:spPr/>
        <p:txBody>
          <a:bodyPr/>
          <a:lstStyle/>
          <a:p>
            <a:fld id="{48FC179B-E1DC-44DF-B0E4-66A8D350C2BE}" type="slidenum">
              <a:rPr lang="en-US" smtClean="0"/>
              <a:t>16</a:t>
            </a:fld>
            <a:endParaRPr lang="en-US"/>
          </a:p>
        </p:txBody>
      </p:sp>
      <p:graphicFrame>
        <p:nvGraphicFramePr>
          <p:cNvPr id="5" name="Content Placeholder 6">
            <a:extLst>
              <a:ext uri="{FF2B5EF4-FFF2-40B4-BE49-F238E27FC236}">
                <a16:creationId xmlns:a16="http://schemas.microsoft.com/office/drawing/2014/main" id="{ABE117C7-4774-3FFC-CC1D-FD5D767A9BC9}"/>
              </a:ext>
            </a:extLst>
          </p:cNvPr>
          <p:cNvGraphicFramePr>
            <a:graphicFrameLocks noGrp="1"/>
          </p:cNvGraphicFramePr>
          <p:nvPr>
            <p:ph idx="1"/>
            <p:extLst>
              <p:ext uri="{D42A27DB-BD31-4B8C-83A1-F6EECF244321}">
                <p14:modId xmlns:p14="http://schemas.microsoft.com/office/powerpoint/2010/main" val="1374947894"/>
              </p:ext>
            </p:extLst>
          </p:nvPr>
        </p:nvGraphicFramePr>
        <p:xfrm>
          <a:off x="838199" y="1825624"/>
          <a:ext cx="10793819" cy="4530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5315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4B530-FC2A-23AC-6307-D50734B050A7}"/>
              </a:ext>
            </a:extLst>
          </p:cNvPr>
          <p:cNvSpPr>
            <a:spLocks noGrp="1"/>
          </p:cNvSpPr>
          <p:nvPr>
            <p:ph type="title"/>
          </p:nvPr>
        </p:nvSpPr>
        <p:spPr>
          <a:xfrm>
            <a:off x="1770536" y="373794"/>
            <a:ext cx="8650927" cy="1325563"/>
          </a:xfrm>
        </p:spPr>
        <p:txBody>
          <a:bodyPr>
            <a:normAutofit/>
          </a:bodyPr>
          <a:lstStyle/>
          <a:p>
            <a:pPr algn="ctr"/>
            <a:r>
              <a:rPr lang="en-GB" dirty="0"/>
              <a:t>Impact of treatment on synchronised flower bud initiation(3rd week )</a:t>
            </a:r>
          </a:p>
        </p:txBody>
      </p:sp>
      <p:sp>
        <p:nvSpPr>
          <p:cNvPr id="4" name="Slide Number Placeholder 3">
            <a:extLst>
              <a:ext uri="{FF2B5EF4-FFF2-40B4-BE49-F238E27FC236}">
                <a16:creationId xmlns:a16="http://schemas.microsoft.com/office/drawing/2014/main" id="{931B63FF-D432-4AE9-D5E9-4CC7B61BF025}"/>
              </a:ext>
            </a:extLst>
          </p:cNvPr>
          <p:cNvSpPr>
            <a:spLocks noGrp="1"/>
          </p:cNvSpPr>
          <p:nvPr>
            <p:ph type="sldNum" sz="quarter" idx="12"/>
          </p:nvPr>
        </p:nvSpPr>
        <p:spPr/>
        <p:txBody>
          <a:bodyPr/>
          <a:lstStyle/>
          <a:p>
            <a:fld id="{48FC179B-E1DC-44DF-B0E4-66A8D350C2BE}" type="slidenum">
              <a:rPr lang="en-US" smtClean="0"/>
              <a:t>17</a:t>
            </a:fld>
            <a:endParaRPr lang="en-US"/>
          </a:p>
        </p:txBody>
      </p:sp>
      <p:pic>
        <p:nvPicPr>
          <p:cNvPr id="10" name="Content Placeholder 9">
            <a:extLst>
              <a:ext uri="{FF2B5EF4-FFF2-40B4-BE49-F238E27FC236}">
                <a16:creationId xmlns:a16="http://schemas.microsoft.com/office/drawing/2014/main" id="{4ABBC276-6338-0BD5-A8B7-B0BB3C0F8491}"/>
              </a:ext>
            </a:extLst>
          </p:cNvPr>
          <p:cNvPicPr>
            <a:picLocks noGrp="1" noChangeAspect="1"/>
          </p:cNvPicPr>
          <p:nvPr>
            <p:ph idx="1"/>
          </p:nvPr>
        </p:nvPicPr>
        <p:blipFill>
          <a:blip r:embed="rId2"/>
          <a:stretch>
            <a:fillRect/>
          </a:stretch>
        </p:blipFill>
        <p:spPr>
          <a:xfrm>
            <a:off x="838200" y="2259964"/>
            <a:ext cx="10515600" cy="2975172"/>
          </a:xfrm>
        </p:spPr>
      </p:pic>
    </p:spTree>
    <p:extLst>
      <p:ext uri="{BB962C8B-B14F-4D97-AF65-F5344CB8AC3E}">
        <p14:creationId xmlns:p14="http://schemas.microsoft.com/office/powerpoint/2010/main" val="201766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20610-E7D8-B813-4E00-4100DC69293E}"/>
              </a:ext>
            </a:extLst>
          </p:cNvPr>
          <p:cNvSpPr>
            <a:spLocks noGrp="1"/>
          </p:cNvSpPr>
          <p:nvPr>
            <p:ph type="title"/>
          </p:nvPr>
        </p:nvSpPr>
        <p:spPr>
          <a:xfrm>
            <a:off x="1676400" y="410368"/>
            <a:ext cx="8419070" cy="1325563"/>
          </a:xfrm>
        </p:spPr>
        <p:txBody>
          <a:bodyPr/>
          <a:lstStyle/>
          <a:p>
            <a:pPr algn="ctr"/>
            <a:r>
              <a:rPr lang="en-GB" dirty="0"/>
              <a:t>Impact of treatment on flower bud initiation (3rd week)</a:t>
            </a:r>
          </a:p>
        </p:txBody>
      </p:sp>
      <p:sp>
        <p:nvSpPr>
          <p:cNvPr id="4" name="Slide Number Placeholder 3">
            <a:extLst>
              <a:ext uri="{FF2B5EF4-FFF2-40B4-BE49-F238E27FC236}">
                <a16:creationId xmlns:a16="http://schemas.microsoft.com/office/drawing/2014/main" id="{D4C1C704-D7E5-22BE-B438-F001ECE1631D}"/>
              </a:ext>
            </a:extLst>
          </p:cNvPr>
          <p:cNvSpPr>
            <a:spLocks noGrp="1"/>
          </p:cNvSpPr>
          <p:nvPr>
            <p:ph type="sldNum" sz="quarter" idx="12"/>
          </p:nvPr>
        </p:nvSpPr>
        <p:spPr/>
        <p:txBody>
          <a:bodyPr/>
          <a:lstStyle/>
          <a:p>
            <a:fld id="{48FC179B-E1DC-44DF-B0E4-66A8D350C2BE}" type="slidenum">
              <a:rPr lang="en-US" smtClean="0"/>
              <a:t>18</a:t>
            </a:fld>
            <a:endParaRPr lang="en-US"/>
          </a:p>
        </p:txBody>
      </p:sp>
      <p:graphicFrame>
        <p:nvGraphicFramePr>
          <p:cNvPr id="5" name="Content Placeholder 9">
            <a:extLst>
              <a:ext uri="{FF2B5EF4-FFF2-40B4-BE49-F238E27FC236}">
                <a16:creationId xmlns:a16="http://schemas.microsoft.com/office/drawing/2014/main" id="{C66CD95E-6FB2-748D-1BD7-6F3EF33B8288}"/>
              </a:ext>
            </a:extLst>
          </p:cNvPr>
          <p:cNvGraphicFramePr>
            <a:graphicFrameLocks noGrp="1"/>
          </p:cNvGraphicFramePr>
          <p:nvPr>
            <p:ph idx="1"/>
            <p:extLst>
              <p:ext uri="{D42A27DB-BD31-4B8C-83A1-F6EECF244321}">
                <p14:modId xmlns:p14="http://schemas.microsoft.com/office/powerpoint/2010/main" val="2318304321"/>
              </p:ext>
            </p:extLst>
          </p:nvPr>
        </p:nvGraphicFramePr>
        <p:xfrm>
          <a:off x="1348562" y="1770653"/>
          <a:ext cx="10515600" cy="44410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1980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4E402-E7A4-9F4E-2780-62B3521AE0D1}"/>
              </a:ext>
            </a:extLst>
          </p:cNvPr>
          <p:cNvSpPr>
            <a:spLocks noGrp="1"/>
          </p:cNvSpPr>
          <p:nvPr>
            <p:ph type="title"/>
          </p:nvPr>
        </p:nvSpPr>
        <p:spPr>
          <a:xfrm>
            <a:off x="2048014" y="306481"/>
            <a:ext cx="6651144" cy="1325563"/>
          </a:xfrm>
        </p:spPr>
        <p:txBody>
          <a:bodyPr>
            <a:normAutofit/>
          </a:bodyPr>
          <a:lstStyle/>
          <a:p>
            <a:r>
              <a:rPr lang="en-GB" dirty="0"/>
              <a:t>Impact of synthetic growth regulators on pollen viability</a:t>
            </a:r>
          </a:p>
        </p:txBody>
      </p:sp>
      <p:graphicFrame>
        <p:nvGraphicFramePr>
          <p:cNvPr id="5" name="Content Placeholder 4">
            <a:extLst>
              <a:ext uri="{FF2B5EF4-FFF2-40B4-BE49-F238E27FC236}">
                <a16:creationId xmlns:a16="http://schemas.microsoft.com/office/drawing/2014/main" id="{4AFD6488-11EB-3DB5-FB08-180FD38373CA}"/>
              </a:ext>
            </a:extLst>
          </p:cNvPr>
          <p:cNvGraphicFramePr>
            <a:graphicFrameLocks noGrp="1"/>
          </p:cNvGraphicFramePr>
          <p:nvPr>
            <p:ph idx="1"/>
            <p:extLst>
              <p:ext uri="{D42A27DB-BD31-4B8C-83A1-F6EECF244321}">
                <p14:modId xmlns:p14="http://schemas.microsoft.com/office/powerpoint/2010/main" val="3470946490"/>
              </p:ext>
            </p:extLst>
          </p:nvPr>
        </p:nvGraphicFramePr>
        <p:xfrm>
          <a:off x="340242" y="2360427"/>
          <a:ext cx="11164185" cy="1871331"/>
        </p:xfrm>
        <a:graphic>
          <a:graphicData uri="http://schemas.openxmlformats.org/drawingml/2006/table">
            <a:tbl>
              <a:tblPr firstRow="1" firstCol="1" bandRow="1">
                <a:tableStyleId>{5C22544A-7EE6-4342-B048-85BDC9FD1C3A}</a:tableStyleId>
              </a:tblPr>
              <a:tblGrid>
                <a:gridCol w="1651027">
                  <a:extLst>
                    <a:ext uri="{9D8B030D-6E8A-4147-A177-3AD203B41FA5}">
                      <a16:colId xmlns:a16="http://schemas.microsoft.com/office/drawing/2014/main" val="395236917"/>
                    </a:ext>
                  </a:extLst>
                </a:gridCol>
                <a:gridCol w="880400">
                  <a:extLst>
                    <a:ext uri="{9D8B030D-6E8A-4147-A177-3AD203B41FA5}">
                      <a16:colId xmlns:a16="http://schemas.microsoft.com/office/drawing/2014/main" val="1344995651"/>
                    </a:ext>
                  </a:extLst>
                </a:gridCol>
                <a:gridCol w="2272357">
                  <a:extLst>
                    <a:ext uri="{9D8B030D-6E8A-4147-A177-3AD203B41FA5}">
                      <a16:colId xmlns:a16="http://schemas.microsoft.com/office/drawing/2014/main" val="2934251213"/>
                    </a:ext>
                  </a:extLst>
                </a:gridCol>
                <a:gridCol w="2937597">
                  <a:extLst>
                    <a:ext uri="{9D8B030D-6E8A-4147-A177-3AD203B41FA5}">
                      <a16:colId xmlns:a16="http://schemas.microsoft.com/office/drawing/2014/main" val="1669502548"/>
                    </a:ext>
                  </a:extLst>
                </a:gridCol>
                <a:gridCol w="1826666">
                  <a:extLst>
                    <a:ext uri="{9D8B030D-6E8A-4147-A177-3AD203B41FA5}">
                      <a16:colId xmlns:a16="http://schemas.microsoft.com/office/drawing/2014/main" val="3104167931"/>
                    </a:ext>
                  </a:extLst>
                </a:gridCol>
                <a:gridCol w="1596138">
                  <a:extLst>
                    <a:ext uri="{9D8B030D-6E8A-4147-A177-3AD203B41FA5}">
                      <a16:colId xmlns:a16="http://schemas.microsoft.com/office/drawing/2014/main" val="848631351"/>
                    </a:ext>
                  </a:extLst>
                </a:gridCol>
              </a:tblGrid>
              <a:tr h="1006359">
                <a:tc>
                  <a:txBody>
                    <a:bodyPr/>
                    <a:lstStyle/>
                    <a:p>
                      <a:pPr algn="l">
                        <a:lnSpc>
                          <a:spcPct val="106000"/>
                        </a:lnSpc>
                        <a:spcBef>
                          <a:spcPts val="300"/>
                        </a:spcBef>
                        <a:spcAft>
                          <a:spcPts val="300"/>
                        </a:spcAft>
                      </a:pPr>
                      <a:r>
                        <a:rPr lang="en-GB" sz="2800" dirty="0">
                          <a:effectLst/>
                        </a:rPr>
                        <a:t>Source</a:t>
                      </a:r>
                      <a:endParaRPr lang="en-GB" sz="2800" dirty="0">
                        <a:effectLst/>
                        <a:latin typeface="Calibri" panose="020F0502020204030204" pitchFamily="34" charset="0"/>
                        <a:ea typeface="Calibri" panose="020F0502020204030204" pitchFamily="34" charset="0"/>
                        <a:cs typeface="Iskoola Pota" panose="020B0502040204020203" pitchFamily="34" charset="0"/>
                      </a:endParaRPr>
                    </a:p>
                  </a:txBody>
                  <a:tcPr marL="38100" marR="38100" marT="0" marB="0" anchor="ctr"/>
                </a:tc>
                <a:tc>
                  <a:txBody>
                    <a:bodyPr/>
                    <a:lstStyle/>
                    <a:p>
                      <a:pPr algn="r">
                        <a:lnSpc>
                          <a:spcPct val="106000"/>
                        </a:lnSpc>
                        <a:spcBef>
                          <a:spcPts val="300"/>
                        </a:spcBef>
                        <a:spcAft>
                          <a:spcPts val="300"/>
                        </a:spcAft>
                      </a:pPr>
                      <a:r>
                        <a:rPr lang="en-GB" sz="2800">
                          <a:effectLst/>
                        </a:rPr>
                        <a:t>DF</a:t>
                      </a:r>
                      <a:endParaRPr lang="en-GB" sz="2800">
                        <a:effectLst/>
                        <a:latin typeface="Calibri" panose="020F0502020204030204" pitchFamily="34" charset="0"/>
                        <a:ea typeface="Calibri" panose="020F0502020204030204" pitchFamily="34" charset="0"/>
                        <a:cs typeface="Iskoola Pota" panose="020B0502040204020203" pitchFamily="34" charset="0"/>
                      </a:endParaRPr>
                    </a:p>
                  </a:txBody>
                  <a:tcPr marL="38100" marR="38100" marT="0" marB="0" anchor="ctr"/>
                </a:tc>
                <a:tc>
                  <a:txBody>
                    <a:bodyPr/>
                    <a:lstStyle/>
                    <a:p>
                      <a:pPr algn="r">
                        <a:lnSpc>
                          <a:spcPct val="106000"/>
                        </a:lnSpc>
                        <a:spcBef>
                          <a:spcPts val="300"/>
                        </a:spcBef>
                        <a:spcAft>
                          <a:spcPts val="300"/>
                        </a:spcAft>
                      </a:pPr>
                      <a:r>
                        <a:rPr lang="en-GB" sz="2800">
                          <a:effectLst/>
                        </a:rPr>
                        <a:t>Type I SS</a:t>
                      </a:r>
                      <a:endParaRPr lang="en-GB" sz="2800">
                        <a:effectLst/>
                        <a:latin typeface="Calibri" panose="020F0502020204030204" pitchFamily="34" charset="0"/>
                        <a:ea typeface="Calibri" panose="020F0502020204030204" pitchFamily="34" charset="0"/>
                        <a:cs typeface="Iskoola Pota" panose="020B0502040204020203" pitchFamily="34" charset="0"/>
                      </a:endParaRPr>
                    </a:p>
                  </a:txBody>
                  <a:tcPr marL="38100" marR="38100" marT="0" marB="0" anchor="ctr"/>
                </a:tc>
                <a:tc>
                  <a:txBody>
                    <a:bodyPr/>
                    <a:lstStyle/>
                    <a:p>
                      <a:pPr algn="r">
                        <a:lnSpc>
                          <a:spcPct val="106000"/>
                        </a:lnSpc>
                        <a:spcBef>
                          <a:spcPts val="300"/>
                        </a:spcBef>
                        <a:spcAft>
                          <a:spcPts val="300"/>
                        </a:spcAft>
                      </a:pPr>
                      <a:r>
                        <a:rPr lang="en-GB" sz="2800">
                          <a:effectLst/>
                        </a:rPr>
                        <a:t>Mean Square</a:t>
                      </a:r>
                      <a:endParaRPr lang="en-GB" sz="2800">
                        <a:effectLst/>
                        <a:latin typeface="Calibri" panose="020F0502020204030204" pitchFamily="34" charset="0"/>
                        <a:ea typeface="Calibri" panose="020F0502020204030204" pitchFamily="34" charset="0"/>
                        <a:cs typeface="Iskoola Pota" panose="020B0502040204020203" pitchFamily="34" charset="0"/>
                      </a:endParaRPr>
                    </a:p>
                  </a:txBody>
                  <a:tcPr marL="38100" marR="38100" marT="0" marB="0" anchor="ctr"/>
                </a:tc>
                <a:tc>
                  <a:txBody>
                    <a:bodyPr/>
                    <a:lstStyle/>
                    <a:p>
                      <a:pPr algn="r">
                        <a:lnSpc>
                          <a:spcPct val="106000"/>
                        </a:lnSpc>
                        <a:spcBef>
                          <a:spcPts val="300"/>
                        </a:spcBef>
                        <a:spcAft>
                          <a:spcPts val="300"/>
                        </a:spcAft>
                      </a:pPr>
                      <a:r>
                        <a:rPr lang="en-GB" sz="2800">
                          <a:effectLst/>
                        </a:rPr>
                        <a:t>F Value</a:t>
                      </a:r>
                      <a:endParaRPr lang="en-GB" sz="2800">
                        <a:effectLst/>
                        <a:latin typeface="Calibri" panose="020F0502020204030204" pitchFamily="34" charset="0"/>
                        <a:ea typeface="Calibri" panose="020F0502020204030204" pitchFamily="34" charset="0"/>
                        <a:cs typeface="Iskoola Pota" panose="020B0502040204020203" pitchFamily="34" charset="0"/>
                      </a:endParaRPr>
                    </a:p>
                  </a:txBody>
                  <a:tcPr marL="38100" marR="38100" marT="0" marB="0" anchor="ctr"/>
                </a:tc>
                <a:tc>
                  <a:txBody>
                    <a:bodyPr/>
                    <a:lstStyle/>
                    <a:p>
                      <a:pPr algn="r">
                        <a:lnSpc>
                          <a:spcPct val="106000"/>
                        </a:lnSpc>
                        <a:spcBef>
                          <a:spcPts val="300"/>
                        </a:spcBef>
                        <a:spcAft>
                          <a:spcPts val="300"/>
                        </a:spcAft>
                      </a:pPr>
                      <a:r>
                        <a:rPr lang="en-GB" sz="2800">
                          <a:effectLst/>
                        </a:rPr>
                        <a:t>Pr &gt; F</a:t>
                      </a:r>
                      <a:endParaRPr lang="en-GB" sz="2800">
                        <a:effectLst/>
                        <a:latin typeface="Calibri" panose="020F0502020204030204" pitchFamily="34" charset="0"/>
                        <a:ea typeface="Calibri" panose="020F0502020204030204" pitchFamily="34" charset="0"/>
                        <a:cs typeface="Iskoola Pota" panose="020B0502040204020203" pitchFamily="34" charset="0"/>
                      </a:endParaRPr>
                    </a:p>
                  </a:txBody>
                  <a:tcPr marL="38100" marR="38100" marT="0" marB="0" anchor="ctr"/>
                </a:tc>
                <a:extLst>
                  <a:ext uri="{0D108BD9-81ED-4DB2-BD59-A6C34878D82A}">
                    <a16:rowId xmlns:a16="http://schemas.microsoft.com/office/drawing/2014/main" val="1395589077"/>
                  </a:ext>
                </a:extLst>
              </a:tr>
              <a:tr h="864972">
                <a:tc>
                  <a:txBody>
                    <a:bodyPr/>
                    <a:lstStyle/>
                    <a:p>
                      <a:pPr algn="l">
                        <a:lnSpc>
                          <a:spcPct val="106000"/>
                        </a:lnSpc>
                        <a:spcBef>
                          <a:spcPts val="300"/>
                        </a:spcBef>
                        <a:spcAft>
                          <a:spcPts val="300"/>
                        </a:spcAft>
                      </a:pPr>
                      <a:r>
                        <a:rPr lang="en-GB" sz="2800">
                          <a:effectLst/>
                        </a:rPr>
                        <a:t>trt</a:t>
                      </a:r>
                      <a:endParaRPr lang="en-GB" sz="2800">
                        <a:effectLst/>
                        <a:latin typeface="Calibri" panose="020F0502020204030204" pitchFamily="34" charset="0"/>
                        <a:ea typeface="Calibri" panose="020F0502020204030204" pitchFamily="34" charset="0"/>
                        <a:cs typeface="Iskoola Pota" panose="020B0502040204020203" pitchFamily="34" charset="0"/>
                      </a:endParaRPr>
                    </a:p>
                  </a:txBody>
                  <a:tcPr marL="38100" marR="38100" marT="0" marB="0" anchor="ctr"/>
                </a:tc>
                <a:tc>
                  <a:txBody>
                    <a:bodyPr/>
                    <a:lstStyle/>
                    <a:p>
                      <a:pPr algn="r">
                        <a:lnSpc>
                          <a:spcPct val="106000"/>
                        </a:lnSpc>
                        <a:spcBef>
                          <a:spcPts val="300"/>
                        </a:spcBef>
                        <a:spcAft>
                          <a:spcPts val="300"/>
                        </a:spcAft>
                      </a:pPr>
                      <a:r>
                        <a:rPr lang="en-GB" sz="2800">
                          <a:effectLst/>
                        </a:rPr>
                        <a:t>13</a:t>
                      </a:r>
                      <a:endParaRPr lang="en-GB" sz="2800">
                        <a:effectLst/>
                        <a:latin typeface="Calibri" panose="020F0502020204030204" pitchFamily="34" charset="0"/>
                        <a:ea typeface="Calibri" panose="020F0502020204030204" pitchFamily="34" charset="0"/>
                        <a:cs typeface="Iskoola Pota" panose="020B0502040204020203" pitchFamily="34" charset="0"/>
                      </a:endParaRPr>
                    </a:p>
                  </a:txBody>
                  <a:tcPr marL="38100" marR="38100" marT="0" marB="0" anchor="ctr"/>
                </a:tc>
                <a:tc>
                  <a:txBody>
                    <a:bodyPr/>
                    <a:lstStyle/>
                    <a:p>
                      <a:pPr algn="r">
                        <a:lnSpc>
                          <a:spcPct val="106000"/>
                        </a:lnSpc>
                        <a:spcBef>
                          <a:spcPts val="300"/>
                        </a:spcBef>
                        <a:spcAft>
                          <a:spcPts val="300"/>
                        </a:spcAft>
                      </a:pPr>
                      <a:r>
                        <a:rPr lang="en-GB" sz="2800">
                          <a:effectLst/>
                        </a:rPr>
                        <a:t>3.80952381</a:t>
                      </a:r>
                      <a:endParaRPr lang="en-GB" sz="2800">
                        <a:effectLst/>
                        <a:latin typeface="Calibri" panose="020F0502020204030204" pitchFamily="34" charset="0"/>
                        <a:ea typeface="Calibri" panose="020F0502020204030204" pitchFamily="34" charset="0"/>
                        <a:cs typeface="Iskoola Pota" panose="020B0502040204020203" pitchFamily="34" charset="0"/>
                      </a:endParaRPr>
                    </a:p>
                  </a:txBody>
                  <a:tcPr marL="38100" marR="38100" marT="0" marB="0" anchor="ctr"/>
                </a:tc>
                <a:tc>
                  <a:txBody>
                    <a:bodyPr/>
                    <a:lstStyle/>
                    <a:p>
                      <a:pPr algn="r">
                        <a:lnSpc>
                          <a:spcPct val="106000"/>
                        </a:lnSpc>
                        <a:spcBef>
                          <a:spcPts val="300"/>
                        </a:spcBef>
                        <a:spcAft>
                          <a:spcPts val="300"/>
                        </a:spcAft>
                      </a:pPr>
                      <a:r>
                        <a:rPr lang="en-GB" sz="2800">
                          <a:effectLst/>
                        </a:rPr>
                        <a:t>0.29304029</a:t>
                      </a:r>
                      <a:endParaRPr lang="en-GB" sz="2800">
                        <a:effectLst/>
                        <a:latin typeface="Calibri" panose="020F0502020204030204" pitchFamily="34" charset="0"/>
                        <a:ea typeface="Calibri" panose="020F0502020204030204" pitchFamily="34" charset="0"/>
                        <a:cs typeface="Iskoola Pota" panose="020B0502040204020203" pitchFamily="34" charset="0"/>
                      </a:endParaRPr>
                    </a:p>
                  </a:txBody>
                  <a:tcPr marL="38100" marR="38100" marT="0" marB="0" anchor="ctr"/>
                </a:tc>
                <a:tc>
                  <a:txBody>
                    <a:bodyPr/>
                    <a:lstStyle/>
                    <a:p>
                      <a:pPr algn="r">
                        <a:lnSpc>
                          <a:spcPct val="106000"/>
                        </a:lnSpc>
                        <a:spcBef>
                          <a:spcPts val="300"/>
                        </a:spcBef>
                        <a:spcAft>
                          <a:spcPts val="300"/>
                        </a:spcAft>
                      </a:pPr>
                      <a:r>
                        <a:rPr lang="en-GB" sz="2800">
                          <a:effectLst/>
                        </a:rPr>
                        <a:t>0.31</a:t>
                      </a:r>
                      <a:endParaRPr lang="en-GB" sz="2800">
                        <a:effectLst/>
                        <a:latin typeface="Calibri" panose="020F0502020204030204" pitchFamily="34" charset="0"/>
                        <a:ea typeface="Calibri" panose="020F0502020204030204" pitchFamily="34" charset="0"/>
                        <a:cs typeface="Iskoola Pota" panose="020B0502040204020203" pitchFamily="34" charset="0"/>
                      </a:endParaRPr>
                    </a:p>
                  </a:txBody>
                  <a:tcPr marL="38100" marR="38100" marT="0" marB="0" anchor="ctr"/>
                </a:tc>
                <a:tc>
                  <a:txBody>
                    <a:bodyPr/>
                    <a:lstStyle/>
                    <a:p>
                      <a:pPr algn="r">
                        <a:lnSpc>
                          <a:spcPct val="106000"/>
                        </a:lnSpc>
                        <a:spcBef>
                          <a:spcPts val="300"/>
                        </a:spcBef>
                        <a:spcAft>
                          <a:spcPts val="300"/>
                        </a:spcAft>
                      </a:pPr>
                      <a:r>
                        <a:rPr lang="en-GB" sz="2800" dirty="0">
                          <a:effectLst/>
                        </a:rPr>
                        <a:t>0.9856</a:t>
                      </a:r>
                      <a:endParaRPr lang="en-GB" sz="2800" dirty="0">
                        <a:effectLst/>
                        <a:latin typeface="Calibri" panose="020F0502020204030204" pitchFamily="34" charset="0"/>
                        <a:ea typeface="Calibri" panose="020F0502020204030204" pitchFamily="34" charset="0"/>
                        <a:cs typeface="Iskoola Pota" panose="020B0502040204020203" pitchFamily="34" charset="0"/>
                      </a:endParaRPr>
                    </a:p>
                  </a:txBody>
                  <a:tcPr marL="38100" marR="38100" marT="0" marB="0" anchor="ctr"/>
                </a:tc>
                <a:extLst>
                  <a:ext uri="{0D108BD9-81ED-4DB2-BD59-A6C34878D82A}">
                    <a16:rowId xmlns:a16="http://schemas.microsoft.com/office/drawing/2014/main" val="3324514090"/>
                  </a:ext>
                </a:extLst>
              </a:tr>
            </a:tbl>
          </a:graphicData>
        </a:graphic>
      </p:graphicFrame>
      <p:sp>
        <p:nvSpPr>
          <p:cNvPr id="4" name="Slide Number Placeholder 3">
            <a:extLst>
              <a:ext uri="{FF2B5EF4-FFF2-40B4-BE49-F238E27FC236}">
                <a16:creationId xmlns:a16="http://schemas.microsoft.com/office/drawing/2014/main" id="{1C62AD5F-BA64-28DA-5581-5B76642FFF50}"/>
              </a:ext>
            </a:extLst>
          </p:cNvPr>
          <p:cNvSpPr>
            <a:spLocks noGrp="1"/>
          </p:cNvSpPr>
          <p:nvPr>
            <p:ph type="sldNum" sz="quarter" idx="12"/>
          </p:nvPr>
        </p:nvSpPr>
        <p:spPr/>
        <p:txBody>
          <a:bodyPr/>
          <a:lstStyle/>
          <a:p>
            <a:fld id="{48FC179B-E1DC-44DF-B0E4-66A8D350C2BE}" type="slidenum">
              <a:rPr lang="en-US" smtClean="0"/>
              <a:t>19</a:t>
            </a:fld>
            <a:endParaRPr lang="en-US"/>
          </a:p>
        </p:txBody>
      </p:sp>
      <p:sp>
        <p:nvSpPr>
          <p:cNvPr id="7" name="TextBox 6">
            <a:extLst>
              <a:ext uri="{FF2B5EF4-FFF2-40B4-BE49-F238E27FC236}">
                <a16:creationId xmlns:a16="http://schemas.microsoft.com/office/drawing/2014/main" id="{C642F134-28A6-BA35-87BC-5FACC37570F7}"/>
              </a:ext>
            </a:extLst>
          </p:cNvPr>
          <p:cNvSpPr txBox="1"/>
          <p:nvPr/>
        </p:nvSpPr>
        <p:spPr>
          <a:xfrm>
            <a:off x="579475" y="4673860"/>
            <a:ext cx="10924952" cy="954107"/>
          </a:xfrm>
          <a:prstGeom prst="rect">
            <a:avLst/>
          </a:prstGeom>
          <a:noFill/>
        </p:spPr>
        <p:txBody>
          <a:bodyPr wrap="square">
            <a:spAutoFit/>
          </a:bodyPr>
          <a:lstStyle/>
          <a:p>
            <a:pPr algn="just"/>
            <a:r>
              <a:rPr lang="en-GB" sz="2800" dirty="0"/>
              <a:t>P-value was 0.9856 &gt; 0.05, so the null hypothesis (Hₒ) is accepted, which means there is no significant effect of the chemical on pollen viability.</a:t>
            </a:r>
          </a:p>
        </p:txBody>
      </p:sp>
    </p:spTree>
    <p:extLst>
      <p:ext uri="{BB962C8B-B14F-4D97-AF65-F5344CB8AC3E}">
        <p14:creationId xmlns:p14="http://schemas.microsoft.com/office/powerpoint/2010/main" val="2589762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F6B58-BEB4-7EC1-F5FE-DF097D6D6D9E}"/>
              </a:ext>
            </a:extLst>
          </p:cNvPr>
          <p:cNvSpPr>
            <a:spLocks noGrp="1"/>
          </p:cNvSpPr>
          <p:nvPr>
            <p:ph type="title"/>
          </p:nvPr>
        </p:nvSpPr>
        <p:spPr>
          <a:xfrm>
            <a:off x="838200" y="365125"/>
            <a:ext cx="10515600" cy="1325563"/>
          </a:xfrm>
        </p:spPr>
        <p:txBody>
          <a:bodyPr>
            <a:normAutofit/>
          </a:bodyPr>
          <a:lstStyle/>
          <a:p>
            <a:pPr algn="ctr"/>
            <a:r>
              <a:rPr lang="en-US" sz="4400" u="sng" dirty="0"/>
              <a:t>Content for  the presentation</a:t>
            </a:r>
          </a:p>
        </p:txBody>
      </p:sp>
      <p:sp>
        <p:nvSpPr>
          <p:cNvPr id="3" name="Content Placeholder 2">
            <a:extLst>
              <a:ext uri="{FF2B5EF4-FFF2-40B4-BE49-F238E27FC236}">
                <a16:creationId xmlns:a16="http://schemas.microsoft.com/office/drawing/2014/main" id="{2A54ADEF-2197-9A5F-5429-3CD03E1AB326}"/>
              </a:ext>
            </a:extLst>
          </p:cNvPr>
          <p:cNvSpPr>
            <a:spLocks noGrp="1"/>
          </p:cNvSpPr>
          <p:nvPr>
            <p:ph idx="1"/>
          </p:nvPr>
        </p:nvSpPr>
        <p:spPr/>
        <p:txBody>
          <a:bodyPr>
            <a:normAutofit lnSpcReduction="10000"/>
          </a:bodyPr>
          <a:lstStyle/>
          <a:p>
            <a:pPr marL="0" marR="0">
              <a:lnSpc>
                <a:spcPct val="150000"/>
              </a:lnSpc>
              <a:spcBef>
                <a:spcPts val="0"/>
              </a:spcBef>
              <a:spcAft>
                <a:spcPts val="800"/>
              </a:spcAft>
            </a:pPr>
            <a:r>
              <a:rPr lang="en-US" dirty="0">
                <a:ea typeface="Calibri" panose="020F0502020204030204" pitchFamily="34" charset="0"/>
                <a:cs typeface="Iskoola Pota" panose="02010503010101010104" pitchFamily="2" charset="0"/>
              </a:rPr>
              <a:t>Introduction</a:t>
            </a:r>
          </a:p>
          <a:p>
            <a:pPr marL="0" marR="0">
              <a:lnSpc>
                <a:spcPct val="150000"/>
              </a:lnSpc>
              <a:spcBef>
                <a:spcPts val="0"/>
              </a:spcBef>
              <a:spcAft>
                <a:spcPts val="800"/>
              </a:spcAft>
            </a:pPr>
            <a:r>
              <a:rPr lang="en-US" dirty="0">
                <a:ea typeface="Calibri" panose="020F0502020204030204" pitchFamily="34" charset="0"/>
                <a:cs typeface="Iskoola Pota" panose="02010503010101010104" pitchFamily="2" charset="0"/>
              </a:rPr>
              <a:t>Objectives</a:t>
            </a:r>
          </a:p>
          <a:p>
            <a:pPr marL="0" marR="0" algn="just">
              <a:lnSpc>
                <a:spcPct val="150000"/>
              </a:lnSpc>
              <a:spcBef>
                <a:spcPts val="0"/>
              </a:spcBef>
              <a:spcAft>
                <a:spcPts val="800"/>
              </a:spcAft>
            </a:pPr>
            <a:r>
              <a:rPr lang="en-US" dirty="0">
                <a:ea typeface="Calibri" panose="020F0502020204030204" pitchFamily="34" charset="0"/>
                <a:cs typeface="Iskoola Pota" panose="02010503010101010104" pitchFamily="2" charset="0"/>
              </a:rPr>
              <a:t>Material and Methods</a:t>
            </a:r>
          </a:p>
          <a:p>
            <a:pPr marL="0" marR="0" algn="just">
              <a:lnSpc>
                <a:spcPct val="150000"/>
              </a:lnSpc>
              <a:spcBef>
                <a:spcPts val="0"/>
              </a:spcBef>
              <a:spcAft>
                <a:spcPts val="800"/>
              </a:spcAft>
            </a:pPr>
            <a:r>
              <a:rPr lang="en-US" dirty="0">
                <a:ea typeface="Calibri" panose="020F0502020204030204" pitchFamily="34" charset="0"/>
                <a:cs typeface="Iskoola Pota" panose="02010503010101010104" pitchFamily="2" charset="0"/>
              </a:rPr>
              <a:t>Results and Discussion</a:t>
            </a:r>
          </a:p>
          <a:p>
            <a:pPr marL="0" marR="0" algn="just">
              <a:lnSpc>
                <a:spcPct val="150000"/>
              </a:lnSpc>
              <a:spcBef>
                <a:spcPts val="0"/>
              </a:spcBef>
              <a:spcAft>
                <a:spcPts val="800"/>
              </a:spcAft>
            </a:pPr>
            <a:r>
              <a:rPr lang="en-US" dirty="0">
                <a:ea typeface="Calibri" panose="020F0502020204030204" pitchFamily="34" charset="0"/>
                <a:cs typeface="Iskoola Pota" panose="02010503010101010104" pitchFamily="2" charset="0"/>
              </a:rPr>
              <a:t>Conclusion and Recommendations</a:t>
            </a:r>
          </a:p>
          <a:p>
            <a:pPr marL="0" marR="0" algn="just">
              <a:lnSpc>
                <a:spcPct val="150000"/>
              </a:lnSpc>
              <a:spcBef>
                <a:spcPts val="0"/>
              </a:spcBef>
              <a:spcAft>
                <a:spcPts val="800"/>
              </a:spcAft>
            </a:pPr>
            <a:r>
              <a:rPr lang="en-US" dirty="0">
                <a:ea typeface="Calibri" panose="020F0502020204030204" pitchFamily="34" charset="0"/>
                <a:cs typeface="Iskoola Pota" panose="02010503010101010104" pitchFamily="2" charset="0"/>
              </a:rPr>
              <a:t>References</a:t>
            </a:r>
          </a:p>
        </p:txBody>
      </p:sp>
      <p:sp>
        <p:nvSpPr>
          <p:cNvPr id="4" name="Slide Number Placeholder 3">
            <a:extLst>
              <a:ext uri="{FF2B5EF4-FFF2-40B4-BE49-F238E27FC236}">
                <a16:creationId xmlns:a16="http://schemas.microsoft.com/office/drawing/2014/main" id="{6BF8F961-52E7-EAC8-9412-12E4E3384CBB}"/>
              </a:ext>
            </a:extLst>
          </p:cNvPr>
          <p:cNvSpPr>
            <a:spLocks noGrp="1"/>
          </p:cNvSpPr>
          <p:nvPr>
            <p:ph type="sldNum" sz="quarter" idx="12"/>
          </p:nvPr>
        </p:nvSpPr>
        <p:spPr>
          <a:xfrm>
            <a:off x="9329692" y="6492875"/>
            <a:ext cx="2743200" cy="365125"/>
          </a:xfrm>
        </p:spPr>
        <p:txBody>
          <a:bodyPr/>
          <a:lstStyle/>
          <a:p>
            <a:fld id="{48FC179B-E1DC-44DF-B0E4-66A8D350C2BE}" type="slidenum">
              <a:rPr lang="en-US" smtClean="0"/>
              <a:t>2</a:t>
            </a:fld>
            <a:endParaRPr lang="en-US"/>
          </a:p>
        </p:txBody>
      </p:sp>
    </p:spTree>
    <p:extLst>
      <p:ext uri="{BB962C8B-B14F-4D97-AF65-F5344CB8AC3E}">
        <p14:creationId xmlns:p14="http://schemas.microsoft.com/office/powerpoint/2010/main" val="1768445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3FDA7-F6F7-9843-2A68-63ED9A7A40F5}"/>
              </a:ext>
            </a:extLst>
          </p:cNvPr>
          <p:cNvSpPr>
            <a:spLocks noGrp="1"/>
          </p:cNvSpPr>
          <p:nvPr>
            <p:ph type="title"/>
          </p:nvPr>
        </p:nvSpPr>
        <p:spPr>
          <a:xfrm>
            <a:off x="2142318" y="141731"/>
            <a:ext cx="6902830" cy="1325563"/>
          </a:xfrm>
        </p:spPr>
        <p:txBody>
          <a:bodyPr/>
          <a:lstStyle/>
          <a:p>
            <a:r>
              <a:rPr lang="en-GB" dirty="0"/>
              <a:t>Impact of treatment on pollen viability</a:t>
            </a:r>
          </a:p>
        </p:txBody>
      </p:sp>
      <p:sp>
        <p:nvSpPr>
          <p:cNvPr id="4" name="Slide Number Placeholder 3">
            <a:extLst>
              <a:ext uri="{FF2B5EF4-FFF2-40B4-BE49-F238E27FC236}">
                <a16:creationId xmlns:a16="http://schemas.microsoft.com/office/drawing/2014/main" id="{25F108CF-0DAE-0A55-954E-2AF61A6A02AB}"/>
              </a:ext>
            </a:extLst>
          </p:cNvPr>
          <p:cNvSpPr>
            <a:spLocks noGrp="1"/>
          </p:cNvSpPr>
          <p:nvPr>
            <p:ph type="sldNum" sz="quarter" idx="12"/>
          </p:nvPr>
        </p:nvSpPr>
        <p:spPr/>
        <p:txBody>
          <a:bodyPr/>
          <a:lstStyle/>
          <a:p>
            <a:fld id="{48FC179B-E1DC-44DF-B0E4-66A8D350C2BE}" type="slidenum">
              <a:rPr lang="en-US" smtClean="0"/>
              <a:t>20</a:t>
            </a:fld>
            <a:endParaRPr lang="en-US"/>
          </a:p>
        </p:txBody>
      </p:sp>
      <p:graphicFrame>
        <p:nvGraphicFramePr>
          <p:cNvPr id="5" name="Content Placeholder 4">
            <a:extLst>
              <a:ext uri="{FF2B5EF4-FFF2-40B4-BE49-F238E27FC236}">
                <a16:creationId xmlns:a16="http://schemas.microsoft.com/office/drawing/2014/main" id="{CBB51431-493E-0472-9FFC-6FF4399E204E}"/>
              </a:ext>
            </a:extLst>
          </p:cNvPr>
          <p:cNvGraphicFramePr>
            <a:graphicFrameLocks noGrp="1"/>
          </p:cNvGraphicFramePr>
          <p:nvPr>
            <p:ph idx="1"/>
            <p:extLst>
              <p:ext uri="{D42A27DB-BD31-4B8C-83A1-F6EECF244321}">
                <p14:modId xmlns:p14="http://schemas.microsoft.com/office/powerpoint/2010/main" val="2535435971"/>
              </p:ext>
            </p:extLst>
          </p:nvPr>
        </p:nvGraphicFramePr>
        <p:xfrm>
          <a:off x="552894" y="1467294"/>
          <a:ext cx="10800906" cy="47096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8634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C4D81-016C-EC69-2B33-3B4B5D8EE331}"/>
              </a:ext>
            </a:extLst>
          </p:cNvPr>
          <p:cNvSpPr>
            <a:spLocks noGrp="1"/>
          </p:cNvSpPr>
          <p:nvPr>
            <p:ph type="title"/>
          </p:nvPr>
        </p:nvSpPr>
        <p:spPr>
          <a:xfrm>
            <a:off x="2121050" y="184712"/>
            <a:ext cx="6219761" cy="1325563"/>
          </a:xfrm>
        </p:spPr>
        <p:txBody>
          <a:bodyPr/>
          <a:lstStyle/>
          <a:p>
            <a:r>
              <a:rPr lang="en-GB" dirty="0"/>
              <a:t>Impact of synthetic growth regulators on stigma size</a:t>
            </a:r>
          </a:p>
        </p:txBody>
      </p:sp>
      <p:graphicFrame>
        <p:nvGraphicFramePr>
          <p:cNvPr id="6" name="Content Placeholder 5">
            <a:extLst>
              <a:ext uri="{FF2B5EF4-FFF2-40B4-BE49-F238E27FC236}">
                <a16:creationId xmlns:a16="http://schemas.microsoft.com/office/drawing/2014/main" id="{550F481E-C5E5-192A-C827-2C24E9E790A9}"/>
              </a:ext>
            </a:extLst>
          </p:cNvPr>
          <p:cNvGraphicFramePr>
            <a:graphicFrameLocks noGrp="1"/>
          </p:cNvGraphicFramePr>
          <p:nvPr>
            <p:ph idx="1"/>
            <p:extLst>
              <p:ext uri="{D42A27DB-BD31-4B8C-83A1-F6EECF244321}">
                <p14:modId xmlns:p14="http://schemas.microsoft.com/office/powerpoint/2010/main" val="2524907785"/>
              </p:ext>
            </p:extLst>
          </p:nvPr>
        </p:nvGraphicFramePr>
        <p:xfrm>
          <a:off x="620232" y="1834116"/>
          <a:ext cx="10951536" cy="1594883"/>
        </p:xfrm>
        <a:graphic>
          <a:graphicData uri="http://schemas.openxmlformats.org/drawingml/2006/table">
            <a:tbl>
              <a:tblPr firstRow="1" firstCol="1" bandRow="1">
                <a:tableStyleId>{5C22544A-7EE6-4342-B048-85BDC9FD1C3A}</a:tableStyleId>
              </a:tblPr>
              <a:tblGrid>
                <a:gridCol w="1619699">
                  <a:extLst>
                    <a:ext uri="{9D8B030D-6E8A-4147-A177-3AD203B41FA5}">
                      <a16:colId xmlns:a16="http://schemas.microsoft.com/office/drawing/2014/main" val="1428357334"/>
                    </a:ext>
                  </a:extLst>
                </a:gridCol>
                <a:gridCol w="862918">
                  <a:extLst>
                    <a:ext uri="{9D8B030D-6E8A-4147-A177-3AD203B41FA5}">
                      <a16:colId xmlns:a16="http://schemas.microsoft.com/office/drawing/2014/main" val="3774751666"/>
                    </a:ext>
                  </a:extLst>
                </a:gridCol>
                <a:gridCol w="2230004">
                  <a:extLst>
                    <a:ext uri="{9D8B030D-6E8A-4147-A177-3AD203B41FA5}">
                      <a16:colId xmlns:a16="http://schemas.microsoft.com/office/drawing/2014/main" val="3920168743"/>
                    </a:ext>
                  </a:extLst>
                </a:gridCol>
                <a:gridCol w="2882764">
                  <a:extLst>
                    <a:ext uri="{9D8B030D-6E8A-4147-A177-3AD203B41FA5}">
                      <a16:colId xmlns:a16="http://schemas.microsoft.com/office/drawing/2014/main" val="4219298472"/>
                    </a:ext>
                  </a:extLst>
                </a:gridCol>
                <a:gridCol w="1790583">
                  <a:extLst>
                    <a:ext uri="{9D8B030D-6E8A-4147-A177-3AD203B41FA5}">
                      <a16:colId xmlns:a16="http://schemas.microsoft.com/office/drawing/2014/main" val="2657274036"/>
                    </a:ext>
                  </a:extLst>
                </a:gridCol>
                <a:gridCol w="1565568">
                  <a:extLst>
                    <a:ext uri="{9D8B030D-6E8A-4147-A177-3AD203B41FA5}">
                      <a16:colId xmlns:a16="http://schemas.microsoft.com/office/drawing/2014/main" val="698819945"/>
                    </a:ext>
                  </a:extLst>
                </a:gridCol>
              </a:tblGrid>
              <a:tr h="903296">
                <a:tc>
                  <a:txBody>
                    <a:bodyPr/>
                    <a:lstStyle/>
                    <a:p>
                      <a:pPr>
                        <a:lnSpc>
                          <a:spcPct val="106000"/>
                        </a:lnSpc>
                        <a:spcBef>
                          <a:spcPts val="300"/>
                        </a:spcBef>
                        <a:spcAft>
                          <a:spcPts val="300"/>
                        </a:spcAft>
                      </a:pPr>
                      <a:r>
                        <a:rPr lang="en-US" sz="2800">
                          <a:effectLst/>
                        </a:rPr>
                        <a:t>Source</a:t>
                      </a:r>
                      <a:endParaRPr lang="en-GB" sz="2800">
                        <a:effectLst/>
                        <a:latin typeface="Calibri" panose="020F0502020204030204" pitchFamily="34" charset="0"/>
                        <a:ea typeface="Calibri" panose="020F0502020204030204" pitchFamily="34" charset="0"/>
                        <a:cs typeface="Iskoola Pota" panose="020B0502040204020203" pitchFamily="34" charset="0"/>
                      </a:endParaRPr>
                    </a:p>
                  </a:txBody>
                  <a:tcPr marL="38100" marR="38100" marT="0" marB="0" anchor="b"/>
                </a:tc>
                <a:tc>
                  <a:txBody>
                    <a:bodyPr/>
                    <a:lstStyle/>
                    <a:p>
                      <a:pPr algn="r">
                        <a:lnSpc>
                          <a:spcPct val="106000"/>
                        </a:lnSpc>
                        <a:spcBef>
                          <a:spcPts val="300"/>
                        </a:spcBef>
                        <a:spcAft>
                          <a:spcPts val="300"/>
                        </a:spcAft>
                      </a:pPr>
                      <a:r>
                        <a:rPr lang="en-US" sz="2800">
                          <a:effectLst/>
                        </a:rPr>
                        <a:t>DF</a:t>
                      </a:r>
                      <a:endParaRPr lang="en-GB" sz="2800">
                        <a:effectLst/>
                        <a:latin typeface="Calibri" panose="020F0502020204030204" pitchFamily="34" charset="0"/>
                        <a:ea typeface="Calibri" panose="020F0502020204030204" pitchFamily="34" charset="0"/>
                        <a:cs typeface="Iskoola Pota" panose="020B0502040204020203" pitchFamily="34" charset="0"/>
                      </a:endParaRPr>
                    </a:p>
                  </a:txBody>
                  <a:tcPr marL="38100" marR="38100" marT="0" marB="0" anchor="b"/>
                </a:tc>
                <a:tc>
                  <a:txBody>
                    <a:bodyPr/>
                    <a:lstStyle/>
                    <a:p>
                      <a:pPr algn="r">
                        <a:lnSpc>
                          <a:spcPct val="106000"/>
                        </a:lnSpc>
                        <a:spcBef>
                          <a:spcPts val="300"/>
                        </a:spcBef>
                        <a:spcAft>
                          <a:spcPts val="300"/>
                        </a:spcAft>
                      </a:pPr>
                      <a:r>
                        <a:rPr lang="en-US" sz="2800">
                          <a:effectLst/>
                        </a:rPr>
                        <a:t>Type I SS</a:t>
                      </a:r>
                      <a:endParaRPr lang="en-GB" sz="2800">
                        <a:effectLst/>
                        <a:latin typeface="Calibri" panose="020F0502020204030204" pitchFamily="34" charset="0"/>
                        <a:ea typeface="Calibri" panose="020F0502020204030204" pitchFamily="34" charset="0"/>
                        <a:cs typeface="Iskoola Pota" panose="020B0502040204020203" pitchFamily="34" charset="0"/>
                      </a:endParaRPr>
                    </a:p>
                  </a:txBody>
                  <a:tcPr marL="38100" marR="38100" marT="0" marB="0" anchor="b"/>
                </a:tc>
                <a:tc>
                  <a:txBody>
                    <a:bodyPr/>
                    <a:lstStyle/>
                    <a:p>
                      <a:pPr algn="r">
                        <a:lnSpc>
                          <a:spcPct val="106000"/>
                        </a:lnSpc>
                        <a:spcBef>
                          <a:spcPts val="300"/>
                        </a:spcBef>
                        <a:spcAft>
                          <a:spcPts val="300"/>
                        </a:spcAft>
                      </a:pPr>
                      <a:r>
                        <a:rPr lang="en-US" sz="2800">
                          <a:effectLst/>
                        </a:rPr>
                        <a:t>Mean Square</a:t>
                      </a:r>
                      <a:endParaRPr lang="en-GB" sz="2800">
                        <a:effectLst/>
                        <a:latin typeface="Calibri" panose="020F0502020204030204" pitchFamily="34" charset="0"/>
                        <a:ea typeface="Calibri" panose="020F0502020204030204" pitchFamily="34" charset="0"/>
                        <a:cs typeface="Iskoola Pota" panose="020B0502040204020203" pitchFamily="34" charset="0"/>
                      </a:endParaRPr>
                    </a:p>
                  </a:txBody>
                  <a:tcPr marL="38100" marR="38100" marT="0" marB="0" anchor="b"/>
                </a:tc>
                <a:tc>
                  <a:txBody>
                    <a:bodyPr/>
                    <a:lstStyle/>
                    <a:p>
                      <a:pPr algn="r">
                        <a:lnSpc>
                          <a:spcPct val="106000"/>
                        </a:lnSpc>
                        <a:spcBef>
                          <a:spcPts val="300"/>
                        </a:spcBef>
                        <a:spcAft>
                          <a:spcPts val="300"/>
                        </a:spcAft>
                      </a:pPr>
                      <a:r>
                        <a:rPr lang="en-US" sz="2800">
                          <a:effectLst/>
                        </a:rPr>
                        <a:t>F Value</a:t>
                      </a:r>
                      <a:endParaRPr lang="en-GB" sz="2800">
                        <a:effectLst/>
                        <a:latin typeface="Calibri" panose="020F0502020204030204" pitchFamily="34" charset="0"/>
                        <a:ea typeface="Calibri" panose="020F0502020204030204" pitchFamily="34" charset="0"/>
                        <a:cs typeface="Iskoola Pota" panose="020B0502040204020203" pitchFamily="34" charset="0"/>
                      </a:endParaRPr>
                    </a:p>
                  </a:txBody>
                  <a:tcPr marL="38100" marR="38100" marT="0" marB="0" anchor="b"/>
                </a:tc>
                <a:tc>
                  <a:txBody>
                    <a:bodyPr/>
                    <a:lstStyle/>
                    <a:p>
                      <a:pPr algn="r">
                        <a:lnSpc>
                          <a:spcPct val="106000"/>
                        </a:lnSpc>
                        <a:spcBef>
                          <a:spcPts val="300"/>
                        </a:spcBef>
                        <a:spcAft>
                          <a:spcPts val="300"/>
                        </a:spcAft>
                      </a:pPr>
                      <a:r>
                        <a:rPr lang="en-US" sz="2800">
                          <a:effectLst/>
                        </a:rPr>
                        <a:t>Pr &gt; F</a:t>
                      </a:r>
                      <a:endParaRPr lang="en-GB" sz="2800">
                        <a:effectLst/>
                        <a:latin typeface="Calibri" panose="020F0502020204030204" pitchFamily="34" charset="0"/>
                        <a:ea typeface="Calibri" panose="020F0502020204030204" pitchFamily="34" charset="0"/>
                        <a:cs typeface="Iskoola Pota" panose="020B0502040204020203" pitchFamily="34" charset="0"/>
                      </a:endParaRPr>
                    </a:p>
                  </a:txBody>
                  <a:tcPr marL="38100" marR="38100" marT="0" marB="0" anchor="b"/>
                </a:tc>
                <a:extLst>
                  <a:ext uri="{0D108BD9-81ED-4DB2-BD59-A6C34878D82A}">
                    <a16:rowId xmlns:a16="http://schemas.microsoft.com/office/drawing/2014/main" val="1175985138"/>
                  </a:ext>
                </a:extLst>
              </a:tr>
              <a:tr h="691587">
                <a:tc>
                  <a:txBody>
                    <a:bodyPr/>
                    <a:lstStyle/>
                    <a:p>
                      <a:pPr>
                        <a:lnSpc>
                          <a:spcPct val="106000"/>
                        </a:lnSpc>
                        <a:spcBef>
                          <a:spcPts val="300"/>
                        </a:spcBef>
                        <a:spcAft>
                          <a:spcPts val="300"/>
                        </a:spcAft>
                      </a:pPr>
                      <a:r>
                        <a:rPr lang="en-US" sz="2800">
                          <a:effectLst/>
                        </a:rPr>
                        <a:t>trt</a:t>
                      </a:r>
                      <a:endParaRPr lang="en-GB" sz="2800">
                        <a:effectLst/>
                        <a:latin typeface="Calibri" panose="020F0502020204030204" pitchFamily="34" charset="0"/>
                        <a:ea typeface="Calibri" panose="020F0502020204030204" pitchFamily="34" charset="0"/>
                        <a:cs typeface="Iskoola Pota" panose="020B0502040204020203" pitchFamily="34" charset="0"/>
                      </a:endParaRPr>
                    </a:p>
                  </a:txBody>
                  <a:tcPr marL="38100" marR="38100" marT="0" marB="0"/>
                </a:tc>
                <a:tc>
                  <a:txBody>
                    <a:bodyPr/>
                    <a:lstStyle/>
                    <a:p>
                      <a:pPr algn="r">
                        <a:lnSpc>
                          <a:spcPct val="106000"/>
                        </a:lnSpc>
                        <a:spcBef>
                          <a:spcPts val="300"/>
                        </a:spcBef>
                        <a:spcAft>
                          <a:spcPts val="300"/>
                        </a:spcAft>
                      </a:pPr>
                      <a:r>
                        <a:rPr lang="en-US" sz="2800">
                          <a:effectLst/>
                        </a:rPr>
                        <a:t>13</a:t>
                      </a:r>
                      <a:endParaRPr lang="en-GB" sz="2800">
                        <a:effectLst/>
                        <a:latin typeface="Calibri" panose="020F0502020204030204" pitchFamily="34" charset="0"/>
                        <a:ea typeface="Calibri" panose="020F0502020204030204" pitchFamily="34" charset="0"/>
                        <a:cs typeface="Iskoola Pota" panose="020B0502040204020203" pitchFamily="34" charset="0"/>
                      </a:endParaRPr>
                    </a:p>
                  </a:txBody>
                  <a:tcPr marL="38100" marR="38100" marT="0" marB="0"/>
                </a:tc>
                <a:tc>
                  <a:txBody>
                    <a:bodyPr/>
                    <a:lstStyle/>
                    <a:p>
                      <a:pPr algn="r">
                        <a:lnSpc>
                          <a:spcPct val="106000"/>
                        </a:lnSpc>
                        <a:spcBef>
                          <a:spcPts val="300"/>
                        </a:spcBef>
                        <a:spcAft>
                          <a:spcPts val="300"/>
                        </a:spcAft>
                      </a:pPr>
                      <a:r>
                        <a:rPr lang="en-US" sz="2800">
                          <a:effectLst/>
                        </a:rPr>
                        <a:t>0.01809524</a:t>
                      </a:r>
                      <a:endParaRPr lang="en-GB" sz="2800">
                        <a:effectLst/>
                        <a:latin typeface="Calibri" panose="020F0502020204030204" pitchFamily="34" charset="0"/>
                        <a:ea typeface="Calibri" panose="020F0502020204030204" pitchFamily="34" charset="0"/>
                        <a:cs typeface="Iskoola Pota" panose="020B0502040204020203" pitchFamily="34" charset="0"/>
                      </a:endParaRPr>
                    </a:p>
                  </a:txBody>
                  <a:tcPr marL="38100" marR="38100" marT="0" marB="0"/>
                </a:tc>
                <a:tc>
                  <a:txBody>
                    <a:bodyPr/>
                    <a:lstStyle/>
                    <a:p>
                      <a:pPr algn="r">
                        <a:lnSpc>
                          <a:spcPct val="106000"/>
                        </a:lnSpc>
                        <a:spcBef>
                          <a:spcPts val="300"/>
                        </a:spcBef>
                        <a:spcAft>
                          <a:spcPts val="300"/>
                        </a:spcAft>
                      </a:pPr>
                      <a:r>
                        <a:rPr lang="en-US" sz="2800" dirty="0">
                          <a:effectLst/>
                        </a:rPr>
                        <a:t>0.00139194</a:t>
                      </a:r>
                      <a:endParaRPr lang="en-GB" sz="2800" dirty="0">
                        <a:effectLst/>
                        <a:latin typeface="Calibri" panose="020F0502020204030204" pitchFamily="34" charset="0"/>
                        <a:ea typeface="Calibri" panose="020F0502020204030204" pitchFamily="34" charset="0"/>
                        <a:cs typeface="Iskoola Pota" panose="020B0502040204020203" pitchFamily="34" charset="0"/>
                      </a:endParaRPr>
                    </a:p>
                  </a:txBody>
                  <a:tcPr marL="38100" marR="38100" marT="0" marB="0"/>
                </a:tc>
                <a:tc>
                  <a:txBody>
                    <a:bodyPr/>
                    <a:lstStyle/>
                    <a:p>
                      <a:pPr algn="r">
                        <a:lnSpc>
                          <a:spcPct val="106000"/>
                        </a:lnSpc>
                        <a:spcBef>
                          <a:spcPts val="300"/>
                        </a:spcBef>
                        <a:spcAft>
                          <a:spcPts val="300"/>
                        </a:spcAft>
                      </a:pPr>
                      <a:r>
                        <a:rPr lang="en-US" sz="2800">
                          <a:effectLst/>
                        </a:rPr>
                        <a:t>1.17</a:t>
                      </a:r>
                      <a:endParaRPr lang="en-GB" sz="2800">
                        <a:effectLst/>
                        <a:latin typeface="Calibri" panose="020F0502020204030204" pitchFamily="34" charset="0"/>
                        <a:ea typeface="Calibri" panose="020F0502020204030204" pitchFamily="34" charset="0"/>
                        <a:cs typeface="Iskoola Pota" panose="020B0502040204020203" pitchFamily="34" charset="0"/>
                      </a:endParaRPr>
                    </a:p>
                  </a:txBody>
                  <a:tcPr marL="38100" marR="38100" marT="0" marB="0"/>
                </a:tc>
                <a:tc>
                  <a:txBody>
                    <a:bodyPr/>
                    <a:lstStyle/>
                    <a:p>
                      <a:pPr algn="r">
                        <a:lnSpc>
                          <a:spcPct val="106000"/>
                        </a:lnSpc>
                        <a:spcBef>
                          <a:spcPts val="300"/>
                        </a:spcBef>
                        <a:spcAft>
                          <a:spcPts val="300"/>
                        </a:spcAft>
                      </a:pPr>
                      <a:r>
                        <a:rPr lang="en-US" sz="2800" dirty="0">
                          <a:effectLst/>
                        </a:rPr>
                        <a:t>0.3496</a:t>
                      </a:r>
                      <a:endParaRPr lang="en-GB" sz="2800" dirty="0">
                        <a:effectLst/>
                        <a:latin typeface="Calibri" panose="020F0502020204030204" pitchFamily="34" charset="0"/>
                        <a:ea typeface="Calibri" panose="020F0502020204030204" pitchFamily="34" charset="0"/>
                        <a:cs typeface="Iskoola Pota" panose="020B0502040204020203" pitchFamily="34" charset="0"/>
                      </a:endParaRPr>
                    </a:p>
                  </a:txBody>
                  <a:tcPr marL="38100" marR="38100" marT="0" marB="0"/>
                </a:tc>
                <a:extLst>
                  <a:ext uri="{0D108BD9-81ED-4DB2-BD59-A6C34878D82A}">
                    <a16:rowId xmlns:a16="http://schemas.microsoft.com/office/drawing/2014/main" val="96660838"/>
                  </a:ext>
                </a:extLst>
              </a:tr>
            </a:tbl>
          </a:graphicData>
        </a:graphic>
      </p:graphicFrame>
      <p:sp>
        <p:nvSpPr>
          <p:cNvPr id="4" name="Slide Number Placeholder 3">
            <a:extLst>
              <a:ext uri="{FF2B5EF4-FFF2-40B4-BE49-F238E27FC236}">
                <a16:creationId xmlns:a16="http://schemas.microsoft.com/office/drawing/2014/main" id="{CE35C001-9F3E-CDA9-1D2B-F2833C3083AB}"/>
              </a:ext>
            </a:extLst>
          </p:cNvPr>
          <p:cNvSpPr>
            <a:spLocks noGrp="1"/>
          </p:cNvSpPr>
          <p:nvPr>
            <p:ph type="sldNum" sz="quarter" idx="12"/>
          </p:nvPr>
        </p:nvSpPr>
        <p:spPr/>
        <p:txBody>
          <a:bodyPr/>
          <a:lstStyle/>
          <a:p>
            <a:fld id="{48FC179B-E1DC-44DF-B0E4-66A8D350C2BE}" type="slidenum">
              <a:rPr lang="en-US" smtClean="0"/>
              <a:t>21</a:t>
            </a:fld>
            <a:endParaRPr lang="en-US"/>
          </a:p>
        </p:txBody>
      </p:sp>
      <p:sp>
        <p:nvSpPr>
          <p:cNvPr id="8" name="TextBox 7">
            <a:extLst>
              <a:ext uri="{FF2B5EF4-FFF2-40B4-BE49-F238E27FC236}">
                <a16:creationId xmlns:a16="http://schemas.microsoft.com/office/drawing/2014/main" id="{C75584E9-FC0C-D02C-CB45-27E3F9291F7D}"/>
              </a:ext>
            </a:extLst>
          </p:cNvPr>
          <p:cNvSpPr txBox="1"/>
          <p:nvPr/>
        </p:nvSpPr>
        <p:spPr>
          <a:xfrm>
            <a:off x="620232" y="4415621"/>
            <a:ext cx="10779643" cy="954107"/>
          </a:xfrm>
          <a:prstGeom prst="rect">
            <a:avLst/>
          </a:prstGeom>
          <a:noFill/>
        </p:spPr>
        <p:txBody>
          <a:bodyPr wrap="square">
            <a:spAutoFit/>
          </a:bodyPr>
          <a:lstStyle/>
          <a:p>
            <a:pPr algn="just"/>
            <a:r>
              <a:rPr lang="en-GB" sz="2800" dirty="0"/>
              <a:t>P-value was 0.3496 &gt; 0.05, so the null hypothesis (Hₒ) is accepted, which means there is no significant effect of the chemical on stigma size.</a:t>
            </a:r>
          </a:p>
        </p:txBody>
      </p:sp>
    </p:spTree>
    <p:extLst>
      <p:ext uri="{BB962C8B-B14F-4D97-AF65-F5344CB8AC3E}">
        <p14:creationId xmlns:p14="http://schemas.microsoft.com/office/powerpoint/2010/main" val="1575381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1E5B7-3AA2-6698-D8AC-B99772263E2B}"/>
              </a:ext>
            </a:extLst>
          </p:cNvPr>
          <p:cNvSpPr>
            <a:spLocks noGrp="1"/>
          </p:cNvSpPr>
          <p:nvPr>
            <p:ph type="title"/>
          </p:nvPr>
        </p:nvSpPr>
        <p:spPr>
          <a:xfrm>
            <a:off x="2105246" y="365125"/>
            <a:ext cx="9248553" cy="1325563"/>
          </a:xfrm>
        </p:spPr>
        <p:txBody>
          <a:bodyPr/>
          <a:lstStyle/>
          <a:p>
            <a:r>
              <a:rPr lang="en-GB" dirty="0"/>
              <a:t>Impact of treatment on stigma size</a:t>
            </a:r>
          </a:p>
        </p:txBody>
      </p:sp>
      <p:sp>
        <p:nvSpPr>
          <p:cNvPr id="4" name="Slide Number Placeholder 3">
            <a:extLst>
              <a:ext uri="{FF2B5EF4-FFF2-40B4-BE49-F238E27FC236}">
                <a16:creationId xmlns:a16="http://schemas.microsoft.com/office/drawing/2014/main" id="{FA327DB4-FD2A-1888-8DF4-72CDA8F5BE48}"/>
              </a:ext>
            </a:extLst>
          </p:cNvPr>
          <p:cNvSpPr>
            <a:spLocks noGrp="1"/>
          </p:cNvSpPr>
          <p:nvPr>
            <p:ph type="sldNum" sz="quarter" idx="12"/>
          </p:nvPr>
        </p:nvSpPr>
        <p:spPr/>
        <p:txBody>
          <a:bodyPr/>
          <a:lstStyle/>
          <a:p>
            <a:fld id="{48FC179B-E1DC-44DF-B0E4-66A8D350C2BE}" type="slidenum">
              <a:rPr lang="en-US" smtClean="0"/>
              <a:t>22</a:t>
            </a:fld>
            <a:endParaRPr lang="en-US"/>
          </a:p>
        </p:txBody>
      </p:sp>
      <p:graphicFrame>
        <p:nvGraphicFramePr>
          <p:cNvPr id="5" name="Content Placeholder 4">
            <a:extLst>
              <a:ext uri="{FF2B5EF4-FFF2-40B4-BE49-F238E27FC236}">
                <a16:creationId xmlns:a16="http://schemas.microsoft.com/office/drawing/2014/main" id="{3E998597-CFE6-265D-BFC6-D9969F09B136}"/>
              </a:ext>
            </a:extLst>
          </p:cNvPr>
          <p:cNvGraphicFramePr>
            <a:graphicFrameLocks noGrp="1"/>
          </p:cNvGraphicFramePr>
          <p:nvPr>
            <p:ph idx="1"/>
            <p:extLst>
              <p:ext uri="{D42A27DB-BD31-4B8C-83A1-F6EECF244321}">
                <p14:modId xmlns:p14="http://schemas.microsoft.com/office/powerpoint/2010/main" val="3046556654"/>
              </p:ext>
            </p:extLst>
          </p:nvPr>
        </p:nvGraphicFramePr>
        <p:xfrm>
          <a:off x="838200" y="1690688"/>
          <a:ext cx="10515599" cy="4486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2875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035DD-A1C8-79D1-D5C3-DFE8593C28A0}"/>
              </a:ext>
            </a:extLst>
          </p:cNvPr>
          <p:cNvSpPr>
            <a:spLocks noGrp="1"/>
          </p:cNvSpPr>
          <p:nvPr>
            <p:ph type="title"/>
          </p:nvPr>
        </p:nvSpPr>
        <p:spPr>
          <a:xfrm>
            <a:off x="838200" y="365125"/>
            <a:ext cx="6192795" cy="1325563"/>
          </a:xfrm>
        </p:spPr>
        <p:txBody>
          <a:bodyPr>
            <a:normAutofit/>
          </a:bodyPr>
          <a:lstStyle/>
          <a:p>
            <a:pPr algn="r"/>
            <a:r>
              <a:rPr lang="en-GB" sz="2800" dirty="0"/>
              <a:t>According to the literature………..</a:t>
            </a:r>
          </a:p>
        </p:txBody>
      </p:sp>
      <p:sp>
        <p:nvSpPr>
          <p:cNvPr id="3" name="Content Placeholder 2">
            <a:extLst>
              <a:ext uri="{FF2B5EF4-FFF2-40B4-BE49-F238E27FC236}">
                <a16:creationId xmlns:a16="http://schemas.microsoft.com/office/drawing/2014/main" id="{61E038C5-3BF4-C0AC-F3B0-7A9CC35D37CD}"/>
              </a:ext>
            </a:extLst>
          </p:cNvPr>
          <p:cNvSpPr>
            <a:spLocks noGrp="1"/>
          </p:cNvSpPr>
          <p:nvPr>
            <p:ph idx="1"/>
          </p:nvPr>
        </p:nvSpPr>
        <p:spPr/>
        <p:txBody>
          <a:bodyPr>
            <a:normAutofit fontScale="92500" lnSpcReduction="10000"/>
          </a:bodyPr>
          <a:lstStyle/>
          <a:p>
            <a:pPr algn="just"/>
            <a:r>
              <a:rPr lang="en-GB" dirty="0"/>
              <a:t>It is possible that salicylic acid influences other plant hormones, which are crucial for maintaining the auxin, cytokinin, and ABA balances (</a:t>
            </a:r>
            <a:r>
              <a:rPr lang="en-GB" dirty="0" err="1"/>
              <a:t>Shakirova</a:t>
            </a:r>
            <a:r>
              <a:rPr lang="en-GB" dirty="0"/>
              <a:t>, 2007). </a:t>
            </a:r>
          </a:p>
          <a:p>
            <a:pPr algn="just"/>
            <a:r>
              <a:rPr lang="en-GB" dirty="0"/>
              <a:t>Furthermore, salicylic acid has been used as a chelating agent for flower initiation (Martin et al., 2008).</a:t>
            </a:r>
          </a:p>
          <a:p>
            <a:pPr algn="just"/>
            <a:r>
              <a:rPr lang="en-GB" dirty="0"/>
              <a:t>There is a relationship between salicylic acid and flowering activity in the plant. For example, </a:t>
            </a:r>
            <a:r>
              <a:rPr lang="en-GB" dirty="0" err="1"/>
              <a:t>Jin</a:t>
            </a:r>
            <a:r>
              <a:rPr lang="en-GB" dirty="0"/>
              <a:t> et al., 2008 reported that induction is carried out by the SUMO E3 ligase, which suppresses the expression of the flowering locus. </a:t>
            </a:r>
          </a:p>
          <a:p>
            <a:pPr algn="just"/>
            <a:r>
              <a:rPr lang="en-GB" dirty="0"/>
              <a:t>In addition, salicylic acid boosts CO2 assimilation; consequently, the photosynthetic rate and mineral intake have been increased (</a:t>
            </a:r>
            <a:r>
              <a:rPr lang="en-GB" dirty="0" err="1"/>
              <a:t>Karlidage</a:t>
            </a:r>
            <a:r>
              <a:rPr lang="en-GB" dirty="0"/>
              <a:t> et al., 2009).</a:t>
            </a:r>
          </a:p>
        </p:txBody>
      </p:sp>
      <p:sp>
        <p:nvSpPr>
          <p:cNvPr id="4" name="Slide Number Placeholder 3">
            <a:extLst>
              <a:ext uri="{FF2B5EF4-FFF2-40B4-BE49-F238E27FC236}">
                <a16:creationId xmlns:a16="http://schemas.microsoft.com/office/drawing/2014/main" id="{1731D5CD-7F87-368F-9A1C-029921CB6DE3}"/>
              </a:ext>
            </a:extLst>
          </p:cNvPr>
          <p:cNvSpPr>
            <a:spLocks noGrp="1"/>
          </p:cNvSpPr>
          <p:nvPr>
            <p:ph type="sldNum" sz="quarter" idx="12"/>
          </p:nvPr>
        </p:nvSpPr>
        <p:spPr/>
        <p:txBody>
          <a:bodyPr/>
          <a:lstStyle/>
          <a:p>
            <a:fld id="{48FC179B-E1DC-44DF-B0E4-66A8D350C2BE}" type="slidenum">
              <a:rPr lang="en-US" smtClean="0"/>
              <a:t>23</a:t>
            </a:fld>
            <a:endParaRPr lang="en-US"/>
          </a:p>
        </p:txBody>
      </p:sp>
    </p:spTree>
    <p:extLst>
      <p:ext uri="{BB962C8B-B14F-4D97-AF65-F5344CB8AC3E}">
        <p14:creationId xmlns:p14="http://schemas.microsoft.com/office/powerpoint/2010/main" val="417872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838200" y="365125"/>
            <a:ext cx="10097530" cy="1325563"/>
          </a:xfrm>
        </p:spPr>
        <p:txBody>
          <a:bodyPr>
            <a:normAutofit/>
          </a:bodyPr>
          <a:lstStyle/>
          <a:p>
            <a:pPr algn="ctr"/>
            <a:r>
              <a:rPr lang="en-US" sz="4400" u="sng" dirty="0"/>
              <a:t>Conclusion and Recommendations</a:t>
            </a:r>
          </a:p>
        </p:txBody>
      </p:sp>
      <p:sp>
        <p:nvSpPr>
          <p:cNvPr id="3" name="Content Placeholder 2">
            <a:extLst>
              <a:ext uri="{FF2B5EF4-FFF2-40B4-BE49-F238E27FC236}">
                <a16:creationId xmlns:a16="http://schemas.microsoft.com/office/drawing/2014/main" id="{3989914B-F471-723A-5A29-F6E1BE6E81C9}"/>
              </a:ext>
            </a:extLst>
          </p:cNvPr>
          <p:cNvSpPr>
            <a:spLocks noGrp="1"/>
          </p:cNvSpPr>
          <p:nvPr>
            <p:ph idx="1"/>
          </p:nvPr>
        </p:nvSpPr>
        <p:spPr/>
        <p:txBody>
          <a:bodyPr/>
          <a:lstStyle/>
          <a:p>
            <a:r>
              <a:rPr lang="en-US" b="1" dirty="0"/>
              <a:t>CONCLUSION</a:t>
            </a:r>
          </a:p>
          <a:p>
            <a:pPr algn="just"/>
            <a:r>
              <a:rPr lang="en-GB" dirty="0"/>
              <a:t>Results generated from this study revealed that foliar application of salicylic acid 400ppm solution has a promising impact of encouraging synchronized flower bud initiation of soursop two months after the application. There is no effective treatment for stigma size pollen viability and date of flower maturity (all matured 32 days after initiation).</a:t>
            </a:r>
            <a:endParaRPr lang="en-US" dirty="0"/>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24</a:t>
            </a:fld>
            <a:endParaRPr lang="en-US"/>
          </a:p>
        </p:txBody>
      </p:sp>
    </p:spTree>
    <p:extLst>
      <p:ext uri="{BB962C8B-B14F-4D97-AF65-F5344CB8AC3E}">
        <p14:creationId xmlns:p14="http://schemas.microsoft.com/office/powerpoint/2010/main" val="4003356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A62EE-3049-7564-C8B0-2A8C588257B4}"/>
              </a:ext>
            </a:extLst>
          </p:cNvPr>
          <p:cNvSpPr>
            <a:spLocks noGrp="1"/>
          </p:cNvSpPr>
          <p:nvPr>
            <p:ph type="title"/>
          </p:nvPr>
        </p:nvSpPr>
        <p:spPr/>
        <p:txBody>
          <a:bodyPr/>
          <a:lstStyle/>
          <a:p>
            <a:pPr algn="ctr"/>
            <a:r>
              <a:rPr lang="en-GB" dirty="0"/>
              <a:t>Recommendations</a:t>
            </a:r>
          </a:p>
        </p:txBody>
      </p:sp>
      <p:sp>
        <p:nvSpPr>
          <p:cNvPr id="3" name="Content Placeholder 2">
            <a:extLst>
              <a:ext uri="{FF2B5EF4-FFF2-40B4-BE49-F238E27FC236}">
                <a16:creationId xmlns:a16="http://schemas.microsoft.com/office/drawing/2014/main" id="{4833D8CB-966F-AF6E-0E0C-BEAC371F13E4}"/>
              </a:ext>
            </a:extLst>
          </p:cNvPr>
          <p:cNvSpPr>
            <a:spLocks noGrp="1"/>
          </p:cNvSpPr>
          <p:nvPr>
            <p:ph idx="1"/>
          </p:nvPr>
        </p:nvSpPr>
        <p:spPr/>
        <p:txBody>
          <a:bodyPr/>
          <a:lstStyle/>
          <a:p>
            <a:pPr algn="just"/>
            <a:r>
              <a:rPr lang="en-GB" dirty="0"/>
              <a:t>This experiment must be undertaken until the fruit is developed, and repeated for another few seasons is a must. Conducting this experiment in all agroecological zones in Sri Lanka is essential. </a:t>
            </a:r>
          </a:p>
        </p:txBody>
      </p:sp>
      <p:sp>
        <p:nvSpPr>
          <p:cNvPr id="4" name="Slide Number Placeholder 3">
            <a:extLst>
              <a:ext uri="{FF2B5EF4-FFF2-40B4-BE49-F238E27FC236}">
                <a16:creationId xmlns:a16="http://schemas.microsoft.com/office/drawing/2014/main" id="{06D0459F-7768-81DA-32E5-1B9CF1CEB67F}"/>
              </a:ext>
            </a:extLst>
          </p:cNvPr>
          <p:cNvSpPr>
            <a:spLocks noGrp="1"/>
          </p:cNvSpPr>
          <p:nvPr>
            <p:ph type="sldNum" sz="quarter" idx="12"/>
          </p:nvPr>
        </p:nvSpPr>
        <p:spPr/>
        <p:txBody>
          <a:bodyPr/>
          <a:lstStyle/>
          <a:p>
            <a:fld id="{48FC179B-E1DC-44DF-B0E4-66A8D350C2BE}" type="slidenum">
              <a:rPr lang="en-US" smtClean="0"/>
              <a:t>25</a:t>
            </a:fld>
            <a:endParaRPr lang="en-US"/>
          </a:p>
        </p:txBody>
      </p:sp>
    </p:spTree>
    <p:extLst>
      <p:ext uri="{BB962C8B-B14F-4D97-AF65-F5344CB8AC3E}">
        <p14:creationId xmlns:p14="http://schemas.microsoft.com/office/powerpoint/2010/main" val="3148367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p:txBody>
          <a:bodyPr>
            <a:normAutofit/>
          </a:bodyPr>
          <a:lstStyle/>
          <a:p>
            <a:pPr algn="ctr"/>
            <a:r>
              <a:rPr lang="en-US" sz="4400" u="sng" dirty="0"/>
              <a:t>References</a:t>
            </a:r>
          </a:p>
        </p:txBody>
      </p:sp>
      <p:sp>
        <p:nvSpPr>
          <p:cNvPr id="3" name="Content Placeholder 2">
            <a:extLst>
              <a:ext uri="{FF2B5EF4-FFF2-40B4-BE49-F238E27FC236}">
                <a16:creationId xmlns:a16="http://schemas.microsoft.com/office/drawing/2014/main" id="{3989914B-F471-723A-5A29-F6E1BE6E81C9}"/>
              </a:ext>
            </a:extLst>
          </p:cNvPr>
          <p:cNvSpPr>
            <a:spLocks noGrp="1"/>
          </p:cNvSpPr>
          <p:nvPr>
            <p:ph idx="1"/>
          </p:nvPr>
        </p:nvSpPr>
        <p:spPr>
          <a:xfrm>
            <a:off x="838200" y="1488558"/>
            <a:ext cx="10751288" cy="4688405"/>
          </a:xfrm>
        </p:spPr>
        <p:txBody>
          <a:bodyPr>
            <a:normAutofit fontScale="85000" lnSpcReduction="20000"/>
          </a:bodyPr>
          <a:lstStyle/>
          <a:p>
            <a:pPr algn="just"/>
            <a:r>
              <a:rPr lang="en-US" dirty="0"/>
              <a:t>Baba, T.R., Ali, A., Kumar, A. and Husain, M., (2017). Effect of exogenous application of salicylic acid and triacontanol on growth characters and yield of strawberry, Pharma Innovation Journal 2017; 6(11): 274-27</a:t>
            </a:r>
          </a:p>
          <a:p>
            <a:pPr algn="just"/>
            <a:r>
              <a:rPr lang="en-US" dirty="0" err="1"/>
              <a:t>Bulathkandage</a:t>
            </a:r>
            <a:r>
              <a:rPr lang="en-US" dirty="0"/>
              <a:t>, M., </a:t>
            </a:r>
            <a:r>
              <a:rPr lang="en-US" dirty="0" err="1"/>
              <a:t>Eeswara</a:t>
            </a:r>
            <a:r>
              <a:rPr lang="en-US" dirty="0"/>
              <a:t>, J.P., </a:t>
            </a:r>
            <a:r>
              <a:rPr lang="en-US" dirty="0" err="1"/>
              <a:t>Madugith</a:t>
            </a:r>
            <a:r>
              <a:rPr lang="en-US" dirty="0"/>
              <a:t>, T., Gunawardena, R., Dinesh, J.D.C. and Jayapal, R. (2019). Determination of harvesting indices and harvesting stage of Annona muricata L. (Sour soup) based on fruit growth. Annual Symposium of Department of Agriculture, Volume 21, Page 10.</a:t>
            </a:r>
          </a:p>
          <a:p>
            <a:pPr algn="just"/>
            <a:r>
              <a:rPr lang="en-US" dirty="0" err="1"/>
              <a:t>Coêlho</a:t>
            </a:r>
            <a:r>
              <a:rPr lang="en-US" dirty="0"/>
              <a:t> de lima, M.A. and Alvis, R.E., (2011) Soursop (Annona muricata L.), Brazilian Agricultural Research Corporation, Brazil.</a:t>
            </a:r>
          </a:p>
          <a:p>
            <a:pPr algn="just"/>
            <a:r>
              <a:rPr lang="en-US" dirty="0"/>
              <a:t>El-</a:t>
            </a:r>
            <a:r>
              <a:rPr lang="en-US" dirty="0" err="1"/>
              <a:t>Korany</a:t>
            </a:r>
            <a:r>
              <a:rPr lang="en-US" dirty="0"/>
              <a:t>, A.E. and R.A. Mohamed., (2008). The use of antioxidants controls grey </a:t>
            </a:r>
            <a:r>
              <a:rPr lang="en-US" dirty="0" err="1"/>
              <a:t>mould</a:t>
            </a:r>
            <a:r>
              <a:rPr lang="en-US" dirty="0"/>
              <a:t> and enhances strawberry yield and quality. J.  Agric. Env. Sci. Alex. Univ. Egypt. 7(1):1-38</a:t>
            </a:r>
          </a:p>
          <a:p>
            <a:pPr algn="just"/>
            <a:r>
              <a:rPr lang="en-US" dirty="0"/>
              <a:t>Farooqi, A.A. </a:t>
            </a:r>
            <a:r>
              <a:rPr lang="en-US" dirty="0" err="1"/>
              <a:t>Parvatikar</a:t>
            </a:r>
            <a:r>
              <a:rPr lang="en-US" dirty="0"/>
              <a:t>, S.R. and </a:t>
            </a:r>
            <a:r>
              <a:rPr lang="en-US" dirty="0" err="1"/>
              <a:t>Nalawadi</a:t>
            </a:r>
            <a:r>
              <a:rPr lang="en-US" dirty="0"/>
              <a:t>, U.G. (1970). Preliminary studies on the problem of fruit set in Annona reticulate L. Mysore Journal of Agricultural Sciences. 4(1):44-53.</a:t>
            </a:r>
          </a:p>
          <a:p>
            <a:endParaRPr lang="en-US" dirty="0"/>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26</a:t>
            </a:fld>
            <a:endParaRPr lang="en-US"/>
          </a:p>
        </p:txBody>
      </p:sp>
    </p:spTree>
    <p:extLst>
      <p:ext uri="{BB962C8B-B14F-4D97-AF65-F5344CB8AC3E}">
        <p14:creationId xmlns:p14="http://schemas.microsoft.com/office/powerpoint/2010/main" val="3150070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1506CC-282E-3DA0-AE55-6BE206BCB11E}"/>
              </a:ext>
            </a:extLst>
          </p:cNvPr>
          <p:cNvSpPr>
            <a:spLocks noGrp="1"/>
          </p:cNvSpPr>
          <p:nvPr>
            <p:ph idx="1"/>
          </p:nvPr>
        </p:nvSpPr>
        <p:spPr>
          <a:xfrm>
            <a:off x="838199" y="1318436"/>
            <a:ext cx="11027735" cy="5037913"/>
          </a:xfrm>
        </p:spPr>
        <p:txBody>
          <a:bodyPr>
            <a:normAutofit fontScale="77500" lnSpcReduction="20000"/>
          </a:bodyPr>
          <a:lstStyle/>
          <a:p>
            <a:pPr algn="just"/>
            <a:r>
              <a:rPr lang="en-GB" sz="3100" dirty="0" err="1"/>
              <a:t>Heenkenda</a:t>
            </a:r>
            <a:r>
              <a:rPr lang="en-GB" sz="3100" dirty="0"/>
              <a:t>, H.M.S., </a:t>
            </a:r>
            <a:r>
              <a:rPr lang="en-GB" sz="3100" dirty="0" err="1"/>
              <a:t>Pushpakumara</a:t>
            </a:r>
            <a:r>
              <a:rPr lang="en-GB" sz="3100" dirty="0"/>
              <a:t>, D.K.N.G., Ranil, R.H.G. and </a:t>
            </a:r>
            <a:r>
              <a:rPr lang="en-GB" sz="3100" dirty="0" err="1"/>
              <a:t>Thantirige</a:t>
            </a:r>
            <a:r>
              <a:rPr lang="en-GB" sz="3100" dirty="0"/>
              <a:t>, M.K. (2011). Chapter 9: Annona, Annona species. In: </a:t>
            </a:r>
            <a:r>
              <a:rPr lang="en-GB" sz="3100" dirty="0" err="1"/>
              <a:t>Pushpakumara</a:t>
            </a:r>
            <a:r>
              <a:rPr lang="en-GB" sz="3100" dirty="0"/>
              <a:t>, D.K.N.G., </a:t>
            </a:r>
            <a:r>
              <a:rPr lang="en-GB" sz="3100" dirty="0" err="1"/>
              <a:t>Gunasena</a:t>
            </a:r>
            <a:r>
              <a:rPr lang="en-GB" sz="3100" dirty="0"/>
              <a:t>, H.P.M. and Singh, V.P. (eds) Underutilized fruit trees in Sri Lanka. Volume 2.</a:t>
            </a:r>
          </a:p>
          <a:p>
            <a:pPr algn="just"/>
            <a:r>
              <a:rPr lang="en-GB" sz="3100" dirty="0" err="1"/>
              <a:t>Jin</a:t>
            </a:r>
            <a:r>
              <a:rPr lang="en-GB" sz="3100" dirty="0"/>
              <a:t> JB, </a:t>
            </a:r>
            <a:r>
              <a:rPr lang="en-GB" sz="3100" dirty="0" err="1"/>
              <a:t>Jin</a:t>
            </a:r>
            <a:r>
              <a:rPr lang="en-GB" sz="3100" dirty="0"/>
              <a:t> YH, Lee J (2008). The SUMO E3 ligase, AtSIZ1, regulates flowering by controlling a salicylic acid-mediated floral promotion pathway and through effects on FLC chromatin structure. Plant Journal 53, 530–540</a:t>
            </a:r>
          </a:p>
          <a:p>
            <a:pPr algn="just"/>
            <a:r>
              <a:rPr lang="en-GB" sz="3100" dirty="0" err="1"/>
              <a:t>Karlidag</a:t>
            </a:r>
            <a:r>
              <a:rPr lang="en-GB" sz="3100" dirty="0"/>
              <a:t> H.; Yildirim E. and </a:t>
            </a:r>
            <a:r>
              <a:rPr lang="en-GB" sz="3100" dirty="0" err="1"/>
              <a:t>Turan</a:t>
            </a:r>
            <a:r>
              <a:rPr lang="en-GB" sz="3100" dirty="0"/>
              <a:t> M., (2009). Salicylic acid ameliorates the adverse effect of salt stress on strawberries. Sci Agric, 66: 180-187. Doi:10.1590/S0103-9016200900020000</a:t>
            </a:r>
          </a:p>
          <a:p>
            <a:pPr algn="just"/>
            <a:r>
              <a:rPr lang="en-GB" sz="3100" dirty="0" err="1"/>
              <a:t>Masarirambi</a:t>
            </a:r>
            <a:r>
              <a:rPr lang="en-GB" sz="3100" dirty="0"/>
              <a:t>, M. T., </a:t>
            </a:r>
            <a:r>
              <a:rPr lang="en-GB" sz="3100" dirty="0" err="1"/>
              <a:t>Shongwe</a:t>
            </a:r>
            <a:r>
              <a:rPr lang="en-GB" sz="3100" dirty="0"/>
              <a:t>, V. D., </a:t>
            </a:r>
            <a:r>
              <a:rPr lang="en-GB" sz="3100" dirty="0" err="1"/>
              <a:t>Chingwara</a:t>
            </a:r>
            <a:r>
              <a:rPr lang="en-GB" sz="3100" dirty="0"/>
              <a:t>, V., (2010). The effect of GA3 and ethephon on synchronization of coffee (Coffea arabica L.) flowering and berry ripening. Department of Horticulture, University of Swaziland, P.O. </a:t>
            </a:r>
            <a:r>
              <a:rPr lang="en-GB" sz="3100" dirty="0" err="1"/>
              <a:t>Luyengo</a:t>
            </a:r>
            <a:r>
              <a:rPr lang="en-GB" sz="3100" dirty="0"/>
              <a:t>, Swaziland.</a:t>
            </a:r>
          </a:p>
          <a:p>
            <a:pPr algn="just"/>
            <a:r>
              <a:rPr lang="en-GB" sz="3100" dirty="0"/>
              <a:t>Pinto, A. C. de Q., Cordeiro, M. C. R., de Andrade, S. R. M., Ferreira, F. R., </a:t>
            </a:r>
            <a:r>
              <a:rPr lang="en-GB" sz="3100" dirty="0" err="1"/>
              <a:t>Filgueiras</a:t>
            </a:r>
            <a:r>
              <a:rPr lang="en-GB" sz="3100" dirty="0"/>
              <a:t>, H. A. de C., Alves, R. E. and </a:t>
            </a:r>
            <a:r>
              <a:rPr lang="en-GB" sz="3100" dirty="0" err="1"/>
              <a:t>Kinpara</a:t>
            </a:r>
            <a:r>
              <a:rPr lang="en-GB" sz="3100" dirty="0"/>
              <a:t>, D. I., (2005). Annona species, International Centre for Underutilized Crops, University of Southampton, Southampton, U.K.</a:t>
            </a:r>
          </a:p>
          <a:p>
            <a:endParaRPr lang="en-GB" dirty="0"/>
          </a:p>
        </p:txBody>
      </p:sp>
      <p:sp>
        <p:nvSpPr>
          <p:cNvPr id="4" name="Slide Number Placeholder 3">
            <a:extLst>
              <a:ext uri="{FF2B5EF4-FFF2-40B4-BE49-F238E27FC236}">
                <a16:creationId xmlns:a16="http://schemas.microsoft.com/office/drawing/2014/main" id="{639E0A9A-8792-258E-F345-C056717D8C68}"/>
              </a:ext>
            </a:extLst>
          </p:cNvPr>
          <p:cNvSpPr>
            <a:spLocks noGrp="1"/>
          </p:cNvSpPr>
          <p:nvPr>
            <p:ph type="sldNum" sz="quarter" idx="12"/>
          </p:nvPr>
        </p:nvSpPr>
        <p:spPr/>
        <p:txBody>
          <a:bodyPr/>
          <a:lstStyle/>
          <a:p>
            <a:fld id="{48FC179B-E1DC-44DF-B0E4-66A8D350C2BE}" type="slidenum">
              <a:rPr lang="en-US" smtClean="0"/>
              <a:t>27</a:t>
            </a:fld>
            <a:endParaRPr lang="en-US"/>
          </a:p>
        </p:txBody>
      </p:sp>
    </p:spTree>
    <p:extLst>
      <p:ext uri="{BB962C8B-B14F-4D97-AF65-F5344CB8AC3E}">
        <p14:creationId xmlns:p14="http://schemas.microsoft.com/office/powerpoint/2010/main" val="2087387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C74E11-D96F-82EE-2895-B00D10B711AE}"/>
              </a:ext>
            </a:extLst>
          </p:cNvPr>
          <p:cNvSpPr>
            <a:spLocks noGrp="1"/>
          </p:cNvSpPr>
          <p:nvPr>
            <p:ph idx="1"/>
          </p:nvPr>
        </p:nvSpPr>
        <p:spPr>
          <a:xfrm>
            <a:off x="838200" y="1212112"/>
            <a:ext cx="10515600" cy="4964851"/>
          </a:xfrm>
        </p:spPr>
        <p:txBody>
          <a:bodyPr/>
          <a:lstStyle/>
          <a:p>
            <a:pPr algn="just"/>
            <a:r>
              <a:rPr lang="en-GB" sz="2400" dirty="0" err="1"/>
              <a:t>Shakirova</a:t>
            </a:r>
            <a:r>
              <a:rPr lang="en-GB" sz="2400" dirty="0"/>
              <a:t> F.M., (2007). Role of the hormonal system in manifesting growth promoting and anti-stress action of salicylic acid. In: Hayat S. and Ahmad A (eds) Salicylic Acid, A Plant Hormone, Springer, Dordrecht, Netherlands, p:69-90. Doi:10.1007/1-4020-5184-0</a:t>
            </a:r>
          </a:p>
          <a:p>
            <a:pPr algn="just"/>
            <a:r>
              <a:rPr lang="en-GB" sz="2400" dirty="0" err="1"/>
              <a:t>Tongumpai</a:t>
            </a:r>
            <a:r>
              <a:rPr lang="en-GB" sz="2400" dirty="0"/>
              <a:t>, p., </a:t>
            </a:r>
            <a:r>
              <a:rPr lang="en-GB" sz="2400" dirty="0" err="1"/>
              <a:t>Hongsbhanich</a:t>
            </a:r>
            <a:r>
              <a:rPr lang="en-GB" sz="2400" dirty="0"/>
              <a:t>, N. and Hoi, V.C., (1989).’ Culture for flowering regulation of mango in Thailand. Acta horticulturae.239: 17-20.</a:t>
            </a:r>
          </a:p>
          <a:p>
            <a:pPr algn="just"/>
            <a:r>
              <a:rPr lang="en-GB" sz="2400" dirty="0"/>
              <a:t>Venkataraman, R., Seth, P.N. and </a:t>
            </a:r>
            <a:r>
              <a:rPr lang="en-GB" sz="2400" dirty="0" err="1"/>
              <a:t>Maheswari</a:t>
            </a:r>
            <a:r>
              <a:rPr lang="en-GB" sz="2400" dirty="0"/>
              <a:t>, S.C., (1970). Studies on the growth and flowering of a short-day plant.</a:t>
            </a:r>
          </a:p>
          <a:p>
            <a:pPr algn="just"/>
            <a:endParaRPr lang="en-GB" sz="2400" dirty="0"/>
          </a:p>
          <a:p>
            <a:endParaRPr lang="en-GB" dirty="0"/>
          </a:p>
        </p:txBody>
      </p:sp>
      <p:sp>
        <p:nvSpPr>
          <p:cNvPr id="4" name="Slide Number Placeholder 3">
            <a:extLst>
              <a:ext uri="{FF2B5EF4-FFF2-40B4-BE49-F238E27FC236}">
                <a16:creationId xmlns:a16="http://schemas.microsoft.com/office/drawing/2014/main" id="{36851C02-F514-3BFC-20DC-CA128893BDC9}"/>
              </a:ext>
            </a:extLst>
          </p:cNvPr>
          <p:cNvSpPr>
            <a:spLocks noGrp="1"/>
          </p:cNvSpPr>
          <p:nvPr>
            <p:ph type="sldNum" sz="quarter" idx="12"/>
          </p:nvPr>
        </p:nvSpPr>
        <p:spPr/>
        <p:txBody>
          <a:bodyPr/>
          <a:lstStyle/>
          <a:p>
            <a:fld id="{48FC179B-E1DC-44DF-B0E4-66A8D350C2BE}" type="slidenum">
              <a:rPr lang="en-US" smtClean="0"/>
              <a:t>28</a:t>
            </a:fld>
            <a:endParaRPr lang="en-US"/>
          </a:p>
        </p:txBody>
      </p:sp>
    </p:spTree>
    <p:extLst>
      <p:ext uri="{BB962C8B-B14F-4D97-AF65-F5344CB8AC3E}">
        <p14:creationId xmlns:p14="http://schemas.microsoft.com/office/powerpoint/2010/main" val="4084884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F9E5-0E49-850E-F5C9-8747106A61A6}"/>
              </a:ext>
            </a:extLst>
          </p:cNvPr>
          <p:cNvSpPr>
            <a:spLocks noGrp="1"/>
          </p:cNvSpPr>
          <p:nvPr>
            <p:ph type="title"/>
          </p:nvPr>
        </p:nvSpPr>
        <p:spPr>
          <a:xfrm>
            <a:off x="838200" y="2766218"/>
            <a:ext cx="10515600" cy="1325563"/>
          </a:xfrm>
        </p:spPr>
        <p:txBody>
          <a:bodyPr>
            <a:normAutofit/>
          </a:bodyPr>
          <a:lstStyle/>
          <a:p>
            <a:pPr algn="ctr"/>
            <a:r>
              <a:rPr lang="en-US" sz="5400" b="1" dirty="0"/>
              <a:t>Thank You</a:t>
            </a:r>
          </a:p>
        </p:txBody>
      </p:sp>
      <p:sp>
        <p:nvSpPr>
          <p:cNvPr id="3" name="Slide Number Placeholder 2">
            <a:extLst>
              <a:ext uri="{FF2B5EF4-FFF2-40B4-BE49-F238E27FC236}">
                <a16:creationId xmlns:a16="http://schemas.microsoft.com/office/drawing/2014/main" id="{EECBED9C-61C2-F5E2-374E-E4D467FF994A}"/>
              </a:ext>
            </a:extLst>
          </p:cNvPr>
          <p:cNvSpPr>
            <a:spLocks noGrp="1"/>
          </p:cNvSpPr>
          <p:nvPr>
            <p:ph type="sldNum" sz="quarter" idx="12"/>
          </p:nvPr>
        </p:nvSpPr>
        <p:spPr/>
        <p:txBody>
          <a:bodyPr/>
          <a:lstStyle/>
          <a:p>
            <a:fld id="{48FC179B-E1DC-44DF-B0E4-66A8D350C2BE}" type="slidenum">
              <a:rPr lang="en-US" smtClean="0"/>
              <a:t>29</a:t>
            </a:fld>
            <a:endParaRPr lang="en-US"/>
          </a:p>
        </p:txBody>
      </p:sp>
    </p:spTree>
    <p:extLst>
      <p:ext uri="{BB962C8B-B14F-4D97-AF65-F5344CB8AC3E}">
        <p14:creationId xmlns:p14="http://schemas.microsoft.com/office/powerpoint/2010/main" val="2792074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p:txBody>
          <a:bodyPr>
            <a:normAutofit/>
          </a:bodyPr>
          <a:lstStyle/>
          <a:p>
            <a:pPr algn="ctr"/>
            <a:r>
              <a:rPr lang="en-US" sz="4400" u="sng" dirty="0"/>
              <a:t>Introduction</a:t>
            </a:r>
          </a:p>
        </p:txBody>
      </p:sp>
      <p:sp>
        <p:nvSpPr>
          <p:cNvPr id="3" name="Content Placeholder 2">
            <a:extLst>
              <a:ext uri="{FF2B5EF4-FFF2-40B4-BE49-F238E27FC236}">
                <a16:creationId xmlns:a16="http://schemas.microsoft.com/office/drawing/2014/main" id="{3989914B-F471-723A-5A29-F6E1BE6E81C9}"/>
              </a:ext>
            </a:extLst>
          </p:cNvPr>
          <p:cNvSpPr>
            <a:spLocks noGrp="1"/>
          </p:cNvSpPr>
          <p:nvPr>
            <p:ph idx="1"/>
          </p:nvPr>
        </p:nvSpPr>
        <p:spPr/>
        <p:txBody>
          <a:bodyPr>
            <a:normAutofit/>
          </a:bodyPr>
          <a:lstStyle/>
          <a:p>
            <a:pPr algn="just"/>
            <a:r>
              <a:rPr lang="en-GB" dirty="0"/>
              <a:t>The flower of soursop is hermaphroditic and protogynous; therefore, self-pollination is prevented. Due to the protogynous nature and low population density, fruits set up of natural pollination is deprived and There is no significant genetic difference between soursop plants (Pinto et al., 2005)</a:t>
            </a:r>
          </a:p>
          <a:p>
            <a:pPr marL="0" indent="0" algn="just">
              <a:buNone/>
            </a:pPr>
            <a:endParaRPr lang="en-GB" dirty="0"/>
          </a:p>
          <a:p>
            <a:pPr algn="just"/>
            <a:r>
              <a:rPr lang="en-GB" dirty="0"/>
              <a:t>Soursop is an emerging fruit with higher commercial value in Sri Lanka. Demand for fresh fruit in domestic and overseas markets has been increasing since after discovering its medicinal importance (</a:t>
            </a:r>
            <a:r>
              <a:rPr lang="en-GB" dirty="0" err="1"/>
              <a:t>Coêlho</a:t>
            </a:r>
            <a:r>
              <a:rPr lang="en-GB" dirty="0"/>
              <a:t> de lima et al., 2011)</a:t>
            </a:r>
          </a:p>
          <a:p>
            <a:endParaRPr lang="en-US" dirty="0"/>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3</a:t>
            </a:fld>
            <a:endParaRPr lang="en-US"/>
          </a:p>
        </p:txBody>
      </p:sp>
    </p:spTree>
    <p:extLst>
      <p:ext uri="{BB962C8B-B14F-4D97-AF65-F5344CB8AC3E}">
        <p14:creationId xmlns:p14="http://schemas.microsoft.com/office/powerpoint/2010/main" val="2176651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E7F0C-4CD5-D58C-B696-D8FA81DB0867}"/>
              </a:ext>
            </a:extLst>
          </p:cNvPr>
          <p:cNvSpPr>
            <a:spLocks noGrp="1"/>
          </p:cNvSpPr>
          <p:nvPr>
            <p:ph type="title"/>
          </p:nvPr>
        </p:nvSpPr>
        <p:spPr>
          <a:xfrm>
            <a:off x="2573078" y="365125"/>
            <a:ext cx="8780721" cy="1325563"/>
          </a:xfrm>
        </p:spPr>
        <p:txBody>
          <a:bodyPr/>
          <a:lstStyle/>
          <a:p>
            <a:r>
              <a:rPr lang="en-GB" dirty="0"/>
              <a:t>Tests for Normality	</a:t>
            </a:r>
          </a:p>
        </p:txBody>
      </p:sp>
      <p:sp>
        <p:nvSpPr>
          <p:cNvPr id="3" name="Slide Number Placeholder 2">
            <a:extLst>
              <a:ext uri="{FF2B5EF4-FFF2-40B4-BE49-F238E27FC236}">
                <a16:creationId xmlns:a16="http://schemas.microsoft.com/office/drawing/2014/main" id="{DB1FF4A4-BBDD-D0DB-30DC-41F277F49390}"/>
              </a:ext>
            </a:extLst>
          </p:cNvPr>
          <p:cNvSpPr>
            <a:spLocks noGrp="1"/>
          </p:cNvSpPr>
          <p:nvPr>
            <p:ph type="sldNum" sz="quarter" idx="12"/>
          </p:nvPr>
        </p:nvSpPr>
        <p:spPr/>
        <p:txBody>
          <a:bodyPr/>
          <a:lstStyle/>
          <a:p>
            <a:fld id="{48FC179B-E1DC-44DF-B0E4-66A8D350C2BE}" type="slidenum">
              <a:rPr lang="en-US" smtClean="0"/>
              <a:t>30</a:t>
            </a:fld>
            <a:endParaRPr lang="en-US"/>
          </a:p>
        </p:txBody>
      </p:sp>
      <p:graphicFrame>
        <p:nvGraphicFramePr>
          <p:cNvPr id="4" name="Content Placeholder 4">
            <a:extLst>
              <a:ext uri="{FF2B5EF4-FFF2-40B4-BE49-F238E27FC236}">
                <a16:creationId xmlns:a16="http://schemas.microsoft.com/office/drawing/2014/main" id="{29F2056E-6588-9627-3C3A-0DCA122666A6}"/>
              </a:ext>
            </a:extLst>
          </p:cNvPr>
          <p:cNvGraphicFramePr>
            <a:graphicFrameLocks/>
          </p:cNvGraphicFramePr>
          <p:nvPr>
            <p:extLst>
              <p:ext uri="{D42A27DB-BD31-4B8C-83A1-F6EECF244321}">
                <p14:modId xmlns:p14="http://schemas.microsoft.com/office/powerpoint/2010/main" val="279641183"/>
              </p:ext>
            </p:extLst>
          </p:nvPr>
        </p:nvGraphicFramePr>
        <p:xfrm>
          <a:off x="1084521" y="1502121"/>
          <a:ext cx="10021855" cy="4566329"/>
        </p:xfrm>
        <a:graphic>
          <a:graphicData uri="http://schemas.openxmlformats.org/drawingml/2006/table">
            <a:tbl>
              <a:tblPr>
                <a:tableStyleId>{5C22544A-7EE6-4342-B048-85BDC9FD1C3A}</a:tableStyleId>
              </a:tblPr>
              <a:tblGrid>
                <a:gridCol w="2004371">
                  <a:extLst>
                    <a:ext uri="{9D8B030D-6E8A-4147-A177-3AD203B41FA5}">
                      <a16:colId xmlns:a16="http://schemas.microsoft.com/office/drawing/2014/main" val="3264040685"/>
                    </a:ext>
                  </a:extLst>
                </a:gridCol>
                <a:gridCol w="2004371">
                  <a:extLst>
                    <a:ext uri="{9D8B030D-6E8A-4147-A177-3AD203B41FA5}">
                      <a16:colId xmlns:a16="http://schemas.microsoft.com/office/drawing/2014/main" val="197457009"/>
                    </a:ext>
                  </a:extLst>
                </a:gridCol>
                <a:gridCol w="2004371">
                  <a:extLst>
                    <a:ext uri="{9D8B030D-6E8A-4147-A177-3AD203B41FA5}">
                      <a16:colId xmlns:a16="http://schemas.microsoft.com/office/drawing/2014/main" val="1945095639"/>
                    </a:ext>
                  </a:extLst>
                </a:gridCol>
                <a:gridCol w="2004371">
                  <a:extLst>
                    <a:ext uri="{9D8B030D-6E8A-4147-A177-3AD203B41FA5}">
                      <a16:colId xmlns:a16="http://schemas.microsoft.com/office/drawing/2014/main" val="2111713469"/>
                    </a:ext>
                  </a:extLst>
                </a:gridCol>
                <a:gridCol w="2004371">
                  <a:extLst>
                    <a:ext uri="{9D8B030D-6E8A-4147-A177-3AD203B41FA5}">
                      <a16:colId xmlns:a16="http://schemas.microsoft.com/office/drawing/2014/main" val="1305550994"/>
                    </a:ext>
                  </a:extLst>
                </a:gridCol>
              </a:tblGrid>
              <a:tr h="376201">
                <a:tc>
                  <a:txBody>
                    <a:bodyPr/>
                    <a:lstStyle/>
                    <a:p>
                      <a:pPr algn="ctr" fontAlgn="t"/>
                      <a:r>
                        <a:rPr lang="en-GB" sz="2800" u="none" strike="noStrike" dirty="0">
                          <a:effectLst/>
                        </a:rPr>
                        <a:t>Test</a:t>
                      </a:r>
                      <a:endParaRPr lang="en-GB" sz="2800" b="1" i="0" u="none" strike="noStrike" dirty="0">
                        <a:solidFill>
                          <a:srgbClr val="000000"/>
                        </a:solidFill>
                        <a:effectLst/>
                        <a:latin typeface="Arial" panose="020B0604020202020204" pitchFamily="34" charset="0"/>
                      </a:endParaRPr>
                    </a:p>
                  </a:txBody>
                  <a:tcPr marL="9525" marR="9525" marT="9525" marB="0" anchor="ctr"/>
                </a:tc>
                <a:tc gridSpan="2">
                  <a:txBody>
                    <a:bodyPr/>
                    <a:lstStyle/>
                    <a:p>
                      <a:pPr algn="ctr" fontAlgn="t"/>
                      <a:r>
                        <a:rPr lang="en-GB" sz="2800" u="none" strike="noStrike">
                          <a:effectLst/>
                        </a:rPr>
                        <a:t>Statistic</a:t>
                      </a:r>
                      <a:endParaRPr lang="en-GB" sz="2800" b="1" i="0" u="none" strike="noStrike">
                        <a:solidFill>
                          <a:srgbClr val="000000"/>
                        </a:solidFill>
                        <a:effectLst/>
                        <a:latin typeface="Arial" panose="020B0604020202020204" pitchFamily="34" charset="0"/>
                      </a:endParaRPr>
                    </a:p>
                  </a:txBody>
                  <a:tcPr marL="9525" marR="9525" marT="9525" marB="0" anchor="ctr"/>
                </a:tc>
                <a:tc hMerge="1">
                  <a:txBody>
                    <a:bodyPr/>
                    <a:lstStyle/>
                    <a:p>
                      <a:endParaRPr lang="en-GB"/>
                    </a:p>
                  </a:txBody>
                  <a:tcPr/>
                </a:tc>
                <a:tc gridSpan="2">
                  <a:txBody>
                    <a:bodyPr/>
                    <a:lstStyle/>
                    <a:p>
                      <a:pPr algn="ctr" fontAlgn="t"/>
                      <a:r>
                        <a:rPr lang="en-GB" sz="2800" u="none" strike="noStrike" dirty="0">
                          <a:effectLst/>
                        </a:rPr>
                        <a:t>p Value</a:t>
                      </a:r>
                      <a:endParaRPr lang="en-GB" sz="2800" b="1" i="0" u="none" strike="noStrike" dirty="0">
                        <a:solidFill>
                          <a:srgbClr val="000000"/>
                        </a:solidFill>
                        <a:effectLst/>
                        <a:latin typeface="Arial" panose="020B0604020202020204" pitchFamily="34" charset="0"/>
                      </a:endParaRPr>
                    </a:p>
                  </a:txBody>
                  <a:tcPr marL="9525" marR="9525" marT="9525" marB="0" anchor="ctr"/>
                </a:tc>
                <a:tc hMerge="1">
                  <a:txBody>
                    <a:bodyPr/>
                    <a:lstStyle/>
                    <a:p>
                      <a:endParaRPr lang="en-GB"/>
                    </a:p>
                  </a:txBody>
                  <a:tcPr/>
                </a:tc>
                <a:extLst>
                  <a:ext uri="{0D108BD9-81ED-4DB2-BD59-A6C34878D82A}">
                    <a16:rowId xmlns:a16="http://schemas.microsoft.com/office/drawing/2014/main" val="4119216010"/>
                  </a:ext>
                </a:extLst>
              </a:tr>
              <a:tr h="744188">
                <a:tc>
                  <a:txBody>
                    <a:bodyPr/>
                    <a:lstStyle/>
                    <a:p>
                      <a:pPr algn="ctr" fontAlgn="t"/>
                      <a:r>
                        <a:rPr lang="en-GB" sz="2800" u="none" strike="noStrike">
                          <a:effectLst/>
                        </a:rPr>
                        <a:t>Shapiro-Wilk</a:t>
                      </a:r>
                      <a:endParaRPr lang="en-GB" sz="28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t"/>
                      <a:r>
                        <a:rPr lang="en-GB" sz="2800" u="none" strike="noStrike" dirty="0">
                          <a:effectLst/>
                        </a:rPr>
                        <a:t>W</a:t>
                      </a:r>
                      <a:endParaRPr lang="en-GB" sz="28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t"/>
                      <a:r>
                        <a:rPr lang="en-GB" sz="2800" u="none" strike="noStrike">
                          <a:effectLst/>
                        </a:rPr>
                        <a:t>0.97976</a:t>
                      </a:r>
                      <a:endParaRPr lang="en-GB" sz="2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t"/>
                      <a:r>
                        <a:rPr lang="en-GB" sz="2800" u="none" strike="noStrike">
                          <a:effectLst/>
                        </a:rPr>
                        <a:t>Pr &lt; W</a:t>
                      </a:r>
                      <a:endParaRPr lang="en-GB" sz="28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t"/>
                      <a:r>
                        <a:rPr lang="en-GB" sz="2800" u="none" strike="noStrike" dirty="0">
                          <a:effectLst/>
                        </a:rPr>
                        <a:t>0.0559</a:t>
                      </a:r>
                      <a:endParaRPr lang="en-GB" sz="2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754177223"/>
                  </a:ext>
                </a:extLst>
              </a:tr>
              <a:tr h="1161548">
                <a:tc>
                  <a:txBody>
                    <a:bodyPr/>
                    <a:lstStyle/>
                    <a:p>
                      <a:pPr algn="ctr" fontAlgn="t"/>
                      <a:r>
                        <a:rPr lang="en-GB" sz="2800" u="none" strike="noStrike">
                          <a:effectLst/>
                        </a:rPr>
                        <a:t>Kolmogorov-Smirnov</a:t>
                      </a:r>
                      <a:endParaRPr lang="en-GB" sz="28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t"/>
                      <a:r>
                        <a:rPr lang="en-GB" sz="2800" u="none" strike="noStrike" dirty="0">
                          <a:effectLst/>
                        </a:rPr>
                        <a:t>D</a:t>
                      </a:r>
                      <a:endParaRPr lang="en-GB" sz="28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t"/>
                      <a:r>
                        <a:rPr lang="en-GB" sz="2800" u="none" strike="noStrike" dirty="0">
                          <a:effectLst/>
                        </a:rPr>
                        <a:t>0.06394</a:t>
                      </a:r>
                      <a:endParaRPr lang="en-GB" sz="2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t"/>
                      <a:r>
                        <a:rPr lang="en-GB" sz="2800" u="none" strike="noStrike" dirty="0" err="1">
                          <a:effectLst/>
                        </a:rPr>
                        <a:t>Pr</a:t>
                      </a:r>
                      <a:r>
                        <a:rPr lang="en-GB" sz="2800" u="none" strike="noStrike" dirty="0">
                          <a:effectLst/>
                        </a:rPr>
                        <a:t> &gt; D</a:t>
                      </a:r>
                      <a:endParaRPr lang="en-GB" sz="2800" b="1"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t"/>
                      <a:r>
                        <a:rPr lang="en-GB" sz="2800" u="none" strike="noStrike" dirty="0">
                          <a:effectLst/>
                        </a:rPr>
                        <a:t>&gt;0.1500</a:t>
                      </a:r>
                      <a:endParaRPr lang="en-GB" sz="2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043972369"/>
                  </a:ext>
                </a:extLst>
              </a:tr>
              <a:tr h="1112174">
                <a:tc>
                  <a:txBody>
                    <a:bodyPr/>
                    <a:lstStyle/>
                    <a:p>
                      <a:pPr algn="ctr" fontAlgn="t"/>
                      <a:r>
                        <a:rPr lang="en-GB" sz="2800" u="none" strike="noStrike">
                          <a:effectLst/>
                        </a:rPr>
                        <a:t>Cramer-von Mises</a:t>
                      </a:r>
                      <a:endParaRPr lang="en-GB" sz="28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t"/>
                      <a:r>
                        <a:rPr lang="en-GB" sz="2800" u="none" strike="noStrike">
                          <a:effectLst/>
                        </a:rPr>
                        <a:t>W-Sq</a:t>
                      </a:r>
                      <a:endParaRPr lang="en-GB" sz="28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t"/>
                      <a:r>
                        <a:rPr lang="en-GB" sz="2800" u="none" strike="noStrike">
                          <a:effectLst/>
                        </a:rPr>
                        <a:t>0.06444</a:t>
                      </a:r>
                      <a:endParaRPr lang="en-GB" sz="2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t"/>
                      <a:r>
                        <a:rPr lang="en-GB" sz="2800" u="none" strike="noStrike">
                          <a:effectLst/>
                        </a:rPr>
                        <a:t>Pr &gt; W-Sq</a:t>
                      </a:r>
                      <a:endParaRPr lang="en-GB" sz="2800" b="1" i="0" u="none" strike="noStrike">
                        <a:solidFill>
                          <a:srgbClr val="000000"/>
                        </a:solidFill>
                        <a:effectLst/>
                        <a:latin typeface="Arial" panose="020B0604020202020204" pitchFamily="34" charset="0"/>
                      </a:endParaRPr>
                    </a:p>
                  </a:txBody>
                  <a:tcPr marL="9525" marR="9525" marT="9525" marB="0" anchor="ctr"/>
                </a:tc>
                <a:tc>
                  <a:txBody>
                    <a:bodyPr/>
                    <a:lstStyle/>
                    <a:p>
                      <a:pPr algn="l" fontAlgn="t"/>
                      <a:r>
                        <a:rPr lang="en-GB" sz="2800" u="none" strike="noStrike" dirty="0">
                          <a:effectLst/>
                        </a:rPr>
                        <a:t>&gt;0.2500</a:t>
                      </a:r>
                      <a:endParaRPr lang="en-GB" sz="2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724726574"/>
                  </a:ext>
                </a:extLst>
              </a:tr>
              <a:tr h="1112174">
                <a:tc>
                  <a:txBody>
                    <a:bodyPr/>
                    <a:lstStyle/>
                    <a:p>
                      <a:pPr algn="ctr" fontAlgn="t"/>
                      <a:r>
                        <a:rPr lang="en-GB" sz="2800" u="none" strike="noStrike">
                          <a:effectLst/>
                        </a:rPr>
                        <a:t>Anderson-Darling</a:t>
                      </a:r>
                      <a:endParaRPr lang="en-GB" sz="28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t"/>
                      <a:r>
                        <a:rPr lang="en-GB" sz="2800" u="none" strike="noStrike">
                          <a:effectLst/>
                        </a:rPr>
                        <a:t>A-Sq</a:t>
                      </a:r>
                      <a:endParaRPr lang="en-GB" sz="28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t"/>
                      <a:r>
                        <a:rPr lang="en-GB" sz="2800" u="none" strike="noStrike">
                          <a:effectLst/>
                        </a:rPr>
                        <a:t>0.60411</a:t>
                      </a:r>
                      <a:endParaRPr lang="en-GB" sz="2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t"/>
                      <a:r>
                        <a:rPr lang="en-GB" sz="2800" u="none" strike="noStrike">
                          <a:effectLst/>
                        </a:rPr>
                        <a:t>Pr &gt; A-Sq</a:t>
                      </a:r>
                      <a:endParaRPr lang="en-GB" sz="28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t"/>
                      <a:r>
                        <a:rPr lang="en-GB" sz="2800" u="none" strike="noStrike" dirty="0">
                          <a:effectLst/>
                        </a:rPr>
                        <a:t>0.1166</a:t>
                      </a:r>
                      <a:endParaRPr lang="en-GB" sz="2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965719984"/>
                  </a:ext>
                </a:extLst>
              </a:tr>
            </a:tbl>
          </a:graphicData>
        </a:graphic>
      </p:graphicFrame>
    </p:spTree>
    <p:extLst>
      <p:ext uri="{BB962C8B-B14F-4D97-AF65-F5344CB8AC3E}">
        <p14:creationId xmlns:p14="http://schemas.microsoft.com/office/powerpoint/2010/main" val="4138634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91D098-CA0C-B62D-7058-68A4A8D72BA1}"/>
              </a:ext>
            </a:extLst>
          </p:cNvPr>
          <p:cNvSpPr>
            <a:spLocks noGrp="1"/>
          </p:cNvSpPr>
          <p:nvPr>
            <p:ph type="sldNum" sz="quarter" idx="12"/>
          </p:nvPr>
        </p:nvSpPr>
        <p:spPr/>
        <p:txBody>
          <a:bodyPr/>
          <a:lstStyle/>
          <a:p>
            <a:fld id="{48FC179B-E1DC-44DF-B0E4-66A8D350C2BE}" type="slidenum">
              <a:rPr lang="en-US" smtClean="0"/>
              <a:t>31</a:t>
            </a:fld>
            <a:endParaRPr lang="en-US"/>
          </a:p>
        </p:txBody>
      </p:sp>
      <p:pic>
        <p:nvPicPr>
          <p:cNvPr id="4" name="Content Placeholder 5" descr="Q-Q plot for sqrt_flowers">
            <a:extLst>
              <a:ext uri="{FF2B5EF4-FFF2-40B4-BE49-F238E27FC236}">
                <a16:creationId xmlns:a16="http://schemas.microsoft.com/office/drawing/2014/main" id="{F01E9646-6BAB-E614-7F08-A9D9D4C020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6512" y="317651"/>
            <a:ext cx="9633097" cy="625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302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57529-72DD-6D91-A0A3-24ADA3481233}"/>
              </a:ext>
            </a:extLst>
          </p:cNvPr>
          <p:cNvSpPr>
            <a:spLocks noGrp="1"/>
          </p:cNvSpPr>
          <p:nvPr>
            <p:ph type="title"/>
          </p:nvPr>
        </p:nvSpPr>
        <p:spPr/>
        <p:txBody>
          <a:bodyPr/>
          <a:lstStyle/>
          <a:p>
            <a:pPr algn="ctr"/>
            <a:r>
              <a:rPr lang="en-GB" dirty="0"/>
              <a:t>Calculate ppm</a:t>
            </a:r>
          </a:p>
        </p:txBody>
      </p:sp>
      <p:sp>
        <p:nvSpPr>
          <p:cNvPr id="3" name="Slide Number Placeholder 2">
            <a:extLst>
              <a:ext uri="{FF2B5EF4-FFF2-40B4-BE49-F238E27FC236}">
                <a16:creationId xmlns:a16="http://schemas.microsoft.com/office/drawing/2014/main" id="{06022583-17A4-0C7B-CA91-74E68E1BF019}"/>
              </a:ext>
            </a:extLst>
          </p:cNvPr>
          <p:cNvSpPr>
            <a:spLocks noGrp="1"/>
          </p:cNvSpPr>
          <p:nvPr>
            <p:ph type="sldNum" sz="quarter" idx="12"/>
          </p:nvPr>
        </p:nvSpPr>
        <p:spPr/>
        <p:txBody>
          <a:bodyPr/>
          <a:lstStyle/>
          <a:p>
            <a:fld id="{48FC179B-E1DC-44DF-B0E4-66A8D350C2BE}" type="slidenum">
              <a:rPr lang="en-US" smtClean="0"/>
              <a:t>32</a:t>
            </a:fld>
            <a:endParaRPr lang="en-US"/>
          </a:p>
        </p:txBody>
      </p:sp>
      <p:pic>
        <p:nvPicPr>
          <p:cNvPr id="4" name="Picture 3">
            <a:extLst>
              <a:ext uri="{FF2B5EF4-FFF2-40B4-BE49-F238E27FC236}">
                <a16:creationId xmlns:a16="http://schemas.microsoft.com/office/drawing/2014/main" id="{48956469-67F3-C0CB-316B-FE46FD97BB6E}"/>
              </a:ext>
            </a:extLst>
          </p:cNvPr>
          <p:cNvPicPr>
            <a:picLocks noChangeAspect="1"/>
          </p:cNvPicPr>
          <p:nvPr/>
        </p:nvPicPr>
        <p:blipFill>
          <a:blip r:embed="rId2"/>
          <a:stretch>
            <a:fillRect/>
          </a:stretch>
        </p:blipFill>
        <p:spPr>
          <a:xfrm>
            <a:off x="838200" y="1690688"/>
            <a:ext cx="6407451" cy="1353429"/>
          </a:xfrm>
          <a:prstGeom prst="rect">
            <a:avLst/>
          </a:prstGeom>
        </p:spPr>
      </p:pic>
      <p:sp>
        <p:nvSpPr>
          <p:cNvPr id="5" name="TextBox 4">
            <a:extLst>
              <a:ext uri="{FF2B5EF4-FFF2-40B4-BE49-F238E27FC236}">
                <a16:creationId xmlns:a16="http://schemas.microsoft.com/office/drawing/2014/main" id="{4741174E-F8F7-456F-800B-EAFAA4315E3C}"/>
              </a:ext>
            </a:extLst>
          </p:cNvPr>
          <p:cNvSpPr txBox="1"/>
          <p:nvPr/>
        </p:nvSpPr>
        <p:spPr>
          <a:xfrm>
            <a:off x="838200" y="3044117"/>
            <a:ext cx="6292679" cy="1477328"/>
          </a:xfrm>
          <a:prstGeom prst="rect">
            <a:avLst/>
          </a:prstGeom>
          <a:noFill/>
        </p:spPr>
        <p:txBody>
          <a:bodyPr wrap="square">
            <a:spAutoFit/>
          </a:bodyPr>
          <a:lstStyle/>
          <a:p>
            <a:pPr marL="285750" indent="-285750">
              <a:buFont typeface="Wingdings" panose="05000000000000000000" pitchFamily="2" charset="2"/>
              <a:buChar char="Ø"/>
            </a:pPr>
            <a:r>
              <a:rPr lang="fr-FR" dirty="0" err="1"/>
              <a:t>Salicylic</a:t>
            </a:r>
            <a:r>
              <a:rPr lang="fr-FR" dirty="0"/>
              <a:t> </a:t>
            </a:r>
            <a:r>
              <a:rPr lang="fr-FR" dirty="0" err="1"/>
              <a:t>acid</a:t>
            </a:r>
            <a:r>
              <a:rPr lang="fr-FR" dirty="0"/>
              <a:t> 100% (S.A.) </a:t>
            </a:r>
          </a:p>
          <a:p>
            <a:r>
              <a:rPr lang="fr-FR" dirty="0"/>
              <a:t>T1 - 0.2g</a:t>
            </a:r>
          </a:p>
          <a:p>
            <a:r>
              <a:rPr lang="fr-FR" dirty="0"/>
              <a:t>T2 - 0.3g</a:t>
            </a:r>
          </a:p>
          <a:p>
            <a:r>
              <a:rPr lang="fr-FR" dirty="0"/>
              <a:t>T3 - 0.4g</a:t>
            </a:r>
          </a:p>
          <a:p>
            <a:r>
              <a:rPr lang="en-GB" dirty="0"/>
              <a:t>Dissolve in 100% ethyl Alcohol and add distilled water to tied up</a:t>
            </a:r>
            <a:endParaRPr lang="fr-FR" dirty="0"/>
          </a:p>
        </p:txBody>
      </p:sp>
      <p:sp>
        <p:nvSpPr>
          <p:cNvPr id="6" name="TextBox 5">
            <a:extLst>
              <a:ext uri="{FF2B5EF4-FFF2-40B4-BE49-F238E27FC236}">
                <a16:creationId xmlns:a16="http://schemas.microsoft.com/office/drawing/2014/main" id="{827390F2-1578-53DB-23E9-DE95239857B4}"/>
              </a:ext>
            </a:extLst>
          </p:cNvPr>
          <p:cNvSpPr txBox="1"/>
          <p:nvPr/>
        </p:nvSpPr>
        <p:spPr>
          <a:xfrm>
            <a:off x="838200" y="4474254"/>
            <a:ext cx="6098058" cy="1754326"/>
          </a:xfrm>
          <a:prstGeom prst="rect">
            <a:avLst/>
          </a:prstGeom>
          <a:noFill/>
        </p:spPr>
        <p:txBody>
          <a:bodyPr wrap="square">
            <a:spAutoFit/>
          </a:bodyPr>
          <a:lstStyle/>
          <a:p>
            <a:pPr marL="285750" indent="-285750">
              <a:buFont typeface="Wingdings" panose="05000000000000000000" pitchFamily="2" charset="2"/>
              <a:buChar char="Ø"/>
            </a:pPr>
            <a:r>
              <a:rPr lang="en-GB" dirty="0"/>
              <a:t>Paclobutrazol (20%) (P)</a:t>
            </a:r>
          </a:p>
          <a:p>
            <a:r>
              <a:rPr lang="en-GB" dirty="0"/>
              <a:t>T10 – 5g/m</a:t>
            </a:r>
          </a:p>
          <a:p>
            <a:r>
              <a:rPr lang="en-GB" dirty="0"/>
              <a:t>T11 – 7g/m</a:t>
            </a:r>
          </a:p>
          <a:p>
            <a:r>
              <a:rPr lang="en-GB" dirty="0"/>
              <a:t>T12 – 9 g/m </a:t>
            </a:r>
          </a:p>
          <a:p>
            <a:r>
              <a:rPr lang="en-GB" dirty="0"/>
              <a:t>Graeme amount × canopy length as meters </a:t>
            </a:r>
          </a:p>
          <a:p>
            <a:r>
              <a:rPr lang="en-GB" dirty="0"/>
              <a:t>E.g.: - 3m canopy T10 plant 5g × 3m = 15g/m</a:t>
            </a:r>
          </a:p>
        </p:txBody>
      </p:sp>
      <p:sp>
        <p:nvSpPr>
          <p:cNvPr id="7" name="TextBox 6">
            <a:extLst>
              <a:ext uri="{FF2B5EF4-FFF2-40B4-BE49-F238E27FC236}">
                <a16:creationId xmlns:a16="http://schemas.microsoft.com/office/drawing/2014/main" id="{D41F1876-8EEB-3727-9069-91EFAE468E9C}"/>
              </a:ext>
            </a:extLst>
          </p:cNvPr>
          <p:cNvSpPr txBox="1"/>
          <p:nvPr/>
        </p:nvSpPr>
        <p:spPr>
          <a:xfrm>
            <a:off x="7929856" y="1027906"/>
            <a:ext cx="2743200" cy="2017668"/>
          </a:xfrm>
          <a:prstGeom prst="rect">
            <a:avLst/>
          </a:prstGeom>
          <a:noFill/>
        </p:spPr>
        <p:txBody>
          <a:bodyPr wrap="square">
            <a:spAutoFit/>
          </a:bodyPr>
          <a:lstStyle/>
          <a:p>
            <a:pPr marL="342900" lvl="0" indent="-342900" algn="just">
              <a:lnSpc>
                <a:spcPct val="150000"/>
              </a:lnSpc>
              <a:spcAft>
                <a:spcPts val="80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cs typeface="Iskoola Pota" panose="020B0502040204020203" pitchFamily="34" charset="0"/>
              </a:rPr>
              <a:t>Ethereal 40% (E)</a:t>
            </a:r>
            <a:endParaRPr lang="en-GB" sz="1600" dirty="0">
              <a:effectLst/>
              <a:latin typeface="Calibri" panose="020F0502020204030204" pitchFamily="34" charset="0"/>
              <a:ea typeface="Calibri" panose="020F0502020204030204" pitchFamily="34" charset="0"/>
              <a:cs typeface="Iskoola Pota" panose="020B0502040204020203" pitchFamily="34" charset="0"/>
            </a:endParaRPr>
          </a:p>
          <a:p>
            <a:pPr algn="just">
              <a:lnSpc>
                <a:spcPct val="150000"/>
              </a:lnSpc>
              <a:spcAft>
                <a:spcPts val="800"/>
              </a:spcAft>
            </a:pPr>
            <a:r>
              <a:rPr lang="en-US" sz="1800" dirty="0">
                <a:effectLst/>
                <a:latin typeface="Times New Roman" panose="02020603050405020304" pitchFamily="18" charset="0"/>
                <a:ea typeface="Calibri" panose="020F0502020204030204" pitchFamily="34" charset="0"/>
                <a:cs typeface="Iskoola Pota" panose="020B0502040204020203" pitchFamily="34" charset="0"/>
              </a:rPr>
              <a:t>T4 – 0.25ml/l</a:t>
            </a:r>
            <a:endParaRPr lang="en-GB" sz="1600" dirty="0">
              <a:effectLst/>
              <a:latin typeface="Calibri" panose="020F0502020204030204" pitchFamily="34" charset="0"/>
              <a:ea typeface="Calibri" panose="020F0502020204030204" pitchFamily="34" charset="0"/>
              <a:cs typeface="Iskoola Pota" panose="020B0502040204020203" pitchFamily="34" charset="0"/>
            </a:endParaRPr>
          </a:p>
          <a:p>
            <a:pPr algn="just">
              <a:lnSpc>
                <a:spcPct val="150000"/>
              </a:lnSpc>
              <a:spcAft>
                <a:spcPts val="800"/>
              </a:spcAft>
            </a:pPr>
            <a:r>
              <a:rPr lang="en-US" sz="1800" dirty="0">
                <a:effectLst/>
                <a:latin typeface="Times New Roman" panose="02020603050405020304" pitchFamily="18" charset="0"/>
                <a:ea typeface="Calibri" panose="020F0502020204030204" pitchFamily="34" charset="0"/>
                <a:cs typeface="Iskoola Pota" panose="020B0502040204020203" pitchFamily="34" charset="0"/>
              </a:rPr>
              <a:t>T5 – 0.5ml/l</a:t>
            </a:r>
            <a:endParaRPr lang="en-GB" sz="1600" dirty="0">
              <a:effectLst/>
              <a:latin typeface="Calibri" panose="020F0502020204030204" pitchFamily="34" charset="0"/>
              <a:ea typeface="Calibri" panose="020F0502020204030204" pitchFamily="34" charset="0"/>
              <a:cs typeface="Iskoola Pota" panose="020B0502040204020203" pitchFamily="34" charset="0"/>
            </a:endParaRPr>
          </a:p>
          <a:p>
            <a:pPr algn="just">
              <a:lnSpc>
                <a:spcPct val="150000"/>
              </a:lnSpc>
              <a:spcAft>
                <a:spcPts val="800"/>
              </a:spcAft>
            </a:pPr>
            <a:r>
              <a:rPr lang="en-US" sz="1800" dirty="0">
                <a:effectLst/>
                <a:latin typeface="Times New Roman" panose="02020603050405020304" pitchFamily="18" charset="0"/>
                <a:ea typeface="Calibri" panose="020F0502020204030204" pitchFamily="34" charset="0"/>
                <a:cs typeface="Iskoola Pota" panose="020B0502040204020203" pitchFamily="34" charset="0"/>
              </a:rPr>
              <a:t>T6 – 0.75ml/l</a:t>
            </a:r>
            <a:endParaRPr lang="en-GB" sz="1600" dirty="0">
              <a:effectLst/>
              <a:latin typeface="Calibri" panose="020F0502020204030204" pitchFamily="34" charset="0"/>
              <a:ea typeface="Calibri" panose="020F0502020204030204" pitchFamily="34" charset="0"/>
              <a:cs typeface="Iskoola Pota" panose="020B0502040204020203" pitchFamily="34" charset="0"/>
            </a:endParaRPr>
          </a:p>
        </p:txBody>
      </p:sp>
      <p:sp>
        <p:nvSpPr>
          <p:cNvPr id="8" name="TextBox 7">
            <a:extLst>
              <a:ext uri="{FF2B5EF4-FFF2-40B4-BE49-F238E27FC236}">
                <a16:creationId xmlns:a16="http://schemas.microsoft.com/office/drawing/2014/main" id="{96E69223-B6EF-B137-5DED-7835F7F36A49}"/>
              </a:ext>
            </a:extLst>
          </p:cNvPr>
          <p:cNvSpPr txBox="1"/>
          <p:nvPr/>
        </p:nvSpPr>
        <p:spPr>
          <a:xfrm>
            <a:off x="7377499" y="3375013"/>
            <a:ext cx="3976301" cy="2951257"/>
          </a:xfrm>
          <a:prstGeom prst="rect">
            <a:avLst/>
          </a:prstGeom>
          <a:noFill/>
        </p:spPr>
        <p:txBody>
          <a:bodyPr wrap="square">
            <a:spAutoFit/>
          </a:bodyPr>
          <a:lstStyle/>
          <a:p>
            <a:pPr marL="342900" lvl="0" indent="-342900" algn="just">
              <a:lnSpc>
                <a:spcPct val="150000"/>
              </a:lnSpc>
              <a:spcAft>
                <a:spcPts val="80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cs typeface="Iskoola Pota" panose="020B0502040204020203" pitchFamily="34" charset="0"/>
              </a:rPr>
              <a:t>Gibberellic (100%) (GA3)</a:t>
            </a:r>
            <a:endParaRPr lang="en-GB" sz="1600" dirty="0">
              <a:effectLst/>
              <a:latin typeface="Calibri" panose="020F0502020204030204" pitchFamily="34" charset="0"/>
              <a:ea typeface="Calibri" panose="020F0502020204030204" pitchFamily="34" charset="0"/>
              <a:cs typeface="Iskoola Pota" panose="020B0502040204020203" pitchFamily="34" charset="0"/>
            </a:endParaRPr>
          </a:p>
          <a:p>
            <a:pPr algn="just">
              <a:lnSpc>
                <a:spcPct val="150000"/>
              </a:lnSpc>
              <a:spcAft>
                <a:spcPts val="800"/>
              </a:spcAft>
            </a:pPr>
            <a:r>
              <a:rPr lang="en-US" sz="1800" dirty="0">
                <a:effectLst/>
                <a:latin typeface="Times New Roman" panose="02020603050405020304" pitchFamily="18" charset="0"/>
                <a:ea typeface="Calibri" panose="020F0502020204030204" pitchFamily="34" charset="0"/>
                <a:cs typeface="Iskoola Pota" panose="020B0502040204020203" pitchFamily="34" charset="0"/>
              </a:rPr>
              <a:t>T7 – 0.1g</a:t>
            </a:r>
            <a:endParaRPr lang="en-GB" sz="1600" dirty="0">
              <a:effectLst/>
              <a:latin typeface="Calibri" panose="020F0502020204030204" pitchFamily="34" charset="0"/>
              <a:ea typeface="Calibri" panose="020F0502020204030204" pitchFamily="34" charset="0"/>
              <a:cs typeface="Iskoola Pota" panose="020B0502040204020203" pitchFamily="34" charset="0"/>
            </a:endParaRPr>
          </a:p>
          <a:p>
            <a:pPr algn="just">
              <a:lnSpc>
                <a:spcPct val="150000"/>
              </a:lnSpc>
              <a:spcAft>
                <a:spcPts val="800"/>
              </a:spcAft>
            </a:pPr>
            <a:r>
              <a:rPr lang="en-US" sz="1800" dirty="0">
                <a:effectLst/>
                <a:latin typeface="Times New Roman" panose="02020603050405020304" pitchFamily="18" charset="0"/>
                <a:ea typeface="Calibri" panose="020F0502020204030204" pitchFamily="34" charset="0"/>
                <a:cs typeface="Iskoola Pota" panose="020B0502040204020203" pitchFamily="34" charset="0"/>
              </a:rPr>
              <a:t>T8 – 0.15g</a:t>
            </a:r>
            <a:endParaRPr lang="en-GB" sz="1600" dirty="0">
              <a:effectLst/>
              <a:latin typeface="Calibri" panose="020F0502020204030204" pitchFamily="34" charset="0"/>
              <a:ea typeface="Calibri" panose="020F0502020204030204" pitchFamily="34" charset="0"/>
              <a:cs typeface="Iskoola Pota" panose="020B0502040204020203" pitchFamily="34" charset="0"/>
            </a:endParaRPr>
          </a:p>
          <a:p>
            <a:pPr algn="just">
              <a:lnSpc>
                <a:spcPct val="150000"/>
              </a:lnSpc>
              <a:spcAft>
                <a:spcPts val="800"/>
              </a:spcAft>
            </a:pPr>
            <a:r>
              <a:rPr lang="en-US" sz="1800" dirty="0">
                <a:effectLst/>
                <a:latin typeface="Times New Roman" panose="02020603050405020304" pitchFamily="18" charset="0"/>
                <a:ea typeface="Calibri" panose="020F0502020204030204" pitchFamily="34" charset="0"/>
                <a:cs typeface="Iskoola Pota" panose="020B0502040204020203" pitchFamily="34" charset="0"/>
              </a:rPr>
              <a:t>T9 – 0.2g</a:t>
            </a:r>
            <a:endParaRPr lang="en-GB" sz="1600" dirty="0">
              <a:effectLst/>
              <a:latin typeface="Calibri" panose="020F0502020204030204" pitchFamily="34" charset="0"/>
              <a:ea typeface="Calibri" panose="020F0502020204030204" pitchFamily="34" charset="0"/>
              <a:cs typeface="Iskoola Pota" panose="020B0502040204020203" pitchFamily="34" charset="0"/>
            </a:endParaRPr>
          </a:p>
          <a:p>
            <a:pPr algn="just">
              <a:lnSpc>
                <a:spcPct val="150000"/>
              </a:lnSpc>
              <a:spcAft>
                <a:spcPts val="800"/>
              </a:spcAft>
            </a:pPr>
            <a:r>
              <a:rPr lang="en-US" sz="1800" dirty="0">
                <a:effectLst/>
                <a:latin typeface="Times New Roman" panose="02020603050405020304" pitchFamily="18" charset="0"/>
                <a:ea typeface="Calibri" panose="020F0502020204030204" pitchFamily="34" charset="0"/>
                <a:cs typeface="Iskoola Pota" panose="020B0502040204020203" pitchFamily="34" charset="0"/>
              </a:rPr>
              <a:t>Dissolve in 50% ethyl Alcohol and add distilled water to tied up</a:t>
            </a:r>
            <a:endParaRPr lang="en-GB" sz="1600" dirty="0">
              <a:effectLst/>
              <a:latin typeface="Calibri" panose="020F0502020204030204" pitchFamily="34" charset="0"/>
              <a:ea typeface="Calibri" panose="020F0502020204030204" pitchFamily="34" charset="0"/>
              <a:cs typeface="Iskoola Pota" panose="020B0502040204020203" pitchFamily="34" charset="0"/>
            </a:endParaRPr>
          </a:p>
        </p:txBody>
      </p:sp>
    </p:spTree>
    <p:extLst>
      <p:ext uri="{BB962C8B-B14F-4D97-AF65-F5344CB8AC3E}">
        <p14:creationId xmlns:p14="http://schemas.microsoft.com/office/powerpoint/2010/main" val="22759946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3C4353-1521-9A7B-1D87-BECE3DEF3E69}"/>
              </a:ext>
            </a:extLst>
          </p:cNvPr>
          <p:cNvSpPr>
            <a:spLocks noGrp="1"/>
          </p:cNvSpPr>
          <p:nvPr>
            <p:ph type="sldNum" sz="quarter" idx="12"/>
          </p:nvPr>
        </p:nvSpPr>
        <p:spPr/>
        <p:txBody>
          <a:bodyPr/>
          <a:lstStyle/>
          <a:p>
            <a:fld id="{48FC179B-E1DC-44DF-B0E4-66A8D350C2BE}" type="slidenum">
              <a:rPr lang="en-US" smtClean="0"/>
              <a:t>33</a:t>
            </a:fld>
            <a:endParaRPr lang="en-US"/>
          </a:p>
        </p:txBody>
      </p:sp>
      <p:pic>
        <p:nvPicPr>
          <p:cNvPr id="4" name="Content Placeholder 5">
            <a:extLst>
              <a:ext uri="{FF2B5EF4-FFF2-40B4-BE49-F238E27FC236}">
                <a16:creationId xmlns:a16="http://schemas.microsoft.com/office/drawing/2014/main" id="{EC99214C-601C-57A8-22B2-FC977CE2CD37}"/>
              </a:ext>
            </a:extLst>
          </p:cNvPr>
          <p:cNvPicPr>
            <a:picLocks noChangeAspect="1"/>
          </p:cNvPicPr>
          <p:nvPr/>
        </p:nvPicPr>
        <p:blipFill rotWithShape="1">
          <a:blip r:embed="rId2"/>
          <a:srcRect t="18240" r="7084" b="3011"/>
          <a:stretch/>
        </p:blipFill>
        <p:spPr>
          <a:xfrm>
            <a:off x="595424" y="935665"/>
            <a:ext cx="11463360" cy="5462259"/>
          </a:xfrm>
          <a:prstGeom prst="rect">
            <a:avLst/>
          </a:prstGeom>
        </p:spPr>
      </p:pic>
    </p:spTree>
    <p:extLst>
      <p:ext uri="{BB962C8B-B14F-4D97-AF65-F5344CB8AC3E}">
        <p14:creationId xmlns:p14="http://schemas.microsoft.com/office/powerpoint/2010/main" val="2929291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p:txBody>
          <a:bodyPr>
            <a:normAutofit/>
          </a:bodyPr>
          <a:lstStyle/>
          <a:p>
            <a:pPr marL="0" marR="0" algn="ctr">
              <a:lnSpc>
                <a:spcPct val="150000"/>
              </a:lnSpc>
              <a:spcBef>
                <a:spcPts val="0"/>
              </a:spcBef>
              <a:spcAft>
                <a:spcPts val="800"/>
              </a:spcAft>
            </a:pPr>
            <a:r>
              <a:rPr lang="en-US" u="sng" dirty="0">
                <a:ea typeface="Calibri" panose="020F0502020204030204" pitchFamily="34" charset="0"/>
                <a:cs typeface="Iskoola Pota" panose="02010503010101010104" pitchFamily="2" charset="0"/>
              </a:rPr>
              <a:t>Objectives</a:t>
            </a:r>
          </a:p>
        </p:txBody>
      </p:sp>
      <p:sp>
        <p:nvSpPr>
          <p:cNvPr id="3" name="Content Placeholder 2">
            <a:extLst>
              <a:ext uri="{FF2B5EF4-FFF2-40B4-BE49-F238E27FC236}">
                <a16:creationId xmlns:a16="http://schemas.microsoft.com/office/drawing/2014/main" id="{3989914B-F471-723A-5A29-F6E1BE6E81C9}"/>
              </a:ext>
            </a:extLst>
          </p:cNvPr>
          <p:cNvSpPr>
            <a:spLocks noGrp="1"/>
          </p:cNvSpPr>
          <p:nvPr>
            <p:ph idx="1"/>
          </p:nvPr>
        </p:nvSpPr>
        <p:spPr/>
        <p:txBody>
          <a:bodyPr>
            <a:normAutofit fontScale="85000" lnSpcReduction="10000"/>
          </a:bodyPr>
          <a:lstStyle/>
          <a:p>
            <a:pPr marL="0" indent="0">
              <a:buNone/>
            </a:pPr>
            <a:r>
              <a:rPr lang="en-GB" sz="3300" b="1" dirty="0"/>
              <a:t>Main objective</a:t>
            </a:r>
            <a:endParaRPr lang="en-GB" sz="3300" dirty="0"/>
          </a:p>
          <a:p>
            <a:pPr algn="just"/>
            <a:r>
              <a:rPr lang="en-GB" sz="3300" dirty="0"/>
              <a:t>To Encourage synchronize flower bud initiation of Soursop (</a:t>
            </a:r>
            <a:r>
              <a:rPr lang="en-GB" sz="3300" i="1" dirty="0"/>
              <a:t>Annona muricata L.</a:t>
            </a:r>
            <a:r>
              <a:rPr lang="en-GB" sz="3300" dirty="0"/>
              <a:t>)</a:t>
            </a:r>
            <a:r>
              <a:rPr lang="en-GB" sz="3300" i="1" dirty="0"/>
              <a:t> </a:t>
            </a:r>
            <a:r>
              <a:rPr lang="en-GB" sz="3300" dirty="0"/>
              <a:t>by using synthetic plant growth regulators</a:t>
            </a:r>
          </a:p>
          <a:p>
            <a:pPr marL="0" indent="0">
              <a:buNone/>
            </a:pPr>
            <a:endParaRPr lang="en-GB" sz="3300" dirty="0"/>
          </a:p>
          <a:p>
            <a:pPr marL="0" indent="0">
              <a:buNone/>
            </a:pPr>
            <a:r>
              <a:rPr lang="en-GB" sz="3300" b="1" dirty="0">
                <a:latin typeface="Calibri"/>
              </a:rPr>
              <a:t>Specific objectives</a:t>
            </a:r>
          </a:p>
          <a:p>
            <a:pPr algn="just"/>
            <a:r>
              <a:rPr lang="en-US" sz="3300" dirty="0">
                <a:solidFill>
                  <a:srgbClr val="000000"/>
                </a:solidFill>
                <a:cs typeface="Iskoola Pota" pitchFamily="34"/>
              </a:rPr>
              <a:t>To </a:t>
            </a:r>
            <a:r>
              <a:rPr lang="en-US" sz="3300" dirty="0">
                <a:solidFill>
                  <a:schemeClr val="tx1"/>
                </a:solidFill>
                <a:cs typeface="Iskoola Pota" pitchFamily="34"/>
              </a:rPr>
              <a:t>study the impact of synthetic plant growth regulators on flower opening </a:t>
            </a:r>
            <a:r>
              <a:rPr lang="en-US" sz="3300" dirty="0">
                <a:solidFill>
                  <a:srgbClr val="000000"/>
                </a:solidFill>
                <a:cs typeface="Iskoola Pota" pitchFamily="34"/>
              </a:rPr>
              <a:t>of Soursop</a:t>
            </a:r>
          </a:p>
          <a:p>
            <a:pPr algn="just"/>
            <a:endParaRPr lang="en-GB" sz="3300" dirty="0">
              <a:solidFill>
                <a:srgbClr val="000000"/>
              </a:solidFill>
              <a:cs typeface="Iskoola Pota" pitchFamily="34"/>
            </a:endParaRPr>
          </a:p>
          <a:p>
            <a:pPr algn="just"/>
            <a:r>
              <a:rPr lang="en-US" sz="3300" dirty="0">
                <a:solidFill>
                  <a:srgbClr val="000000"/>
                </a:solidFill>
                <a:cs typeface="Iskoola Pota" pitchFamily="34"/>
              </a:rPr>
              <a:t>To examine the synthetic plant growth regulators on pollen viability of Soursop</a:t>
            </a:r>
            <a:endParaRPr lang="en-GB" sz="3300" dirty="0"/>
          </a:p>
          <a:p>
            <a:endParaRPr lang="en-US" dirty="0"/>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4</a:t>
            </a:fld>
            <a:endParaRPr lang="en-US"/>
          </a:p>
        </p:txBody>
      </p:sp>
    </p:spTree>
    <p:extLst>
      <p:ext uri="{BB962C8B-B14F-4D97-AF65-F5344CB8AC3E}">
        <p14:creationId xmlns:p14="http://schemas.microsoft.com/office/powerpoint/2010/main" val="1034341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p:txBody>
          <a:bodyPr>
            <a:normAutofit/>
          </a:bodyPr>
          <a:lstStyle/>
          <a:p>
            <a:pPr algn="ctr"/>
            <a:r>
              <a:rPr lang="en-US" sz="4400" u="sng" dirty="0"/>
              <a:t>Material and Methods</a:t>
            </a:r>
          </a:p>
        </p:txBody>
      </p:sp>
      <p:sp>
        <p:nvSpPr>
          <p:cNvPr id="3" name="Content Placeholder 2">
            <a:extLst>
              <a:ext uri="{FF2B5EF4-FFF2-40B4-BE49-F238E27FC236}">
                <a16:creationId xmlns:a16="http://schemas.microsoft.com/office/drawing/2014/main" id="{3989914B-F471-723A-5A29-F6E1BE6E81C9}"/>
              </a:ext>
            </a:extLst>
          </p:cNvPr>
          <p:cNvSpPr>
            <a:spLocks noGrp="1"/>
          </p:cNvSpPr>
          <p:nvPr>
            <p:ph idx="1"/>
          </p:nvPr>
        </p:nvSpPr>
        <p:spPr/>
        <p:txBody>
          <a:bodyPr>
            <a:normAutofit/>
          </a:bodyPr>
          <a:lstStyle/>
          <a:p>
            <a:pPr marL="0" indent="0">
              <a:buNone/>
            </a:pPr>
            <a:r>
              <a:rPr lang="en-GB" b="1" dirty="0"/>
              <a:t>Experiment location</a:t>
            </a:r>
          </a:p>
          <a:p>
            <a:r>
              <a:rPr kumimoji="0" lang="en-US" sz="2800" b="0" i="0" u="none" strike="noStrike" kern="1200" cap="none" spc="0" normalizeH="0" baseline="0" noProof="0" dirty="0">
                <a:ln>
                  <a:noFill/>
                </a:ln>
                <a:solidFill>
                  <a:prstClr val="black"/>
                </a:solidFill>
                <a:effectLst/>
                <a:uLnTx/>
                <a:uFillTx/>
                <a:latin typeface="Calibri" panose="020F0502020204030204"/>
                <a:cs typeface="Iskoola Pota" pitchFamily="34"/>
              </a:rPr>
              <a:t>The experiment was conducted at Fruit Research and Development Institute, </a:t>
            </a:r>
            <a:r>
              <a:rPr kumimoji="0" lang="en-US" sz="2800" b="0" i="0" u="none" strike="noStrike" kern="1200" cap="none" spc="0" normalizeH="0" baseline="0" noProof="0" dirty="0" err="1">
                <a:ln>
                  <a:noFill/>
                </a:ln>
                <a:solidFill>
                  <a:prstClr val="black"/>
                </a:solidFill>
                <a:effectLst/>
                <a:uLnTx/>
                <a:uFillTx/>
                <a:latin typeface="Calibri" panose="020F0502020204030204"/>
                <a:cs typeface="Iskoola Pota" pitchFamily="34"/>
              </a:rPr>
              <a:t>Horana</a:t>
            </a:r>
            <a:endParaRPr kumimoji="0" lang="en-US" sz="2800" b="0" i="0" u="none" strike="noStrike" kern="1200" cap="none" spc="0" normalizeH="0" baseline="0" noProof="0" dirty="0">
              <a:ln>
                <a:noFill/>
              </a:ln>
              <a:solidFill>
                <a:prstClr val="black"/>
              </a:solidFill>
              <a:effectLst/>
              <a:uLnTx/>
              <a:uFillTx/>
              <a:latin typeface="Calibri" panose="020F0502020204030204"/>
              <a:cs typeface="Iskoola Pota" pitchFamily="34"/>
            </a:endParaRPr>
          </a:p>
          <a:p>
            <a:pPr marL="0" indent="0">
              <a:buNone/>
            </a:pPr>
            <a:r>
              <a:rPr lang="en-US" b="1" dirty="0">
                <a:solidFill>
                  <a:prstClr val="black"/>
                </a:solidFill>
                <a:latin typeface="Calibri" panose="020F0502020204030204"/>
                <a:cs typeface="Iskoola Pota" pitchFamily="34"/>
              </a:rPr>
              <a:t>Experimental unit </a:t>
            </a:r>
            <a:endParaRPr kumimoji="0" lang="en-GB" sz="2800" b="1" i="0" u="none" strike="noStrike" kern="1200" cap="none" spc="0" normalizeH="0" baseline="0" noProof="0" dirty="0">
              <a:ln>
                <a:noFill/>
              </a:ln>
              <a:solidFill>
                <a:prstClr val="black"/>
              </a:solidFill>
              <a:effectLst/>
              <a:uLnTx/>
              <a:uFillTx/>
              <a:latin typeface="Calibri" panose="020F0502020204030204"/>
              <a:cs typeface="Iskoola Pota" pitchFamily="34"/>
            </a:endParaRPr>
          </a:p>
          <a:p>
            <a:pPr>
              <a:lnSpc>
                <a:spcPct val="107000"/>
              </a:lnSpc>
              <a:spcAft>
                <a:spcPts val="800"/>
              </a:spcAft>
              <a:tabLst>
                <a:tab pos="457200" algn="l"/>
              </a:tabLst>
            </a:pPr>
            <a:r>
              <a:rPr lang="en-GB" sz="2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All most evenly grown 5 years old plants selected</a:t>
            </a:r>
          </a:p>
          <a:p>
            <a:pPr marL="0" indent="0">
              <a:lnSpc>
                <a:spcPct val="107000"/>
              </a:lnSpc>
              <a:spcAft>
                <a:spcPts val="800"/>
              </a:spcAft>
              <a:buNone/>
              <a:tabLst>
                <a:tab pos="457200" algn="l"/>
              </a:tabLst>
            </a:pPr>
            <a:r>
              <a:rPr lang="en-GB" b="1" dirty="0"/>
              <a:t>Experiment design</a:t>
            </a:r>
          </a:p>
          <a:p>
            <a:r>
              <a:rPr lang="en-GB" dirty="0"/>
              <a:t>Randomized complete block design (RCBD) with three replicates</a:t>
            </a:r>
          </a:p>
          <a:p>
            <a:endParaRPr lang="en-US" dirty="0"/>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5</a:t>
            </a:fld>
            <a:endParaRPr lang="en-US"/>
          </a:p>
        </p:txBody>
      </p:sp>
    </p:spTree>
    <p:extLst>
      <p:ext uri="{BB962C8B-B14F-4D97-AF65-F5344CB8AC3E}">
        <p14:creationId xmlns:p14="http://schemas.microsoft.com/office/powerpoint/2010/main" val="1754585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13A1C-2860-77D4-5D92-11B5E5BBFF5F}"/>
              </a:ext>
            </a:extLst>
          </p:cNvPr>
          <p:cNvSpPr>
            <a:spLocks noGrp="1"/>
          </p:cNvSpPr>
          <p:nvPr>
            <p:ph type="title"/>
          </p:nvPr>
        </p:nvSpPr>
        <p:spPr>
          <a:xfrm>
            <a:off x="1468395" y="247136"/>
            <a:ext cx="5627864" cy="973996"/>
          </a:xfrm>
        </p:spPr>
        <p:txBody>
          <a:bodyPr>
            <a:normAutofit/>
          </a:bodyPr>
          <a:lstStyle/>
          <a:p>
            <a:pPr algn="r"/>
            <a:r>
              <a:rPr lang="en-GB" sz="2800" dirty="0"/>
              <a:t>Material and Methods cont.…..</a:t>
            </a:r>
          </a:p>
        </p:txBody>
      </p:sp>
      <p:sp>
        <p:nvSpPr>
          <p:cNvPr id="3" name="Content Placeholder 2">
            <a:extLst>
              <a:ext uri="{FF2B5EF4-FFF2-40B4-BE49-F238E27FC236}">
                <a16:creationId xmlns:a16="http://schemas.microsoft.com/office/drawing/2014/main" id="{2DF3D0D5-98CF-5920-2C53-05F77D5CF574}"/>
              </a:ext>
            </a:extLst>
          </p:cNvPr>
          <p:cNvSpPr>
            <a:spLocks noGrp="1"/>
          </p:cNvSpPr>
          <p:nvPr>
            <p:ph idx="1"/>
          </p:nvPr>
        </p:nvSpPr>
        <p:spPr>
          <a:xfrm>
            <a:off x="838200" y="1371600"/>
            <a:ext cx="10515600" cy="4984750"/>
          </a:xfrm>
        </p:spPr>
        <p:txBody>
          <a:bodyPr>
            <a:normAutofit/>
          </a:bodyPr>
          <a:lstStyle/>
          <a:p>
            <a:pPr marL="0" indent="0">
              <a:buNone/>
            </a:pPr>
            <a:r>
              <a:rPr lang="en-GB" sz="3200" b="1" dirty="0"/>
              <a:t>Experiment layout </a:t>
            </a:r>
          </a:p>
          <a:p>
            <a:pPr marL="0" indent="0">
              <a:buNone/>
            </a:pPr>
            <a:endParaRPr lang="en-GB" sz="3200" dirty="0"/>
          </a:p>
          <a:p>
            <a:endParaRPr lang="en-GB" dirty="0"/>
          </a:p>
        </p:txBody>
      </p:sp>
      <p:sp>
        <p:nvSpPr>
          <p:cNvPr id="4" name="Slide Number Placeholder 3">
            <a:extLst>
              <a:ext uri="{FF2B5EF4-FFF2-40B4-BE49-F238E27FC236}">
                <a16:creationId xmlns:a16="http://schemas.microsoft.com/office/drawing/2014/main" id="{40073763-DDB3-00BE-8757-2555632F0E33}"/>
              </a:ext>
            </a:extLst>
          </p:cNvPr>
          <p:cNvSpPr>
            <a:spLocks noGrp="1"/>
          </p:cNvSpPr>
          <p:nvPr>
            <p:ph type="sldNum" sz="quarter" idx="12"/>
          </p:nvPr>
        </p:nvSpPr>
        <p:spPr/>
        <p:txBody>
          <a:bodyPr/>
          <a:lstStyle/>
          <a:p>
            <a:fld id="{48FC179B-E1DC-44DF-B0E4-66A8D350C2BE}" type="slidenum">
              <a:rPr lang="en-US" smtClean="0"/>
              <a:t>6</a:t>
            </a:fld>
            <a:endParaRPr lang="en-US"/>
          </a:p>
        </p:txBody>
      </p:sp>
      <p:pic>
        <p:nvPicPr>
          <p:cNvPr id="6" name="Picture 5">
            <a:extLst>
              <a:ext uri="{FF2B5EF4-FFF2-40B4-BE49-F238E27FC236}">
                <a16:creationId xmlns:a16="http://schemas.microsoft.com/office/drawing/2014/main" id="{645C23E3-49EB-53B9-3116-AC6B31EC873F}"/>
              </a:ext>
            </a:extLst>
          </p:cNvPr>
          <p:cNvPicPr>
            <a:picLocks noChangeAspect="1"/>
          </p:cNvPicPr>
          <p:nvPr/>
        </p:nvPicPr>
        <p:blipFill>
          <a:blip r:embed="rId2"/>
          <a:stretch>
            <a:fillRect/>
          </a:stretch>
        </p:blipFill>
        <p:spPr>
          <a:xfrm>
            <a:off x="838201" y="2596385"/>
            <a:ext cx="10743674" cy="2383388"/>
          </a:xfrm>
          <a:prstGeom prst="rect">
            <a:avLst/>
          </a:prstGeom>
        </p:spPr>
      </p:pic>
    </p:spTree>
    <p:extLst>
      <p:ext uri="{BB962C8B-B14F-4D97-AF65-F5344CB8AC3E}">
        <p14:creationId xmlns:p14="http://schemas.microsoft.com/office/powerpoint/2010/main" val="574565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47CC9-686F-98F4-53E2-F4ED44953311}"/>
              </a:ext>
            </a:extLst>
          </p:cNvPr>
          <p:cNvSpPr>
            <a:spLocks noGrp="1"/>
          </p:cNvSpPr>
          <p:nvPr>
            <p:ph type="title"/>
          </p:nvPr>
        </p:nvSpPr>
        <p:spPr>
          <a:xfrm>
            <a:off x="838200" y="365125"/>
            <a:ext cx="6116392" cy="1325563"/>
          </a:xfrm>
        </p:spPr>
        <p:txBody>
          <a:bodyPr>
            <a:normAutofit/>
          </a:bodyPr>
          <a:lstStyle/>
          <a:p>
            <a:pPr algn="r"/>
            <a:r>
              <a:rPr lang="en-GB" sz="2800" dirty="0"/>
              <a:t>Material and Methods cont.…..</a:t>
            </a:r>
          </a:p>
        </p:txBody>
      </p:sp>
      <p:sp>
        <p:nvSpPr>
          <p:cNvPr id="3" name="Content Placeholder 2">
            <a:extLst>
              <a:ext uri="{FF2B5EF4-FFF2-40B4-BE49-F238E27FC236}">
                <a16:creationId xmlns:a16="http://schemas.microsoft.com/office/drawing/2014/main" id="{78649977-C3CC-F0DE-B553-9D6B69D39E52}"/>
              </a:ext>
            </a:extLst>
          </p:cNvPr>
          <p:cNvSpPr>
            <a:spLocks noGrp="1"/>
          </p:cNvSpPr>
          <p:nvPr>
            <p:ph idx="1"/>
          </p:nvPr>
        </p:nvSpPr>
        <p:spPr/>
        <p:txBody>
          <a:bodyPr/>
          <a:lstStyle/>
          <a:p>
            <a:pPr marL="0" indent="0">
              <a:buNone/>
            </a:pPr>
            <a:r>
              <a:rPr lang="en-GB" b="1" dirty="0"/>
              <a:t>Treatments </a:t>
            </a:r>
          </a:p>
          <a:p>
            <a:endParaRPr lang="en-GB" b="1" dirty="0"/>
          </a:p>
          <a:p>
            <a:endParaRPr lang="en-GB" dirty="0"/>
          </a:p>
        </p:txBody>
      </p:sp>
      <p:sp>
        <p:nvSpPr>
          <p:cNvPr id="4" name="Slide Number Placeholder 3">
            <a:extLst>
              <a:ext uri="{FF2B5EF4-FFF2-40B4-BE49-F238E27FC236}">
                <a16:creationId xmlns:a16="http://schemas.microsoft.com/office/drawing/2014/main" id="{8201C6BC-0E13-30DA-9273-832565179915}"/>
              </a:ext>
            </a:extLst>
          </p:cNvPr>
          <p:cNvSpPr>
            <a:spLocks noGrp="1"/>
          </p:cNvSpPr>
          <p:nvPr>
            <p:ph type="sldNum" sz="quarter" idx="12"/>
          </p:nvPr>
        </p:nvSpPr>
        <p:spPr/>
        <p:txBody>
          <a:bodyPr/>
          <a:lstStyle/>
          <a:p>
            <a:fld id="{48FC179B-E1DC-44DF-B0E4-66A8D350C2BE}" type="slidenum">
              <a:rPr lang="en-US" smtClean="0"/>
              <a:t>7</a:t>
            </a:fld>
            <a:endParaRPr lang="en-US"/>
          </a:p>
        </p:txBody>
      </p:sp>
      <p:pic>
        <p:nvPicPr>
          <p:cNvPr id="6" name="Picture 5">
            <a:extLst>
              <a:ext uri="{FF2B5EF4-FFF2-40B4-BE49-F238E27FC236}">
                <a16:creationId xmlns:a16="http://schemas.microsoft.com/office/drawing/2014/main" id="{38E593D6-DB77-7BF9-A451-613C0EB1D3F5}"/>
              </a:ext>
            </a:extLst>
          </p:cNvPr>
          <p:cNvPicPr>
            <a:picLocks noChangeAspect="1"/>
          </p:cNvPicPr>
          <p:nvPr/>
        </p:nvPicPr>
        <p:blipFill>
          <a:blip r:embed="rId2"/>
          <a:stretch>
            <a:fillRect/>
          </a:stretch>
        </p:blipFill>
        <p:spPr>
          <a:xfrm>
            <a:off x="2616368" y="2242591"/>
            <a:ext cx="8737432" cy="3934372"/>
          </a:xfrm>
          <a:prstGeom prst="rect">
            <a:avLst/>
          </a:prstGeom>
        </p:spPr>
      </p:pic>
    </p:spTree>
    <p:extLst>
      <p:ext uri="{BB962C8B-B14F-4D97-AF65-F5344CB8AC3E}">
        <p14:creationId xmlns:p14="http://schemas.microsoft.com/office/powerpoint/2010/main" val="3050690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2F81C-E9AF-A20D-605D-E7DF25A113B8}"/>
              </a:ext>
            </a:extLst>
          </p:cNvPr>
          <p:cNvSpPr>
            <a:spLocks noGrp="1"/>
          </p:cNvSpPr>
          <p:nvPr>
            <p:ph type="title"/>
          </p:nvPr>
        </p:nvSpPr>
        <p:spPr>
          <a:xfrm>
            <a:off x="838200" y="365125"/>
            <a:ext cx="6026239" cy="1325563"/>
          </a:xfrm>
        </p:spPr>
        <p:txBody>
          <a:bodyPr/>
          <a:lstStyle/>
          <a:p>
            <a:pPr algn="r"/>
            <a:r>
              <a:rPr kumimoji="0" lang="en-GB" sz="2800" b="1" i="0" u="none" strike="noStrike" kern="1200" cap="none" spc="0" normalizeH="0" baseline="0" noProof="0" dirty="0">
                <a:ln>
                  <a:noFill/>
                </a:ln>
                <a:solidFill>
                  <a:prstClr val="black"/>
                </a:solidFill>
                <a:effectLst/>
                <a:uLnTx/>
                <a:uFillTx/>
                <a:latin typeface="Calibri Light" panose="020F0302020204030204"/>
                <a:ea typeface="+mj-ea"/>
                <a:cs typeface="+mj-cs"/>
              </a:rPr>
              <a:t>Material and Methods cont.…..</a:t>
            </a:r>
            <a:endParaRPr lang="en-GB" dirty="0"/>
          </a:p>
        </p:txBody>
      </p:sp>
      <p:sp>
        <p:nvSpPr>
          <p:cNvPr id="3" name="Content Placeholder 2">
            <a:extLst>
              <a:ext uri="{FF2B5EF4-FFF2-40B4-BE49-F238E27FC236}">
                <a16:creationId xmlns:a16="http://schemas.microsoft.com/office/drawing/2014/main" id="{7FA1E9CF-3F09-A284-2DD5-E4308DEF5A5B}"/>
              </a:ext>
            </a:extLst>
          </p:cNvPr>
          <p:cNvSpPr>
            <a:spLocks noGrp="1"/>
          </p:cNvSpPr>
          <p:nvPr>
            <p:ph idx="1"/>
          </p:nvPr>
        </p:nvSpPr>
        <p:spPr/>
        <p:txBody>
          <a:bodyPr/>
          <a:lstStyle/>
          <a:p>
            <a:pPr marL="0" indent="0">
              <a:buNone/>
            </a:pPr>
            <a:r>
              <a:rPr lang="en-GB" b="1" dirty="0"/>
              <a:t>Data collection</a:t>
            </a:r>
          </a:p>
          <a:p>
            <a:r>
              <a:rPr lang="en-GB" dirty="0"/>
              <a:t>45 days after treatment application, the initiated flower bud count was taken; after that, every week newly initiated flower number was counted</a:t>
            </a:r>
          </a:p>
          <a:p>
            <a:pPr marL="0" indent="0">
              <a:buNone/>
            </a:pPr>
            <a:r>
              <a:rPr lang="en-GB" b="1" dirty="0"/>
              <a:t>Hypothesis</a:t>
            </a:r>
          </a:p>
          <a:p>
            <a:r>
              <a:rPr lang="en-GB" dirty="0"/>
              <a:t>H0 - there is no effect on synthetic plant growth regulators on synchronize flower bud initiation</a:t>
            </a:r>
          </a:p>
          <a:p>
            <a:r>
              <a:rPr lang="en-GB" dirty="0"/>
              <a:t>H1 - there is an effect on synthetic plant growth regulators on synchronize flower bud initiation</a:t>
            </a:r>
          </a:p>
          <a:p>
            <a:endParaRPr lang="en-GB" dirty="0"/>
          </a:p>
        </p:txBody>
      </p:sp>
      <p:sp>
        <p:nvSpPr>
          <p:cNvPr id="4" name="Slide Number Placeholder 3">
            <a:extLst>
              <a:ext uri="{FF2B5EF4-FFF2-40B4-BE49-F238E27FC236}">
                <a16:creationId xmlns:a16="http://schemas.microsoft.com/office/drawing/2014/main" id="{EED6D8CC-915A-F324-923D-957AE444E6CC}"/>
              </a:ext>
            </a:extLst>
          </p:cNvPr>
          <p:cNvSpPr>
            <a:spLocks noGrp="1"/>
          </p:cNvSpPr>
          <p:nvPr>
            <p:ph type="sldNum" sz="quarter" idx="12"/>
          </p:nvPr>
        </p:nvSpPr>
        <p:spPr/>
        <p:txBody>
          <a:bodyPr/>
          <a:lstStyle/>
          <a:p>
            <a:fld id="{48FC179B-E1DC-44DF-B0E4-66A8D350C2BE}" type="slidenum">
              <a:rPr lang="en-US" smtClean="0"/>
              <a:t>8</a:t>
            </a:fld>
            <a:endParaRPr lang="en-US"/>
          </a:p>
        </p:txBody>
      </p:sp>
    </p:spTree>
    <p:extLst>
      <p:ext uri="{BB962C8B-B14F-4D97-AF65-F5344CB8AC3E}">
        <p14:creationId xmlns:p14="http://schemas.microsoft.com/office/powerpoint/2010/main" val="500188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910DE-F90C-9B70-5BFA-EFC416E7A0A5}"/>
              </a:ext>
            </a:extLst>
          </p:cNvPr>
          <p:cNvSpPr>
            <a:spLocks noGrp="1"/>
          </p:cNvSpPr>
          <p:nvPr>
            <p:ph type="title"/>
          </p:nvPr>
        </p:nvSpPr>
        <p:spPr>
          <a:xfrm>
            <a:off x="838200" y="365125"/>
            <a:ext cx="6039118" cy="1325563"/>
          </a:xfrm>
        </p:spPr>
        <p:txBody>
          <a:bodyPr/>
          <a:lstStyle/>
          <a:p>
            <a:pPr algn="r"/>
            <a:r>
              <a:rPr kumimoji="0" lang="en-GB" sz="2800" b="1" i="0" u="none" strike="noStrike" kern="1200" cap="none" spc="0" normalizeH="0" baseline="0" noProof="0" dirty="0">
                <a:ln>
                  <a:noFill/>
                </a:ln>
                <a:solidFill>
                  <a:prstClr val="black"/>
                </a:solidFill>
                <a:effectLst/>
                <a:uLnTx/>
                <a:uFillTx/>
                <a:latin typeface="Calibri Light" panose="020F0302020204030204"/>
                <a:ea typeface="+mj-ea"/>
                <a:cs typeface="+mj-cs"/>
              </a:rPr>
              <a:t>Material and Methods cont.…..</a:t>
            </a:r>
            <a:endParaRPr lang="en-GB" dirty="0"/>
          </a:p>
        </p:txBody>
      </p:sp>
      <p:sp>
        <p:nvSpPr>
          <p:cNvPr id="3" name="Content Placeholder 2">
            <a:extLst>
              <a:ext uri="{FF2B5EF4-FFF2-40B4-BE49-F238E27FC236}">
                <a16:creationId xmlns:a16="http://schemas.microsoft.com/office/drawing/2014/main" id="{E0F89270-AF2B-E5EC-C76C-B9D2C5113CCC}"/>
              </a:ext>
            </a:extLst>
          </p:cNvPr>
          <p:cNvSpPr>
            <a:spLocks noGrp="1"/>
          </p:cNvSpPr>
          <p:nvPr>
            <p:ph idx="1"/>
          </p:nvPr>
        </p:nvSpPr>
        <p:spPr/>
        <p:txBody>
          <a:bodyPr>
            <a:normAutofit lnSpcReduction="10000"/>
          </a:bodyPr>
          <a:lstStyle/>
          <a:p>
            <a:r>
              <a:rPr lang="en-GB" b="1" dirty="0"/>
              <a:t>Data analysis</a:t>
            </a:r>
          </a:p>
          <a:p>
            <a:r>
              <a:rPr lang="en-GB" dirty="0"/>
              <a:t>All the data were analysed by using SAS version.9.1 and graphical illustrations were done by Microsoft Excel 2016</a:t>
            </a:r>
          </a:p>
          <a:p>
            <a:endParaRPr lang="en-GB" dirty="0"/>
          </a:p>
          <a:p>
            <a:r>
              <a:rPr lang="en-GB" dirty="0"/>
              <a:t>Kruskal-Wallis test</a:t>
            </a:r>
          </a:p>
          <a:p>
            <a:endParaRPr lang="en-GB" dirty="0"/>
          </a:p>
          <a:p>
            <a:r>
              <a:rPr lang="en-GB" dirty="0"/>
              <a:t>ANOVA</a:t>
            </a:r>
          </a:p>
          <a:p>
            <a:endParaRPr lang="en-GB" dirty="0"/>
          </a:p>
          <a:p>
            <a:r>
              <a:rPr lang="en-GB" dirty="0"/>
              <a:t>Mean separation - Tukey test</a:t>
            </a:r>
          </a:p>
          <a:p>
            <a:endParaRPr lang="en-GB" b="1" dirty="0"/>
          </a:p>
          <a:p>
            <a:endParaRPr lang="en-GB" b="1" dirty="0"/>
          </a:p>
        </p:txBody>
      </p:sp>
      <p:sp>
        <p:nvSpPr>
          <p:cNvPr id="4" name="Slide Number Placeholder 3">
            <a:extLst>
              <a:ext uri="{FF2B5EF4-FFF2-40B4-BE49-F238E27FC236}">
                <a16:creationId xmlns:a16="http://schemas.microsoft.com/office/drawing/2014/main" id="{64941E75-3A92-E9DD-747F-4C10B7391B47}"/>
              </a:ext>
            </a:extLst>
          </p:cNvPr>
          <p:cNvSpPr>
            <a:spLocks noGrp="1"/>
          </p:cNvSpPr>
          <p:nvPr>
            <p:ph type="sldNum" sz="quarter" idx="12"/>
          </p:nvPr>
        </p:nvSpPr>
        <p:spPr/>
        <p:txBody>
          <a:bodyPr/>
          <a:lstStyle/>
          <a:p>
            <a:fld id="{48FC179B-E1DC-44DF-B0E4-66A8D350C2BE}" type="slidenum">
              <a:rPr lang="en-US" smtClean="0"/>
              <a:t>9</a:t>
            </a:fld>
            <a:endParaRPr lang="en-US"/>
          </a:p>
        </p:txBody>
      </p:sp>
    </p:spTree>
    <p:extLst>
      <p:ext uri="{BB962C8B-B14F-4D97-AF65-F5344CB8AC3E}">
        <p14:creationId xmlns:p14="http://schemas.microsoft.com/office/powerpoint/2010/main" val="2859039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283</TotalTime>
  <Words>1901</Words>
  <Application>Microsoft Office PowerPoint</Application>
  <PresentationFormat>Widescreen</PresentationFormat>
  <Paragraphs>288</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Times New Roman</vt:lpstr>
      <vt:lpstr>Wingdings</vt:lpstr>
      <vt:lpstr>Office Theme</vt:lpstr>
      <vt:lpstr>Encourage Synchronize Flower Bud Initiation of Soursop (Annona muricata L.) by Using Synthetic Plant Growth Regulators</vt:lpstr>
      <vt:lpstr>Content for  the presentation</vt:lpstr>
      <vt:lpstr>Introduction</vt:lpstr>
      <vt:lpstr>Objectives</vt:lpstr>
      <vt:lpstr>Material and Methods</vt:lpstr>
      <vt:lpstr>Material and Methods cont.…..</vt:lpstr>
      <vt:lpstr>Material and Methods cont.…..</vt:lpstr>
      <vt:lpstr>Material and Methods cont.…..</vt:lpstr>
      <vt:lpstr>Material and Methods cont.…..</vt:lpstr>
      <vt:lpstr>Results and Discussion</vt:lpstr>
      <vt:lpstr>Results and Discussion cont.…..</vt:lpstr>
      <vt:lpstr>Results and Discussion cont.…..</vt:lpstr>
      <vt:lpstr>Results and Discussion cont.…..</vt:lpstr>
      <vt:lpstr>Impact of treatment on flower bud initiation (1st week)</vt:lpstr>
      <vt:lpstr>Impact of treatment on synchronised flower bud initiation(2nd week )</vt:lpstr>
      <vt:lpstr>Impact of treatment on flower bud initiation (2nd week)</vt:lpstr>
      <vt:lpstr>Impact of treatment on synchronised flower bud initiation(3rd week )</vt:lpstr>
      <vt:lpstr>Impact of treatment on flower bud initiation (3rd week)</vt:lpstr>
      <vt:lpstr>Impact of synthetic growth regulators on pollen viability</vt:lpstr>
      <vt:lpstr>Impact of treatment on pollen viability</vt:lpstr>
      <vt:lpstr>Impact of synthetic growth regulators on stigma size</vt:lpstr>
      <vt:lpstr>Impact of treatment on stigma size</vt:lpstr>
      <vt:lpstr>According to the literature………..</vt:lpstr>
      <vt:lpstr>Conclusion and Recommendations</vt:lpstr>
      <vt:lpstr>Recommendations</vt:lpstr>
      <vt:lpstr>References</vt:lpstr>
      <vt:lpstr>PowerPoint Presentation</vt:lpstr>
      <vt:lpstr>PowerPoint Presentation</vt:lpstr>
      <vt:lpstr>Thank You</vt:lpstr>
      <vt:lpstr>Tests for Normality </vt:lpstr>
      <vt:lpstr>PowerPoint Presentation</vt:lpstr>
      <vt:lpstr>Calculate ppm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Anuradha</dc:creator>
  <cp:lastModifiedBy>chathura dinesh</cp:lastModifiedBy>
  <cp:revision>37</cp:revision>
  <dcterms:created xsi:type="dcterms:W3CDTF">2023-02-09T03:28:20Z</dcterms:created>
  <dcterms:modified xsi:type="dcterms:W3CDTF">2023-03-25T18:26:13Z</dcterms:modified>
</cp:coreProperties>
</file>