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89" r:id="rId5"/>
    <p:sldId id="260" r:id="rId6"/>
    <p:sldId id="261"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90" r:id="rId21"/>
    <p:sldId id="262" r:id="rId22"/>
    <p:sldId id="279" r:id="rId23"/>
    <p:sldId id="280" r:id="rId24"/>
    <p:sldId id="281" r:id="rId25"/>
    <p:sldId id="282" r:id="rId26"/>
    <p:sldId id="283" r:id="rId27"/>
    <p:sldId id="284" r:id="rId28"/>
    <p:sldId id="285" r:id="rId29"/>
    <p:sldId id="286" r:id="rId30"/>
    <p:sldId id="287" r:id="rId31"/>
    <p:sldId id="263" r:id="rId32"/>
    <p:sldId id="288" r:id="rId33"/>
    <p:sldId id="264"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US" sz="2000"/>
              <a:t>Total N in leachate</a:t>
            </a:r>
          </a:p>
        </c:rich>
      </c:tx>
      <c:layout>
        <c:manualLayout>
          <c:xMode val="edge"/>
          <c:yMode val="edge"/>
          <c:x val="0.38757484416010501"/>
          <c:y val="1.3330285211423572E-2"/>
        </c:manualLayout>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0778306177075"/>
          <c:y val="0.13501293453426239"/>
          <c:w val="0.84902191990852627"/>
          <c:h val="0.51653260069110063"/>
        </c:manualLayout>
      </c:layout>
      <c:scatterChart>
        <c:scatterStyle val="lineMarker"/>
        <c:varyColors val="0"/>
        <c:ser>
          <c:idx val="0"/>
          <c:order val="0"/>
          <c:tx>
            <c:strRef>
              <c:f>Sheet3!$C$4</c:f>
              <c:strCache>
                <c:ptCount val="1"/>
                <c:pt idx="0">
                  <c:v>Subsoil (control) (T1)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Sheet3!$D$3:$K$3</c:f>
              <c:numCache>
                <c:formatCode>General</c:formatCode>
                <c:ptCount val="8"/>
                <c:pt idx="0">
                  <c:v>2</c:v>
                </c:pt>
                <c:pt idx="1">
                  <c:v>10</c:v>
                </c:pt>
                <c:pt idx="2">
                  <c:v>18</c:v>
                </c:pt>
                <c:pt idx="3">
                  <c:v>26</c:v>
                </c:pt>
                <c:pt idx="4">
                  <c:v>30</c:v>
                </c:pt>
                <c:pt idx="5">
                  <c:v>38</c:v>
                </c:pt>
                <c:pt idx="6">
                  <c:v>46</c:v>
                </c:pt>
                <c:pt idx="7">
                  <c:v>54</c:v>
                </c:pt>
              </c:numCache>
            </c:numRef>
          </c:xVal>
          <c:yVal>
            <c:numRef>
              <c:f>Sheet3!$D$4:$K$4</c:f>
              <c:numCache>
                <c:formatCode>General</c:formatCode>
                <c:ptCount val="8"/>
                <c:pt idx="0">
                  <c:v>39396.000000000007</c:v>
                </c:pt>
                <c:pt idx="1">
                  <c:v>15540.000000000002</c:v>
                </c:pt>
                <c:pt idx="2">
                  <c:v>392.00000000000006</c:v>
                </c:pt>
                <c:pt idx="3">
                  <c:v>279.99999999999994</c:v>
                </c:pt>
                <c:pt idx="4">
                  <c:v>37744</c:v>
                </c:pt>
                <c:pt idx="5">
                  <c:v>17864.000000000004</c:v>
                </c:pt>
                <c:pt idx="6">
                  <c:v>15596.000000000004</c:v>
                </c:pt>
                <c:pt idx="7">
                  <c:v>672.00000000000011</c:v>
                </c:pt>
              </c:numCache>
            </c:numRef>
          </c:yVal>
          <c:smooth val="0"/>
          <c:extLst>
            <c:ext xmlns:c16="http://schemas.microsoft.com/office/drawing/2014/chart" uri="{C3380CC4-5D6E-409C-BE32-E72D297353CC}">
              <c16:uniqueId val="{00000000-7BEC-433E-B94E-834D4F7CAACC}"/>
            </c:ext>
          </c:extLst>
        </c:ser>
        <c:ser>
          <c:idx val="1"/>
          <c:order val="1"/>
          <c:tx>
            <c:strRef>
              <c:f>Sheet3!$C$5</c:f>
              <c:strCache>
                <c:ptCount val="1"/>
                <c:pt idx="0">
                  <c:v>Muffle furner 600 ̊C,1hr (T2)</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Sheet3!$D$3:$K$3</c:f>
              <c:numCache>
                <c:formatCode>General</c:formatCode>
                <c:ptCount val="8"/>
                <c:pt idx="0">
                  <c:v>2</c:v>
                </c:pt>
                <c:pt idx="1">
                  <c:v>10</c:v>
                </c:pt>
                <c:pt idx="2">
                  <c:v>18</c:v>
                </c:pt>
                <c:pt idx="3">
                  <c:v>26</c:v>
                </c:pt>
                <c:pt idx="4">
                  <c:v>30</c:v>
                </c:pt>
                <c:pt idx="5">
                  <c:v>38</c:v>
                </c:pt>
                <c:pt idx="6">
                  <c:v>46</c:v>
                </c:pt>
                <c:pt idx="7">
                  <c:v>54</c:v>
                </c:pt>
              </c:numCache>
            </c:numRef>
          </c:xVal>
          <c:yVal>
            <c:numRef>
              <c:f>Sheet3!$D$5:$K$5</c:f>
              <c:numCache>
                <c:formatCode>General</c:formatCode>
                <c:ptCount val="8"/>
                <c:pt idx="0">
                  <c:v>18228.000000000004</c:v>
                </c:pt>
                <c:pt idx="1">
                  <c:v>17416.000000000004</c:v>
                </c:pt>
                <c:pt idx="2">
                  <c:v>15540.000000000002</c:v>
                </c:pt>
                <c:pt idx="3">
                  <c:v>279.99999999999994</c:v>
                </c:pt>
                <c:pt idx="4">
                  <c:v>11256.000000000002</c:v>
                </c:pt>
                <c:pt idx="5">
                  <c:v>20636</c:v>
                </c:pt>
                <c:pt idx="6">
                  <c:v>17668.000000000004</c:v>
                </c:pt>
                <c:pt idx="7">
                  <c:v>532</c:v>
                </c:pt>
              </c:numCache>
            </c:numRef>
          </c:yVal>
          <c:smooth val="0"/>
          <c:extLst>
            <c:ext xmlns:c16="http://schemas.microsoft.com/office/drawing/2014/chart" uri="{C3380CC4-5D6E-409C-BE32-E72D297353CC}">
              <c16:uniqueId val="{00000001-7BEC-433E-B94E-834D4F7CAACC}"/>
            </c:ext>
          </c:extLst>
        </c:ser>
        <c:ser>
          <c:idx val="2"/>
          <c:order val="2"/>
          <c:tx>
            <c:strRef>
              <c:f>Sheet3!$C$6</c:f>
              <c:strCache>
                <c:ptCount val="1"/>
                <c:pt idx="0">
                  <c:v>Cone pit, 50min (T3)</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xVal>
            <c:numRef>
              <c:f>Sheet3!$D$3:$K$3</c:f>
              <c:numCache>
                <c:formatCode>General</c:formatCode>
                <c:ptCount val="8"/>
                <c:pt idx="0">
                  <c:v>2</c:v>
                </c:pt>
                <c:pt idx="1">
                  <c:v>10</c:v>
                </c:pt>
                <c:pt idx="2">
                  <c:v>18</c:v>
                </c:pt>
                <c:pt idx="3">
                  <c:v>26</c:v>
                </c:pt>
                <c:pt idx="4">
                  <c:v>30</c:v>
                </c:pt>
                <c:pt idx="5">
                  <c:v>38</c:v>
                </c:pt>
                <c:pt idx="6">
                  <c:v>46</c:v>
                </c:pt>
                <c:pt idx="7">
                  <c:v>54</c:v>
                </c:pt>
              </c:numCache>
            </c:numRef>
          </c:xVal>
          <c:yVal>
            <c:numRef>
              <c:f>Sheet3!$D$6:$K$6</c:f>
              <c:numCache>
                <c:formatCode>General</c:formatCode>
                <c:ptCount val="8"/>
                <c:pt idx="0">
                  <c:v>17976</c:v>
                </c:pt>
                <c:pt idx="1">
                  <c:v>15260</c:v>
                </c:pt>
                <c:pt idx="2">
                  <c:v>14616.000000000002</c:v>
                </c:pt>
                <c:pt idx="3">
                  <c:v>336.00000000000006</c:v>
                </c:pt>
                <c:pt idx="4">
                  <c:v>29568</c:v>
                </c:pt>
                <c:pt idx="5">
                  <c:v>21588</c:v>
                </c:pt>
                <c:pt idx="6">
                  <c:v>20888.000000000004</c:v>
                </c:pt>
                <c:pt idx="7">
                  <c:v>616</c:v>
                </c:pt>
              </c:numCache>
            </c:numRef>
          </c:yVal>
          <c:smooth val="0"/>
          <c:extLst>
            <c:ext xmlns:c16="http://schemas.microsoft.com/office/drawing/2014/chart" uri="{C3380CC4-5D6E-409C-BE32-E72D297353CC}">
              <c16:uniqueId val="{00000002-7BEC-433E-B94E-834D4F7CAACC}"/>
            </c:ext>
          </c:extLst>
        </c:ser>
        <c:ser>
          <c:idx val="3"/>
          <c:order val="3"/>
          <c:tx>
            <c:strRef>
              <c:f>Sheet3!$C$7</c:f>
              <c:strCache>
                <c:ptCount val="1"/>
                <c:pt idx="0">
                  <c:v>Cone pit, 70min (T4)</c:v>
                </c:pt>
              </c:strCache>
            </c:strRef>
          </c:tx>
          <c:spPr>
            <a:ln w="22225" cap="rnd">
              <a:solidFill>
                <a:schemeClr val="accent4"/>
              </a:solidFill>
              <a:round/>
            </a:ln>
            <a:effectLst/>
          </c:spPr>
          <c:marker>
            <c:symbol val="x"/>
            <c:size val="6"/>
            <c:spPr>
              <a:noFill/>
              <a:ln w="9525">
                <a:solidFill>
                  <a:schemeClr val="accent4"/>
                </a:solidFill>
                <a:round/>
              </a:ln>
              <a:effectLst/>
            </c:spPr>
          </c:marker>
          <c:xVal>
            <c:numRef>
              <c:f>Sheet3!$D$3:$K$3</c:f>
              <c:numCache>
                <c:formatCode>General</c:formatCode>
                <c:ptCount val="8"/>
                <c:pt idx="0">
                  <c:v>2</c:v>
                </c:pt>
                <c:pt idx="1">
                  <c:v>10</c:v>
                </c:pt>
                <c:pt idx="2">
                  <c:v>18</c:v>
                </c:pt>
                <c:pt idx="3">
                  <c:v>26</c:v>
                </c:pt>
                <c:pt idx="4">
                  <c:v>30</c:v>
                </c:pt>
                <c:pt idx="5">
                  <c:v>38</c:v>
                </c:pt>
                <c:pt idx="6">
                  <c:v>46</c:v>
                </c:pt>
                <c:pt idx="7">
                  <c:v>54</c:v>
                </c:pt>
              </c:numCache>
            </c:numRef>
          </c:xVal>
          <c:yVal>
            <c:numRef>
              <c:f>Sheet3!$D$7:$K$7</c:f>
              <c:numCache>
                <c:formatCode>General</c:formatCode>
                <c:ptCount val="8"/>
                <c:pt idx="0">
                  <c:v>19432</c:v>
                </c:pt>
                <c:pt idx="1">
                  <c:v>18648.000000000004</c:v>
                </c:pt>
                <c:pt idx="2">
                  <c:v>17276.000000000004</c:v>
                </c:pt>
                <c:pt idx="3">
                  <c:v>168.00000000000003</c:v>
                </c:pt>
                <c:pt idx="4">
                  <c:v>15596.000000000004</c:v>
                </c:pt>
                <c:pt idx="5">
                  <c:v>18928</c:v>
                </c:pt>
                <c:pt idx="6">
                  <c:v>18620.000000000004</c:v>
                </c:pt>
                <c:pt idx="7">
                  <c:v>672.00000000000011</c:v>
                </c:pt>
              </c:numCache>
            </c:numRef>
          </c:yVal>
          <c:smooth val="0"/>
          <c:extLst>
            <c:ext xmlns:c16="http://schemas.microsoft.com/office/drawing/2014/chart" uri="{C3380CC4-5D6E-409C-BE32-E72D297353CC}">
              <c16:uniqueId val="{00000003-7BEC-433E-B94E-834D4F7CAACC}"/>
            </c:ext>
          </c:extLst>
        </c:ser>
        <c:ser>
          <c:idx val="4"/>
          <c:order val="4"/>
          <c:tx>
            <c:strRef>
              <c:f>Sheet3!$C$8</c:f>
              <c:strCache>
                <c:ptCount val="1"/>
                <c:pt idx="0">
                  <c:v>Double barrel, 70min (T5)</c:v>
                </c:pt>
              </c:strCache>
            </c:strRef>
          </c:tx>
          <c:spPr>
            <a:ln w="22225" cap="rnd">
              <a:solidFill>
                <a:schemeClr val="accent5"/>
              </a:solidFill>
              <a:round/>
            </a:ln>
            <a:effectLst/>
          </c:spPr>
          <c:marker>
            <c:symbol val="star"/>
            <c:size val="6"/>
            <c:spPr>
              <a:noFill/>
              <a:ln w="9525">
                <a:solidFill>
                  <a:schemeClr val="accent5"/>
                </a:solidFill>
                <a:round/>
              </a:ln>
              <a:effectLst/>
            </c:spPr>
          </c:marker>
          <c:xVal>
            <c:numRef>
              <c:f>Sheet3!$D$3:$K$3</c:f>
              <c:numCache>
                <c:formatCode>General</c:formatCode>
                <c:ptCount val="8"/>
                <c:pt idx="0">
                  <c:v>2</c:v>
                </c:pt>
                <c:pt idx="1">
                  <c:v>10</c:v>
                </c:pt>
                <c:pt idx="2">
                  <c:v>18</c:v>
                </c:pt>
                <c:pt idx="3">
                  <c:v>26</c:v>
                </c:pt>
                <c:pt idx="4">
                  <c:v>30</c:v>
                </c:pt>
                <c:pt idx="5">
                  <c:v>38</c:v>
                </c:pt>
                <c:pt idx="6">
                  <c:v>46</c:v>
                </c:pt>
                <c:pt idx="7">
                  <c:v>54</c:v>
                </c:pt>
              </c:numCache>
            </c:numRef>
          </c:xVal>
          <c:yVal>
            <c:numRef>
              <c:f>Sheet3!$D$8:$K$8</c:f>
              <c:numCache>
                <c:formatCode>General</c:formatCode>
                <c:ptCount val="8"/>
                <c:pt idx="0">
                  <c:v>20720</c:v>
                </c:pt>
                <c:pt idx="1">
                  <c:v>17276.000000000004</c:v>
                </c:pt>
                <c:pt idx="2">
                  <c:v>17164.000000000004</c:v>
                </c:pt>
                <c:pt idx="3">
                  <c:v>476.00000000000006</c:v>
                </c:pt>
                <c:pt idx="4">
                  <c:v>15064.000000000004</c:v>
                </c:pt>
                <c:pt idx="5">
                  <c:v>18956</c:v>
                </c:pt>
                <c:pt idx="6">
                  <c:v>17696.000000000004</c:v>
                </c:pt>
                <c:pt idx="7">
                  <c:v>700.00000000000011</c:v>
                </c:pt>
              </c:numCache>
            </c:numRef>
          </c:yVal>
          <c:smooth val="0"/>
          <c:extLst>
            <c:ext xmlns:c16="http://schemas.microsoft.com/office/drawing/2014/chart" uri="{C3380CC4-5D6E-409C-BE32-E72D297353CC}">
              <c16:uniqueId val="{00000004-7BEC-433E-B94E-834D4F7CAACC}"/>
            </c:ext>
          </c:extLst>
        </c:ser>
        <c:ser>
          <c:idx val="5"/>
          <c:order val="5"/>
          <c:tx>
            <c:strRef>
              <c:f>Sheet3!$C$9</c:f>
              <c:strCache>
                <c:ptCount val="1"/>
                <c:pt idx="0">
                  <c:v>Double barrel, 90min (T6)</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xVal>
            <c:numRef>
              <c:f>Sheet3!$D$3:$K$3</c:f>
              <c:numCache>
                <c:formatCode>General</c:formatCode>
                <c:ptCount val="8"/>
                <c:pt idx="0">
                  <c:v>2</c:v>
                </c:pt>
                <c:pt idx="1">
                  <c:v>10</c:v>
                </c:pt>
                <c:pt idx="2">
                  <c:v>18</c:v>
                </c:pt>
                <c:pt idx="3">
                  <c:v>26</c:v>
                </c:pt>
                <c:pt idx="4">
                  <c:v>30</c:v>
                </c:pt>
                <c:pt idx="5">
                  <c:v>38</c:v>
                </c:pt>
                <c:pt idx="6">
                  <c:v>46</c:v>
                </c:pt>
                <c:pt idx="7">
                  <c:v>54</c:v>
                </c:pt>
              </c:numCache>
            </c:numRef>
          </c:xVal>
          <c:yVal>
            <c:numRef>
              <c:f>Sheet3!$D$9:$K$9</c:f>
              <c:numCache>
                <c:formatCode>General</c:formatCode>
                <c:ptCount val="8"/>
                <c:pt idx="0">
                  <c:v>19432</c:v>
                </c:pt>
                <c:pt idx="1">
                  <c:v>16800</c:v>
                </c:pt>
                <c:pt idx="2">
                  <c:v>16604</c:v>
                </c:pt>
                <c:pt idx="3">
                  <c:v>336.00000000000006</c:v>
                </c:pt>
                <c:pt idx="4">
                  <c:v>23100</c:v>
                </c:pt>
                <c:pt idx="5">
                  <c:v>18928</c:v>
                </c:pt>
                <c:pt idx="6">
                  <c:v>14504.000000000002</c:v>
                </c:pt>
                <c:pt idx="7">
                  <c:v>504</c:v>
                </c:pt>
              </c:numCache>
            </c:numRef>
          </c:yVal>
          <c:smooth val="0"/>
          <c:extLst>
            <c:ext xmlns:c16="http://schemas.microsoft.com/office/drawing/2014/chart" uri="{C3380CC4-5D6E-409C-BE32-E72D297353CC}">
              <c16:uniqueId val="{00000005-7BEC-433E-B94E-834D4F7CAACC}"/>
            </c:ext>
          </c:extLst>
        </c:ser>
        <c:dLbls>
          <c:showLegendKey val="0"/>
          <c:showVal val="0"/>
          <c:showCatName val="0"/>
          <c:showSerName val="0"/>
          <c:showPercent val="0"/>
          <c:showBubbleSize val="0"/>
        </c:dLbls>
        <c:axId val="483772232"/>
        <c:axId val="483774856"/>
      </c:scatterChart>
      <c:valAx>
        <c:axId val="4837722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cap="none" dirty="0" smtClean="0"/>
                  <a:t>Days of leaching</a:t>
                </a:r>
                <a:endParaRPr lang="en-US" sz="1600" cap="none" dirty="0"/>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483774856"/>
        <c:crosses val="autoZero"/>
        <c:crossBetween val="midCat"/>
        <c:majorUnit val="8"/>
      </c:valAx>
      <c:valAx>
        <c:axId val="483774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dirty="0" smtClean="0"/>
                  <a:t>T</a:t>
                </a:r>
                <a:r>
                  <a:rPr lang="en-US" sz="1600" cap="none" dirty="0" smtClean="0"/>
                  <a:t>otal</a:t>
                </a:r>
                <a:r>
                  <a:rPr lang="en-US" sz="1600" dirty="0" smtClean="0"/>
                  <a:t> </a:t>
                </a:r>
                <a:r>
                  <a:rPr lang="en-US" sz="1600" dirty="0"/>
                  <a:t>N </a:t>
                </a:r>
                <a:r>
                  <a:rPr lang="en-US" sz="1600" dirty="0" smtClean="0"/>
                  <a:t>(</a:t>
                </a:r>
                <a:r>
                  <a:rPr lang="en-US" sz="1600" cap="none" dirty="0" smtClean="0"/>
                  <a:t>mg</a:t>
                </a:r>
                <a:r>
                  <a:rPr lang="en-US" sz="1600" dirty="0" smtClean="0"/>
                  <a:t>/L</a:t>
                </a:r>
                <a:r>
                  <a:rPr lang="en-US" sz="1600" dirty="0"/>
                  <a:t>)</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3772232"/>
        <c:crosses val="autoZero"/>
        <c:crossBetween val="midCat"/>
      </c:valAx>
      <c:spPr>
        <a:noFill/>
        <a:ln>
          <a:noFill/>
        </a:ln>
        <a:effectLst/>
      </c:spPr>
    </c:plotArea>
    <c:legend>
      <c:legendPos val="t"/>
      <c:layout>
        <c:manualLayout>
          <c:xMode val="edge"/>
          <c:yMode val="edge"/>
          <c:x val="6.6323534286776079E-2"/>
          <c:y val="0.84544364508393288"/>
          <c:w val="0.87651386807316045"/>
          <c:h val="0.128897826620593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sz="2400">
                <a:latin typeface="+mn-lt"/>
                <a:cs typeface="Times New Roman" panose="02020603050405020304" pitchFamily="18" charset="0"/>
              </a:rPr>
              <a:t>Electrical</a:t>
            </a:r>
            <a:r>
              <a:rPr lang="en-US" sz="2400" baseline="0">
                <a:latin typeface="+mn-lt"/>
                <a:cs typeface="Times New Roman" panose="02020603050405020304" pitchFamily="18" charset="0"/>
              </a:rPr>
              <a:t> Conductivity in media</a:t>
            </a:r>
            <a:endParaRPr lang="en-US" sz="2400">
              <a:latin typeface="+mn-lt"/>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Sheet2!$J$5</c:f>
              <c:strCache>
                <c:ptCount val="1"/>
                <c:pt idx="0">
                  <c:v>initial </c:v>
                </c:pt>
              </c:strCache>
            </c:strRef>
          </c:tx>
          <c:spPr>
            <a:solidFill>
              <a:schemeClr val="accent1"/>
            </a:solidFill>
            <a:ln>
              <a:noFill/>
            </a:ln>
            <a:effectLst/>
          </c:spPr>
          <c:invertIfNegative val="0"/>
          <c:dLbls>
            <c:dLbl>
              <c:idx val="0"/>
              <c:layout/>
              <c:tx>
                <c:rich>
                  <a:bodyPr/>
                  <a:lstStyle/>
                  <a:p>
                    <a:r>
                      <a:rPr lang="en-US"/>
                      <a:t>cd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F79-4FE0-BFC4-5A6D4E373307}"/>
                </c:ext>
              </c:extLst>
            </c:dLbl>
            <c:dLbl>
              <c:idx val="1"/>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F79-4FE0-BFC4-5A6D4E373307}"/>
                </c:ext>
              </c:extLst>
            </c:dLbl>
            <c:dLbl>
              <c:idx val="2"/>
              <c:layout/>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79-4FE0-BFC4-5A6D4E373307}"/>
                </c:ext>
              </c:extLst>
            </c:dLbl>
            <c:dLbl>
              <c:idx val="3"/>
              <c:layout>
                <c:manualLayout>
                  <c:x val="0"/>
                  <c:y val="-4.2851577717179588E-2"/>
                </c:manualLayout>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79-4FE0-BFC4-5A6D4E373307}"/>
                </c:ext>
              </c:extLst>
            </c:dLbl>
            <c:dLbl>
              <c:idx val="4"/>
              <c:layout/>
              <c:tx>
                <c:rich>
                  <a:bodyPr/>
                  <a:lstStyle/>
                  <a:p>
                    <a:r>
                      <a:rPr lang="en-US"/>
                      <a:t>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79-4FE0-BFC4-5A6D4E373307}"/>
                </c:ext>
              </c:extLst>
            </c:dLbl>
            <c:dLbl>
              <c:idx val="5"/>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F79-4FE0-BFC4-5A6D4E37330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Sheet2!$N$21:$N$26</c:f>
                <c:numCache>
                  <c:formatCode>General</c:formatCode>
                  <c:ptCount val="6"/>
                  <c:pt idx="0">
                    <c:v>0</c:v>
                  </c:pt>
                  <c:pt idx="1">
                    <c:v>5.0477717856495848E-3</c:v>
                  </c:pt>
                  <c:pt idx="2">
                    <c:v>5.9534303836807651E-3</c:v>
                  </c:pt>
                  <c:pt idx="3">
                    <c:v>2.5890796305508508E-2</c:v>
                  </c:pt>
                  <c:pt idx="4">
                    <c:v>4.7782737468671658E-3</c:v>
                  </c:pt>
                  <c:pt idx="5">
                    <c:v>6.9086901797663419E-3</c:v>
                  </c:pt>
                </c:numCache>
              </c:numRef>
            </c:plus>
            <c:minus>
              <c:numRef>
                <c:f>Sheet2!$N$21:$N$26</c:f>
                <c:numCache>
                  <c:formatCode>General</c:formatCode>
                  <c:ptCount val="6"/>
                  <c:pt idx="0">
                    <c:v>0</c:v>
                  </c:pt>
                  <c:pt idx="1">
                    <c:v>5.0477717856495848E-3</c:v>
                  </c:pt>
                  <c:pt idx="2">
                    <c:v>5.9534303836807651E-3</c:v>
                  </c:pt>
                  <c:pt idx="3">
                    <c:v>2.5890796305508508E-2</c:v>
                  </c:pt>
                  <c:pt idx="4">
                    <c:v>4.7782737468671658E-3</c:v>
                  </c:pt>
                  <c:pt idx="5">
                    <c:v>6.9086901797663419E-3</c:v>
                  </c:pt>
                </c:numCache>
              </c:numRef>
            </c:minus>
            <c:spPr>
              <a:noFill/>
              <a:ln w="9525" cap="flat" cmpd="sng" algn="ctr">
                <a:solidFill>
                  <a:schemeClr val="tx1">
                    <a:lumMod val="65000"/>
                    <a:lumOff val="35000"/>
                  </a:schemeClr>
                </a:solidFill>
                <a:round/>
              </a:ln>
              <a:effectLst/>
            </c:spPr>
          </c:errBars>
          <c:cat>
            <c:strRef>
              <c:f>Sheet2!$I$6:$I$11</c:f>
              <c:strCache>
                <c:ptCount val="6"/>
                <c:pt idx="0">
                  <c:v>T1</c:v>
                </c:pt>
                <c:pt idx="1">
                  <c:v>T2</c:v>
                </c:pt>
                <c:pt idx="2">
                  <c:v>T3</c:v>
                </c:pt>
                <c:pt idx="3">
                  <c:v>T4</c:v>
                </c:pt>
                <c:pt idx="4">
                  <c:v>T5</c:v>
                </c:pt>
                <c:pt idx="5">
                  <c:v>T6</c:v>
                </c:pt>
              </c:strCache>
            </c:strRef>
          </c:cat>
          <c:val>
            <c:numRef>
              <c:f>Sheet2!$J$6:$J$11</c:f>
              <c:numCache>
                <c:formatCode>General</c:formatCode>
                <c:ptCount val="6"/>
                <c:pt idx="0">
                  <c:v>4.8899999999999999E-2</c:v>
                </c:pt>
                <c:pt idx="1">
                  <c:v>0.17849999999999999</c:v>
                </c:pt>
                <c:pt idx="2">
                  <c:v>0.19670000000000001</c:v>
                </c:pt>
                <c:pt idx="3">
                  <c:v>0.22</c:v>
                </c:pt>
                <c:pt idx="4">
                  <c:v>2.248E-2</c:v>
                </c:pt>
                <c:pt idx="5">
                  <c:v>8.2500000000000004E-2</c:v>
                </c:pt>
              </c:numCache>
            </c:numRef>
          </c:val>
          <c:extLst>
            <c:ext xmlns:c16="http://schemas.microsoft.com/office/drawing/2014/chart" uri="{C3380CC4-5D6E-409C-BE32-E72D297353CC}">
              <c16:uniqueId val="{00000006-EF79-4FE0-BFC4-5A6D4E373307}"/>
            </c:ext>
          </c:extLst>
        </c:ser>
        <c:ser>
          <c:idx val="1"/>
          <c:order val="1"/>
          <c:tx>
            <c:strRef>
              <c:f>Sheet2!$K$5</c:f>
              <c:strCache>
                <c:ptCount val="1"/>
                <c:pt idx="0">
                  <c:v>final</c:v>
                </c:pt>
              </c:strCache>
            </c:strRef>
          </c:tx>
          <c:spPr>
            <a:solidFill>
              <a:schemeClr val="accent2"/>
            </a:solidFill>
            <a:ln>
              <a:noFill/>
            </a:ln>
            <a:effectLst/>
          </c:spPr>
          <c:invertIfNegative val="0"/>
          <c:dLbls>
            <c:dLbl>
              <c:idx val="0"/>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F79-4FE0-BFC4-5A6D4E373307}"/>
                </c:ext>
              </c:extLst>
            </c:dLbl>
            <c:dLbl>
              <c:idx val="1"/>
              <c:layout/>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F79-4FE0-BFC4-5A6D4E373307}"/>
                </c:ext>
              </c:extLst>
            </c:dLbl>
            <c:dLbl>
              <c:idx val="2"/>
              <c:layout/>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F79-4FE0-BFC4-5A6D4E373307}"/>
                </c:ext>
              </c:extLst>
            </c:dLbl>
            <c:dLbl>
              <c:idx val="3"/>
              <c:layout>
                <c:manualLayout>
                  <c:x val="0"/>
                  <c:y val="-3.1164783794312426E-2"/>
                </c:manualLayout>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F79-4FE0-BFC4-5A6D4E373307}"/>
                </c:ext>
              </c:extLst>
            </c:dLbl>
            <c:dLbl>
              <c:idx val="4"/>
              <c:layout>
                <c:manualLayout>
                  <c:x val="0"/>
                  <c:y val="-5.84339696143358E-2"/>
                </c:manualLayout>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F79-4FE0-BFC4-5A6D4E373307}"/>
                </c:ext>
              </c:extLst>
            </c:dLbl>
            <c:dLbl>
              <c:idx val="5"/>
              <c:layout/>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F79-4FE0-BFC4-5A6D4E37330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Sheet2!$O$21:$O$26</c:f>
                <c:numCache>
                  <c:formatCode>General</c:formatCode>
                  <c:ptCount val="6"/>
                  <c:pt idx="0">
                    <c:v>1.3717669060173496E-2</c:v>
                  </c:pt>
                  <c:pt idx="1">
                    <c:v>4.4545856522614242E-3</c:v>
                  </c:pt>
                  <c:pt idx="2">
                    <c:v>1.0285318554997609E-2</c:v>
                  </c:pt>
                  <c:pt idx="3">
                    <c:v>1.7955222081611769E-2</c:v>
                  </c:pt>
                  <c:pt idx="4">
                    <c:v>3.0779340112773404E-2</c:v>
                  </c:pt>
                  <c:pt idx="5">
                    <c:v>1.1722106371202135E-2</c:v>
                  </c:pt>
                </c:numCache>
              </c:numRef>
            </c:plus>
            <c:minus>
              <c:numRef>
                <c:f>Sheet2!$O$21:$O$26</c:f>
                <c:numCache>
                  <c:formatCode>General</c:formatCode>
                  <c:ptCount val="6"/>
                  <c:pt idx="0">
                    <c:v>1.3717669060173496E-2</c:v>
                  </c:pt>
                  <c:pt idx="1">
                    <c:v>4.4545856522614242E-3</c:v>
                  </c:pt>
                  <c:pt idx="2">
                    <c:v>1.0285318554997609E-2</c:v>
                  </c:pt>
                  <c:pt idx="3">
                    <c:v>1.7955222081611769E-2</c:v>
                  </c:pt>
                  <c:pt idx="4">
                    <c:v>3.0779340112773404E-2</c:v>
                  </c:pt>
                  <c:pt idx="5">
                    <c:v>1.1722106371202135E-2</c:v>
                  </c:pt>
                </c:numCache>
              </c:numRef>
            </c:minus>
            <c:spPr>
              <a:noFill/>
              <a:ln w="9525" cap="flat" cmpd="sng" algn="ctr">
                <a:solidFill>
                  <a:schemeClr val="tx1">
                    <a:lumMod val="65000"/>
                    <a:lumOff val="35000"/>
                  </a:schemeClr>
                </a:solidFill>
                <a:round/>
              </a:ln>
              <a:effectLst/>
            </c:spPr>
          </c:errBars>
          <c:cat>
            <c:strRef>
              <c:f>Sheet2!$I$6:$I$11</c:f>
              <c:strCache>
                <c:ptCount val="6"/>
                <c:pt idx="0">
                  <c:v>T1</c:v>
                </c:pt>
                <c:pt idx="1">
                  <c:v>T2</c:v>
                </c:pt>
                <c:pt idx="2">
                  <c:v>T3</c:v>
                </c:pt>
                <c:pt idx="3">
                  <c:v>T4</c:v>
                </c:pt>
                <c:pt idx="4">
                  <c:v>T5</c:v>
                </c:pt>
                <c:pt idx="5">
                  <c:v>T6</c:v>
                </c:pt>
              </c:strCache>
            </c:strRef>
          </c:cat>
          <c:val>
            <c:numRef>
              <c:f>Sheet2!$K$6:$K$11</c:f>
              <c:numCache>
                <c:formatCode>General</c:formatCode>
                <c:ptCount val="6"/>
                <c:pt idx="0">
                  <c:v>0.1787</c:v>
                </c:pt>
                <c:pt idx="1">
                  <c:v>0.12709999999999999</c:v>
                </c:pt>
                <c:pt idx="2">
                  <c:v>0.14360000000000001</c:v>
                </c:pt>
                <c:pt idx="3">
                  <c:v>0.126</c:v>
                </c:pt>
                <c:pt idx="4">
                  <c:v>0.24460000000000001</c:v>
                </c:pt>
                <c:pt idx="5">
                  <c:v>0.17699999999999999</c:v>
                </c:pt>
              </c:numCache>
            </c:numRef>
          </c:val>
          <c:extLst>
            <c:ext xmlns:c16="http://schemas.microsoft.com/office/drawing/2014/chart" uri="{C3380CC4-5D6E-409C-BE32-E72D297353CC}">
              <c16:uniqueId val="{0000000D-EF79-4FE0-BFC4-5A6D4E373307}"/>
            </c:ext>
          </c:extLst>
        </c:ser>
        <c:dLbls>
          <c:dLblPos val="outEnd"/>
          <c:showLegendKey val="0"/>
          <c:showVal val="1"/>
          <c:showCatName val="0"/>
          <c:showSerName val="0"/>
          <c:showPercent val="0"/>
          <c:showBubbleSize val="0"/>
        </c:dLbls>
        <c:gapWidth val="219"/>
        <c:overlap val="-27"/>
        <c:axId val="494806248"/>
        <c:axId val="494802968"/>
      </c:barChart>
      <c:catAx>
        <c:axId val="49480624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Treatments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4802968"/>
        <c:crosses val="autoZero"/>
        <c:auto val="1"/>
        <c:lblAlgn val="ctr"/>
        <c:lblOffset val="100"/>
        <c:noMultiLvlLbl val="0"/>
      </c:catAx>
      <c:valAx>
        <c:axId val="494802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EC</a:t>
                </a:r>
                <a:r>
                  <a:rPr lang="en-US" sz="1800" baseline="0">
                    <a:latin typeface="+mn-lt"/>
                    <a:cs typeface="Times New Roman" panose="02020603050405020304" pitchFamily="18" charset="0"/>
                  </a:rPr>
                  <a:t> (dS/m)</a:t>
                </a:r>
                <a:endParaRPr lang="en-US" sz="1800">
                  <a:latin typeface="+mn-lt"/>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4806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US" sz="2000"/>
              <a:t>total</a:t>
            </a:r>
            <a:r>
              <a:rPr lang="en-US" sz="2000" baseline="0"/>
              <a:t> p in leachate</a:t>
            </a:r>
            <a:endParaRPr lang="en-US" sz="2000"/>
          </a:p>
        </c:rich>
      </c:tx>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812227724111803E-2"/>
          <c:y val="0.13547048331665729"/>
          <c:w val="0.87217746299753773"/>
          <c:h val="0.55446208726671597"/>
        </c:manualLayout>
      </c:layout>
      <c:scatterChart>
        <c:scatterStyle val="lineMarker"/>
        <c:varyColors val="0"/>
        <c:ser>
          <c:idx val="0"/>
          <c:order val="0"/>
          <c:tx>
            <c:strRef>
              <c:f>Sheet2!$A$4</c:f>
              <c:strCache>
                <c:ptCount val="1"/>
                <c:pt idx="0">
                  <c:v>Subsoil (control) (T1)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Sheet2!$B$3:$I$3</c:f>
              <c:numCache>
                <c:formatCode>General</c:formatCode>
                <c:ptCount val="8"/>
                <c:pt idx="0">
                  <c:v>2</c:v>
                </c:pt>
                <c:pt idx="1">
                  <c:v>10</c:v>
                </c:pt>
                <c:pt idx="2">
                  <c:v>18</c:v>
                </c:pt>
                <c:pt idx="3">
                  <c:v>26</c:v>
                </c:pt>
                <c:pt idx="4">
                  <c:v>30</c:v>
                </c:pt>
                <c:pt idx="5">
                  <c:v>38</c:v>
                </c:pt>
                <c:pt idx="6">
                  <c:v>46</c:v>
                </c:pt>
                <c:pt idx="7">
                  <c:v>54</c:v>
                </c:pt>
              </c:numCache>
            </c:numRef>
          </c:xVal>
          <c:yVal>
            <c:numRef>
              <c:f>Sheet2!$B$4:$I$4</c:f>
              <c:numCache>
                <c:formatCode>General</c:formatCode>
                <c:ptCount val="8"/>
                <c:pt idx="0">
                  <c:v>4.5</c:v>
                </c:pt>
                <c:pt idx="1">
                  <c:v>0.5</c:v>
                </c:pt>
                <c:pt idx="2">
                  <c:v>0.23</c:v>
                </c:pt>
                <c:pt idx="3">
                  <c:v>0.170646766169154</c:v>
                </c:pt>
                <c:pt idx="4">
                  <c:v>11.999999999999998</c:v>
                </c:pt>
                <c:pt idx="5">
                  <c:v>0</c:v>
                </c:pt>
                <c:pt idx="6">
                  <c:v>0.28999999999999998</c:v>
                </c:pt>
                <c:pt idx="7">
                  <c:v>0.14799999999999999</c:v>
                </c:pt>
              </c:numCache>
            </c:numRef>
          </c:yVal>
          <c:smooth val="0"/>
          <c:extLst>
            <c:ext xmlns:c16="http://schemas.microsoft.com/office/drawing/2014/chart" uri="{C3380CC4-5D6E-409C-BE32-E72D297353CC}">
              <c16:uniqueId val="{00000000-4495-4706-A3A1-69B1C5511D69}"/>
            </c:ext>
          </c:extLst>
        </c:ser>
        <c:ser>
          <c:idx val="1"/>
          <c:order val="1"/>
          <c:tx>
            <c:strRef>
              <c:f>Sheet2!$A$5</c:f>
              <c:strCache>
                <c:ptCount val="1"/>
                <c:pt idx="0">
                  <c:v>Muffle furner 600 ̊C,1hr (T2)</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Sheet2!$B$3:$I$3</c:f>
              <c:numCache>
                <c:formatCode>General</c:formatCode>
                <c:ptCount val="8"/>
                <c:pt idx="0">
                  <c:v>2</c:v>
                </c:pt>
                <c:pt idx="1">
                  <c:v>10</c:v>
                </c:pt>
                <c:pt idx="2">
                  <c:v>18</c:v>
                </c:pt>
                <c:pt idx="3">
                  <c:v>26</c:v>
                </c:pt>
                <c:pt idx="4">
                  <c:v>30</c:v>
                </c:pt>
                <c:pt idx="5">
                  <c:v>38</c:v>
                </c:pt>
                <c:pt idx="6">
                  <c:v>46</c:v>
                </c:pt>
                <c:pt idx="7">
                  <c:v>54</c:v>
                </c:pt>
              </c:numCache>
            </c:numRef>
          </c:xVal>
          <c:yVal>
            <c:numRef>
              <c:f>Sheet2!$B$5:$I$5</c:f>
              <c:numCache>
                <c:formatCode>General</c:formatCode>
                <c:ptCount val="8"/>
                <c:pt idx="0">
                  <c:v>1</c:v>
                </c:pt>
                <c:pt idx="1">
                  <c:v>1</c:v>
                </c:pt>
                <c:pt idx="2">
                  <c:v>0.19</c:v>
                </c:pt>
                <c:pt idx="3">
                  <c:v>0.168955223880597</c:v>
                </c:pt>
                <c:pt idx="4">
                  <c:v>2.9999999999999996</c:v>
                </c:pt>
                <c:pt idx="5">
                  <c:v>0.5</c:v>
                </c:pt>
                <c:pt idx="6">
                  <c:v>0.41000000000000003</c:v>
                </c:pt>
                <c:pt idx="7">
                  <c:v>0.3</c:v>
                </c:pt>
              </c:numCache>
            </c:numRef>
          </c:yVal>
          <c:smooth val="0"/>
          <c:extLst>
            <c:ext xmlns:c16="http://schemas.microsoft.com/office/drawing/2014/chart" uri="{C3380CC4-5D6E-409C-BE32-E72D297353CC}">
              <c16:uniqueId val="{00000001-4495-4706-A3A1-69B1C5511D69}"/>
            </c:ext>
          </c:extLst>
        </c:ser>
        <c:ser>
          <c:idx val="2"/>
          <c:order val="2"/>
          <c:tx>
            <c:strRef>
              <c:f>Sheet2!$A$6</c:f>
              <c:strCache>
                <c:ptCount val="1"/>
                <c:pt idx="0">
                  <c:v>Cone pit, 50min (T3)</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xVal>
            <c:numRef>
              <c:f>Sheet2!$B$3:$I$3</c:f>
              <c:numCache>
                <c:formatCode>General</c:formatCode>
                <c:ptCount val="8"/>
                <c:pt idx="0">
                  <c:v>2</c:v>
                </c:pt>
                <c:pt idx="1">
                  <c:v>10</c:v>
                </c:pt>
                <c:pt idx="2">
                  <c:v>18</c:v>
                </c:pt>
                <c:pt idx="3">
                  <c:v>26</c:v>
                </c:pt>
                <c:pt idx="4">
                  <c:v>30</c:v>
                </c:pt>
                <c:pt idx="5">
                  <c:v>38</c:v>
                </c:pt>
                <c:pt idx="6">
                  <c:v>46</c:v>
                </c:pt>
                <c:pt idx="7">
                  <c:v>54</c:v>
                </c:pt>
              </c:numCache>
            </c:numRef>
          </c:xVal>
          <c:yVal>
            <c:numRef>
              <c:f>Sheet2!$B$6:$I$6</c:f>
              <c:numCache>
                <c:formatCode>General</c:formatCode>
                <c:ptCount val="8"/>
                <c:pt idx="0">
                  <c:v>1.4999999999999998</c:v>
                </c:pt>
                <c:pt idx="1">
                  <c:v>0.5</c:v>
                </c:pt>
                <c:pt idx="2">
                  <c:v>0.28999999999999998</c:v>
                </c:pt>
                <c:pt idx="3">
                  <c:v>0.180597014925373</c:v>
                </c:pt>
                <c:pt idx="4">
                  <c:v>4</c:v>
                </c:pt>
                <c:pt idx="5">
                  <c:v>0</c:v>
                </c:pt>
                <c:pt idx="6">
                  <c:v>0.34</c:v>
                </c:pt>
                <c:pt idx="7">
                  <c:v>0.34400000000000003</c:v>
                </c:pt>
              </c:numCache>
            </c:numRef>
          </c:yVal>
          <c:smooth val="0"/>
          <c:extLst>
            <c:ext xmlns:c16="http://schemas.microsoft.com/office/drawing/2014/chart" uri="{C3380CC4-5D6E-409C-BE32-E72D297353CC}">
              <c16:uniqueId val="{00000002-4495-4706-A3A1-69B1C5511D69}"/>
            </c:ext>
          </c:extLst>
        </c:ser>
        <c:ser>
          <c:idx val="3"/>
          <c:order val="3"/>
          <c:tx>
            <c:strRef>
              <c:f>Sheet2!$A$7</c:f>
              <c:strCache>
                <c:ptCount val="1"/>
                <c:pt idx="0">
                  <c:v>Cone pit, 70min (T4)</c:v>
                </c:pt>
              </c:strCache>
            </c:strRef>
          </c:tx>
          <c:spPr>
            <a:ln w="22225" cap="rnd">
              <a:solidFill>
                <a:schemeClr val="accent4"/>
              </a:solidFill>
              <a:round/>
            </a:ln>
            <a:effectLst/>
          </c:spPr>
          <c:marker>
            <c:symbol val="x"/>
            <c:size val="6"/>
            <c:spPr>
              <a:noFill/>
              <a:ln w="9525">
                <a:solidFill>
                  <a:schemeClr val="accent4"/>
                </a:solidFill>
                <a:round/>
              </a:ln>
              <a:effectLst/>
            </c:spPr>
          </c:marker>
          <c:xVal>
            <c:numRef>
              <c:f>Sheet2!$B$3:$I$3</c:f>
              <c:numCache>
                <c:formatCode>General</c:formatCode>
                <c:ptCount val="8"/>
                <c:pt idx="0">
                  <c:v>2</c:v>
                </c:pt>
                <c:pt idx="1">
                  <c:v>10</c:v>
                </c:pt>
                <c:pt idx="2">
                  <c:v>18</c:v>
                </c:pt>
                <c:pt idx="3">
                  <c:v>26</c:v>
                </c:pt>
                <c:pt idx="4">
                  <c:v>30</c:v>
                </c:pt>
                <c:pt idx="5">
                  <c:v>38</c:v>
                </c:pt>
                <c:pt idx="6">
                  <c:v>46</c:v>
                </c:pt>
                <c:pt idx="7">
                  <c:v>54</c:v>
                </c:pt>
              </c:numCache>
            </c:numRef>
          </c:xVal>
          <c:yVal>
            <c:numRef>
              <c:f>Sheet2!$B$7:$I$7</c:f>
              <c:numCache>
                <c:formatCode>General</c:formatCode>
                <c:ptCount val="8"/>
                <c:pt idx="0">
                  <c:v>1.4999999999999998</c:v>
                </c:pt>
                <c:pt idx="1">
                  <c:v>0.5</c:v>
                </c:pt>
                <c:pt idx="2">
                  <c:v>0.4</c:v>
                </c:pt>
                <c:pt idx="3">
                  <c:v>0.18109452736318402</c:v>
                </c:pt>
                <c:pt idx="4">
                  <c:v>2.9999999999999996</c:v>
                </c:pt>
                <c:pt idx="5">
                  <c:v>0</c:v>
                </c:pt>
                <c:pt idx="6">
                  <c:v>0.41000000000000003</c:v>
                </c:pt>
                <c:pt idx="7">
                  <c:v>0.20800000000000002</c:v>
                </c:pt>
              </c:numCache>
            </c:numRef>
          </c:yVal>
          <c:smooth val="0"/>
          <c:extLst>
            <c:ext xmlns:c16="http://schemas.microsoft.com/office/drawing/2014/chart" uri="{C3380CC4-5D6E-409C-BE32-E72D297353CC}">
              <c16:uniqueId val="{00000003-4495-4706-A3A1-69B1C5511D69}"/>
            </c:ext>
          </c:extLst>
        </c:ser>
        <c:ser>
          <c:idx val="4"/>
          <c:order val="4"/>
          <c:tx>
            <c:strRef>
              <c:f>Sheet2!$A$8</c:f>
              <c:strCache>
                <c:ptCount val="1"/>
                <c:pt idx="0">
                  <c:v>Double barrel, 70min (T5)</c:v>
                </c:pt>
              </c:strCache>
            </c:strRef>
          </c:tx>
          <c:spPr>
            <a:ln w="22225" cap="rnd">
              <a:solidFill>
                <a:schemeClr val="accent5"/>
              </a:solidFill>
              <a:round/>
            </a:ln>
            <a:effectLst/>
          </c:spPr>
          <c:marker>
            <c:symbol val="star"/>
            <c:size val="6"/>
            <c:spPr>
              <a:noFill/>
              <a:ln w="9525">
                <a:solidFill>
                  <a:schemeClr val="accent5"/>
                </a:solidFill>
                <a:round/>
              </a:ln>
              <a:effectLst/>
            </c:spPr>
          </c:marker>
          <c:xVal>
            <c:numRef>
              <c:f>Sheet2!$B$3:$I$3</c:f>
              <c:numCache>
                <c:formatCode>General</c:formatCode>
                <c:ptCount val="8"/>
                <c:pt idx="0">
                  <c:v>2</c:v>
                </c:pt>
                <c:pt idx="1">
                  <c:v>10</c:v>
                </c:pt>
                <c:pt idx="2">
                  <c:v>18</c:v>
                </c:pt>
                <c:pt idx="3">
                  <c:v>26</c:v>
                </c:pt>
                <c:pt idx="4">
                  <c:v>30</c:v>
                </c:pt>
                <c:pt idx="5">
                  <c:v>38</c:v>
                </c:pt>
                <c:pt idx="6">
                  <c:v>46</c:v>
                </c:pt>
                <c:pt idx="7">
                  <c:v>54</c:v>
                </c:pt>
              </c:numCache>
            </c:numRef>
          </c:xVal>
          <c:yVal>
            <c:numRef>
              <c:f>Sheet2!$B$8:$I$8</c:f>
              <c:numCache>
                <c:formatCode>General</c:formatCode>
                <c:ptCount val="8"/>
                <c:pt idx="0">
                  <c:v>2.9999999999999996</c:v>
                </c:pt>
                <c:pt idx="1">
                  <c:v>0.5</c:v>
                </c:pt>
                <c:pt idx="2">
                  <c:v>0.25</c:v>
                </c:pt>
                <c:pt idx="3">
                  <c:v>0.16885572139303498</c:v>
                </c:pt>
                <c:pt idx="4">
                  <c:v>4.5</c:v>
                </c:pt>
                <c:pt idx="5">
                  <c:v>0</c:v>
                </c:pt>
                <c:pt idx="6">
                  <c:v>0.39000000000000007</c:v>
                </c:pt>
                <c:pt idx="7">
                  <c:v>0.13200000000000001</c:v>
                </c:pt>
              </c:numCache>
            </c:numRef>
          </c:yVal>
          <c:smooth val="0"/>
          <c:extLst>
            <c:ext xmlns:c16="http://schemas.microsoft.com/office/drawing/2014/chart" uri="{C3380CC4-5D6E-409C-BE32-E72D297353CC}">
              <c16:uniqueId val="{00000004-4495-4706-A3A1-69B1C5511D69}"/>
            </c:ext>
          </c:extLst>
        </c:ser>
        <c:ser>
          <c:idx val="5"/>
          <c:order val="5"/>
          <c:tx>
            <c:strRef>
              <c:f>Sheet2!$A$9</c:f>
              <c:strCache>
                <c:ptCount val="1"/>
                <c:pt idx="0">
                  <c:v>Double barrel, 90min (T6)</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xVal>
            <c:numRef>
              <c:f>Sheet2!$B$3:$I$3</c:f>
              <c:numCache>
                <c:formatCode>General</c:formatCode>
                <c:ptCount val="8"/>
                <c:pt idx="0">
                  <c:v>2</c:v>
                </c:pt>
                <c:pt idx="1">
                  <c:v>10</c:v>
                </c:pt>
                <c:pt idx="2">
                  <c:v>18</c:v>
                </c:pt>
                <c:pt idx="3">
                  <c:v>26</c:v>
                </c:pt>
                <c:pt idx="4">
                  <c:v>30</c:v>
                </c:pt>
                <c:pt idx="5">
                  <c:v>38</c:v>
                </c:pt>
                <c:pt idx="6">
                  <c:v>46</c:v>
                </c:pt>
                <c:pt idx="7">
                  <c:v>54</c:v>
                </c:pt>
              </c:numCache>
            </c:numRef>
          </c:xVal>
          <c:yVal>
            <c:numRef>
              <c:f>Sheet2!$B$9:$I$9</c:f>
              <c:numCache>
                <c:formatCode>General</c:formatCode>
                <c:ptCount val="8"/>
                <c:pt idx="0">
                  <c:v>11</c:v>
                </c:pt>
                <c:pt idx="1">
                  <c:v>0</c:v>
                </c:pt>
                <c:pt idx="2">
                  <c:v>0.19</c:v>
                </c:pt>
                <c:pt idx="3">
                  <c:v>0.17611940298507503</c:v>
                </c:pt>
                <c:pt idx="4">
                  <c:v>2</c:v>
                </c:pt>
                <c:pt idx="5">
                  <c:v>1</c:v>
                </c:pt>
                <c:pt idx="6">
                  <c:v>0.5</c:v>
                </c:pt>
                <c:pt idx="7">
                  <c:v>0.16799999999999998</c:v>
                </c:pt>
              </c:numCache>
            </c:numRef>
          </c:yVal>
          <c:smooth val="0"/>
          <c:extLst>
            <c:ext xmlns:c16="http://schemas.microsoft.com/office/drawing/2014/chart" uri="{C3380CC4-5D6E-409C-BE32-E72D297353CC}">
              <c16:uniqueId val="{00000005-4495-4706-A3A1-69B1C5511D69}"/>
            </c:ext>
          </c:extLst>
        </c:ser>
        <c:dLbls>
          <c:showLegendKey val="0"/>
          <c:showVal val="0"/>
          <c:showCatName val="0"/>
          <c:showSerName val="0"/>
          <c:showPercent val="0"/>
          <c:showBubbleSize val="0"/>
        </c:dLbls>
        <c:axId val="409840016"/>
        <c:axId val="409841656"/>
      </c:scatterChart>
      <c:valAx>
        <c:axId val="409840016"/>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cap="none" dirty="0" smtClean="0"/>
                  <a:t>Days</a:t>
                </a:r>
                <a:r>
                  <a:rPr lang="en-US" sz="1600" cap="none" baseline="0" dirty="0" smtClean="0"/>
                  <a:t> of leaching </a:t>
                </a:r>
                <a:endParaRPr lang="en-US" sz="1600" cap="none" dirty="0"/>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409841656"/>
        <c:crosses val="autoZero"/>
        <c:crossBetween val="midCat"/>
        <c:majorUnit val="8"/>
      </c:valAx>
      <c:valAx>
        <c:axId val="409841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dirty="0" smtClean="0"/>
                  <a:t>t</a:t>
                </a:r>
                <a:r>
                  <a:rPr lang="en-US" sz="1600" cap="none" dirty="0" smtClean="0"/>
                  <a:t>otal</a:t>
                </a:r>
                <a:r>
                  <a:rPr lang="en-US" sz="1600" baseline="0" dirty="0" smtClean="0"/>
                  <a:t> </a:t>
                </a:r>
                <a:r>
                  <a:rPr lang="en-US" sz="1600" baseline="0" dirty="0"/>
                  <a:t>p </a:t>
                </a:r>
                <a:r>
                  <a:rPr lang="en-US" sz="1600" baseline="0" dirty="0" smtClean="0"/>
                  <a:t>(</a:t>
                </a:r>
                <a:r>
                  <a:rPr lang="en-US" sz="1600" cap="none" baseline="0" dirty="0" smtClean="0"/>
                  <a:t>mg</a:t>
                </a:r>
                <a:r>
                  <a:rPr lang="en-US" sz="1600" baseline="0" dirty="0" smtClean="0"/>
                  <a:t>/l</a:t>
                </a:r>
                <a:r>
                  <a:rPr lang="en-US" sz="1600" baseline="0" dirty="0"/>
                  <a:t>)</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9840016"/>
        <c:crosses val="autoZero"/>
        <c:crossBetween val="midCat"/>
      </c:valAx>
      <c:spPr>
        <a:noFill/>
        <a:ln>
          <a:noFill/>
        </a:ln>
        <a:effectLst/>
      </c:spPr>
    </c:plotArea>
    <c:legend>
      <c:legendPos val="t"/>
      <c:layout>
        <c:manualLayout>
          <c:xMode val="edge"/>
          <c:yMode val="edge"/>
          <c:x val="9.6890981410828803E-2"/>
          <c:y val="0.85646408839779009"/>
          <c:w val="0.87825128107601658"/>
          <c:h val="0.118785400443729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US" sz="2000"/>
              <a:t>LEACHATE</a:t>
            </a:r>
            <a:r>
              <a:rPr lang="en-US" sz="2000" baseline="0"/>
              <a:t> OF k</a:t>
            </a:r>
            <a:endParaRPr lang="en-US" sz="2000"/>
          </a:p>
        </c:rich>
      </c:tx>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71454293894628"/>
          <c:y val="0.10348930140638499"/>
          <c:w val="0.85802310385919245"/>
          <c:h val="0.61811036051432799"/>
        </c:manualLayout>
      </c:layout>
      <c:scatterChart>
        <c:scatterStyle val="lineMarker"/>
        <c:varyColors val="0"/>
        <c:ser>
          <c:idx val="0"/>
          <c:order val="0"/>
          <c:tx>
            <c:strRef>
              <c:f>Sheet2!$A$25</c:f>
              <c:strCache>
                <c:ptCount val="1"/>
                <c:pt idx="0">
                  <c:v>Subsoil (control) (T1)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Sheet2!$B$24:$I$24</c:f>
              <c:numCache>
                <c:formatCode>General</c:formatCode>
                <c:ptCount val="8"/>
                <c:pt idx="0">
                  <c:v>2</c:v>
                </c:pt>
                <c:pt idx="1">
                  <c:v>10</c:v>
                </c:pt>
                <c:pt idx="2">
                  <c:v>18</c:v>
                </c:pt>
                <c:pt idx="3">
                  <c:v>26</c:v>
                </c:pt>
                <c:pt idx="4">
                  <c:v>30</c:v>
                </c:pt>
                <c:pt idx="5">
                  <c:v>38</c:v>
                </c:pt>
                <c:pt idx="6">
                  <c:v>46</c:v>
                </c:pt>
                <c:pt idx="7">
                  <c:v>54</c:v>
                </c:pt>
              </c:numCache>
            </c:numRef>
          </c:xVal>
          <c:yVal>
            <c:numRef>
              <c:f>Sheet2!$B$25:$I$25</c:f>
              <c:numCache>
                <c:formatCode>General</c:formatCode>
                <c:ptCount val="8"/>
                <c:pt idx="0">
                  <c:v>706.73076923076917</c:v>
                </c:pt>
                <c:pt idx="1">
                  <c:v>3.6536353671903545</c:v>
                </c:pt>
                <c:pt idx="2">
                  <c:v>1.2178784557301181</c:v>
                </c:pt>
                <c:pt idx="3">
                  <c:v>3.6895830771122862</c:v>
                </c:pt>
                <c:pt idx="4">
                  <c:v>112.43587641423251</c:v>
                </c:pt>
                <c:pt idx="5">
                  <c:v>14.614541468761418</c:v>
                </c:pt>
                <c:pt idx="6">
                  <c:v>8.6090271799286668</c:v>
                </c:pt>
                <c:pt idx="7">
                  <c:v>2.2727300000000001</c:v>
                </c:pt>
              </c:numCache>
            </c:numRef>
          </c:yVal>
          <c:smooth val="0"/>
          <c:extLst>
            <c:ext xmlns:c16="http://schemas.microsoft.com/office/drawing/2014/chart" uri="{C3380CC4-5D6E-409C-BE32-E72D297353CC}">
              <c16:uniqueId val="{00000000-01D7-4B41-BABD-9A1990EE7D8A}"/>
            </c:ext>
          </c:extLst>
        </c:ser>
        <c:ser>
          <c:idx val="1"/>
          <c:order val="1"/>
          <c:tx>
            <c:strRef>
              <c:f>Sheet2!$A$26</c:f>
              <c:strCache>
                <c:ptCount val="1"/>
                <c:pt idx="0">
                  <c:v>Muffle furner 600 ̊C,1hr (T2)</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Sheet2!$B$24:$I$24</c:f>
              <c:numCache>
                <c:formatCode>General</c:formatCode>
                <c:ptCount val="8"/>
                <c:pt idx="0">
                  <c:v>2</c:v>
                </c:pt>
                <c:pt idx="1">
                  <c:v>10</c:v>
                </c:pt>
                <c:pt idx="2">
                  <c:v>18</c:v>
                </c:pt>
                <c:pt idx="3">
                  <c:v>26</c:v>
                </c:pt>
                <c:pt idx="4">
                  <c:v>30</c:v>
                </c:pt>
                <c:pt idx="5">
                  <c:v>38</c:v>
                </c:pt>
                <c:pt idx="6">
                  <c:v>46</c:v>
                </c:pt>
                <c:pt idx="7">
                  <c:v>54</c:v>
                </c:pt>
              </c:numCache>
            </c:numRef>
          </c:xVal>
          <c:yVal>
            <c:numRef>
              <c:f>Sheet2!$B$26:$I$26</c:f>
              <c:numCache>
                <c:formatCode>General</c:formatCode>
                <c:ptCount val="8"/>
                <c:pt idx="0">
                  <c:v>235.57692307692307</c:v>
                </c:pt>
                <c:pt idx="1">
                  <c:v>14.614541468761418</c:v>
                </c:pt>
                <c:pt idx="2">
                  <c:v>2.4357569114602362</c:v>
                </c:pt>
                <c:pt idx="3">
                  <c:v>1.2298610257040956</c:v>
                </c:pt>
                <c:pt idx="4">
                  <c:v>79.64207912674803</c:v>
                </c:pt>
                <c:pt idx="5">
                  <c:v>19.48605529168189</c:v>
                </c:pt>
                <c:pt idx="6">
                  <c:v>7.3791661542245723</c:v>
                </c:pt>
                <c:pt idx="7">
                  <c:v>3.0302999999999995</c:v>
                </c:pt>
              </c:numCache>
            </c:numRef>
          </c:yVal>
          <c:smooth val="0"/>
          <c:extLst>
            <c:ext xmlns:c16="http://schemas.microsoft.com/office/drawing/2014/chart" uri="{C3380CC4-5D6E-409C-BE32-E72D297353CC}">
              <c16:uniqueId val="{00000001-01D7-4B41-BABD-9A1990EE7D8A}"/>
            </c:ext>
          </c:extLst>
        </c:ser>
        <c:ser>
          <c:idx val="2"/>
          <c:order val="2"/>
          <c:tx>
            <c:strRef>
              <c:f>Sheet2!$A$27</c:f>
              <c:strCache>
                <c:ptCount val="1"/>
                <c:pt idx="0">
                  <c:v>Cone pit, 50min (T3)</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xVal>
            <c:numRef>
              <c:f>Sheet2!$B$24:$I$24</c:f>
              <c:numCache>
                <c:formatCode>General</c:formatCode>
                <c:ptCount val="8"/>
                <c:pt idx="0">
                  <c:v>2</c:v>
                </c:pt>
                <c:pt idx="1">
                  <c:v>10</c:v>
                </c:pt>
                <c:pt idx="2">
                  <c:v>18</c:v>
                </c:pt>
                <c:pt idx="3">
                  <c:v>26</c:v>
                </c:pt>
                <c:pt idx="4">
                  <c:v>30</c:v>
                </c:pt>
                <c:pt idx="5">
                  <c:v>38</c:v>
                </c:pt>
                <c:pt idx="6">
                  <c:v>46</c:v>
                </c:pt>
                <c:pt idx="7">
                  <c:v>54</c:v>
                </c:pt>
              </c:numCache>
            </c:numRef>
          </c:xVal>
          <c:yVal>
            <c:numRef>
              <c:f>Sheet2!$B$27:$I$27</c:f>
              <c:numCache>
                <c:formatCode>General</c:formatCode>
                <c:ptCount val="8"/>
                <c:pt idx="0">
                  <c:v>706.73076923076917</c:v>
                </c:pt>
                <c:pt idx="1">
                  <c:v>6.0893922786505907</c:v>
                </c:pt>
                <c:pt idx="2">
                  <c:v>2.4357569114602362</c:v>
                </c:pt>
                <c:pt idx="3">
                  <c:v>2.4597220514081912</c:v>
                </c:pt>
                <c:pt idx="4">
                  <c:v>295.14417558736039</c:v>
                </c:pt>
                <c:pt idx="5">
                  <c:v>21.921812203142121</c:v>
                </c:pt>
                <c:pt idx="6">
                  <c:v>4.9194441028163824</c:v>
                </c:pt>
                <c:pt idx="7">
                  <c:v>2.0202</c:v>
                </c:pt>
              </c:numCache>
            </c:numRef>
          </c:yVal>
          <c:smooth val="0"/>
          <c:extLst>
            <c:ext xmlns:c16="http://schemas.microsoft.com/office/drawing/2014/chart" uri="{C3380CC4-5D6E-409C-BE32-E72D297353CC}">
              <c16:uniqueId val="{00000002-01D7-4B41-BABD-9A1990EE7D8A}"/>
            </c:ext>
          </c:extLst>
        </c:ser>
        <c:ser>
          <c:idx val="3"/>
          <c:order val="3"/>
          <c:tx>
            <c:strRef>
              <c:f>Sheet2!$A$28</c:f>
              <c:strCache>
                <c:ptCount val="1"/>
                <c:pt idx="0">
                  <c:v>Cone pit, 70min (T4)</c:v>
                </c:pt>
              </c:strCache>
            </c:strRef>
          </c:tx>
          <c:spPr>
            <a:ln w="22225" cap="rnd">
              <a:solidFill>
                <a:schemeClr val="accent4"/>
              </a:solidFill>
              <a:round/>
            </a:ln>
            <a:effectLst/>
          </c:spPr>
          <c:marker>
            <c:symbol val="x"/>
            <c:size val="6"/>
            <c:spPr>
              <a:noFill/>
              <a:ln w="9525">
                <a:solidFill>
                  <a:schemeClr val="accent4"/>
                </a:solidFill>
                <a:round/>
              </a:ln>
              <a:effectLst/>
            </c:spPr>
          </c:marker>
          <c:xVal>
            <c:numRef>
              <c:f>Sheet2!$B$24:$I$24</c:f>
              <c:numCache>
                <c:formatCode>General</c:formatCode>
                <c:ptCount val="8"/>
                <c:pt idx="0">
                  <c:v>2</c:v>
                </c:pt>
                <c:pt idx="1">
                  <c:v>10</c:v>
                </c:pt>
                <c:pt idx="2">
                  <c:v>18</c:v>
                </c:pt>
                <c:pt idx="3">
                  <c:v>26</c:v>
                </c:pt>
                <c:pt idx="4">
                  <c:v>30</c:v>
                </c:pt>
                <c:pt idx="5">
                  <c:v>38</c:v>
                </c:pt>
                <c:pt idx="6">
                  <c:v>46</c:v>
                </c:pt>
                <c:pt idx="7">
                  <c:v>54</c:v>
                </c:pt>
              </c:numCache>
            </c:numRef>
          </c:xVal>
          <c:yVal>
            <c:numRef>
              <c:f>Sheet2!$B$28:$I$28</c:f>
              <c:numCache>
                <c:formatCode>General</c:formatCode>
                <c:ptCount val="8"/>
                <c:pt idx="0">
                  <c:v>530.04807692307702</c:v>
                </c:pt>
                <c:pt idx="1">
                  <c:v>26.793326026062594</c:v>
                </c:pt>
                <c:pt idx="2">
                  <c:v>2.4357569114602362</c:v>
                </c:pt>
                <c:pt idx="3">
                  <c:v>1.2298610257040956</c:v>
                </c:pt>
                <c:pt idx="4">
                  <c:v>85.498114356655989</c:v>
                </c:pt>
                <c:pt idx="5">
                  <c:v>21.921812203142121</c:v>
                </c:pt>
                <c:pt idx="6">
                  <c:v>9.8388882056327649</c:v>
                </c:pt>
                <c:pt idx="7">
                  <c:v>3.0302999999999995</c:v>
                </c:pt>
              </c:numCache>
            </c:numRef>
          </c:yVal>
          <c:smooth val="0"/>
          <c:extLst>
            <c:ext xmlns:c16="http://schemas.microsoft.com/office/drawing/2014/chart" uri="{C3380CC4-5D6E-409C-BE32-E72D297353CC}">
              <c16:uniqueId val="{00000003-01D7-4B41-BABD-9A1990EE7D8A}"/>
            </c:ext>
          </c:extLst>
        </c:ser>
        <c:ser>
          <c:idx val="4"/>
          <c:order val="4"/>
          <c:tx>
            <c:strRef>
              <c:f>Sheet2!$A$29</c:f>
              <c:strCache>
                <c:ptCount val="1"/>
                <c:pt idx="0">
                  <c:v>Double barrel, 70min (T5)</c:v>
                </c:pt>
              </c:strCache>
            </c:strRef>
          </c:tx>
          <c:spPr>
            <a:ln w="22225" cap="rnd">
              <a:solidFill>
                <a:schemeClr val="accent5"/>
              </a:solidFill>
              <a:round/>
            </a:ln>
            <a:effectLst/>
          </c:spPr>
          <c:marker>
            <c:symbol val="star"/>
            <c:size val="6"/>
            <c:spPr>
              <a:noFill/>
              <a:ln w="9525">
                <a:solidFill>
                  <a:schemeClr val="accent5"/>
                </a:solidFill>
                <a:round/>
              </a:ln>
              <a:effectLst/>
            </c:spPr>
          </c:marker>
          <c:xVal>
            <c:numRef>
              <c:f>Sheet2!$B$24:$I$24</c:f>
              <c:numCache>
                <c:formatCode>General</c:formatCode>
                <c:ptCount val="8"/>
                <c:pt idx="0">
                  <c:v>2</c:v>
                </c:pt>
                <c:pt idx="1">
                  <c:v>10</c:v>
                </c:pt>
                <c:pt idx="2">
                  <c:v>18</c:v>
                </c:pt>
                <c:pt idx="3">
                  <c:v>26</c:v>
                </c:pt>
                <c:pt idx="4">
                  <c:v>30</c:v>
                </c:pt>
                <c:pt idx="5">
                  <c:v>38</c:v>
                </c:pt>
                <c:pt idx="6">
                  <c:v>46</c:v>
                </c:pt>
                <c:pt idx="7">
                  <c:v>54</c:v>
                </c:pt>
              </c:numCache>
            </c:numRef>
          </c:xVal>
          <c:yVal>
            <c:numRef>
              <c:f>Sheet2!$B$29:$I$29</c:f>
              <c:numCache>
                <c:formatCode>General</c:formatCode>
                <c:ptCount val="8"/>
                <c:pt idx="0">
                  <c:v>706.73076923076917</c:v>
                </c:pt>
                <c:pt idx="1">
                  <c:v>6.0893922786505907</c:v>
                </c:pt>
                <c:pt idx="2">
                  <c:v>1.2178784557301181</c:v>
                </c:pt>
                <c:pt idx="3">
                  <c:v>1.2298610257040956</c:v>
                </c:pt>
                <c:pt idx="4">
                  <c:v>295.14417558736039</c:v>
                </c:pt>
                <c:pt idx="5">
                  <c:v>13.396663013031297</c:v>
                </c:pt>
                <c:pt idx="6">
                  <c:v>3.6895830771122862</c:v>
                </c:pt>
                <c:pt idx="7">
                  <c:v>1.0101</c:v>
                </c:pt>
              </c:numCache>
            </c:numRef>
          </c:yVal>
          <c:smooth val="0"/>
          <c:extLst>
            <c:ext xmlns:c16="http://schemas.microsoft.com/office/drawing/2014/chart" uri="{C3380CC4-5D6E-409C-BE32-E72D297353CC}">
              <c16:uniqueId val="{00000004-01D7-4B41-BABD-9A1990EE7D8A}"/>
            </c:ext>
          </c:extLst>
        </c:ser>
        <c:ser>
          <c:idx val="5"/>
          <c:order val="5"/>
          <c:tx>
            <c:strRef>
              <c:f>Sheet2!$A$30</c:f>
              <c:strCache>
                <c:ptCount val="1"/>
                <c:pt idx="0">
                  <c:v>Double barrel, 90min (T6)</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xVal>
            <c:numRef>
              <c:f>Sheet2!$B$24:$I$24</c:f>
              <c:numCache>
                <c:formatCode>General</c:formatCode>
                <c:ptCount val="8"/>
                <c:pt idx="0">
                  <c:v>2</c:v>
                </c:pt>
                <c:pt idx="1">
                  <c:v>10</c:v>
                </c:pt>
                <c:pt idx="2">
                  <c:v>18</c:v>
                </c:pt>
                <c:pt idx="3">
                  <c:v>26</c:v>
                </c:pt>
                <c:pt idx="4">
                  <c:v>30</c:v>
                </c:pt>
                <c:pt idx="5">
                  <c:v>38</c:v>
                </c:pt>
                <c:pt idx="6">
                  <c:v>46</c:v>
                </c:pt>
                <c:pt idx="7">
                  <c:v>54</c:v>
                </c:pt>
              </c:numCache>
            </c:numRef>
          </c:xVal>
          <c:yVal>
            <c:numRef>
              <c:f>Sheet2!$B$30:$I$30</c:f>
              <c:numCache>
                <c:formatCode>General</c:formatCode>
                <c:ptCount val="8"/>
                <c:pt idx="0">
                  <c:v>294.47115384615387</c:v>
                </c:pt>
                <c:pt idx="1">
                  <c:v>4.8715138229204724</c:v>
                </c:pt>
                <c:pt idx="2">
                  <c:v>1.2178784557301181</c:v>
                </c:pt>
                <c:pt idx="3">
                  <c:v>1.2298610257040956</c:v>
                </c:pt>
                <c:pt idx="4">
                  <c:v>252.98072193202313</c:v>
                </c:pt>
                <c:pt idx="5">
                  <c:v>17.050298380221655</c:v>
                </c:pt>
                <c:pt idx="6">
                  <c:v>34.436108719714667</c:v>
                </c:pt>
                <c:pt idx="7">
                  <c:v>1.5151499999999998</c:v>
                </c:pt>
              </c:numCache>
            </c:numRef>
          </c:yVal>
          <c:smooth val="0"/>
          <c:extLst>
            <c:ext xmlns:c16="http://schemas.microsoft.com/office/drawing/2014/chart" uri="{C3380CC4-5D6E-409C-BE32-E72D297353CC}">
              <c16:uniqueId val="{00000005-01D7-4B41-BABD-9A1990EE7D8A}"/>
            </c:ext>
          </c:extLst>
        </c:ser>
        <c:dLbls>
          <c:showLegendKey val="0"/>
          <c:showVal val="0"/>
          <c:showCatName val="0"/>
          <c:showSerName val="0"/>
          <c:showPercent val="0"/>
          <c:showBubbleSize val="0"/>
        </c:dLbls>
        <c:axId val="524825360"/>
        <c:axId val="524825688"/>
      </c:scatterChart>
      <c:valAx>
        <c:axId val="5248253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cap="none" dirty="0" smtClean="0"/>
                  <a:t>Days</a:t>
                </a:r>
                <a:r>
                  <a:rPr lang="en-US" sz="1800" cap="none" baseline="0" dirty="0" smtClean="0"/>
                  <a:t> of leachate</a:t>
                </a:r>
                <a:endParaRPr lang="en-US" sz="1800" cap="none" dirty="0"/>
              </a:p>
            </c:rich>
          </c:tx>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524825688"/>
        <c:crosses val="autoZero"/>
        <c:crossBetween val="midCat"/>
        <c:majorUnit val="8"/>
      </c:valAx>
      <c:valAx>
        <c:axId val="524825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dirty="0" smtClean="0"/>
                  <a:t>t</a:t>
                </a:r>
                <a:r>
                  <a:rPr lang="en-US" sz="1800" cap="none" dirty="0" smtClean="0"/>
                  <a:t>otal</a:t>
                </a:r>
                <a:r>
                  <a:rPr lang="en-US" sz="1800" baseline="0" dirty="0" smtClean="0"/>
                  <a:t> </a:t>
                </a:r>
                <a:r>
                  <a:rPr lang="en-US" sz="1800" baseline="0" dirty="0"/>
                  <a:t>K </a:t>
                </a:r>
                <a:r>
                  <a:rPr lang="en-US" sz="1800" baseline="0" dirty="0" smtClean="0"/>
                  <a:t>(</a:t>
                </a:r>
                <a:r>
                  <a:rPr lang="en-US" sz="1800" cap="none" baseline="0" dirty="0" smtClean="0"/>
                  <a:t>mg</a:t>
                </a:r>
                <a:r>
                  <a:rPr lang="en-US" sz="1800" baseline="0" dirty="0" smtClean="0"/>
                  <a:t>/l</a:t>
                </a:r>
                <a:r>
                  <a:rPr lang="en-US" sz="1800" baseline="0" dirty="0"/>
                  <a:t>)</a:t>
                </a:r>
                <a:endParaRPr lang="en-US" sz="1800" dirty="0"/>
              </a:p>
            </c:rich>
          </c:tx>
          <c:layout/>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4825360"/>
        <c:crosses val="autoZero"/>
        <c:crossBetween val="midCat"/>
      </c:valAx>
      <c:spPr>
        <a:noFill/>
        <a:ln>
          <a:noFill/>
        </a:ln>
        <a:effectLst/>
      </c:spPr>
    </c:plotArea>
    <c:legend>
      <c:legendPos val="t"/>
      <c:layout>
        <c:manualLayout>
          <c:xMode val="edge"/>
          <c:yMode val="edge"/>
          <c:x val="8.3845158622811375E-2"/>
          <c:y val="0.89007299896555592"/>
          <c:w val="0.8782962953916158"/>
          <c:h val="0.101816057523196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US" sz="2000"/>
              <a:t>pH</a:t>
            </a:r>
          </a:p>
        </c:rich>
      </c:tx>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428105969512431E-2"/>
          <c:y val="0.12615247087585219"/>
          <c:w val="0.8778444720272035"/>
          <c:h val="0.56124938952815884"/>
        </c:manualLayout>
      </c:layout>
      <c:scatterChart>
        <c:scatterStyle val="lineMarker"/>
        <c:varyColors val="0"/>
        <c:ser>
          <c:idx val="0"/>
          <c:order val="0"/>
          <c:tx>
            <c:strRef>
              <c:f>Sheet1!$A$5</c:f>
              <c:strCache>
                <c:ptCount val="1"/>
                <c:pt idx="0">
                  <c:v>Subsoil (control) (T1)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Sheet1!$B$4:$I$4</c:f>
              <c:numCache>
                <c:formatCode>General</c:formatCode>
                <c:ptCount val="8"/>
                <c:pt idx="0">
                  <c:v>2</c:v>
                </c:pt>
                <c:pt idx="1">
                  <c:v>10</c:v>
                </c:pt>
                <c:pt idx="2">
                  <c:v>18</c:v>
                </c:pt>
                <c:pt idx="3">
                  <c:v>26</c:v>
                </c:pt>
                <c:pt idx="4">
                  <c:v>30</c:v>
                </c:pt>
                <c:pt idx="5">
                  <c:v>38</c:v>
                </c:pt>
                <c:pt idx="6">
                  <c:v>46</c:v>
                </c:pt>
                <c:pt idx="7">
                  <c:v>54</c:v>
                </c:pt>
              </c:numCache>
            </c:numRef>
          </c:xVal>
          <c:yVal>
            <c:numRef>
              <c:f>Sheet1!$B$5:$I$5</c:f>
              <c:numCache>
                <c:formatCode>General</c:formatCode>
                <c:ptCount val="8"/>
                <c:pt idx="0">
                  <c:v>4.1433</c:v>
                </c:pt>
                <c:pt idx="1">
                  <c:v>8.2233000000000001</c:v>
                </c:pt>
                <c:pt idx="2">
                  <c:v>7.38</c:v>
                </c:pt>
                <c:pt idx="3">
                  <c:v>7.2866999999999997</c:v>
                </c:pt>
                <c:pt idx="4">
                  <c:v>3.6833</c:v>
                </c:pt>
                <c:pt idx="5">
                  <c:v>8.5967000000000002</c:v>
                </c:pt>
                <c:pt idx="6">
                  <c:v>8.4967000000000006</c:v>
                </c:pt>
                <c:pt idx="7">
                  <c:v>7.7432999999999996</c:v>
                </c:pt>
              </c:numCache>
            </c:numRef>
          </c:yVal>
          <c:smooth val="0"/>
          <c:extLst>
            <c:ext xmlns:c16="http://schemas.microsoft.com/office/drawing/2014/chart" uri="{C3380CC4-5D6E-409C-BE32-E72D297353CC}">
              <c16:uniqueId val="{00000000-FE4D-4A9B-A42C-A4440E9FB416}"/>
            </c:ext>
          </c:extLst>
        </c:ser>
        <c:ser>
          <c:idx val="1"/>
          <c:order val="1"/>
          <c:tx>
            <c:strRef>
              <c:f>Sheet1!$A$6</c:f>
              <c:strCache>
                <c:ptCount val="1"/>
                <c:pt idx="0">
                  <c:v>Muffle furner 600 ̊C,1hr (T2)</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Sheet1!$B$4:$I$4</c:f>
              <c:numCache>
                <c:formatCode>General</c:formatCode>
                <c:ptCount val="8"/>
                <c:pt idx="0">
                  <c:v>2</c:v>
                </c:pt>
                <c:pt idx="1">
                  <c:v>10</c:v>
                </c:pt>
                <c:pt idx="2">
                  <c:v>18</c:v>
                </c:pt>
                <c:pt idx="3">
                  <c:v>26</c:v>
                </c:pt>
                <c:pt idx="4">
                  <c:v>30</c:v>
                </c:pt>
                <c:pt idx="5">
                  <c:v>38</c:v>
                </c:pt>
                <c:pt idx="6">
                  <c:v>46</c:v>
                </c:pt>
                <c:pt idx="7">
                  <c:v>54</c:v>
                </c:pt>
              </c:numCache>
            </c:numRef>
          </c:xVal>
          <c:yVal>
            <c:numRef>
              <c:f>Sheet1!$B$6:$I$6</c:f>
              <c:numCache>
                <c:formatCode>General</c:formatCode>
                <c:ptCount val="8"/>
                <c:pt idx="0">
                  <c:v>4.46</c:v>
                </c:pt>
                <c:pt idx="1">
                  <c:v>8.65</c:v>
                </c:pt>
                <c:pt idx="2">
                  <c:v>7.6767000000000003</c:v>
                </c:pt>
                <c:pt idx="3">
                  <c:v>7.81</c:v>
                </c:pt>
                <c:pt idx="4">
                  <c:v>4.9667000000000003</c:v>
                </c:pt>
                <c:pt idx="5">
                  <c:v>8.8699999999999992</c:v>
                </c:pt>
                <c:pt idx="6">
                  <c:v>8.7532999999999994</c:v>
                </c:pt>
                <c:pt idx="7">
                  <c:v>8.3232999999999997</c:v>
                </c:pt>
              </c:numCache>
            </c:numRef>
          </c:yVal>
          <c:smooth val="0"/>
          <c:extLst>
            <c:ext xmlns:c16="http://schemas.microsoft.com/office/drawing/2014/chart" uri="{C3380CC4-5D6E-409C-BE32-E72D297353CC}">
              <c16:uniqueId val="{00000001-FE4D-4A9B-A42C-A4440E9FB416}"/>
            </c:ext>
          </c:extLst>
        </c:ser>
        <c:ser>
          <c:idx val="2"/>
          <c:order val="2"/>
          <c:tx>
            <c:strRef>
              <c:f>Sheet1!$A$7</c:f>
              <c:strCache>
                <c:ptCount val="1"/>
                <c:pt idx="0">
                  <c:v>Cone pit, 50min (T3)</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xVal>
            <c:numRef>
              <c:f>Sheet1!$B$4:$I$4</c:f>
              <c:numCache>
                <c:formatCode>General</c:formatCode>
                <c:ptCount val="8"/>
                <c:pt idx="0">
                  <c:v>2</c:v>
                </c:pt>
                <c:pt idx="1">
                  <c:v>10</c:v>
                </c:pt>
                <c:pt idx="2">
                  <c:v>18</c:v>
                </c:pt>
                <c:pt idx="3">
                  <c:v>26</c:v>
                </c:pt>
                <c:pt idx="4">
                  <c:v>30</c:v>
                </c:pt>
                <c:pt idx="5">
                  <c:v>38</c:v>
                </c:pt>
                <c:pt idx="6">
                  <c:v>46</c:v>
                </c:pt>
                <c:pt idx="7">
                  <c:v>54</c:v>
                </c:pt>
              </c:numCache>
            </c:numRef>
          </c:xVal>
          <c:yVal>
            <c:numRef>
              <c:f>Sheet1!$B$7:$I$7</c:f>
              <c:numCache>
                <c:formatCode>General</c:formatCode>
                <c:ptCount val="8"/>
                <c:pt idx="0">
                  <c:v>4.59</c:v>
                </c:pt>
                <c:pt idx="1">
                  <c:v>8.6532999999999998</c:v>
                </c:pt>
                <c:pt idx="2">
                  <c:v>7.6733000000000002</c:v>
                </c:pt>
                <c:pt idx="3">
                  <c:v>7.6767000000000003</c:v>
                </c:pt>
                <c:pt idx="4">
                  <c:v>4.7466999999999997</c:v>
                </c:pt>
                <c:pt idx="5">
                  <c:v>8.5667000000000009</c:v>
                </c:pt>
                <c:pt idx="6">
                  <c:v>8.59</c:v>
                </c:pt>
                <c:pt idx="7">
                  <c:v>8.1</c:v>
                </c:pt>
              </c:numCache>
            </c:numRef>
          </c:yVal>
          <c:smooth val="0"/>
          <c:extLst>
            <c:ext xmlns:c16="http://schemas.microsoft.com/office/drawing/2014/chart" uri="{C3380CC4-5D6E-409C-BE32-E72D297353CC}">
              <c16:uniqueId val="{00000002-FE4D-4A9B-A42C-A4440E9FB416}"/>
            </c:ext>
          </c:extLst>
        </c:ser>
        <c:ser>
          <c:idx val="3"/>
          <c:order val="3"/>
          <c:tx>
            <c:strRef>
              <c:f>Sheet1!$A$8</c:f>
              <c:strCache>
                <c:ptCount val="1"/>
                <c:pt idx="0">
                  <c:v>Cone pit, 70min (T4)</c:v>
                </c:pt>
              </c:strCache>
            </c:strRef>
          </c:tx>
          <c:spPr>
            <a:ln w="22225" cap="rnd">
              <a:solidFill>
                <a:schemeClr val="accent4"/>
              </a:solidFill>
              <a:round/>
            </a:ln>
            <a:effectLst/>
          </c:spPr>
          <c:marker>
            <c:symbol val="x"/>
            <c:size val="6"/>
            <c:spPr>
              <a:noFill/>
              <a:ln w="9525">
                <a:solidFill>
                  <a:schemeClr val="accent4"/>
                </a:solidFill>
                <a:round/>
              </a:ln>
              <a:effectLst/>
            </c:spPr>
          </c:marker>
          <c:xVal>
            <c:numRef>
              <c:f>Sheet1!$B$4:$I$4</c:f>
              <c:numCache>
                <c:formatCode>General</c:formatCode>
                <c:ptCount val="8"/>
                <c:pt idx="0">
                  <c:v>2</c:v>
                </c:pt>
                <c:pt idx="1">
                  <c:v>10</c:v>
                </c:pt>
                <c:pt idx="2">
                  <c:v>18</c:v>
                </c:pt>
                <c:pt idx="3">
                  <c:v>26</c:v>
                </c:pt>
                <c:pt idx="4">
                  <c:v>30</c:v>
                </c:pt>
                <c:pt idx="5">
                  <c:v>38</c:v>
                </c:pt>
                <c:pt idx="6">
                  <c:v>46</c:v>
                </c:pt>
                <c:pt idx="7">
                  <c:v>54</c:v>
                </c:pt>
              </c:numCache>
            </c:numRef>
          </c:xVal>
          <c:yVal>
            <c:numRef>
              <c:f>Sheet1!$B$8:$I$8</c:f>
              <c:numCache>
                <c:formatCode>General</c:formatCode>
                <c:ptCount val="8"/>
                <c:pt idx="0">
                  <c:v>4.79</c:v>
                </c:pt>
                <c:pt idx="1">
                  <c:v>8.74</c:v>
                </c:pt>
                <c:pt idx="2">
                  <c:v>7.7933000000000003</c:v>
                </c:pt>
                <c:pt idx="3">
                  <c:v>7.68</c:v>
                </c:pt>
                <c:pt idx="4">
                  <c:v>5.0467000000000004</c:v>
                </c:pt>
                <c:pt idx="5">
                  <c:v>8.69</c:v>
                </c:pt>
                <c:pt idx="6">
                  <c:v>8.8367000000000004</c:v>
                </c:pt>
                <c:pt idx="7">
                  <c:v>8.5067000000000004</c:v>
                </c:pt>
              </c:numCache>
            </c:numRef>
          </c:yVal>
          <c:smooth val="0"/>
          <c:extLst>
            <c:ext xmlns:c16="http://schemas.microsoft.com/office/drawing/2014/chart" uri="{C3380CC4-5D6E-409C-BE32-E72D297353CC}">
              <c16:uniqueId val="{00000003-FE4D-4A9B-A42C-A4440E9FB416}"/>
            </c:ext>
          </c:extLst>
        </c:ser>
        <c:ser>
          <c:idx val="4"/>
          <c:order val="4"/>
          <c:tx>
            <c:strRef>
              <c:f>Sheet1!$A$9</c:f>
              <c:strCache>
                <c:ptCount val="1"/>
                <c:pt idx="0">
                  <c:v>Double barrel, 70min (T5)</c:v>
                </c:pt>
              </c:strCache>
            </c:strRef>
          </c:tx>
          <c:spPr>
            <a:ln w="22225" cap="rnd">
              <a:solidFill>
                <a:schemeClr val="accent5"/>
              </a:solidFill>
              <a:round/>
            </a:ln>
            <a:effectLst/>
          </c:spPr>
          <c:marker>
            <c:symbol val="star"/>
            <c:size val="6"/>
            <c:spPr>
              <a:noFill/>
              <a:ln w="9525">
                <a:solidFill>
                  <a:schemeClr val="accent5"/>
                </a:solidFill>
                <a:round/>
              </a:ln>
              <a:effectLst/>
            </c:spPr>
          </c:marker>
          <c:xVal>
            <c:numRef>
              <c:f>Sheet1!$B$4:$I$4</c:f>
              <c:numCache>
                <c:formatCode>General</c:formatCode>
                <c:ptCount val="8"/>
                <c:pt idx="0">
                  <c:v>2</c:v>
                </c:pt>
                <c:pt idx="1">
                  <c:v>10</c:v>
                </c:pt>
                <c:pt idx="2">
                  <c:v>18</c:v>
                </c:pt>
                <c:pt idx="3">
                  <c:v>26</c:v>
                </c:pt>
                <c:pt idx="4">
                  <c:v>30</c:v>
                </c:pt>
                <c:pt idx="5">
                  <c:v>38</c:v>
                </c:pt>
                <c:pt idx="6">
                  <c:v>46</c:v>
                </c:pt>
                <c:pt idx="7">
                  <c:v>54</c:v>
                </c:pt>
              </c:numCache>
            </c:numRef>
          </c:xVal>
          <c:yVal>
            <c:numRef>
              <c:f>Sheet1!$B$9:$I$9</c:f>
              <c:numCache>
                <c:formatCode>General</c:formatCode>
                <c:ptCount val="8"/>
                <c:pt idx="0">
                  <c:v>4.1566999999999998</c:v>
                </c:pt>
                <c:pt idx="1">
                  <c:v>8.23</c:v>
                </c:pt>
                <c:pt idx="2">
                  <c:v>7.5433000000000003</c:v>
                </c:pt>
                <c:pt idx="3">
                  <c:v>7.3733000000000004</c:v>
                </c:pt>
                <c:pt idx="4">
                  <c:v>4.88</c:v>
                </c:pt>
                <c:pt idx="5">
                  <c:v>8.92</c:v>
                </c:pt>
                <c:pt idx="6">
                  <c:v>8.57</c:v>
                </c:pt>
                <c:pt idx="7">
                  <c:v>7.9832999999999998</c:v>
                </c:pt>
              </c:numCache>
            </c:numRef>
          </c:yVal>
          <c:smooth val="0"/>
          <c:extLst>
            <c:ext xmlns:c16="http://schemas.microsoft.com/office/drawing/2014/chart" uri="{C3380CC4-5D6E-409C-BE32-E72D297353CC}">
              <c16:uniqueId val="{00000004-FE4D-4A9B-A42C-A4440E9FB416}"/>
            </c:ext>
          </c:extLst>
        </c:ser>
        <c:ser>
          <c:idx val="5"/>
          <c:order val="5"/>
          <c:tx>
            <c:strRef>
              <c:f>Sheet1!$A$10</c:f>
              <c:strCache>
                <c:ptCount val="1"/>
                <c:pt idx="0">
                  <c:v>Double barrel, 90min (T6)</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xVal>
            <c:numRef>
              <c:f>Sheet1!$B$4:$I$4</c:f>
              <c:numCache>
                <c:formatCode>General</c:formatCode>
                <c:ptCount val="8"/>
                <c:pt idx="0">
                  <c:v>2</c:v>
                </c:pt>
                <c:pt idx="1">
                  <c:v>10</c:v>
                </c:pt>
                <c:pt idx="2">
                  <c:v>18</c:v>
                </c:pt>
                <c:pt idx="3">
                  <c:v>26</c:v>
                </c:pt>
                <c:pt idx="4">
                  <c:v>30</c:v>
                </c:pt>
                <c:pt idx="5">
                  <c:v>38</c:v>
                </c:pt>
                <c:pt idx="6">
                  <c:v>46</c:v>
                </c:pt>
                <c:pt idx="7">
                  <c:v>54</c:v>
                </c:pt>
              </c:numCache>
            </c:numRef>
          </c:xVal>
          <c:yVal>
            <c:numRef>
              <c:f>Sheet1!$B$10:$I$10</c:f>
              <c:numCache>
                <c:formatCode>General</c:formatCode>
                <c:ptCount val="8"/>
                <c:pt idx="0">
                  <c:v>4.0533000000000001</c:v>
                </c:pt>
                <c:pt idx="1">
                  <c:v>8.2133000000000003</c:v>
                </c:pt>
                <c:pt idx="2">
                  <c:v>7.46</c:v>
                </c:pt>
                <c:pt idx="3">
                  <c:v>7.3766999999999996</c:v>
                </c:pt>
                <c:pt idx="4">
                  <c:v>4.84</c:v>
                </c:pt>
                <c:pt idx="5">
                  <c:v>8.5632999999999999</c:v>
                </c:pt>
                <c:pt idx="6">
                  <c:v>8.6466999999999992</c:v>
                </c:pt>
                <c:pt idx="7">
                  <c:v>8.2233000000000001</c:v>
                </c:pt>
              </c:numCache>
            </c:numRef>
          </c:yVal>
          <c:smooth val="0"/>
          <c:extLst>
            <c:ext xmlns:c16="http://schemas.microsoft.com/office/drawing/2014/chart" uri="{C3380CC4-5D6E-409C-BE32-E72D297353CC}">
              <c16:uniqueId val="{00000005-FE4D-4A9B-A42C-A4440E9FB416}"/>
            </c:ext>
          </c:extLst>
        </c:ser>
        <c:dLbls>
          <c:showLegendKey val="0"/>
          <c:showVal val="0"/>
          <c:showCatName val="0"/>
          <c:showSerName val="0"/>
          <c:showPercent val="0"/>
          <c:showBubbleSize val="0"/>
        </c:dLbls>
        <c:axId val="490116624"/>
        <c:axId val="490121216"/>
      </c:scatterChart>
      <c:valAx>
        <c:axId val="490116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cap="none" dirty="0" smtClean="0"/>
                  <a:t>Days</a:t>
                </a:r>
                <a:r>
                  <a:rPr lang="en-US" sz="1800" cap="none" baseline="0" dirty="0" smtClean="0"/>
                  <a:t> of leaching</a:t>
                </a:r>
                <a:endParaRPr lang="en-US" sz="1800" cap="none" dirty="0"/>
              </a:p>
            </c:rich>
          </c:tx>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490121216"/>
        <c:crosses val="autoZero"/>
        <c:crossBetween val="midCat"/>
      </c:valAx>
      <c:valAx>
        <c:axId val="490121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cap="none" dirty="0" smtClean="0"/>
                  <a:t>p</a:t>
                </a:r>
                <a:r>
                  <a:rPr lang="en-US" sz="1800" dirty="0" smtClean="0"/>
                  <a:t>H</a:t>
                </a:r>
                <a:r>
                  <a:rPr lang="en-US" sz="1800" baseline="0" dirty="0" smtClean="0"/>
                  <a:t> </a:t>
                </a:r>
                <a:r>
                  <a:rPr lang="en-US" sz="1800" cap="none" baseline="0" dirty="0" smtClean="0"/>
                  <a:t>value </a:t>
                </a:r>
                <a:endParaRPr lang="en-US" sz="1800" cap="none" dirty="0"/>
              </a:p>
            </c:rich>
          </c:tx>
          <c:layout/>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0116624"/>
        <c:crosses val="autoZero"/>
        <c:crossBetween val="midCat"/>
      </c:valAx>
      <c:spPr>
        <a:noFill/>
        <a:ln>
          <a:noFill/>
        </a:ln>
        <a:effectLst/>
      </c:spPr>
    </c:plotArea>
    <c:legend>
      <c:legendPos val="t"/>
      <c:layout>
        <c:manualLayout>
          <c:xMode val="edge"/>
          <c:yMode val="edge"/>
          <c:x val="0.10244753888522554"/>
          <c:y val="0.83616249546608634"/>
          <c:w val="0.86489145753332553"/>
          <c:h val="0.116975829599102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US" sz="2000"/>
              <a:t>Electrical Conductivity of leachate </a:t>
            </a:r>
          </a:p>
        </c:rich>
      </c:tx>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622028051944437E-2"/>
          <c:y val="0.13131063176435329"/>
          <c:w val="0.8827537958464412"/>
          <c:h val="0.56220215958347231"/>
        </c:manualLayout>
      </c:layout>
      <c:scatterChart>
        <c:scatterStyle val="lineMarker"/>
        <c:varyColors val="0"/>
        <c:ser>
          <c:idx val="0"/>
          <c:order val="0"/>
          <c:tx>
            <c:strRef>
              <c:f>Sheet1!$A$5</c:f>
              <c:strCache>
                <c:ptCount val="1"/>
                <c:pt idx="0">
                  <c:v>Subsoil (control) (T1)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Sheet1!$B$4:$H$4</c:f>
              <c:numCache>
                <c:formatCode>General</c:formatCode>
                <c:ptCount val="7"/>
                <c:pt idx="0">
                  <c:v>10</c:v>
                </c:pt>
                <c:pt idx="1">
                  <c:v>18</c:v>
                </c:pt>
                <c:pt idx="2">
                  <c:v>26</c:v>
                </c:pt>
                <c:pt idx="3">
                  <c:v>30</c:v>
                </c:pt>
                <c:pt idx="4">
                  <c:v>38</c:v>
                </c:pt>
                <c:pt idx="5">
                  <c:v>46</c:v>
                </c:pt>
                <c:pt idx="6">
                  <c:v>54</c:v>
                </c:pt>
              </c:numCache>
            </c:numRef>
          </c:xVal>
          <c:yVal>
            <c:numRef>
              <c:f>Sheet1!$B$5:$H$5</c:f>
              <c:numCache>
                <c:formatCode>General</c:formatCode>
                <c:ptCount val="7"/>
                <c:pt idx="0">
                  <c:v>3.3167</c:v>
                </c:pt>
                <c:pt idx="1">
                  <c:v>0.57969999999999999</c:v>
                </c:pt>
                <c:pt idx="2">
                  <c:v>0.41170000000000001</c:v>
                </c:pt>
                <c:pt idx="3">
                  <c:v>64.7333</c:v>
                </c:pt>
                <c:pt idx="4">
                  <c:v>4.9969999999999999</c:v>
                </c:pt>
                <c:pt idx="5">
                  <c:v>2.1840000000000002</c:v>
                </c:pt>
                <c:pt idx="6">
                  <c:v>1.0923</c:v>
                </c:pt>
              </c:numCache>
            </c:numRef>
          </c:yVal>
          <c:smooth val="0"/>
          <c:extLst>
            <c:ext xmlns:c16="http://schemas.microsoft.com/office/drawing/2014/chart" uri="{C3380CC4-5D6E-409C-BE32-E72D297353CC}">
              <c16:uniqueId val="{00000000-B971-4872-84FA-50882CA6AEB5}"/>
            </c:ext>
          </c:extLst>
        </c:ser>
        <c:ser>
          <c:idx val="1"/>
          <c:order val="1"/>
          <c:tx>
            <c:strRef>
              <c:f>Sheet1!$A$6</c:f>
              <c:strCache>
                <c:ptCount val="1"/>
                <c:pt idx="0">
                  <c:v>Muffle furner 600 ̊C,1hr (T2)</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Sheet1!$B$4:$H$4</c:f>
              <c:numCache>
                <c:formatCode>General</c:formatCode>
                <c:ptCount val="7"/>
                <c:pt idx="0">
                  <c:v>10</c:v>
                </c:pt>
                <c:pt idx="1">
                  <c:v>18</c:v>
                </c:pt>
                <c:pt idx="2">
                  <c:v>26</c:v>
                </c:pt>
                <c:pt idx="3">
                  <c:v>30</c:v>
                </c:pt>
                <c:pt idx="4">
                  <c:v>38</c:v>
                </c:pt>
                <c:pt idx="5">
                  <c:v>46</c:v>
                </c:pt>
                <c:pt idx="6">
                  <c:v>54</c:v>
                </c:pt>
              </c:numCache>
            </c:numRef>
          </c:xVal>
          <c:yVal>
            <c:numRef>
              <c:f>Sheet1!$B$6:$H$6</c:f>
              <c:numCache>
                <c:formatCode>General</c:formatCode>
                <c:ptCount val="7"/>
                <c:pt idx="0">
                  <c:v>6.3766999999999996</c:v>
                </c:pt>
                <c:pt idx="1">
                  <c:v>0.96030000000000004</c:v>
                </c:pt>
                <c:pt idx="2">
                  <c:v>0.56469999999999998</c:v>
                </c:pt>
                <c:pt idx="3">
                  <c:v>32.243299999999998</c:v>
                </c:pt>
                <c:pt idx="4">
                  <c:v>11.28</c:v>
                </c:pt>
                <c:pt idx="5">
                  <c:v>3.7067000000000001</c:v>
                </c:pt>
                <c:pt idx="6">
                  <c:v>1.3773</c:v>
                </c:pt>
              </c:numCache>
            </c:numRef>
          </c:yVal>
          <c:smooth val="0"/>
          <c:extLst>
            <c:ext xmlns:c16="http://schemas.microsoft.com/office/drawing/2014/chart" uri="{C3380CC4-5D6E-409C-BE32-E72D297353CC}">
              <c16:uniqueId val="{00000001-B971-4872-84FA-50882CA6AEB5}"/>
            </c:ext>
          </c:extLst>
        </c:ser>
        <c:ser>
          <c:idx val="2"/>
          <c:order val="2"/>
          <c:tx>
            <c:strRef>
              <c:f>Sheet1!$A$7</c:f>
              <c:strCache>
                <c:ptCount val="1"/>
                <c:pt idx="0">
                  <c:v>Cone pit, 50min (T3)</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xVal>
            <c:numRef>
              <c:f>Sheet1!$B$4:$H$4</c:f>
              <c:numCache>
                <c:formatCode>General</c:formatCode>
                <c:ptCount val="7"/>
                <c:pt idx="0">
                  <c:v>10</c:v>
                </c:pt>
                <c:pt idx="1">
                  <c:v>18</c:v>
                </c:pt>
                <c:pt idx="2">
                  <c:v>26</c:v>
                </c:pt>
                <c:pt idx="3">
                  <c:v>30</c:v>
                </c:pt>
                <c:pt idx="4">
                  <c:v>38</c:v>
                </c:pt>
                <c:pt idx="5">
                  <c:v>46</c:v>
                </c:pt>
                <c:pt idx="6">
                  <c:v>54</c:v>
                </c:pt>
              </c:numCache>
            </c:numRef>
          </c:xVal>
          <c:yVal>
            <c:numRef>
              <c:f>Sheet1!$B$7:$H$7</c:f>
              <c:numCache>
                <c:formatCode>General</c:formatCode>
                <c:ptCount val="7"/>
                <c:pt idx="0">
                  <c:v>5.7832999999999997</c:v>
                </c:pt>
                <c:pt idx="1">
                  <c:v>1.4153</c:v>
                </c:pt>
                <c:pt idx="2">
                  <c:v>0.76429999999999998</c:v>
                </c:pt>
                <c:pt idx="3">
                  <c:v>38.033299999999997</c:v>
                </c:pt>
                <c:pt idx="4">
                  <c:v>9.9267000000000003</c:v>
                </c:pt>
                <c:pt idx="5">
                  <c:v>3.5667</c:v>
                </c:pt>
                <c:pt idx="6">
                  <c:v>1.7333000000000001</c:v>
                </c:pt>
              </c:numCache>
            </c:numRef>
          </c:yVal>
          <c:smooth val="0"/>
          <c:extLst>
            <c:ext xmlns:c16="http://schemas.microsoft.com/office/drawing/2014/chart" uri="{C3380CC4-5D6E-409C-BE32-E72D297353CC}">
              <c16:uniqueId val="{00000002-B971-4872-84FA-50882CA6AEB5}"/>
            </c:ext>
          </c:extLst>
        </c:ser>
        <c:ser>
          <c:idx val="3"/>
          <c:order val="3"/>
          <c:tx>
            <c:strRef>
              <c:f>Sheet1!$A$8</c:f>
              <c:strCache>
                <c:ptCount val="1"/>
                <c:pt idx="0">
                  <c:v>Cone pit, 70min (T4)</c:v>
                </c:pt>
              </c:strCache>
            </c:strRef>
          </c:tx>
          <c:spPr>
            <a:ln w="22225" cap="rnd">
              <a:solidFill>
                <a:schemeClr val="accent4"/>
              </a:solidFill>
              <a:round/>
            </a:ln>
            <a:effectLst/>
          </c:spPr>
          <c:marker>
            <c:symbol val="x"/>
            <c:size val="6"/>
            <c:spPr>
              <a:noFill/>
              <a:ln w="9525">
                <a:solidFill>
                  <a:schemeClr val="accent4"/>
                </a:solidFill>
                <a:round/>
              </a:ln>
              <a:effectLst/>
            </c:spPr>
          </c:marker>
          <c:xVal>
            <c:numRef>
              <c:f>Sheet1!$B$4:$H$4</c:f>
              <c:numCache>
                <c:formatCode>General</c:formatCode>
                <c:ptCount val="7"/>
                <c:pt idx="0">
                  <c:v>10</c:v>
                </c:pt>
                <c:pt idx="1">
                  <c:v>18</c:v>
                </c:pt>
                <c:pt idx="2">
                  <c:v>26</c:v>
                </c:pt>
                <c:pt idx="3">
                  <c:v>30</c:v>
                </c:pt>
                <c:pt idx="4">
                  <c:v>38</c:v>
                </c:pt>
                <c:pt idx="5">
                  <c:v>46</c:v>
                </c:pt>
                <c:pt idx="6">
                  <c:v>54</c:v>
                </c:pt>
              </c:numCache>
            </c:numRef>
          </c:xVal>
          <c:yVal>
            <c:numRef>
              <c:f>Sheet1!$B$8:$H$8</c:f>
              <c:numCache>
                <c:formatCode>General</c:formatCode>
                <c:ptCount val="7"/>
                <c:pt idx="0">
                  <c:v>6.9466999999999999</c:v>
                </c:pt>
                <c:pt idx="1">
                  <c:v>1.5117</c:v>
                </c:pt>
                <c:pt idx="2">
                  <c:v>0.76229999999999998</c:v>
                </c:pt>
                <c:pt idx="3">
                  <c:v>31.133299999999998</c:v>
                </c:pt>
                <c:pt idx="4">
                  <c:v>10.976699999999999</c:v>
                </c:pt>
                <c:pt idx="5">
                  <c:v>5.4733000000000001</c:v>
                </c:pt>
                <c:pt idx="6">
                  <c:v>2.2189999999999999</c:v>
                </c:pt>
              </c:numCache>
            </c:numRef>
          </c:yVal>
          <c:smooth val="0"/>
          <c:extLst>
            <c:ext xmlns:c16="http://schemas.microsoft.com/office/drawing/2014/chart" uri="{C3380CC4-5D6E-409C-BE32-E72D297353CC}">
              <c16:uniqueId val="{00000003-B971-4872-84FA-50882CA6AEB5}"/>
            </c:ext>
          </c:extLst>
        </c:ser>
        <c:ser>
          <c:idx val="4"/>
          <c:order val="4"/>
          <c:tx>
            <c:strRef>
              <c:f>Sheet1!$A$9</c:f>
              <c:strCache>
                <c:ptCount val="1"/>
                <c:pt idx="0">
                  <c:v>Double barrel, 70min (T5)</c:v>
                </c:pt>
              </c:strCache>
            </c:strRef>
          </c:tx>
          <c:spPr>
            <a:ln w="22225" cap="rnd">
              <a:solidFill>
                <a:schemeClr val="accent5"/>
              </a:solidFill>
              <a:round/>
            </a:ln>
            <a:effectLst/>
          </c:spPr>
          <c:marker>
            <c:symbol val="star"/>
            <c:size val="6"/>
            <c:spPr>
              <a:noFill/>
              <a:ln w="9525">
                <a:solidFill>
                  <a:schemeClr val="accent5"/>
                </a:solidFill>
                <a:round/>
              </a:ln>
              <a:effectLst/>
            </c:spPr>
          </c:marker>
          <c:xVal>
            <c:numRef>
              <c:f>Sheet1!$B$4:$H$4</c:f>
              <c:numCache>
                <c:formatCode>General</c:formatCode>
                <c:ptCount val="7"/>
                <c:pt idx="0">
                  <c:v>10</c:v>
                </c:pt>
                <c:pt idx="1">
                  <c:v>18</c:v>
                </c:pt>
                <c:pt idx="2">
                  <c:v>26</c:v>
                </c:pt>
                <c:pt idx="3">
                  <c:v>30</c:v>
                </c:pt>
                <c:pt idx="4">
                  <c:v>38</c:v>
                </c:pt>
                <c:pt idx="5">
                  <c:v>46</c:v>
                </c:pt>
                <c:pt idx="6">
                  <c:v>54</c:v>
                </c:pt>
              </c:numCache>
            </c:numRef>
          </c:xVal>
          <c:yVal>
            <c:numRef>
              <c:f>Sheet1!$B$9:$H$9</c:f>
              <c:numCache>
                <c:formatCode>General</c:formatCode>
                <c:ptCount val="7"/>
                <c:pt idx="0">
                  <c:v>3.2532999999999999</c:v>
                </c:pt>
                <c:pt idx="1">
                  <c:v>0.82130000000000003</c:v>
                </c:pt>
                <c:pt idx="2">
                  <c:v>0.48199999999999998</c:v>
                </c:pt>
                <c:pt idx="3">
                  <c:v>30.966699999999999</c:v>
                </c:pt>
                <c:pt idx="4">
                  <c:v>12.0633</c:v>
                </c:pt>
                <c:pt idx="5">
                  <c:v>3.6833</c:v>
                </c:pt>
                <c:pt idx="6">
                  <c:v>1.1393</c:v>
                </c:pt>
              </c:numCache>
            </c:numRef>
          </c:yVal>
          <c:smooth val="0"/>
          <c:extLst>
            <c:ext xmlns:c16="http://schemas.microsoft.com/office/drawing/2014/chart" uri="{C3380CC4-5D6E-409C-BE32-E72D297353CC}">
              <c16:uniqueId val="{00000004-B971-4872-84FA-50882CA6AEB5}"/>
            </c:ext>
          </c:extLst>
        </c:ser>
        <c:ser>
          <c:idx val="5"/>
          <c:order val="5"/>
          <c:tx>
            <c:strRef>
              <c:f>Sheet1!$A$10</c:f>
              <c:strCache>
                <c:ptCount val="1"/>
                <c:pt idx="0">
                  <c:v>Double barrel, 90min (T6)</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xVal>
            <c:numRef>
              <c:f>Sheet1!$B$4:$H$4</c:f>
              <c:numCache>
                <c:formatCode>General</c:formatCode>
                <c:ptCount val="7"/>
                <c:pt idx="0">
                  <c:v>10</c:v>
                </c:pt>
                <c:pt idx="1">
                  <c:v>18</c:v>
                </c:pt>
                <c:pt idx="2">
                  <c:v>26</c:v>
                </c:pt>
                <c:pt idx="3">
                  <c:v>30</c:v>
                </c:pt>
                <c:pt idx="4">
                  <c:v>38</c:v>
                </c:pt>
                <c:pt idx="5">
                  <c:v>46</c:v>
                </c:pt>
                <c:pt idx="6">
                  <c:v>54</c:v>
                </c:pt>
              </c:numCache>
            </c:numRef>
          </c:xVal>
          <c:yVal>
            <c:numRef>
              <c:f>Sheet1!$B$10:$H$10</c:f>
              <c:numCache>
                <c:formatCode>General</c:formatCode>
                <c:ptCount val="7"/>
                <c:pt idx="0">
                  <c:v>3.1833</c:v>
                </c:pt>
                <c:pt idx="1">
                  <c:v>1.008</c:v>
                </c:pt>
                <c:pt idx="2">
                  <c:v>0.48470000000000002</c:v>
                </c:pt>
                <c:pt idx="3">
                  <c:v>34.7667</c:v>
                </c:pt>
                <c:pt idx="4">
                  <c:v>10.9</c:v>
                </c:pt>
                <c:pt idx="5">
                  <c:v>2.851</c:v>
                </c:pt>
                <c:pt idx="6">
                  <c:v>1.26</c:v>
                </c:pt>
              </c:numCache>
            </c:numRef>
          </c:yVal>
          <c:smooth val="0"/>
          <c:extLst>
            <c:ext xmlns:c16="http://schemas.microsoft.com/office/drawing/2014/chart" uri="{C3380CC4-5D6E-409C-BE32-E72D297353CC}">
              <c16:uniqueId val="{00000005-B971-4872-84FA-50882CA6AEB5}"/>
            </c:ext>
          </c:extLst>
        </c:ser>
        <c:dLbls>
          <c:showLegendKey val="0"/>
          <c:showVal val="0"/>
          <c:showCatName val="0"/>
          <c:showSerName val="0"/>
          <c:showPercent val="0"/>
          <c:showBubbleSize val="0"/>
        </c:dLbls>
        <c:axId val="494802640"/>
        <c:axId val="494808216"/>
      </c:scatterChart>
      <c:valAx>
        <c:axId val="4948026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r>
                  <a:rPr lang="en-US" sz="2000" cap="none" dirty="0" smtClean="0"/>
                  <a:t>Days of leaching </a:t>
                </a:r>
                <a:endParaRPr lang="en-US" sz="2000" cap="none" dirty="0"/>
              </a:p>
            </c:rich>
          </c:tx>
          <c:layout/>
          <c:overlay val="0"/>
          <c:spPr>
            <a:noFill/>
            <a:ln>
              <a:noFill/>
            </a:ln>
            <a:effectLst/>
          </c:spPr>
          <c:txPr>
            <a:bodyPr rot="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4808216"/>
        <c:crosses val="autoZero"/>
        <c:crossBetween val="midCat"/>
      </c:valAx>
      <c:valAx>
        <c:axId val="49480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r>
                  <a:rPr lang="en-US" sz="2000" dirty="0"/>
                  <a:t>EC </a:t>
                </a:r>
                <a:r>
                  <a:rPr lang="en-US" sz="2000" dirty="0" smtClean="0"/>
                  <a:t>(</a:t>
                </a:r>
                <a:r>
                  <a:rPr lang="en-US" sz="2000" cap="none" dirty="0" err="1" smtClean="0"/>
                  <a:t>d</a:t>
                </a:r>
                <a:r>
                  <a:rPr lang="en-US" sz="2000" dirty="0" err="1" smtClean="0"/>
                  <a:t>S</a:t>
                </a:r>
                <a:r>
                  <a:rPr lang="en-US" sz="2000" dirty="0" smtClean="0"/>
                  <a:t>/</a:t>
                </a:r>
                <a:r>
                  <a:rPr lang="en-US" sz="2000" cap="none" dirty="0" smtClean="0"/>
                  <a:t>m</a:t>
                </a:r>
                <a:r>
                  <a:rPr lang="en-US" sz="2000" dirty="0" smtClean="0"/>
                  <a:t>)</a:t>
                </a:r>
                <a:endParaRPr lang="en-US" sz="2000" dirty="0"/>
              </a:p>
            </c:rich>
          </c:tx>
          <c:layout/>
          <c:overlay val="0"/>
          <c:spPr>
            <a:noFill/>
            <a:ln>
              <a:noFill/>
            </a:ln>
            <a:effectLst/>
          </c:spPr>
          <c:txPr>
            <a:bodyPr rot="-540000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4802640"/>
        <c:crosses val="autoZero"/>
        <c:crossBetween val="midCat"/>
      </c:valAx>
      <c:spPr>
        <a:noFill/>
        <a:ln>
          <a:noFill/>
        </a:ln>
        <a:effectLst/>
      </c:spPr>
    </c:plotArea>
    <c:legend>
      <c:legendPos val="t"/>
      <c:layout>
        <c:manualLayout>
          <c:xMode val="edge"/>
          <c:yMode val="edge"/>
          <c:x val="5.5374238202498122E-2"/>
          <c:y val="0.83087838628353816"/>
          <c:w val="0.88649518189796406"/>
          <c:h val="0.13707582806983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sz="2400">
                <a:latin typeface="+mn-lt"/>
                <a:cs typeface="Times New Roman" panose="02020603050405020304" pitchFamily="18" charset="0"/>
              </a:rPr>
              <a:t>Nitrogen</a:t>
            </a:r>
            <a:r>
              <a:rPr lang="en-US" sz="2400" baseline="0">
                <a:latin typeface="+mn-lt"/>
                <a:cs typeface="Times New Roman" panose="02020603050405020304" pitchFamily="18" charset="0"/>
              </a:rPr>
              <a:t> in media</a:t>
            </a:r>
            <a:endParaRPr lang="en-US" sz="2400">
              <a:latin typeface="+mn-lt"/>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Sheet4!$B$5</c:f>
              <c:strCache>
                <c:ptCount val="1"/>
                <c:pt idx="0">
                  <c:v>Initial</c:v>
                </c:pt>
              </c:strCache>
            </c:strRef>
          </c:tx>
          <c:spPr>
            <a:solidFill>
              <a:schemeClr val="accent1"/>
            </a:solidFill>
            <a:ln>
              <a:noFill/>
            </a:ln>
            <a:effectLst/>
          </c:spPr>
          <c:invertIfNegative val="0"/>
          <c:dLbls>
            <c:dLbl>
              <c:idx val="0"/>
              <c:layout/>
              <c:tx>
                <c:rich>
                  <a:bodyPr/>
                  <a:lstStyle/>
                  <a:p>
                    <a:r>
                      <a:rPr lang="en-US"/>
                      <a:t>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630-40FC-9A39-0AFD496CC0A0}"/>
                </c:ext>
              </c:extLst>
            </c:dLbl>
            <c:dLbl>
              <c:idx val="1"/>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630-40FC-9A39-0AFD496CC0A0}"/>
                </c:ext>
              </c:extLst>
            </c:dLbl>
            <c:dLbl>
              <c:idx val="2"/>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630-40FC-9A39-0AFD496CC0A0}"/>
                </c:ext>
              </c:extLst>
            </c:dLbl>
            <c:dLbl>
              <c:idx val="3"/>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630-40FC-9A39-0AFD496CC0A0}"/>
                </c:ext>
              </c:extLst>
            </c:dLbl>
            <c:dLbl>
              <c:idx val="4"/>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630-40FC-9A39-0AFD496CC0A0}"/>
                </c:ext>
              </c:extLst>
            </c:dLbl>
            <c:dLbl>
              <c:idx val="5"/>
              <c:layout/>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630-40FC-9A39-0AFD496CC0A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Sheet4!$O$23:$O$28</c:f>
                <c:numCache>
                  <c:formatCode>General</c:formatCode>
                  <c:ptCount val="6"/>
                  <c:pt idx="0">
                    <c:v>8.0829037686547682</c:v>
                  </c:pt>
                  <c:pt idx="1">
                    <c:v>16.825905952165382</c:v>
                  </c:pt>
                  <c:pt idx="2">
                    <c:v>21.385353243127273</c:v>
                  </c:pt>
                  <c:pt idx="3">
                    <c:v>30.601379780076059</c:v>
                  </c:pt>
                  <c:pt idx="4">
                    <c:v>20.341528403189812</c:v>
                  </c:pt>
                  <c:pt idx="5">
                    <c:v>33.651811904330614</c:v>
                  </c:pt>
                </c:numCache>
              </c:numRef>
            </c:plus>
            <c:minus>
              <c:numRef>
                <c:f>Sheet4!$O$23:$O$28</c:f>
                <c:numCache>
                  <c:formatCode>General</c:formatCode>
                  <c:ptCount val="6"/>
                  <c:pt idx="0">
                    <c:v>8.0829037686547682</c:v>
                  </c:pt>
                  <c:pt idx="1">
                    <c:v>16.825905952165382</c:v>
                  </c:pt>
                  <c:pt idx="2">
                    <c:v>21.385353243127273</c:v>
                  </c:pt>
                  <c:pt idx="3">
                    <c:v>30.601379780076059</c:v>
                  </c:pt>
                  <c:pt idx="4">
                    <c:v>20.341528403189812</c:v>
                  </c:pt>
                  <c:pt idx="5">
                    <c:v>33.651811904330614</c:v>
                  </c:pt>
                </c:numCache>
              </c:numRef>
            </c:minus>
            <c:spPr>
              <a:noFill/>
              <a:ln w="9525" cap="flat" cmpd="sng" algn="ctr">
                <a:solidFill>
                  <a:schemeClr val="tx1">
                    <a:lumMod val="65000"/>
                    <a:lumOff val="35000"/>
                  </a:schemeClr>
                </a:solidFill>
                <a:round/>
              </a:ln>
              <a:effectLst/>
            </c:spPr>
          </c:errBars>
          <c:cat>
            <c:strRef>
              <c:f>Sheet4!$A$6:$A$11</c:f>
              <c:strCache>
                <c:ptCount val="6"/>
                <c:pt idx="0">
                  <c:v>T1</c:v>
                </c:pt>
                <c:pt idx="1">
                  <c:v>T2</c:v>
                </c:pt>
                <c:pt idx="2">
                  <c:v>T3</c:v>
                </c:pt>
                <c:pt idx="3">
                  <c:v>T4</c:v>
                </c:pt>
                <c:pt idx="4">
                  <c:v>T5</c:v>
                </c:pt>
                <c:pt idx="5">
                  <c:v>T6</c:v>
                </c:pt>
              </c:strCache>
            </c:strRef>
          </c:cat>
          <c:val>
            <c:numRef>
              <c:f>Sheet4!$B$6:$B$11</c:f>
              <c:numCache>
                <c:formatCode>General</c:formatCode>
                <c:ptCount val="6"/>
                <c:pt idx="0">
                  <c:v>14</c:v>
                </c:pt>
                <c:pt idx="1">
                  <c:v>205.33</c:v>
                </c:pt>
                <c:pt idx="2">
                  <c:v>406</c:v>
                </c:pt>
                <c:pt idx="3">
                  <c:v>205.33</c:v>
                </c:pt>
                <c:pt idx="4">
                  <c:v>331.33</c:v>
                </c:pt>
                <c:pt idx="5">
                  <c:v>368.67</c:v>
                </c:pt>
              </c:numCache>
            </c:numRef>
          </c:val>
          <c:extLst>
            <c:ext xmlns:c16="http://schemas.microsoft.com/office/drawing/2014/chart" uri="{C3380CC4-5D6E-409C-BE32-E72D297353CC}">
              <c16:uniqueId val="{00000006-2630-40FC-9A39-0AFD496CC0A0}"/>
            </c:ext>
          </c:extLst>
        </c:ser>
        <c:ser>
          <c:idx val="1"/>
          <c:order val="1"/>
          <c:tx>
            <c:strRef>
              <c:f>Sheet4!$C$5</c:f>
              <c:strCache>
                <c:ptCount val="1"/>
                <c:pt idx="0">
                  <c:v>Final</c:v>
                </c:pt>
              </c:strCache>
            </c:strRef>
          </c:tx>
          <c:spPr>
            <a:solidFill>
              <a:schemeClr val="accent2"/>
            </a:solidFill>
            <a:ln>
              <a:noFill/>
            </a:ln>
            <a:effectLst/>
          </c:spPr>
          <c:invertIfNegative val="0"/>
          <c:dLbls>
            <c:dLbl>
              <c:idx val="0"/>
              <c:layout/>
              <c:tx>
                <c:rich>
                  <a:bodyPr/>
                  <a:lstStyle/>
                  <a:p>
                    <a:r>
                      <a:rPr lang="en-US"/>
                      <a:t>e</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630-40FC-9A39-0AFD496CC0A0}"/>
                </c:ext>
              </c:extLst>
            </c:dLbl>
            <c:dLbl>
              <c:idx val="1"/>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630-40FC-9A39-0AFD496CC0A0}"/>
                </c:ext>
              </c:extLst>
            </c:dLbl>
            <c:dLbl>
              <c:idx val="2"/>
              <c:layout/>
              <c:tx>
                <c:rich>
                  <a:bodyPr/>
                  <a:lstStyle/>
                  <a:p>
                    <a:r>
                      <a:rPr lang="en-US"/>
                      <a:t>de</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630-40FC-9A39-0AFD496CC0A0}"/>
                </c:ext>
              </c:extLst>
            </c:dLbl>
            <c:dLbl>
              <c:idx val="3"/>
              <c:layout/>
              <c:tx>
                <c:rich>
                  <a:bodyPr/>
                  <a:lstStyle/>
                  <a:p>
                    <a:r>
                      <a:rPr lang="en-US"/>
                      <a:t>cd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630-40FC-9A39-0AFD496CC0A0}"/>
                </c:ext>
              </c:extLst>
            </c:dLbl>
            <c:dLbl>
              <c:idx val="4"/>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630-40FC-9A39-0AFD496CC0A0}"/>
                </c:ext>
              </c:extLst>
            </c:dLbl>
            <c:dLbl>
              <c:idx val="5"/>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630-40FC-9A39-0AFD496CC0A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Sheet4!$P$23:$P$28</c:f>
                <c:numCache>
                  <c:formatCode>General</c:formatCode>
                  <c:ptCount val="6"/>
                  <c:pt idx="0">
                    <c:v>25.982900359873408</c:v>
                  </c:pt>
                  <c:pt idx="1">
                    <c:v>33.651811904330764</c:v>
                  </c:pt>
                  <c:pt idx="2">
                    <c:v>16.825905952165247</c:v>
                  </c:pt>
                  <c:pt idx="3">
                    <c:v>16.825905952165282</c:v>
                  </c:pt>
                  <c:pt idx="4">
                    <c:v>25.982900359873437</c:v>
                  </c:pt>
                  <c:pt idx="5">
                    <c:v>24.693678903269511</c:v>
                  </c:pt>
                </c:numCache>
              </c:numRef>
            </c:plus>
            <c:minus>
              <c:numRef>
                <c:f>Sheet4!$P$23:$P$28</c:f>
                <c:numCache>
                  <c:formatCode>General</c:formatCode>
                  <c:ptCount val="6"/>
                  <c:pt idx="0">
                    <c:v>25.982900359873408</c:v>
                  </c:pt>
                  <c:pt idx="1">
                    <c:v>33.651811904330764</c:v>
                  </c:pt>
                  <c:pt idx="2">
                    <c:v>16.825905952165247</c:v>
                  </c:pt>
                  <c:pt idx="3">
                    <c:v>16.825905952165282</c:v>
                  </c:pt>
                  <c:pt idx="4">
                    <c:v>25.982900359873437</c:v>
                  </c:pt>
                  <c:pt idx="5">
                    <c:v>24.693678903269511</c:v>
                  </c:pt>
                </c:numCache>
              </c:numRef>
            </c:minus>
            <c:spPr>
              <a:noFill/>
              <a:ln w="9525" cap="flat" cmpd="sng" algn="ctr">
                <a:solidFill>
                  <a:schemeClr val="tx1">
                    <a:lumMod val="65000"/>
                    <a:lumOff val="35000"/>
                  </a:schemeClr>
                </a:solidFill>
                <a:round/>
              </a:ln>
              <a:effectLst/>
            </c:spPr>
          </c:errBars>
          <c:cat>
            <c:strRef>
              <c:f>Sheet4!$A$6:$A$11</c:f>
              <c:strCache>
                <c:ptCount val="6"/>
                <c:pt idx="0">
                  <c:v>T1</c:v>
                </c:pt>
                <c:pt idx="1">
                  <c:v>T2</c:v>
                </c:pt>
                <c:pt idx="2">
                  <c:v>T3</c:v>
                </c:pt>
                <c:pt idx="3">
                  <c:v>T4</c:v>
                </c:pt>
                <c:pt idx="4">
                  <c:v>T5</c:v>
                </c:pt>
                <c:pt idx="5">
                  <c:v>T6</c:v>
                </c:pt>
              </c:strCache>
            </c:strRef>
          </c:cat>
          <c:val>
            <c:numRef>
              <c:f>Sheet4!$C$6:$C$11</c:f>
              <c:numCache>
                <c:formatCode>General</c:formatCode>
                <c:ptCount val="6"/>
                <c:pt idx="0">
                  <c:v>228.67</c:v>
                </c:pt>
                <c:pt idx="1">
                  <c:v>387.33</c:v>
                </c:pt>
                <c:pt idx="2">
                  <c:v>289.33</c:v>
                </c:pt>
                <c:pt idx="3">
                  <c:v>359.33</c:v>
                </c:pt>
                <c:pt idx="4">
                  <c:v>667.33</c:v>
                </c:pt>
                <c:pt idx="5">
                  <c:v>583.33000000000004</c:v>
                </c:pt>
              </c:numCache>
            </c:numRef>
          </c:val>
          <c:extLst>
            <c:ext xmlns:c16="http://schemas.microsoft.com/office/drawing/2014/chart" uri="{C3380CC4-5D6E-409C-BE32-E72D297353CC}">
              <c16:uniqueId val="{0000000D-2630-40FC-9A39-0AFD496CC0A0}"/>
            </c:ext>
          </c:extLst>
        </c:ser>
        <c:dLbls>
          <c:dLblPos val="outEnd"/>
          <c:showLegendKey val="0"/>
          <c:showVal val="1"/>
          <c:showCatName val="0"/>
          <c:showSerName val="0"/>
          <c:showPercent val="0"/>
          <c:showBubbleSize val="0"/>
        </c:dLbls>
        <c:gapWidth val="219"/>
        <c:overlap val="-27"/>
        <c:axId val="327659504"/>
        <c:axId val="430130832"/>
      </c:barChart>
      <c:catAx>
        <c:axId val="32765950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Treatments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0130832"/>
        <c:crosses val="autoZero"/>
        <c:auto val="1"/>
        <c:lblAlgn val="ctr"/>
        <c:lblOffset val="100"/>
        <c:noMultiLvlLbl val="0"/>
      </c:catAx>
      <c:valAx>
        <c:axId val="430130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dirty="0">
                    <a:latin typeface="+mn-lt"/>
                    <a:cs typeface="Times New Roman" panose="02020603050405020304" pitchFamily="18" charset="0"/>
                  </a:rPr>
                  <a:t>Total</a:t>
                </a:r>
                <a:r>
                  <a:rPr lang="en-US" sz="1800" baseline="0" dirty="0">
                    <a:latin typeface="+mn-lt"/>
                    <a:cs typeface="Times New Roman" panose="02020603050405020304" pitchFamily="18" charset="0"/>
                  </a:rPr>
                  <a:t> N (mg/Kg)</a:t>
                </a:r>
                <a:endParaRPr lang="en-US" sz="1800" dirty="0">
                  <a:latin typeface="+mn-lt"/>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7659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sz="2400">
                <a:latin typeface="+mn-lt"/>
                <a:cs typeface="Times New Roman" panose="02020603050405020304" pitchFamily="18" charset="0"/>
              </a:rPr>
              <a:t>Available</a:t>
            </a:r>
            <a:r>
              <a:rPr lang="en-US" sz="2400" baseline="0">
                <a:latin typeface="+mn-lt"/>
                <a:cs typeface="Times New Roman" panose="02020603050405020304" pitchFamily="18" charset="0"/>
              </a:rPr>
              <a:t> P in media</a:t>
            </a:r>
            <a:endParaRPr lang="en-US" sz="2400">
              <a:latin typeface="+mn-lt"/>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Sheet4!$B$5</c:f>
              <c:strCache>
                <c:ptCount val="1"/>
                <c:pt idx="0">
                  <c:v>Initial</c:v>
                </c:pt>
              </c:strCache>
            </c:strRef>
          </c:tx>
          <c:spPr>
            <a:solidFill>
              <a:schemeClr val="accent1"/>
            </a:solidFill>
            <a:ln>
              <a:noFill/>
            </a:ln>
            <a:effectLst/>
          </c:spPr>
          <c:invertIfNegative val="0"/>
          <c:dLbls>
            <c:dLbl>
              <c:idx val="0"/>
              <c:layout/>
              <c:tx>
                <c:rich>
                  <a:bodyPr/>
                  <a:lstStyle/>
                  <a:p>
                    <a:r>
                      <a:rPr lang="en-US"/>
                      <a:t>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B62-4C0C-ABAF-A982F53CDB11}"/>
                </c:ext>
              </c:extLst>
            </c:dLbl>
            <c:dLbl>
              <c:idx val="1"/>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B62-4C0C-ABAF-A982F53CDB11}"/>
                </c:ext>
              </c:extLst>
            </c:dLbl>
            <c:dLbl>
              <c:idx val="2"/>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B62-4C0C-ABAF-A982F53CDB11}"/>
                </c:ext>
              </c:extLst>
            </c:dLbl>
            <c:dLbl>
              <c:idx val="3"/>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B62-4C0C-ABAF-A982F53CDB11}"/>
                </c:ext>
              </c:extLst>
            </c:dLbl>
            <c:dLbl>
              <c:idx val="4"/>
              <c:layout/>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B62-4C0C-ABAF-A982F53CDB11}"/>
                </c:ext>
              </c:extLst>
            </c:dLbl>
            <c:dLbl>
              <c:idx val="5"/>
              <c:layout/>
              <c:tx>
                <c:rich>
                  <a:bodyPr/>
                  <a:lstStyle/>
                  <a:p>
                    <a:r>
                      <a:rPr lang="en-US"/>
                      <a:t>e</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B62-4C0C-ABAF-A982F53CDB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Sheet4!$I$25:$I$30</c:f>
                <c:numCache>
                  <c:formatCode>General</c:formatCode>
                  <c:ptCount val="6"/>
                  <c:pt idx="0">
                    <c:v>1.0592262951558821E-2</c:v>
                  </c:pt>
                  <c:pt idx="1">
                    <c:v>0.28867513459481087</c:v>
                  </c:pt>
                  <c:pt idx="2">
                    <c:v>2.075840334548817</c:v>
                  </c:pt>
                  <c:pt idx="3">
                    <c:v>1.8622955286754512</c:v>
                  </c:pt>
                  <c:pt idx="4">
                    <c:v>3.8040756440559722</c:v>
                  </c:pt>
                  <c:pt idx="5">
                    <c:v>2.516562662908894</c:v>
                  </c:pt>
                </c:numCache>
              </c:numRef>
            </c:plus>
            <c:minus>
              <c:numRef>
                <c:f>Sheet4!$I$25:$I$30</c:f>
                <c:numCache>
                  <c:formatCode>General</c:formatCode>
                  <c:ptCount val="6"/>
                  <c:pt idx="0">
                    <c:v>1.0592262951558821E-2</c:v>
                  </c:pt>
                  <c:pt idx="1">
                    <c:v>0.28867513459481087</c:v>
                  </c:pt>
                  <c:pt idx="2">
                    <c:v>2.075840334548817</c:v>
                  </c:pt>
                  <c:pt idx="3">
                    <c:v>1.8622955286754512</c:v>
                  </c:pt>
                  <c:pt idx="4">
                    <c:v>3.8040756440559722</c:v>
                  </c:pt>
                  <c:pt idx="5">
                    <c:v>2.516562662908894</c:v>
                  </c:pt>
                </c:numCache>
              </c:numRef>
            </c:minus>
            <c:spPr>
              <a:noFill/>
              <a:ln w="9525" cap="flat" cmpd="sng" algn="ctr">
                <a:solidFill>
                  <a:schemeClr val="tx1">
                    <a:lumMod val="65000"/>
                    <a:lumOff val="35000"/>
                  </a:schemeClr>
                </a:solidFill>
                <a:round/>
              </a:ln>
              <a:effectLst/>
            </c:spPr>
          </c:errBars>
          <c:cat>
            <c:strRef>
              <c:f>Sheet4!$A$6:$A$11</c:f>
              <c:strCache>
                <c:ptCount val="6"/>
                <c:pt idx="0">
                  <c:v>T1</c:v>
                </c:pt>
                <c:pt idx="1">
                  <c:v>T2</c:v>
                </c:pt>
                <c:pt idx="2">
                  <c:v>T3</c:v>
                </c:pt>
                <c:pt idx="3">
                  <c:v>T4</c:v>
                </c:pt>
                <c:pt idx="4">
                  <c:v>T5</c:v>
                </c:pt>
                <c:pt idx="5">
                  <c:v>T6</c:v>
                </c:pt>
              </c:strCache>
            </c:strRef>
          </c:cat>
          <c:val>
            <c:numRef>
              <c:f>Sheet4!$B$6:$B$11</c:f>
              <c:numCache>
                <c:formatCode>General</c:formatCode>
                <c:ptCount val="6"/>
                <c:pt idx="0">
                  <c:v>27.716000000000001</c:v>
                </c:pt>
                <c:pt idx="1">
                  <c:v>50.415700000000001</c:v>
                </c:pt>
                <c:pt idx="2">
                  <c:v>58.785299999999999</c:v>
                </c:pt>
                <c:pt idx="3">
                  <c:v>77.055300000000003</c:v>
                </c:pt>
                <c:pt idx="4">
                  <c:v>56.898699999999998</c:v>
                </c:pt>
                <c:pt idx="5">
                  <c:v>18.2301</c:v>
                </c:pt>
              </c:numCache>
            </c:numRef>
          </c:val>
          <c:extLst>
            <c:ext xmlns:c16="http://schemas.microsoft.com/office/drawing/2014/chart" uri="{C3380CC4-5D6E-409C-BE32-E72D297353CC}">
              <c16:uniqueId val="{00000006-3B62-4C0C-ABAF-A982F53CDB11}"/>
            </c:ext>
          </c:extLst>
        </c:ser>
        <c:ser>
          <c:idx val="1"/>
          <c:order val="1"/>
          <c:tx>
            <c:strRef>
              <c:f>Sheet4!$C$5</c:f>
              <c:strCache>
                <c:ptCount val="1"/>
                <c:pt idx="0">
                  <c:v>Final </c:v>
                </c:pt>
              </c:strCache>
            </c:strRef>
          </c:tx>
          <c:spPr>
            <a:solidFill>
              <a:schemeClr val="accent2"/>
            </a:solidFill>
            <a:ln>
              <a:noFill/>
            </a:ln>
            <a:effectLst/>
          </c:spPr>
          <c:invertIfNegative val="0"/>
          <c:dLbls>
            <c:dLbl>
              <c:idx val="0"/>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B62-4C0C-ABAF-A982F53CDB11}"/>
                </c:ext>
              </c:extLst>
            </c:dLbl>
            <c:dLbl>
              <c:idx val="1"/>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B62-4C0C-ABAF-A982F53CDB11}"/>
                </c:ext>
              </c:extLst>
            </c:dLbl>
            <c:dLbl>
              <c:idx val="2"/>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B62-4C0C-ABAF-A982F53CDB11}"/>
                </c:ext>
              </c:extLst>
            </c:dLbl>
            <c:dLbl>
              <c:idx val="3"/>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B62-4C0C-ABAF-A982F53CDB11}"/>
                </c:ext>
              </c:extLst>
            </c:dLbl>
            <c:dLbl>
              <c:idx val="4"/>
              <c:layout/>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B62-4C0C-ABAF-A982F53CDB11}"/>
                </c:ext>
              </c:extLst>
            </c:dLbl>
            <c:dLbl>
              <c:idx val="5"/>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B62-4C0C-ABAF-A982F53CDB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Sheet4!$J$25:$J$30</c:f>
                <c:numCache>
                  <c:formatCode>General</c:formatCode>
                  <c:ptCount val="6"/>
                  <c:pt idx="0">
                    <c:v>0.43921826958574384</c:v>
                  </c:pt>
                  <c:pt idx="1">
                    <c:v>2.8271498050818602</c:v>
                  </c:pt>
                  <c:pt idx="2">
                    <c:v>1.1479826049030135</c:v>
                  </c:pt>
                  <c:pt idx="3">
                    <c:v>1.3599422802218357</c:v>
                  </c:pt>
                  <c:pt idx="4">
                    <c:v>0.52832414288092133</c:v>
                  </c:pt>
                  <c:pt idx="5">
                    <c:v>0.94353845206770082</c:v>
                  </c:pt>
                </c:numCache>
              </c:numRef>
            </c:plus>
            <c:minus>
              <c:numRef>
                <c:f>Sheet4!$J$25:$J$30</c:f>
                <c:numCache>
                  <c:formatCode>General</c:formatCode>
                  <c:ptCount val="6"/>
                  <c:pt idx="0">
                    <c:v>0.43921826958574384</c:v>
                  </c:pt>
                  <c:pt idx="1">
                    <c:v>2.8271498050818602</c:v>
                  </c:pt>
                  <c:pt idx="2">
                    <c:v>1.1479826049030135</c:v>
                  </c:pt>
                  <c:pt idx="3">
                    <c:v>1.3599422802218357</c:v>
                  </c:pt>
                  <c:pt idx="4">
                    <c:v>0.52832414288092133</c:v>
                  </c:pt>
                  <c:pt idx="5">
                    <c:v>0.94353845206770082</c:v>
                  </c:pt>
                </c:numCache>
              </c:numRef>
            </c:minus>
            <c:spPr>
              <a:noFill/>
              <a:ln w="9525" cap="flat" cmpd="sng" algn="ctr">
                <a:solidFill>
                  <a:schemeClr val="tx1">
                    <a:lumMod val="65000"/>
                    <a:lumOff val="35000"/>
                  </a:schemeClr>
                </a:solidFill>
                <a:round/>
              </a:ln>
              <a:effectLst/>
            </c:spPr>
          </c:errBars>
          <c:cat>
            <c:strRef>
              <c:f>Sheet4!$A$6:$A$11</c:f>
              <c:strCache>
                <c:ptCount val="6"/>
                <c:pt idx="0">
                  <c:v>T1</c:v>
                </c:pt>
                <c:pt idx="1">
                  <c:v>T2</c:v>
                </c:pt>
                <c:pt idx="2">
                  <c:v>T3</c:v>
                </c:pt>
                <c:pt idx="3">
                  <c:v>T4</c:v>
                </c:pt>
                <c:pt idx="4">
                  <c:v>T5</c:v>
                </c:pt>
                <c:pt idx="5">
                  <c:v>T6</c:v>
                </c:pt>
              </c:strCache>
            </c:strRef>
          </c:cat>
          <c:val>
            <c:numRef>
              <c:f>Sheet4!$C$6:$C$11</c:f>
              <c:numCache>
                <c:formatCode>General</c:formatCode>
                <c:ptCount val="6"/>
                <c:pt idx="0">
                  <c:v>20.216799999999999</c:v>
                </c:pt>
                <c:pt idx="1">
                  <c:v>32.622500000000002</c:v>
                </c:pt>
                <c:pt idx="2">
                  <c:v>33.346499999999999</c:v>
                </c:pt>
                <c:pt idx="3">
                  <c:v>33.523800000000001</c:v>
                </c:pt>
                <c:pt idx="4">
                  <c:v>29.168600000000001</c:v>
                </c:pt>
                <c:pt idx="5">
                  <c:v>27.216799999999999</c:v>
                </c:pt>
              </c:numCache>
            </c:numRef>
          </c:val>
          <c:extLst>
            <c:ext xmlns:c16="http://schemas.microsoft.com/office/drawing/2014/chart" uri="{C3380CC4-5D6E-409C-BE32-E72D297353CC}">
              <c16:uniqueId val="{0000000D-3B62-4C0C-ABAF-A982F53CDB11}"/>
            </c:ext>
          </c:extLst>
        </c:ser>
        <c:dLbls>
          <c:dLblPos val="outEnd"/>
          <c:showLegendKey val="0"/>
          <c:showVal val="1"/>
          <c:showCatName val="0"/>
          <c:showSerName val="0"/>
          <c:showPercent val="0"/>
          <c:showBubbleSize val="0"/>
        </c:dLbls>
        <c:gapWidth val="219"/>
        <c:overlap val="-27"/>
        <c:axId val="395059864"/>
        <c:axId val="395058552"/>
      </c:barChart>
      <c:catAx>
        <c:axId val="39505986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Treatments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5058552"/>
        <c:crosses val="autoZero"/>
        <c:auto val="1"/>
        <c:lblAlgn val="ctr"/>
        <c:lblOffset val="100"/>
        <c:noMultiLvlLbl val="0"/>
      </c:catAx>
      <c:valAx>
        <c:axId val="395058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Available</a:t>
                </a:r>
                <a:r>
                  <a:rPr lang="en-US" sz="1800" baseline="0">
                    <a:latin typeface="+mn-lt"/>
                    <a:cs typeface="Times New Roman" panose="02020603050405020304" pitchFamily="18" charset="0"/>
                  </a:rPr>
                  <a:t> P (mg/Kg)</a:t>
                </a:r>
                <a:endParaRPr lang="en-US" sz="1800">
                  <a:latin typeface="+mn-lt"/>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5059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sz="2400">
                <a:latin typeface="+mn-lt"/>
                <a:cs typeface="Times New Roman" panose="02020603050405020304" pitchFamily="18" charset="0"/>
              </a:rPr>
              <a:t>K</a:t>
            </a:r>
            <a:r>
              <a:rPr lang="en-US" sz="2400" baseline="0">
                <a:latin typeface="+mn-lt"/>
                <a:cs typeface="Times New Roman" panose="02020603050405020304" pitchFamily="18" charset="0"/>
              </a:rPr>
              <a:t> in media </a:t>
            </a:r>
            <a:endParaRPr lang="en-US" sz="2400">
              <a:latin typeface="+mn-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Sheet3!$B$5</c:f>
              <c:strCache>
                <c:ptCount val="1"/>
                <c:pt idx="0">
                  <c:v>initil media</c:v>
                </c:pt>
              </c:strCache>
            </c:strRef>
          </c:tx>
          <c:spPr>
            <a:solidFill>
              <a:schemeClr val="accent1"/>
            </a:solidFill>
            <a:ln>
              <a:noFill/>
            </a:ln>
            <a:effectLst/>
          </c:spPr>
          <c:invertIfNegative val="0"/>
          <c:dLbls>
            <c:dLbl>
              <c:idx val="0"/>
              <c:tx>
                <c:rich>
                  <a:bodyPr/>
                  <a:lstStyle/>
                  <a:p>
                    <a:r>
                      <a:rPr lang="en-US"/>
                      <a:t>d</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3-4A3A-A2F6-7B8456A96F79}"/>
                </c:ext>
              </c:extLst>
            </c:dLbl>
            <c:dLbl>
              <c:idx val="1"/>
              <c:tx>
                <c:rich>
                  <a:bodyPr/>
                  <a:lstStyle/>
                  <a:p>
                    <a:r>
                      <a:rPr lang="en-US"/>
                      <a:t>cd</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3-4A3A-A2F6-7B8456A96F79}"/>
                </c:ext>
              </c:extLst>
            </c:dLbl>
            <c:dLbl>
              <c:idx val="2"/>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3-4A3A-A2F6-7B8456A96F79}"/>
                </c:ext>
              </c:extLst>
            </c:dLbl>
            <c:dLbl>
              <c:idx val="3"/>
              <c:layout>
                <c:manualLayout>
                  <c:x val="-7.8346673280123027E-17"/>
                  <c:y val="-4.529156444612191E-2"/>
                </c:manualLayout>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93-4A3A-A2F6-7B8456A96F79}"/>
                </c:ext>
              </c:extLst>
            </c:dLbl>
            <c:dLbl>
              <c:idx val="4"/>
              <c:layout>
                <c:manualLayout>
                  <c:x val="0"/>
                  <c:y val="-3.0194376297414605E-2"/>
                </c:manualLayout>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3-4A3A-A2F6-7B8456A96F79}"/>
                </c:ext>
              </c:extLst>
            </c:dLbl>
            <c:dLbl>
              <c:idx val="5"/>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93-4A3A-A2F6-7B8456A96F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Sheet3!$Q$5:$Q$10</c:f>
                <c:numCache>
                  <c:formatCode>General</c:formatCode>
                  <c:ptCount val="6"/>
                  <c:pt idx="0">
                    <c:v>0</c:v>
                  </c:pt>
                  <c:pt idx="1">
                    <c:v>19.520117433026538</c:v>
                  </c:pt>
                  <c:pt idx="2">
                    <c:v>19.631410256410241</c:v>
                  </c:pt>
                  <c:pt idx="3">
                    <c:v>89.962423498732136</c:v>
                  </c:pt>
                  <c:pt idx="4">
                    <c:v>58.894230769230809</c:v>
                  </c:pt>
                  <c:pt idx="5">
                    <c:v>0</c:v>
                  </c:pt>
                </c:numCache>
              </c:numRef>
            </c:plus>
            <c:minus>
              <c:numRef>
                <c:f>Sheet3!$Q$5:$Q$10</c:f>
                <c:numCache>
                  <c:formatCode>General</c:formatCode>
                  <c:ptCount val="6"/>
                  <c:pt idx="0">
                    <c:v>0</c:v>
                  </c:pt>
                  <c:pt idx="1">
                    <c:v>19.520117433026538</c:v>
                  </c:pt>
                  <c:pt idx="2">
                    <c:v>19.631410256410241</c:v>
                  </c:pt>
                  <c:pt idx="3">
                    <c:v>89.962423498732136</c:v>
                  </c:pt>
                  <c:pt idx="4">
                    <c:v>58.894230769230809</c:v>
                  </c:pt>
                  <c:pt idx="5">
                    <c:v>0</c:v>
                  </c:pt>
                </c:numCache>
              </c:numRef>
            </c:minus>
            <c:spPr>
              <a:noFill/>
              <a:ln w="9525" cap="flat" cmpd="sng" algn="ctr">
                <a:solidFill>
                  <a:schemeClr val="tx1">
                    <a:lumMod val="65000"/>
                    <a:lumOff val="35000"/>
                  </a:schemeClr>
                </a:solidFill>
                <a:round/>
              </a:ln>
              <a:effectLst/>
            </c:spPr>
          </c:errBars>
          <c:cat>
            <c:strRef>
              <c:f>Sheet3!$A$6:$A$11</c:f>
              <c:strCache>
                <c:ptCount val="6"/>
                <c:pt idx="0">
                  <c:v>T1</c:v>
                </c:pt>
                <c:pt idx="1">
                  <c:v>T2</c:v>
                </c:pt>
                <c:pt idx="2">
                  <c:v>T3</c:v>
                </c:pt>
                <c:pt idx="3">
                  <c:v>T4</c:v>
                </c:pt>
                <c:pt idx="4">
                  <c:v>T5</c:v>
                </c:pt>
                <c:pt idx="5">
                  <c:v>T6</c:v>
                </c:pt>
              </c:strCache>
            </c:strRef>
          </c:cat>
          <c:val>
            <c:numRef>
              <c:f>Sheet3!$B$6:$B$11</c:f>
              <c:numCache>
                <c:formatCode>General</c:formatCode>
                <c:ptCount val="6"/>
                <c:pt idx="0">
                  <c:v>34.877800000000001</c:v>
                </c:pt>
                <c:pt idx="1">
                  <c:v>156.16</c:v>
                </c:pt>
                <c:pt idx="2">
                  <c:v>903.04</c:v>
                </c:pt>
                <c:pt idx="3">
                  <c:v>824.52</c:v>
                </c:pt>
                <c:pt idx="4">
                  <c:v>294.47000000000003</c:v>
                </c:pt>
                <c:pt idx="5">
                  <c:v>471.15</c:v>
                </c:pt>
              </c:numCache>
            </c:numRef>
          </c:val>
          <c:extLst>
            <c:ext xmlns:c16="http://schemas.microsoft.com/office/drawing/2014/chart" uri="{C3380CC4-5D6E-409C-BE32-E72D297353CC}">
              <c16:uniqueId val="{00000006-1193-4A3A-A2F6-7B8456A96F79}"/>
            </c:ext>
          </c:extLst>
        </c:ser>
        <c:ser>
          <c:idx val="1"/>
          <c:order val="1"/>
          <c:tx>
            <c:strRef>
              <c:f>Sheet3!$C$5</c:f>
              <c:strCache>
                <c:ptCount val="1"/>
                <c:pt idx="0">
                  <c:v>final media</c:v>
                </c:pt>
              </c:strCache>
            </c:strRef>
          </c:tx>
          <c:spPr>
            <a:solidFill>
              <a:schemeClr val="accent2"/>
            </a:solidFill>
            <a:ln>
              <a:noFill/>
            </a:ln>
            <a:effectLst/>
          </c:spPr>
          <c:invertIfNegative val="0"/>
          <c:dLbls>
            <c:dLbl>
              <c:idx val="0"/>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93-4A3A-A2F6-7B8456A96F79}"/>
                </c:ext>
              </c:extLst>
            </c:dLbl>
            <c:dLbl>
              <c:idx val="1"/>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93-4A3A-A2F6-7B8456A96F79}"/>
                </c:ext>
              </c:extLst>
            </c:dLbl>
            <c:dLbl>
              <c:idx val="2"/>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93-4A3A-A2F6-7B8456A96F79}"/>
                </c:ext>
              </c:extLst>
            </c:dLbl>
            <c:dLbl>
              <c:idx val="3"/>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193-4A3A-A2F6-7B8456A96F79}"/>
                </c:ext>
              </c:extLst>
            </c:dLbl>
            <c:dLbl>
              <c:idx val="4"/>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93-4A3A-A2F6-7B8456A96F79}"/>
                </c:ext>
              </c:extLst>
            </c:dLbl>
            <c:dLbl>
              <c:idx val="5"/>
              <c:tx>
                <c:rich>
                  <a:bodyPr/>
                  <a:lstStyle/>
                  <a:p>
                    <a:r>
                      <a:rPr lang="en-US"/>
                      <a:t>ab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93-4A3A-A2F6-7B8456A96F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Sheet3!$R$5:$R$10</c:f>
                <c:numCache>
                  <c:formatCode>General</c:formatCode>
                  <c:ptCount val="6"/>
                  <c:pt idx="0">
                    <c:v>3.5136211333333454</c:v>
                  </c:pt>
                  <c:pt idx="1">
                    <c:v>18.257310993310739</c:v>
                  </c:pt>
                  <c:pt idx="2">
                    <c:v>12.668541158787221</c:v>
                  </c:pt>
                  <c:pt idx="3">
                    <c:v>19.563014563587391</c:v>
                  </c:pt>
                  <c:pt idx="4">
                    <c:v>3.5136211666666668</c:v>
                  </c:pt>
                  <c:pt idx="5">
                    <c:v>9.2961677452985558</c:v>
                  </c:pt>
                </c:numCache>
              </c:numRef>
            </c:plus>
            <c:minus>
              <c:numRef>
                <c:f>Sheet3!$R$5:$R$10</c:f>
                <c:numCache>
                  <c:formatCode>General</c:formatCode>
                  <c:ptCount val="6"/>
                  <c:pt idx="0">
                    <c:v>3.5136211333333454</c:v>
                  </c:pt>
                  <c:pt idx="1">
                    <c:v>18.257310993310739</c:v>
                  </c:pt>
                  <c:pt idx="2">
                    <c:v>12.668541158787221</c:v>
                  </c:pt>
                  <c:pt idx="3">
                    <c:v>19.563014563587391</c:v>
                  </c:pt>
                  <c:pt idx="4">
                    <c:v>3.5136211666666668</c:v>
                  </c:pt>
                  <c:pt idx="5">
                    <c:v>9.2961677452985558</c:v>
                  </c:pt>
                </c:numCache>
              </c:numRef>
            </c:minus>
            <c:spPr>
              <a:noFill/>
              <a:ln w="9525" cap="flat" cmpd="sng" algn="ctr">
                <a:solidFill>
                  <a:schemeClr val="tx1">
                    <a:lumMod val="65000"/>
                    <a:lumOff val="35000"/>
                  </a:schemeClr>
                </a:solidFill>
                <a:round/>
              </a:ln>
              <a:effectLst/>
            </c:spPr>
          </c:errBars>
          <c:cat>
            <c:strRef>
              <c:f>Sheet3!$A$6:$A$11</c:f>
              <c:strCache>
                <c:ptCount val="6"/>
                <c:pt idx="0">
                  <c:v>T1</c:v>
                </c:pt>
                <c:pt idx="1">
                  <c:v>T2</c:v>
                </c:pt>
                <c:pt idx="2">
                  <c:v>T3</c:v>
                </c:pt>
                <c:pt idx="3">
                  <c:v>T4</c:v>
                </c:pt>
                <c:pt idx="4">
                  <c:v>T5</c:v>
                </c:pt>
                <c:pt idx="5">
                  <c:v>T6</c:v>
                </c:pt>
              </c:strCache>
            </c:strRef>
          </c:cat>
          <c:val>
            <c:numRef>
              <c:f>Sheet3!$C$6:$C$11</c:f>
              <c:numCache>
                <c:formatCode>General</c:formatCode>
                <c:ptCount val="6"/>
                <c:pt idx="0">
                  <c:v>298.66000000000003</c:v>
                </c:pt>
                <c:pt idx="1">
                  <c:v>347.85</c:v>
                </c:pt>
                <c:pt idx="2">
                  <c:v>302.17</c:v>
                </c:pt>
                <c:pt idx="3">
                  <c:v>302.17</c:v>
                </c:pt>
                <c:pt idx="4">
                  <c:v>344.33</c:v>
                </c:pt>
                <c:pt idx="5">
                  <c:v>333.79</c:v>
                </c:pt>
              </c:numCache>
            </c:numRef>
          </c:val>
          <c:extLst>
            <c:ext xmlns:c16="http://schemas.microsoft.com/office/drawing/2014/chart" uri="{C3380CC4-5D6E-409C-BE32-E72D297353CC}">
              <c16:uniqueId val="{0000000D-1193-4A3A-A2F6-7B8456A96F79}"/>
            </c:ext>
          </c:extLst>
        </c:ser>
        <c:dLbls>
          <c:dLblPos val="outEnd"/>
          <c:showLegendKey val="0"/>
          <c:showVal val="1"/>
          <c:showCatName val="0"/>
          <c:showSerName val="0"/>
          <c:showPercent val="0"/>
          <c:showBubbleSize val="0"/>
        </c:dLbls>
        <c:gapWidth val="219"/>
        <c:overlap val="-27"/>
        <c:axId val="440250352"/>
        <c:axId val="440251008"/>
      </c:barChart>
      <c:catAx>
        <c:axId val="44025035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Treatments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0251008"/>
        <c:crosses val="autoZero"/>
        <c:auto val="1"/>
        <c:lblAlgn val="ctr"/>
        <c:lblOffset val="100"/>
        <c:noMultiLvlLbl val="0"/>
      </c:catAx>
      <c:valAx>
        <c:axId val="44025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Available</a:t>
                </a:r>
                <a:r>
                  <a:rPr lang="en-US" sz="1800" baseline="0">
                    <a:latin typeface="+mn-lt"/>
                    <a:cs typeface="Times New Roman" panose="02020603050405020304" pitchFamily="18" charset="0"/>
                  </a:rPr>
                  <a:t> K (mg/kg)</a:t>
                </a:r>
                <a:endParaRPr lang="en-US" sz="1800">
                  <a:latin typeface="+mn-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025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n-US" sz="2400">
                <a:latin typeface="+mn-lt"/>
                <a:cs typeface="Times New Roman" panose="02020603050405020304" pitchFamily="18" charset="0"/>
              </a:rPr>
              <a:t>pH</a:t>
            </a:r>
            <a:r>
              <a:rPr lang="en-US" sz="2400" baseline="0">
                <a:latin typeface="+mn-lt"/>
                <a:cs typeface="Times New Roman" panose="02020603050405020304" pitchFamily="18" charset="0"/>
              </a:rPr>
              <a:t> in media</a:t>
            </a:r>
            <a:endParaRPr lang="en-US" sz="2400">
              <a:latin typeface="+mn-lt"/>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n-US"/>
        </a:p>
      </c:txPr>
    </c:title>
    <c:autoTitleDeleted val="0"/>
    <c:plotArea>
      <c:layout>
        <c:manualLayout>
          <c:layoutTarget val="inner"/>
          <c:xMode val="edge"/>
          <c:yMode val="edge"/>
          <c:x val="9.3507843718806105E-2"/>
          <c:y val="0.13251161128974637"/>
          <c:w val="0.88624104246993429"/>
          <c:h val="0.58787615374444757"/>
        </c:manualLayout>
      </c:layout>
      <c:barChart>
        <c:barDir val="col"/>
        <c:grouping val="clustered"/>
        <c:varyColors val="0"/>
        <c:ser>
          <c:idx val="0"/>
          <c:order val="0"/>
          <c:tx>
            <c:strRef>
              <c:f>Sheet2!$B$6</c:f>
              <c:strCache>
                <c:ptCount val="1"/>
                <c:pt idx="0">
                  <c:v>initial</c:v>
                </c:pt>
              </c:strCache>
            </c:strRef>
          </c:tx>
          <c:spPr>
            <a:solidFill>
              <a:schemeClr val="accent1"/>
            </a:solidFill>
            <a:ln>
              <a:noFill/>
            </a:ln>
            <a:effectLst/>
          </c:spPr>
          <c:invertIfNegative val="0"/>
          <c:dLbls>
            <c:dLbl>
              <c:idx val="0"/>
              <c:layout/>
              <c:tx>
                <c:rich>
                  <a:bodyPr/>
                  <a:lstStyle/>
                  <a:p>
                    <a:r>
                      <a:rPr lang="en-US"/>
                      <a:t>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17C-4EA2-8616-D4BF99C5D6F3}"/>
                </c:ext>
              </c:extLst>
            </c:dLbl>
            <c:dLbl>
              <c:idx val="1"/>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17C-4EA2-8616-D4BF99C5D6F3}"/>
                </c:ext>
              </c:extLst>
            </c:dLbl>
            <c:dLbl>
              <c:idx val="2"/>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17C-4EA2-8616-D4BF99C5D6F3}"/>
                </c:ext>
              </c:extLst>
            </c:dLbl>
            <c:dLbl>
              <c:idx val="3"/>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17C-4EA2-8616-D4BF99C5D6F3}"/>
                </c:ext>
              </c:extLst>
            </c:dLbl>
            <c:dLbl>
              <c:idx val="4"/>
              <c:layout/>
              <c:tx>
                <c:rich>
                  <a:bodyPr/>
                  <a:lstStyle/>
                  <a:p>
                    <a:r>
                      <a:rPr lang="en-US"/>
                      <a:t>d</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17C-4EA2-8616-D4BF99C5D6F3}"/>
                </c:ext>
              </c:extLst>
            </c:dLbl>
            <c:dLbl>
              <c:idx val="5"/>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17C-4EA2-8616-D4BF99C5D6F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Sheet2!$B$21:$B$26</c:f>
                <c:numCache>
                  <c:formatCode>General</c:formatCode>
                  <c:ptCount val="6"/>
                  <c:pt idx="0">
                    <c:v>0</c:v>
                  </c:pt>
                  <c:pt idx="1">
                    <c:v>3.3333333333338544E-3</c:v>
                  </c:pt>
                  <c:pt idx="2">
                    <c:v>5.6075346137535668E-2</c:v>
                  </c:pt>
                  <c:pt idx="3">
                    <c:v>4.7022453265552891E-2</c:v>
                  </c:pt>
                  <c:pt idx="4">
                    <c:v>0.27278400083419663</c:v>
                  </c:pt>
                  <c:pt idx="5">
                    <c:v>6.0092521257732859E-2</c:v>
                  </c:pt>
                </c:numCache>
              </c:numRef>
            </c:plus>
            <c:minus>
              <c:numRef>
                <c:f>Sheet2!$B$21:$B$26</c:f>
                <c:numCache>
                  <c:formatCode>General</c:formatCode>
                  <c:ptCount val="6"/>
                  <c:pt idx="0">
                    <c:v>0</c:v>
                  </c:pt>
                  <c:pt idx="1">
                    <c:v>3.3333333333338544E-3</c:v>
                  </c:pt>
                  <c:pt idx="2">
                    <c:v>5.6075346137535668E-2</c:v>
                  </c:pt>
                  <c:pt idx="3">
                    <c:v>4.7022453265552891E-2</c:v>
                  </c:pt>
                  <c:pt idx="4">
                    <c:v>0.27278400083419663</c:v>
                  </c:pt>
                  <c:pt idx="5">
                    <c:v>6.0092521257732859E-2</c:v>
                  </c:pt>
                </c:numCache>
              </c:numRef>
            </c:minus>
            <c:spPr>
              <a:noFill/>
              <a:ln w="9525" cap="flat" cmpd="sng" algn="ctr">
                <a:solidFill>
                  <a:schemeClr val="tx1">
                    <a:lumMod val="65000"/>
                    <a:lumOff val="35000"/>
                  </a:schemeClr>
                </a:solidFill>
                <a:round/>
              </a:ln>
              <a:effectLst/>
            </c:spPr>
          </c:errBars>
          <c:cat>
            <c:strRef>
              <c:f>Sheet2!$A$7:$A$12</c:f>
              <c:strCache>
                <c:ptCount val="6"/>
                <c:pt idx="0">
                  <c:v>T1</c:v>
                </c:pt>
                <c:pt idx="1">
                  <c:v>T2</c:v>
                </c:pt>
                <c:pt idx="2">
                  <c:v>T3</c:v>
                </c:pt>
                <c:pt idx="3">
                  <c:v>T4</c:v>
                </c:pt>
                <c:pt idx="4">
                  <c:v>T5</c:v>
                </c:pt>
                <c:pt idx="5">
                  <c:v>T6</c:v>
                </c:pt>
              </c:strCache>
            </c:strRef>
          </c:cat>
          <c:val>
            <c:numRef>
              <c:f>Sheet2!$B$7:$B$12</c:f>
              <c:numCache>
                <c:formatCode>General</c:formatCode>
                <c:ptCount val="6"/>
                <c:pt idx="0">
                  <c:v>7.41</c:v>
                </c:pt>
                <c:pt idx="1">
                  <c:v>8.8766999999999996</c:v>
                </c:pt>
                <c:pt idx="2">
                  <c:v>9.9633000000000003</c:v>
                </c:pt>
                <c:pt idx="3">
                  <c:v>9.9032999999999998</c:v>
                </c:pt>
                <c:pt idx="4">
                  <c:v>7.7667000000000002</c:v>
                </c:pt>
                <c:pt idx="5">
                  <c:v>9.3267000000000007</c:v>
                </c:pt>
              </c:numCache>
            </c:numRef>
          </c:val>
          <c:extLst>
            <c:ext xmlns:c16="http://schemas.microsoft.com/office/drawing/2014/chart" uri="{C3380CC4-5D6E-409C-BE32-E72D297353CC}">
              <c16:uniqueId val="{00000006-917C-4EA2-8616-D4BF99C5D6F3}"/>
            </c:ext>
          </c:extLst>
        </c:ser>
        <c:ser>
          <c:idx val="1"/>
          <c:order val="1"/>
          <c:tx>
            <c:strRef>
              <c:f>Sheet2!$C$6</c:f>
              <c:strCache>
                <c:ptCount val="1"/>
                <c:pt idx="0">
                  <c:v>final</c:v>
                </c:pt>
              </c:strCache>
            </c:strRef>
          </c:tx>
          <c:spPr>
            <a:solidFill>
              <a:schemeClr val="accent2"/>
            </a:solidFill>
            <a:ln>
              <a:noFill/>
            </a:ln>
            <a:effectLst/>
          </c:spPr>
          <c:invertIfNegative val="0"/>
          <c:dLbls>
            <c:dLbl>
              <c:idx val="0"/>
              <c:layout/>
              <c:tx>
                <c:rich>
                  <a:bodyPr/>
                  <a:lstStyle/>
                  <a:p>
                    <a:r>
                      <a:rPr lang="en-US"/>
                      <a:t>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17C-4EA2-8616-D4BF99C5D6F3}"/>
                </c:ext>
              </c:extLst>
            </c:dLbl>
            <c:dLbl>
              <c:idx val="1"/>
              <c:layout/>
              <c:tx>
                <c:rich>
                  <a:bodyPr/>
                  <a:lstStyle/>
                  <a:p>
                    <a:r>
                      <a:rPr lang="en-US"/>
                      <a:t>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17C-4EA2-8616-D4BF99C5D6F3}"/>
                </c:ext>
              </c:extLst>
            </c:dLbl>
            <c:dLbl>
              <c:idx val="2"/>
              <c:layout/>
              <c:tx>
                <c:rich>
                  <a:bodyPr/>
                  <a:lstStyle/>
                  <a:p>
                    <a:r>
                      <a:rPr lang="en-US"/>
                      <a:t>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17C-4EA2-8616-D4BF99C5D6F3}"/>
                </c:ext>
              </c:extLst>
            </c:dLbl>
            <c:dLbl>
              <c:idx val="3"/>
              <c:layout/>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17C-4EA2-8616-D4BF99C5D6F3}"/>
                </c:ext>
              </c:extLst>
            </c:dLbl>
            <c:dLbl>
              <c:idx val="4"/>
              <c:layout/>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17C-4EA2-8616-D4BF99C5D6F3}"/>
                </c:ext>
              </c:extLst>
            </c:dLbl>
            <c:dLbl>
              <c:idx val="5"/>
              <c:layout/>
              <c:tx>
                <c:rich>
                  <a:bodyPr/>
                  <a:lstStyle/>
                  <a:p>
                    <a:r>
                      <a:rPr lang="en-US"/>
                      <a:t>bc</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17C-4EA2-8616-D4BF99C5D6F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Sheet2!$C$21:$C$26</c:f>
                <c:numCache>
                  <c:formatCode>General</c:formatCode>
                  <c:ptCount val="6"/>
                  <c:pt idx="0">
                    <c:v>0.11864981153705105</c:v>
                  </c:pt>
                  <c:pt idx="1">
                    <c:v>5.4873592110514548E-2</c:v>
                  </c:pt>
                  <c:pt idx="2">
                    <c:v>0.24214320831552011</c:v>
                  </c:pt>
                  <c:pt idx="3">
                    <c:v>9.6090235369330396E-2</c:v>
                  </c:pt>
                  <c:pt idx="4">
                    <c:v>0.20816659994661313</c:v>
                  </c:pt>
                  <c:pt idx="5">
                    <c:v>6.5574385243019964E-2</c:v>
                  </c:pt>
                </c:numCache>
              </c:numRef>
            </c:plus>
            <c:minus>
              <c:numRef>
                <c:f>Sheet2!$C$21:$C$26</c:f>
                <c:numCache>
                  <c:formatCode>General</c:formatCode>
                  <c:ptCount val="6"/>
                  <c:pt idx="0">
                    <c:v>0.11864981153705105</c:v>
                  </c:pt>
                  <c:pt idx="1">
                    <c:v>5.4873592110514548E-2</c:v>
                  </c:pt>
                  <c:pt idx="2">
                    <c:v>0.24214320831552011</c:v>
                  </c:pt>
                  <c:pt idx="3">
                    <c:v>9.6090235369330396E-2</c:v>
                  </c:pt>
                  <c:pt idx="4">
                    <c:v>0.20816659994661313</c:v>
                  </c:pt>
                  <c:pt idx="5">
                    <c:v>6.5574385243019964E-2</c:v>
                  </c:pt>
                </c:numCache>
              </c:numRef>
            </c:minus>
            <c:spPr>
              <a:noFill/>
              <a:ln w="9525" cap="flat" cmpd="sng" algn="ctr">
                <a:solidFill>
                  <a:schemeClr val="tx1">
                    <a:lumMod val="65000"/>
                    <a:lumOff val="35000"/>
                  </a:schemeClr>
                </a:solidFill>
                <a:round/>
              </a:ln>
              <a:effectLst/>
            </c:spPr>
          </c:errBars>
          <c:cat>
            <c:strRef>
              <c:f>Sheet2!$A$7:$A$12</c:f>
              <c:strCache>
                <c:ptCount val="6"/>
                <c:pt idx="0">
                  <c:v>T1</c:v>
                </c:pt>
                <c:pt idx="1">
                  <c:v>T2</c:v>
                </c:pt>
                <c:pt idx="2">
                  <c:v>T3</c:v>
                </c:pt>
                <c:pt idx="3">
                  <c:v>T4</c:v>
                </c:pt>
                <c:pt idx="4">
                  <c:v>T5</c:v>
                </c:pt>
                <c:pt idx="5">
                  <c:v>T6</c:v>
                </c:pt>
              </c:strCache>
            </c:strRef>
          </c:cat>
          <c:val>
            <c:numRef>
              <c:f>Sheet2!$C$7:$C$12</c:f>
              <c:numCache>
                <c:formatCode>General</c:formatCode>
                <c:ptCount val="6"/>
                <c:pt idx="0">
                  <c:v>7.3632999999999997</c:v>
                </c:pt>
                <c:pt idx="1">
                  <c:v>6.5933000000000002</c:v>
                </c:pt>
                <c:pt idx="2">
                  <c:v>6.12</c:v>
                </c:pt>
                <c:pt idx="3">
                  <c:v>6.27</c:v>
                </c:pt>
                <c:pt idx="4">
                  <c:v>6.37</c:v>
                </c:pt>
                <c:pt idx="5">
                  <c:v>6.38</c:v>
                </c:pt>
              </c:numCache>
            </c:numRef>
          </c:val>
          <c:extLst>
            <c:ext xmlns:c16="http://schemas.microsoft.com/office/drawing/2014/chart" uri="{C3380CC4-5D6E-409C-BE32-E72D297353CC}">
              <c16:uniqueId val="{0000000D-917C-4EA2-8616-D4BF99C5D6F3}"/>
            </c:ext>
          </c:extLst>
        </c:ser>
        <c:dLbls>
          <c:dLblPos val="outEnd"/>
          <c:showLegendKey val="0"/>
          <c:showVal val="1"/>
          <c:showCatName val="0"/>
          <c:showSerName val="0"/>
          <c:showPercent val="0"/>
          <c:showBubbleSize val="0"/>
        </c:dLbls>
        <c:gapWidth val="219"/>
        <c:overlap val="-27"/>
        <c:axId val="491696712"/>
        <c:axId val="491693760"/>
      </c:barChart>
      <c:catAx>
        <c:axId val="49169671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Treatments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1693760"/>
        <c:crosses val="autoZero"/>
        <c:auto val="1"/>
        <c:lblAlgn val="ctr"/>
        <c:lblOffset val="100"/>
        <c:noMultiLvlLbl val="0"/>
      </c:catAx>
      <c:valAx>
        <c:axId val="491693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800">
                    <a:latin typeface="+mn-lt"/>
                    <a:cs typeface="Times New Roman" panose="02020603050405020304" pitchFamily="18" charset="0"/>
                  </a:rPr>
                  <a:t>pH</a:t>
                </a:r>
                <a:r>
                  <a:rPr lang="en-US" sz="1800" baseline="0">
                    <a:latin typeface="+mn-lt"/>
                    <a:cs typeface="Times New Roman" panose="02020603050405020304" pitchFamily="18" charset="0"/>
                  </a:rPr>
                  <a:t> value</a:t>
                </a:r>
                <a:endParaRPr lang="en-US" sz="1800">
                  <a:latin typeface="+mn-lt"/>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1696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0.12394</cdr:x>
      <cdr:y>0.29904</cdr:y>
    </cdr:from>
    <cdr:to>
      <cdr:x>0.16525</cdr:x>
      <cdr:y>0.3462</cdr:y>
    </cdr:to>
    <cdr:sp macro="" textlink="">
      <cdr:nvSpPr>
        <cdr:cNvPr id="2" name="TextBox 1"/>
        <cdr:cNvSpPr txBox="1"/>
      </cdr:nvSpPr>
      <cdr:spPr>
        <a:xfrm xmlns:a="http://schemas.openxmlformats.org/drawingml/2006/main">
          <a:off x="777240" y="1062990"/>
          <a:ext cx="259080" cy="167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02/24/2023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1145175" y="189194"/>
            <a:ext cx="9971315" cy="2597549"/>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4800" dirty="0">
                <a:solidFill>
                  <a:prstClr val="black"/>
                </a:solidFill>
                <a:latin typeface="Calibri Light" panose="020F0302020204030204"/>
                <a:ea typeface="+mj-ea"/>
                <a:cs typeface="+mj-cs"/>
              </a:rPr>
              <a:t>Nutrient Exchange by Cinnamon </a:t>
            </a:r>
            <a:br>
              <a:rPr lang="en-US" sz="4800" dirty="0">
                <a:solidFill>
                  <a:prstClr val="black"/>
                </a:solidFill>
                <a:latin typeface="Calibri Light" panose="020F0302020204030204"/>
                <a:ea typeface="+mj-ea"/>
                <a:cs typeface="+mj-cs"/>
              </a:rPr>
            </a:br>
            <a:r>
              <a:rPr lang="en-US" sz="4800" dirty="0">
                <a:solidFill>
                  <a:prstClr val="black"/>
                </a:solidFill>
                <a:latin typeface="Calibri Light" panose="020F0302020204030204"/>
                <a:ea typeface="+mj-ea"/>
                <a:cs typeface="+mj-cs"/>
              </a:rPr>
              <a:t>(</a:t>
            </a:r>
            <a:r>
              <a:rPr lang="en-US" sz="4800" i="1" dirty="0" err="1">
                <a:solidFill>
                  <a:prstClr val="black"/>
                </a:solidFill>
                <a:latin typeface="Calibri Light" panose="020F0302020204030204"/>
                <a:ea typeface="+mj-ea"/>
                <a:cs typeface="+mj-cs"/>
              </a:rPr>
              <a:t>Cinnamomum</a:t>
            </a:r>
            <a:r>
              <a:rPr lang="en-US" sz="4800" i="1" dirty="0">
                <a:solidFill>
                  <a:prstClr val="black"/>
                </a:solidFill>
                <a:latin typeface="Calibri Light" panose="020F0302020204030204"/>
                <a:ea typeface="+mj-ea"/>
                <a:cs typeface="+mj-cs"/>
              </a:rPr>
              <a:t> </a:t>
            </a:r>
            <a:r>
              <a:rPr lang="en-US" sz="4800" i="1" dirty="0" err="1">
                <a:solidFill>
                  <a:prstClr val="black"/>
                </a:solidFill>
                <a:latin typeface="Calibri Light" panose="020F0302020204030204"/>
                <a:ea typeface="+mj-ea"/>
                <a:cs typeface="+mj-cs"/>
              </a:rPr>
              <a:t>zeylanicum</a:t>
            </a:r>
            <a:r>
              <a:rPr lang="en-US" sz="4800" i="1" dirty="0">
                <a:solidFill>
                  <a:prstClr val="black"/>
                </a:solidFill>
                <a:latin typeface="Calibri Light" panose="020F0302020204030204"/>
                <a:ea typeface="+mj-ea"/>
                <a:cs typeface="+mj-cs"/>
              </a:rPr>
              <a:t> </a:t>
            </a:r>
            <a:r>
              <a:rPr lang="en-US" sz="4800" dirty="0">
                <a:solidFill>
                  <a:prstClr val="black"/>
                </a:solidFill>
                <a:latin typeface="Calibri Light" panose="020F0302020204030204"/>
                <a:ea typeface="+mj-ea"/>
                <a:cs typeface="+mj-cs"/>
              </a:rPr>
              <a:t>Blume) </a:t>
            </a:r>
            <a:br>
              <a:rPr lang="en-US" sz="4800" dirty="0">
                <a:solidFill>
                  <a:prstClr val="black"/>
                </a:solidFill>
                <a:latin typeface="Calibri Light" panose="020F0302020204030204"/>
                <a:ea typeface="+mj-ea"/>
                <a:cs typeface="+mj-cs"/>
              </a:rPr>
            </a:br>
            <a:r>
              <a:rPr lang="en-US" sz="4800" dirty="0">
                <a:solidFill>
                  <a:prstClr val="black"/>
                </a:solidFill>
                <a:latin typeface="Calibri Light" panose="020F0302020204030204"/>
                <a:ea typeface="+mj-ea"/>
                <a:cs typeface="+mj-cs"/>
              </a:rPr>
              <a:t>Wood </a:t>
            </a:r>
            <a:r>
              <a:rPr lang="en-US" sz="4800" dirty="0" err="1">
                <a:solidFill>
                  <a:prstClr val="black"/>
                </a:solidFill>
                <a:latin typeface="Calibri Light" panose="020F0302020204030204"/>
                <a:ea typeface="+mj-ea"/>
                <a:cs typeface="+mj-cs"/>
              </a:rPr>
              <a:t>Biochar</a:t>
            </a:r>
            <a:r>
              <a:rPr lang="en-US" sz="4800" dirty="0">
                <a:solidFill>
                  <a:prstClr val="black"/>
                </a:solidFill>
                <a:latin typeface="Calibri Light" panose="020F0302020204030204"/>
                <a:ea typeface="+mj-ea"/>
                <a:cs typeface="+mj-cs"/>
              </a:rPr>
              <a:t> as Affected by the Methods of </a:t>
            </a:r>
            <a:r>
              <a:rPr lang="en-US" sz="4800" dirty="0" smtClean="0">
                <a:solidFill>
                  <a:prstClr val="black"/>
                </a:solidFill>
                <a:latin typeface="Calibri Light" panose="020F0302020204030204"/>
                <a:ea typeface="+mj-ea"/>
                <a:cs typeface="+mj-cs"/>
              </a:rPr>
              <a:t>Preparation</a:t>
            </a:r>
            <a:endParaRPr lang="en-US" sz="4800" dirty="0">
              <a:solidFill>
                <a:schemeClr val="tx1">
                  <a:lumMod val="95000"/>
                  <a:lumOff val="5000"/>
                </a:schemeClr>
              </a:solidFill>
            </a:endParaRP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6" name="TextBox 5"/>
          <p:cNvSpPr txBox="1"/>
          <p:nvPr/>
        </p:nvSpPr>
        <p:spPr>
          <a:xfrm>
            <a:off x="130627" y="4821312"/>
            <a:ext cx="3474722" cy="2077492"/>
          </a:xfrm>
          <a:prstGeom prst="rect">
            <a:avLst/>
          </a:prstGeom>
          <a:noFill/>
        </p:spPr>
        <p:txBody>
          <a:bodyPr wrap="square" rtlCol="0">
            <a:spAutoFit/>
          </a:bodyPr>
          <a:lstStyle/>
          <a:p>
            <a:pPr lvl="0" defTabSz="685800">
              <a:spcBef>
                <a:spcPts val="750"/>
              </a:spcBef>
            </a:pPr>
            <a:r>
              <a:rPr lang="en-US" sz="1600" dirty="0">
                <a:solidFill>
                  <a:prstClr val="black"/>
                </a:solidFill>
              </a:rPr>
              <a:t>Internal </a:t>
            </a:r>
            <a:r>
              <a:rPr lang="en-US" sz="1600" dirty="0" smtClean="0">
                <a:solidFill>
                  <a:prstClr val="black"/>
                </a:solidFill>
              </a:rPr>
              <a:t>Supervisor:</a:t>
            </a:r>
          </a:p>
          <a:p>
            <a:pPr lvl="0" defTabSz="685800">
              <a:spcBef>
                <a:spcPts val="750"/>
              </a:spcBef>
            </a:pPr>
            <a:r>
              <a:rPr lang="en-US" sz="1600" dirty="0" smtClean="0">
                <a:solidFill>
                  <a:prstClr val="black"/>
                </a:solidFill>
              </a:rPr>
              <a:t>Prof. P.I. </a:t>
            </a:r>
            <a:r>
              <a:rPr lang="en-US" sz="1600" dirty="0" err="1" smtClean="0">
                <a:solidFill>
                  <a:prstClr val="black"/>
                </a:solidFill>
              </a:rPr>
              <a:t>Yapa</a:t>
            </a:r>
            <a:endParaRPr lang="en-US" sz="1600" dirty="0" smtClean="0">
              <a:solidFill>
                <a:prstClr val="black"/>
              </a:solidFill>
            </a:endParaRPr>
          </a:p>
          <a:p>
            <a:pPr lvl="0" defTabSz="685800">
              <a:spcBef>
                <a:spcPts val="750"/>
              </a:spcBef>
            </a:pPr>
            <a:r>
              <a:rPr lang="en-US" sz="1600" dirty="0" smtClean="0">
                <a:solidFill>
                  <a:prstClr val="black"/>
                </a:solidFill>
              </a:rPr>
              <a:t>Department of Export Agriculture</a:t>
            </a:r>
          </a:p>
          <a:p>
            <a:pPr lvl="0" defTabSz="685800">
              <a:spcBef>
                <a:spcPts val="750"/>
              </a:spcBef>
            </a:pPr>
            <a:r>
              <a:rPr lang="en-US" sz="1600" dirty="0" smtClean="0">
                <a:solidFill>
                  <a:prstClr val="black"/>
                </a:solidFill>
              </a:rPr>
              <a:t>Faculty of Agricultural Sciences</a:t>
            </a:r>
          </a:p>
          <a:p>
            <a:pPr lvl="0" defTabSz="685800">
              <a:spcBef>
                <a:spcPts val="750"/>
              </a:spcBef>
            </a:pPr>
            <a:r>
              <a:rPr lang="en-US" sz="1600" dirty="0" err="1" smtClean="0">
                <a:solidFill>
                  <a:prstClr val="black"/>
                </a:solidFill>
              </a:rPr>
              <a:t>Sabaragamuwa</a:t>
            </a:r>
            <a:r>
              <a:rPr lang="en-US" sz="1600" dirty="0" smtClean="0">
                <a:solidFill>
                  <a:prstClr val="black"/>
                </a:solidFill>
              </a:rPr>
              <a:t> University of Sri Lanka</a:t>
            </a:r>
            <a:endParaRPr lang="en-US" sz="1600" dirty="0">
              <a:solidFill>
                <a:prstClr val="black"/>
              </a:solidFill>
            </a:endParaRPr>
          </a:p>
          <a:p>
            <a:pPr lvl="0" algn="ctr">
              <a:spcBef>
                <a:spcPts val="1000"/>
              </a:spcBef>
            </a:pPr>
            <a:endParaRPr lang="en-US" sz="1400" dirty="0">
              <a:solidFill>
                <a:prstClr val="black"/>
              </a:solidFill>
            </a:endParaRPr>
          </a:p>
        </p:txBody>
      </p:sp>
      <p:sp>
        <p:nvSpPr>
          <p:cNvPr id="7" name="TextBox 6"/>
          <p:cNvSpPr txBox="1"/>
          <p:nvPr/>
        </p:nvSpPr>
        <p:spPr>
          <a:xfrm>
            <a:off x="3974371" y="2786743"/>
            <a:ext cx="4034247" cy="2156488"/>
          </a:xfrm>
          <a:prstGeom prst="rect">
            <a:avLst/>
          </a:prstGeom>
          <a:noFill/>
        </p:spPr>
        <p:txBody>
          <a:bodyPr wrap="square" rtlCol="0">
            <a:spAutoFit/>
          </a:bodyPr>
          <a:lstStyle/>
          <a:p>
            <a:pPr lvl="0" algn="ctr" defTabSz="685800">
              <a:lnSpc>
                <a:spcPct val="90000"/>
              </a:lnSpc>
              <a:spcBef>
                <a:spcPts val="750"/>
              </a:spcBef>
            </a:pPr>
            <a:r>
              <a:rPr lang="en-US" sz="1600" dirty="0">
                <a:solidFill>
                  <a:prstClr val="black"/>
                </a:solidFill>
              </a:rPr>
              <a:t>H.M.A.S.U. </a:t>
            </a:r>
            <a:r>
              <a:rPr lang="en-US" sz="1600" dirty="0" err="1">
                <a:solidFill>
                  <a:prstClr val="black"/>
                </a:solidFill>
              </a:rPr>
              <a:t>Wijayasundara</a:t>
            </a:r>
            <a:endParaRPr lang="en-US" sz="1600" dirty="0">
              <a:solidFill>
                <a:prstClr val="black"/>
              </a:solidFill>
            </a:endParaRPr>
          </a:p>
          <a:p>
            <a:pPr lvl="0" algn="ctr" defTabSz="685800">
              <a:lnSpc>
                <a:spcPct val="90000"/>
              </a:lnSpc>
              <a:spcBef>
                <a:spcPts val="750"/>
              </a:spcBef>
            </a:pPr>
            <a:r>
              <a:rPr lang="en-US" sz="1600" dirty="0">
                <a:solidFill>
                  <a:prstClr val="black"/>
                </a:solidFill>
              </a:rPr>
              <a:t>16AGA1313</a:t>
            </a:r>
          </a:p>
          <a:p>
            <a:pPr lvl="0" algn="ctr" defTabSz="685800">
              <a:lnSpc>
                <a:spcPct val="90000"/>
              </a:lnSpc>
              <a:spcBef>
                <a:spcPts val="750"/>
              </a:spcBef>
            </a:pPr>
            <a:r>
              <a:rPr lang="en-US" sz="1600" dirty="0">
                <a:solidFill>
                  <a:prstClr val="black"/>
                </a:solidFill>
              </a:rPr>
              <a:t>Module </a:t>
            </a:r>
            <a:r>
              <a:rPr lang="en-US" sz="1600" dirty="0" err="1">
                <a:solidFill>
                  <a:prstClr val="black"/>
                </a:solidFill>
              </a:rPr>
              <a:t>Agri</a:t>
            </a:r>
            <a:r>
              <a:rPr lang="en-US" sz="1600" dirty="0">
                <a:solidFill>
                  <a:prstClr val="black"/>
                </a:solidFill>
              </a:rPr>
              <a:t> Environmental Resource </a:t>
            </a:r>
            <a:r>
              <a:rPr lang="en-US" sz="1600" dirty="0" err="1">
                <a:solidFill>
                  <a:prstClr val="black"/>
                </a:solidFill>
              </a:rPr>
              <a:t>Managent</a:t>
            </a:r>
            <a:endParaRPr lang="en-US" sz="1600" dirty="0">
              <a:solidFill>
                <a:prstClr val="black"/>
              </a:solidFill>
            </a:endParaRPr>
          </a:p>
          <a:p>
            <a:pPr lvl="0" algn="ctr" defTabSz="685800">
              <a:lnSpc>
                <a:spcPct val="90000"/>
              </a:lnSpc>
              <a:spcBef>
                <a:spcPts val="750"/>
              </a:spcBef>
            </a:pPr>
            <a:r>
              <a:rPr lang="en-US" sz="1600" dirty="0">
                <a:solidFill>
                  <a:prstClr val="black"/>
                </a:solidFill>
              </a:rPr>
              <a:t>Department of Export Agriculture</a:t>
            </a:r>
          </a:p>
          <a:p>
            <a:pPr lvl="0" algn="ctr" defTabSz="685800">
              <a:lnSpc>
                <a:spcPct val="90000"/>
              </a:lnSpc>
              <a:spcBef>
                <a:spcPts val="750"/>
              </a:spcBef>
            </a:pPr>
            <a:r>
              <a:rPr lang="en-US" sz="1600" dirty="0">
                <a:solidFill>
                  <a:prstClr val="black"/>
                </a:solidFill>
              </a:rPr>
              <a:t>Faculty of Agricultural Sciences</a:t>
            </a:r>
          </a:p>
          <a:p>
            <a:pPr lvl="0" algn="ctr" defTabSz="685800">
              <a:lnSpc>
                <a:spcPct val="90000"/>
              </a:lnSpc>
              <a:spcBef>
                <a:spcPts val="750"/>
              </a:spcBef>
            </a:pPr>
            <a:r>
              <a:rPr lang="en-US" sz="1600" dirty="0" err="1">
                <a:solidFill>
                  <a:prstClr val="black"/>
                </a:solidFill>
              </a:rPr>
              <a:t>Sabaragamuwa</a:t>
            </a:r>
            <a:r>
              <a:rPr lang="en-US" sz="1600" dirty="0">
                <a:solidFill>
                  <a:prstClr val="black"/>
                </a:solidFill>
              </a:rPr>
              <a:t> University of Sri Lanka</a:t>
            </a:r>
          </a:p>
        </p:txBody>
      </p:sp>
      <p:sp>
        <p:nvSpPr>
          <p:cNvPr id="10" name="TextBox 9"/>
          <p:cNvSpPr txBox="1"/>
          <p:nvPr/>
        </p:nvSpPr>
        <p:spPr>
          <a:xfrm>
            <a:off x="7924800" y="4736445"/>
            <a:ext cx="4389120" cy="1938992"/>
          </a:xfrm>
          <a:prstGeom prst="rect">
            <a:avLst/>
          </a:prstGeom>
          <a:noFill/>
        </p:spPr>
        <p:txBody>
          <a:bodyPr wrap="square" rtlCol="0">
            <a:spAutoFit/>
          </a:bodyPr>
          <a:lstStyle/>
          <a:p>
            <a:pPr>
              <a:lnSpc>
                <a:spcPct val="150000"/>
              </a:lnSpc>
            </a:pPr>
            <a:r>
              <a:rPr lang="en-US" sz="1600" dirty="0" smtClean="0"/>
              <a:t>External Supervisor:</a:t>
            </a:r>
          </a:p>
          <a:p>
            <a:pPr>
              <a:lnSpc>
                <a:spcPct val="150000"/>
              </a:lnSpc>
            </a:pPr>
            <a:r>
              <a:rPr lang="en-US" sz="1600" dirty="0" smtClean="0"/>
              <a:t>K.H.G.M. </a:t>
            </a:r>
            <a:r>
              <a:rPr lang="en-US" sz="1600" dirty="0" err="1" smtClean="0"/>
              <a:t>Tharanga</a:t>
            </a:r>
            <a:endParaRPr lang="en-US" sz="1600" dirty="0" smtClean="0"/>
          </a:p>
          <a:p>
            <a:pPr>
              <a:lnSpc>
                <a:spcPct val="150000"/>
              </a:lnSpc>
            </a:pPr>
            <a:r>
              <a:rPr lang="en-US" sz="1600" dirty="0" smtClean="0"/>
              <a:t>Assistant Director (Research)</a:t>
            </a:r>
          </a:p>
          <a:p>
            <a:pPr>
              <a:lnSpc>
                <a:spcPct val="150000"/>
              </a:lnSpc>
            </a:pPr>
            <a:r>
              <a:rPr lang="en-US" sz="1600" dirty="0" smtClean="0"/>
              <a:t>Soil and Plant Nutrient Division</a:t>
            </a:r>
          </a:p>
          <a:p>
            <a:pPr>
              <a:lnSpc>
                <a:spcPct val="150000"/>
              </a:lnSpc>
            </a:pPr>
            <a:r>
              <a:rPr lang="en-US" sz="1600" dirty="0" smtClean="0"/>
              <a:t>National Cinnamon Research and Training Center </a:t>
            </a:r>
            <a:endParaRPr lang="en-US" sz="1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08" y="2673530"/>
            <a:ext cx="2796541" cy="186436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4228" y="2525484"/>
            <a:ext cx="1889761" cy="2519681"/>
          </a:xfrm>
          <a:prstGeom prst="rect">
            <a:avLst/>
          </a:prstGeom>
        </p:spPr>
      </p:pic>
    </p:spTree>
    <p:extLst>
      <p:ext uri="{BB962C8B-B14F-4D97-AF65-F5344CB8AC3E}">
        <p14:creationId xmlns:p14="http://schemas.microsoft.com/office/powerpoint/2010/main" val="120962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563" y="148415"/>
            <a:ext cx="7727164" cy="1205083"/>
          </a:xfrm>
        </p:spPr>
        <p:txBody>
          <a:bodyPr>
            <a:normAutofit fontScale="90000"/>
          </a:bodyPr>
          <a:lstStyle/>
          <a:p>
            <a:r>
              <a:rPr lang="en-US" dirty="0">
                <a:solidFill>
                  <a:srgbClr val="5B9BD5">
                    <a:lumMod val="75000"/>
                  </a:srgbClr>
                </a:solidFill>
              </a:rPr>
              <a:t>Double barrel method at 70min &amp; 90min </a:t>
            </a:r>
            <a:endParaRPr lang="en-US" dirty="0"/>
          </a:p>
        </p:txBody>
      </p:sp>
      <p:sp>
        <p:nvSpPr>
          <p:cNvPr id="3" name="Content Placeholder 2"/>
          <p:cNvSpPr>
            <a:spLocks noGrp="1"/>
          </p:cNvSpPr>
          <p:nvPr>
            <p:ph idx="1"/>
          </p:nvPr>
        </p:nvSpPr>
        <p:spPr>
          <a:xfrm>
            <a:off x="69670" y="1532709"/>
            <a:ext cx="6156960" cy="4894217"/>
          </a:xfrm>
        </p:spPr>
        <p:txBody>
          <a:bodyPr>
            <a:normAutofit lnSpcReduction="10000"/>
          </a:bodyPr>
          <a:lstStyle/>
          <a:p>
            <a:pPr marL="228600" lvl="0" indent="-228600">
              <a:buFont typeface="Arial" panose="020B0604020202020204" pitchFamily="34" charset="0"/>
              <a:buChar char="•"/>
            </a:pPr>
            <a:r>
              <a:rPr lang="en-US" sz="2600" dirty="0">
                <a:solidFill>
                  <a:prstClr val="black"/>
                </a:solidFill>
              </a:rPr>
              <a:t>Feedstock was cut into pieces using knife.</a:t>
            </a:r>
          </a:p>
          <a:p>
            <a:pPr marL="228600" lvl="0" indent="-228600">
              <a:buFont typeface="Arial" panose="020B0604020202020204" pitchFamily="34" charset="0"/>
              <a:buChar char="•"/>
            </a:pPr>
            <a:r>
              <a:rPr lang="en-US" sz="2600" dirty="0">
                <a:solidFill>
                  <a:prstClr val="black"/>
                </a:solidFill>
              </a:rPr>
              <a:t>Then diameter and length were measured randomly selected wood pieces using vainer caliper and ruler. </a:t>
            </a:r>
          </a:p>
          <a:p>
            <a:pPr marL="228600" lvl="0" indent="-228600">
              <a:buFont typeface="Arial" panose="020B0604020202020204" pitchFamily="34" charset="0"/>
              <a:buChar char="•"/>
            </a:pPr>
            <a:r>
              <a:rPr lang="en-US" sz="2600" dirty="0">
                <a:solidFill>
                  <a:prstClr val="black"/>
                </a:solidFill>
              </a:rPr>
              <a:t>Initial weight was measured.</a:t>
            </a:r>
          </a:p>
          <a:p>
            <a:pPr marL="228600" lvl="0" indent="-228600">
              <a:buFont typeface="Arial" panose="020B0604020202020204" pitchFamily="34" charset="0"/>
              <a:buChar char="•"/>
            </a:pPr>
            <a:r>
              <a:rPr lang="en-US" sz="2600" dirty="0">
                <a:solidFill>
                  <a:prstClr val="black"/>
                </a:solidFill>
              </a:rPr>
              <a:t>16kg of sticks were filled into the inner barrel and then it was sealed.</a:t>
            </a:r>
          </a:p>
          <a:p>
            <a:pPr marL="228600" lvl="0" indent="-228600">
              <a:buFont typeface="Arial" panose="020B0604020202020204" pitchFamily="34" charset="0"/>
              <a:buChar char="•"/>
            </a:pPr>
            <a:r>
              <a:rPr lang="en-US" sz="2600" dirty="0">
                <a:solidFill>
                  <a:prstClr val="black"/>
                </a:solidFill>
              </a:rPr>
              <a:t>Outer barrel was filled with 15kg and 25kg of sticks.</a:t>
            </a:r>
          </a:p>
          <a:p>
            <a:pPr marL="228600" lvl="0" indent="-228600">
              <a:buFont typeface="Arial" panose="020B0604020202020204" pitchFamily="34" charset="0"/>
              <a:buChar char="•"/>
            </a:pPr>
            <a:r>
              <a:rPr lang="en-US" sz="2600" dirty="0">
                <a:solidFill>
                  <a:prstClr val="black"/>
                </a:solidFill>
              </a:rPr>
              <a:t> then sticks of outer barrel were burned about 70min and 90min.</a:t>
            </a:r>
          </a:p>
          <a:p>
            <a:pPr marL="228600" lvl="0" indent="-228600">
              <a:buFont typeface="Arial" panose="020B0604020202020204" pitchFamily="34" charset="0"/>
              <a:buChar char="•"/>
            </a:pPr>
            <a:r>
              <a:rPr lang="en-US" sz="2600" dirty="0">
                <a:solidFill>
                  <a:prstClr val="black"/>
                </a:solidFill>
              </a:rPr>
              <a:t>Finally, final weight was measured.</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219036" y="4512629"/>
            <a:ext cx="1660145" cy="12451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29418" y="4332392"/>
            <a:ext cx="2100362" cy="1182816"/>
          </a:xfrm>
          <a:prstGeom prst="rect">
            <a:avLst/>
          </a:prstGeom>
        </p:spPr>
      </p:pic>
      <p:sp>
        <p:nvSpPr>
          <p:cNvPr id="7" name="TextBox 6"/>
          <p:cNvSpPr txBox="1"/>
          <p:nvPr/>
        </p:nvSpPr>
        <p:spPr>
          <a:xfrm>
            <a:off x="5988368" y="3154044"/>
            <a:ext cx="179755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Cinnamon wood feedstock</a:t>
            </a:r>
          </a:p>
        </p:txBody>
      </p:sp>
      <p:sp>
        <p:nvSpPr>
          <p:cNvPr id="8" name="TextBox 7"/>
          <p:cNvSpPr txBox="1"/>
          <p:nvPr/>
        </p:nvSpPr>
        <p:spPr>
          <a:xfrm>
            <a:off x="8200361" y="3043283"/>
            <a:ext cx="203835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diameter and length </a:t>
            </a:r>
          </a:p>
        </p:txBody>
      </p:sp>
      <p:sp>
        <p:nvSpPr>
          <p:cNvPr id="9" name="TextBox 8"/>
          <p:cNvSpPr txBox="1"/>
          <p:nvPr/>
        </p:nvSpPr>
        <p:spPr>
          <a:xfrm>
            <a:off x="10398824" y="3074624"/>
            <a:ext cx="17465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initial weight</a:t>
            </a:r>
          </a:p>
        </p:txBody>
      </p:sp>
      <p:sp>
        <p:nvSpPr>
          <p:cNvPr id="10" name="Right Arrow 9"/>
          <p:cNvSpPr/>
          <p:nvPr/>
        </p:nvSpPr>
        <p:spPr>
          <a:xfrm>
            <a:off x="7822899" y="1868364"/>
            <a:ext cx="493776" cy="472716"/>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Down Arrow 10"/>
          <p:cNvSpPr/>
          <p:nvPr/>
        </p:nvSpPr>
        <p:spPr>
          <a:xfrm>
            <a:off x="10970623" y="3800376"/>
            <a:ext cx="667512" cy="405229"/>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Left Arrow 11"/>
          <p:cNvSpPr/>
          <p:nvPr/>
        </p:nvSpPr>
        <p:spPr>
          <a:xfrm>
            <a:off x="9684650" y="5046442"/>
            <a:ext cx="528261" cy="504734"/>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Right Arrow 12"/>
          <p:cNvSpPr/>
          <p:nvPr/>
        </p:nvSpPr>
        <p:spPr>
          <a:xfrm>
            <a:off x="10087841" y="1876657"/>
            <a:ext cx="418339" cy="472716"/>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Slide Number Placeholder 17"/>
          <p:cNvSpPr txBox="1">
            <a:spLocks/>
          </p:cNvSpPr>
          <p:nvPr/>
        </p:nvSpPr>
        <p:spPr>
          <a:xfrm>
            <a:off x="9219536" y="650588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6FF6FB-4B45-4E32-9C49-2078C49719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6098297" y="1738603"/>
            <a:ext cx="1647151" cy="123536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3993" y="1455882"/>
            <a:ext cx="1232354" cy="164313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289349" y="1772774"/>
            <a:ext cx="1725729" cy="971842"/>
          </a:xfrm>
          <a:prstGeom prst="rect">
            <a:avLst/>
          </a:prstGeom>
        </p:spPr>
      </p:pic>
      <p:sp>
        <p:nvSpPr>
          <p:cNvPr id="18" name="TextBox 17"/>
          <p:cNvSpPr txBox="1"/>
          <p:nvPr/>
        </p:nvSpPr>
        <p:spPr>
          <a:xfrm>
            <a:off x="10087841" y="5942171"/>
            <a:ext cx="198424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Double barrel method </a:t>
            </a:r>
          </a:p>
        </p:txBody>
      </p:sp>
      <p:sp>
        <p:nvSpPr>
          <p:cNvPr id="19" name="TextBox 18"/>
          <p:cNvSpPr txBox="1"/>
          <p:nvPr/>
        </p:nvSpPr>
        <p:spPr>
          <a:xfrm>
            <a:off x="7968820" y="5942171"/>
            <a:ext cx="191928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final weight </a:t>
            </a:r>
          </a:p>
        </p:txBody>
      </p:sp>
    </p:spTree>
    <p:extLst>
      <p:ext uri="{BB962C8B-B14F-4D97-AF65-F5344CB8AC3E}">
        <p14:creationId xmlns:p14="http://schemas.microsoft.com/office/powerpoint/2010/main" val="307924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785" y="96980"/>
            <a:ext cx="8171343" cy="1325563"/>
          </a:xfrm>
        </p:spPr>
        <p:txBody>
          <a:bodyPr/>
          <a:lstStyle/>
          <a:p>
            <a:r>
              <a:rPr lang="en-US" dirty="0">
                <a:solidFill>
                  <a:srgbClr val="5B9BD5">
                    <a:lumMod val="75000"/>
                  </a:srgbClr>
                </a:solidFill>
              </a:rPr>
              <a:t>Cone pit method at 50min &amp; 70min </a:t>
            </a:r>
            <a:endParaRPr lang="en-US" dirty="0"/>
          </a:p>
        </p:txBody>
      </p:sp>
      <p:sp>
        <p:nvSpPr>
          <p:cNvPr id="3" name="Content Placeholder 2"/>
          <p:cNvSpPr>
            <a:spLocks noGrp="1"/>
          </p:cNvSpPr>
          <p:nvPr>
            <p:ph idx="1"/>
          </p:nvPr>
        </p:nvSpPr>
        <p:spPr>
          <a:xfrm>
            <a:off x="209006" y="1463040"/>
            <a:ext cx="5843451" cy="5042263"/>
          </a:xfrm>
        </p:spPr>
        <p:txBody>
          <a:bodyPr/>
          <a:lstStyle/>
          <a:p>
            <a:pPr marL="228600" lvl="0" indent="-228600">
              <a:buFont typeface="Arial" panose="020B0604020202020204" pitchFamily="34" charset="0"/>
              <a:buChar char="•"/>
            </a:pPr>
            <a:r>
              <a:rPr lang="en-US" dirty="0">
                <a:solidFill>
                  <a:prstClr val="black"/>
                </a:solidFill>
              </a:rPr>
              <a:t>Feedstock was cut into pieces using a knife.</a:t>
            </a:r>
          </a:p>
          <a:p>
            <a:pPr marL="228600" lvl="0" indent="-228600">
              <a:buFont typeface="Arial" panose="020B0604020202020204" pitchFamily="34" charset="0"/>
              <a:buChar char="•"/>
            </a:pPr>
            <a:r>
              <a:rPr lang="en-US" dirty="0">
                <a:solidFill>
                  <a:prstClr val="black"/>
                </a:solidFill>
              </a:rPr>
              <a:t>Then diameter and the length were measured randomly selected wood pieces using Vernier caliper and ruler.</a:t>
            </a:r>
          </a:p>
          <a:p>
            <a:pPr marL="228600" lvl="0" indent="-228600">
              <a:buFont typeface="Arial" panose="020B0604020202020204" pitchFamily="34" charset="0"/>
              <a:buChar char="•"/>
            </a:pPr>
            <a:r>
              <a:rPr lang="en-US" dirty="0">
                <a:solidFill>
                  <a:prstClr val="black"/>
                </a:solidFill>
              </a:rPr>
              <a:t>Initial weight was measured.</a:t>
            </a:r>
          </a:p>
          <a:p>
            <a:pPr marL="228600" lvl="0" indent="-228600">
              <a:buFont typeface="Arial" panose="020B0604020202020204" pitchFamily="34" charset="0"/>
              <a:buChar char="•"/>
            </a:pPr>
            <a:r>
              <a:rPr lang="en-US" dirty="0">
                <a:solidFill>
                  <a:prstClr val="black"/>
                </a:solidFill>
              </a:rPr>
              <a:t>Pit was filled with cinnamon wood pieces and burned them about 50min &amp; 70min.</a:t>
            </a:r>
          </a:p>
          <a:p>
            <a:pPr marL="228600" lvl="0" indent="-228600">
              <a:buFont typeface="Arial" panose="020B0604020202020204" pitchFamily="34" charset="0"/>
              <a:buChar char="•"/>
            </a:pPr>
            <a:r>
              <a:rPr lang="en-US" dirty="0">
                <a:solidFill>
                  <a:prstClr val="black"/>
                </a:solidFill>
              </a:rPr>
              <a:t>Finally, final weight was measured.</a:t>
            </a:r>
          </a:p>
          <a:p>
            <a:endParaRPr lang="en-US" dirty="0"/>
          </a:p>
        </p:txBody>
      </p:sp>
      <p:sp>
        <p:nvSpPr>
          <p:cNvPr id="4" name="Slide Number Placeholder 3"/>
          <p:cNvSpPr>
            <a:spLocks noGrp="1"/>
          </p:cNvSpPr>
          <p:nvPr>
            <p:ph type="sldNum" sz="quarter" idx="12"/>
          </p:nvPr>
        </p:nvSpPr>
        <p:spPr>
          <a:xfrm>
            <a:off x="9324245" y="6492875"/>
            <a:ext cx="2743200" cy="365125"/>
          </a:xfrm>
        </p:spPr>
        <p:txBody>
          <a:bodyPr/>
          <a:lstStyle/>
          <a:p>
            <a:fld id="{48FC179B-E1DC-44DF-B0E4-66A8D350C2BE}" type="slidenum">
              <a:rPr lang="en-US" smtClean="0"/>
              <a:t>11</a:t>
            </a:fld>
            <a:endParaRPr lang="en-US"/>
          </a:p>
        </p:txBody>
      </p:sp>
      <p:sp>
        <p:nvSpPr>
          <p:cNvPr id="5" name="TextBox 4"/>
          <p:cNvSpPr txBox="1"/>
          <p:nvPr/>
        </p:nvSpPr>
        <p:spPr>
          <a:xfrm>
            <a:off x="6224086" y="2643612"/>
            <a:ext cx="163303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Cinnamon wood feedstock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61835" y="4311017"/>
            <a:ext cx="1919014" cy="121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739867" y="4228127"/>
            <a:ext cx="1838019" cy="1378514"/>
          </a:xfrm>
          <a:prstGeom prst="rect">
            <a:avLst/>
          </a:prstGeom>
        </p:spPr>
      </p:pic>
      <p:sp>
        <p:nvSpPr>
          <p:cNvPr id="8" name="TextBox 7"/>
          <p:cNvSpPr txBox="1"/>
          <p:nvPr/>
        </p:nvSpPr>
        <p:spPr>
          <a:xfrm>
            <a:off x="8301944" y="2737832"/>
            <a:ext cx="1532382"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the diameter &amp; length </a:t>
            </a:r>
          </a:p>
        </p:txBody>
      </p:sp>
      <p:sp>
        <p:nvSpPr>
          <p:cNvPr id="9" name="TextBox 8"/>
          <p:cNvSpPr txBox="1"/>
          <p:nvPr/>
        </p:nvSpPr>
        <p:spPr>
          <a:xfrm>
            <a:off x="10450777" y="2884063"/>
            <a:ext cx="147763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initial weight </a:t>
            </a:r>
          </a:p>
        </p:txBody>
      </p:sp>
      <p:sp>
        <p:nvSpPr>
          <p:cNvPr id="10" name="Right Arrow 9"/>
          <p:cNvSpPr/>
          <p:nvPr/>
        </p:nvSpPr>
        <p:spPr>
          <a:xfrm>
            <a:off x="7506408" y="1529461"/>
            <a:ext cx="667512" cy="41148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Right Arrow 10"/>
          <p:cNvSpPr/>
          <p:nvPr/>
        </p:nvSpPr>
        <p:spPr>
          <a:xfrm>
            <a:off x="9834326" y="1529461"/>
            <a:ext cx="717034" cy="475488"/>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Down Arrow 11"/>
          <p:cNvSpPr/>
          <p:nvPr/>
        </p:nvSpPr>
        <p:spPr>
          <a:xfrm>
            <a:off x="10900688" y="3478418"/>
            <a:ext cx="577807" cy="447919"/>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Left Arrow 12"/>
          <p:cNvSpPr/>
          <p:nvPr/>
        </p:nvSpPr>
        <p:spPr>
          <a:xfrm>
            <a:off x="8868864" y="4766437"/>
            <a:ext cx="824111" cy="45720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64023" y="1485893"/>
            <a:ext cx="1430818" cy="107311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26202" y="1474756"/>
            <a:ext cx="1478316" cy="110873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276992" y="1665119"/>
            <a:ext cx="1546248" cy="870769"/>
          </a:xfrm>
          <a:prstGeom prst="rect">
            <a:avLst/>
          </a:prstGeom>
        </p:spPr>
      </p:pic>
      <p:sp>
        <p:nvSpPr>
          <p:cNvPr id="18" name="TextBox 17"/>
          <p:cNvSpPr txBox="1"/>
          <p:nvPr/>
        </p:nvSpPr>
        <p:spPr>
          <a:xfrm>
            <a:off x="9692975" y="5876891"/>
            <a:ext cx="224930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Burned the cinnamon wood pieces </a:t>
            </a:r>
          </a:p>
        </p:txBody>
      </p:sp>
      <p:sp>
        <p:nvSpPr>
          <p:cNvPr id="19" name="TextBox 18"/>
          <p:cNvSpPr txBox="1"/>
          <p:nvPr/>
        </p:nvSpPr>
        <p:spPr>
          <a:xfrm>
            <a:off x="7315989" y="5858972"/>
            <a:ext cx="200825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final weight </a:t>
            </a:r>
          </a:p>
        </p:txBody>
      </p:sp>
    </p:spTree>
    <p:extLst>
      <p:ext uri="{BB962C8B-B14F-4D97-AF65-F5344CB8AC3E}">
        <p14:creationId xmlns:p14="http://schemas.microsoft.com/office/powerpoint/2010/main" val="264640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846" y="365125"/>
            <a:ext cx="9376954" cy="1325563"/>
          </a:xfrm>
        </p:spPr>
        <p:txBody>
          <a:bodyPr/>
          <a:lstStyle/>
          <a:p>
            <a:r>
              <a:rPr lang="en-US" dirty="0">
                <a:solidFill>
                  <a:prstClr val="black"/>
                </a:solidFill>
              </a:rPr>
              <a:t>Column preparation </a:t>
            </a:r>
            <a:endParaRPr lang="en-US" dirty="0"/>
          </a:p>
        </p:txBody>
      </p:sp>
      <p:sp>
        <p:nvSpPr>
          <p:cNvPr id="3" name="Content Placeholder 2"/>
          <p:cNvSpPr>
            <a:spLocks noGrp="1"/>
          </p:cNvSpPr>
          <p:nvPr>
            <p:ph idx="1"/>
          </p:nvPr>
        </p:nvSpPr>
        <p:spPr>
          <a:xfrm>
            <a:off x="289559" y="1459865"/>
            <a:ext cx="7434943" cy="3504021"/>
          </a:xfrm>
        </p:spPr>
        <p:txBody>
          <a:bodyPr/>
          <a:lstStyle/>
          <a:p>
            <a:pPr marL="228600" lvl="0" indent="-228600">
              <a:buFont typeface="Arial" panose="020B0604020202020204" pitchFamily="34" charset="0"/>
              <a:buChar char="•"/>
            </a:pPr>
            <a:r>
              <a:rPr lang="en-US" dirty="0">
                <a:solidFill>
                  <a:prstClr val="black"/>
                </a:solidFill>
              </a:rPr>
              <a:t>18 columns were prepared using PVC pipe.</a:t>
            </a:r>
          </a:p>
          <a:p>
            <a:pPr marL="228600" lvl="0" indent="-228600">
              <a:buFont typeface="Arial" panose="020B0604020202020204" pitchFamily="34" charset="0"/>
              <a:buChar char="•"/>
            </a:pPr>
            <a:r>
              <a:rPr lang="en-US" dirty="0">
                <a:solidFill>
                  <a:prstClr val="black"/>
                </a:solidFill>
              </a:rPr>
              <a:t>A nylon mesh (1mm²) was placed on bottom of the PVC column.</a:t>
            </a:r>
          </a:p>
          <a:p>
            <a:pPr marL="228600" lvl="0" indent="-228600">
              <a:buFont typeface="Arial" panose="020B0604020202020204" pitchFamily="34" charset="0"/>
              <a:buChar char="•"/>
            </a:pPr>
            <a:r>
              <a:rPr lang="en-US" dirty="0">
                <a:solidFill>
                  <a:prstClr val="black"/>
                </a:solidFill>
              </a:rPr>
              <a:t>Then 5cm of gravel and 5cm of sand layer were filled to the bottom of each column respectively.  </a:t>
            </a:r>
          </a:p>
          <a:p>
            <a:endParaRPr lang="en-US" dirty="0"/>
          </a:p>
        </p:txBody>
      </p:sp>
      <p:sp>
        <p:nvSpPr>
          <p:cNvPr id="4" name="Slide Number Placeholder 3"/>
          <p:cNvSpPr>
            <a:spLocks noGrp="1"/>
          </p:cNvSpPr>
          <p:nvPr>
            <p:ph type="sldNum" sz="quarter" idx="12"/>
          </p:nvPr>
        </p:nvSpPr>
        <p:spPr>
          <a:xfrm>
            <a:off x="9359537" y="6492875"/>
            <a:ext cx="2743200" cy="365125"/>
          </a:xfrm>
        </p:spPr>
        <p:txBody>
          <a:bodyPr/>
          <a:lstStyle/>
          <a:p>
            <a:fld id="{48FC179B-E1DC-44DF-B0E4-66A8D350C2BE}" type="slidenum">
              <a:rPr lang="en-US" smtClean="0"/>
              <a:t>12</a:t>
            </a:fld>
            <a:endParaRPr lang="en-US"/>
          </a:p>
        </p:txBody>
      </p:sp>
      <p:pic>
        <p:nvPicPr>
          <p:cNvPr id="5" name="Picture 4"/>
          <p:cNvPicPr>
            <a:picLocks noChangeAspect="1"/>
          </p:cNvPicPr>
          <p:nvPr/>
        </p:nvPicPr>
        <p:blipFill>
          <a:blip r:embed="rId2"/>
          <a:stretch>
            <a:fillRect/>
          </a:stretch>
        </p:blipFill>
        <p:spPr>
          <a:xfrm>
            <a:off x="7997396" y="1690688"/>
            <a:ext cx="3969608" cy="30903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82542" y="4246563"/>
            <a:ext cx="1898051" cy="1068886"/>
          </a:xfrm>
          <a:prstGeom prst="rect">
            <a:avLst/>
          </a:prstGeom>
        </p:spPr>
      </p:pic>
      <p:sp>
        <p:nvSpPr>
          <p:cNvPr id="7" name="TextBox 6"/>
          <p:cNvSpPr txBox="1"/>
          <p:nvPr/>
        </p:nvSpPr>
        <p:spPr>
          <a:xfrm>
            <a:off x="1858018" y="5762327"/>
            <a:ext cx="248194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Gravel filled into the column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89107" y="4205763"/>
            <a:ext cx="1955308" cy="1101129"/>
          </a:xfrm>
          <a:prstGeom prst="rect">
            <a:avLst/>
          </a:prstGeom>
        </p:spPr>
      </p:pic>
      <p:sp>
        <p:nvSpPr>
          <p:cNvPr id="9" name="TextBox 8"/>
          <p:cNvSpPr txBox="1"/>
          <p:nvPr/>
        </p:nvSpPr>
        <p:spPr>
          <a:xfrm>
            <a:off x="4339961" y="5834190"/>
            <a:ext cx="247827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Sand filled into the column</a:t>
            </a:r>
          </a:p>
        </p:txBody>
      </p:sp>
    </p:spTree>
    <p:extLst>
      <p:ext uri="{BB962C8B-B14F-4D97-AF65-F5344CB8AC3E}">
        <p14:creationId xmlns:p14="http://schemas.microsoft.com/office/powerpoint/2010/main" val="73072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096" y="365125"/>
            <a:ext cx="9324703" cy="1281113"/>
          </a:xfrm>
        </p:spPr>
        <p:txBody>
          <a:bodyPr/>
          <a:lstStyle/>
          <a:p>
            <a:r>
              <a:rPr lang="en-US" dirty="0">
                <a:solidFill>
                  <a:prstClr val="black"/>
                </a:solidFill>
              </a:rPr>
              <a:t>Media preparation</a:t>
            </a:r>
            <a:endParaRPr lang="en-US" dirty="0"/>
          </a:p>
        </p:txBody>
      </p:sp>
      <p:sp>
        <p:nvSpPr>
          <p:cNvPr id="3" name="Content Placeholder 2"/>
          <p:cNvSpPr>
            <a:spLocks noGrp="1"/>
          </p:cNvSpPr>
          <p:nvPr>
            <p:ph idx="1"/>
          </p:nvPr>
        </p:nvSpPr>
        <p:spPr>
          <a:xfrm>
            <a:off x="95794" y="1646238"/>
            <a:ext cx="5808617" cy="4710111"/>
          </a:xfrm>
        </p:spPr>
        <p:txBody>
          <a:bodyPr/>
          <a:lstStyle/>
          <a:p>
            <a:pPr marL="0" lvl="0" indent="0">
              <a:buNone/>
            </a:pPr>
            <a:r>
              <a:rPr lang="en-US" u="sng" dirty="0">
                <a:solidFill>
                  <a:prstClr val="black"/>
                </a:solidFill>
              </a:rPr>
              <a:t>Preparation of subsoil</a:t>
            </a:r>
          </a:p>
          <a:p>
            <a:pPr marL="228600" lvl="0" indent="-228600">
              <a:buFont typeface="Arial" panose="020B0604020202020204" pitchFamily="34" charset="0"/>
              <a:buChar char="•"/>
            </a:pPr>
            <a:r>
              <a:rPr lang="en-US" dirty="0">
                <a:solidFill>
                  <a:prstClr val="black"/>
                </a:solidFill>
              </a:rPr>
              <a:t>Subsoil was air dried and sieved by using 2mm sieve.</a:t>
            </a:r>
          </a:p>
          <a:p>
            <a:pPr marL="0" lvl="0" indent="0">
              <a:buNone/>
            </a:pPr>
            <a:endParaRPr lang="en-US" dirty="0">
              <a:solidFill>
                <a:prstClr val="black"/>
              </a:solidFill>
            </a:endParaRPr>
          </a:p>
          <a:p>
            <a:pPr marL="0" lvl="0" indent="0">
              <a:buNone/>
            </a:pPr>
            <a:r>
              <a:rPr lang="en-US" u="sng" dirty="0">
                <a:solidFill>
                  <a:prstClr val="black"/>
                </a:solidFill>
              </a:rPr>
              <a:t>Preparation of </a:t>
            </a:r>
            <a:r>
              <a:rPr lang="en-US" u="sng" dirty="0" err="1">
                <a:solidFill>
                  <a:prstClr val="black"/>
                </a:solidFill>
              </a:rPr>
              <a:t>biochar</a:t>
            </a:r>
            <a:r>
              <a:rPr lang="en-US" u="sng" dirty="0">
                <a:solidFill>
                  <a:prstClr val="black"/>
                </a:solidFill>
              </a:rPr>
              <a:t> </a:t>
            </a:r>
          </a:p>
          <a:p>
            <a:pPr marL="228600" lvl="0" indent="-228600">
              <a:buFont typeface="Arial" panose="020B0604020202020204" pitchFamily="34" charset="0"/>
              <a:buChar char="•"/>
            </a:pPr>
            <a:r>
              <a:rPr lang="en-US" dirty="0">
                <a:solidFill>
                  <a:prstClr val="black"/>
                </a:solidFill>
              </a:rPr>
              <a:t>Prepared </a:t>
            </a:r>
            <a:r>
              <a:rPr lang="en-US" dirty="0" err="1">
                <a:solidFill>
                  <a:prstClr val="black"/>
                </a:solidFill>
              </a:rPr>
              <a:t>biochar</a:t>
            </a:r>
            <a:r>
              <a:rPr lang="en-US" dirty="0">
                <a:solidFill>
                  <a:prstClr val="black"/>
                </a:solidFill>
              </a:rPr>
              <a:t> materials were grinded and sieved by 2mm sieve. </a:t>
            </a:r>
          </a:p>
          <a:p>
            <a:endParaRPr lang="en-US" dirty="0"/>
          </a:p>
        </p:txBody>
      </p:sp>
      <p:sp>
        <p:nvSpPr>
          <p:cNvPr id="4" name="Slide Number Placeholder 3"/>
          <p:cNvSpPr>
            <a:spLocks noGrp="1"/>
          </p:cNvSpPr>
          <p:nvPr>
            <p:ph type="sldNum" sz="quarter" idx="12"/>
          </p:nvPr>
        </p:nvSpPr>
        <p:spPr>
          <a:xfrm>
            <a:off x="9414562" y="6492875"/>
            <a:ext cx="2743200" cy="365125"/>
          </a:xfrm>
        </p:spPr>
        <p:txBody>
          <a:bodyPr/>
          <a:lstStyle/>
          <a:p>
            <a:fld id="{48FC179B-E1DC-44DF-B0E4-66A8D350C2BE}" type="slidenum">
              <a:rPr lang="en-US" smtClean="0"/>
              <a:t>13</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730" t="24069" r="43111" b="28127"/>
          <a:stretch/>
        </p:blipFill>
        <p:spPr>
          <a:xfrm rot="5400000">
            <a:off x="9263619" y="1689195"/>
            <a:ext cx="1424695" cy="11228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79411" y="1590615"/>
            <a:ext cx="1843948" cy="1038417"/>
          </a:xfrm>
          <a:prstGeom prst="rect">
            <a:avLst/>
          </a:prstGeom>
        </p:spPr>
      </p:pic>
      <p:sp>
        <p:nvSpPr>
          <p:cNvPr id="7" name="TextBox 6"/>
          <p:cNvSpPr txBox="1"/>
          <p:nvPr/>
        </p:nvSpPr>
        <p:spPr>
          <a:xfrm>
            <a:off x="6834571" y="3031797"/>
            <a:ext cx="179267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Sieved by 2mm sieve</a:t>
            </a:r>
          </a:p>
        </p:txBody>
      </p:sp>
      <p:sp>
        <p:nvSpPr>
          <p:cNvPr id="8" name="TextBox 7"/>
          <p:cNvSpPr txBox="1"/>
          <p:nvPr/>
        </p:nvSpPr>
        <p:spPr>
          <a:xfrm>
            <a:off x="9120823" y="2957623"/>
            <a:ext cx="203188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2mm sieved subsoil</a:t>
            </a:r>
          </a:p>
        </p:txBody>
      </p:sp>
      <p:sp>
        <p:nvSpPr>
          <p:cNvPr id="9" name="Right Arrow 8"/>
          <p:cNvSpPr/>
          <p:nvPr/>
        </p:nvSpPr>
        <p:spPr>
          <a:xfrm>
            <a:off x="8326339" y="2089878"/>
            <a:ext cx="896983" cy="522514"/>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18095"/>
          <a:stretch/>
        </p:blipFill>
        <p:spPr>
          <a:xfrm rot="5400000">
            <a:off x="5724124" y="4202626"/>
            <a:ext cx="2035438" cy="139949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3016" t="3774" r="29777"/>
          <a:stretch/>
        </p:blipFill>
        <p:spPr>
          <a:xfrm rot="5400000">
            <a:off x="8042889" y="4118775"/>
            <a:ext cx="1966115" cy="1497876"/>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4413" t="17755" r="40444" b="23167"/>
          <a:stretch/>
        </p:blipFill>
        <p:spPr>
          <a:xfrm rot="10800000">
            <a:off x="10589320" y="3911128"/>
            <a:ext cx="1433164" cy="1896405"/>
          </a:xfrm>
          <a:prstGeom prst="rect">
            <a:avLst/>
          </a:prstGeom>
        </p:spPr>
      </p:pic>
      <p:sp>
        <p:nvSpPr>
          <p:cNvPr id="13" name="TextBox 12"/>
          <p:cNvSpPr txBox="1"/>
          <p:nvPr/>
        </p:nvSpPr>
        <p:spPr>
          <a:xfrm>
            <a:off x="5679275" y="5920094"/>
            <a:ext cx="21200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rPr>
              <a:t>Biochar</a:t>
            </a:r>
            <a:r>
              <a:rPr kumimoji="0" lang="en-US" sz="1800" b="0" i="0" u="none" strike="noStrike" kern="0" cap="none" spc="0" normalizeH="0" baseline="0" noProof="0" dirty="0" smtClean="0">
                <a:ln>
                  <a:noFill/>
                </a:ln>
                <a:solidFill>
                  <a:prstClr val="black"/>
                </a:solidFill>
                <a:effectLst/>
                <a:uLnTx/>
                <a:uFillTx/>
              </a:rPr>
              <a:t> was grinded </a:t>
            </a:r>
          </a:p>
        </p:txBody>
      </p:sp>
      <p:sp>
        <p:nvSpPr>
          <p:cNvPr id="14" name="TextBox 13"/>
          <p:cNvSpPr txBox="1"/>
          <p:nvPr/>
        </p:nvSpPr>
        <p:spPr>
          <a:xfrm>
            <a:off x="8162126" y="5902481"/>
            <a:ext cx="190717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Sieved by 2mm sieve </a:t>
            </a:r>
          </a:p>
        </p:txBody>
      </p:sp>
      <p:sp>
        <p:nvSpPr>
          <p:cNvPr id="15" name="Right Arrow 14"/>
          <p:cNvSpPr/>
          <p:nvPr/>
        </p:nvSpPr>
        <p:spPr>
          <a:xfrm>
            <a:off x="7664184" y="4779037"/>
            <a:ext cx="539105" cy="357051"/>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Right Arrow 15"/>
          <p:cNvSpPr/>
          <p:nvPr/>
        </p:nvSpPr>
        <p:spPr>
          <a:xfrm>
            <a:off x="9848604" y="4689187"/>
            <a:ext cx="618308" cy="357051"/>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10432122" y="5902481"/>
            <a:ext cx="159832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2mm sieved </a:t>
            </a:r>
            <a:r>
              <a:rPr kumimoji="0" lang="en-US" sz="1800" b="0" i="0" u="none" strike="noStrike" kern="0" cap="none" spc="0" normalizeH="0" baseline="0" noProof="0" dirty="0" err="1" smtClean="0">
                <a:ln>
                  <a:noFill/>
                </a:ln>
                <a:solidFill>
                  <a:prstClr val="black"/>
                </a:solidFill>
                <a:effectLst/>
                <a:uLnTx/>
                <a:uFillTx/>
              </a:rPr>
              <a:t>biochar</a:t>
            </a:r>
            <a:r>
              <a:rPr kumimoji="0" lang="en-US" sz="1800" b="0" i="0" u="none" strike="noStrike" kern="0" cap="none" spc="0" normalizeH="0" baseline="0" noProof="0" dirty="0" smtClean="0">
                <a:ln>
                  <a:noFill/>
                </a:ln>
                <a:solidFill>
                  <a:prstClr val="black"/>
                </a:solidFill>
                <a:effectLst/>
                <a:uLnTx/>
                <a:uFillTx/>
              </a:rPr>
              <a:t> </a:t>
            </a:r>
          </a:p>
        </p:txBody>
      </p:sp>
    </p:spTree>
    <p:extLst>
      <p:ext uri="{BB962C8B-B14F-4D97-AF65-F5344CB8AC3E}">
        <p14:creationId xmlns:p14="http://schemas.microsoft.com/office/powerpoint/2010/main" val="329293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62" y="365125"/>
            <a:ext cx="9359537" cy="1325563"/>
          </a:xfrm>
        </p:spPr>
        <p:txBody>
          <a:bodyPr/>
          <a:lstStyle/>
          <a:p>
            <a:r>
              <a:rPr lang="en-US" dirty="0">
                <a:solidFill>
                  <a:prstClr val="black"/>
                </a:solidFill>
              </a:rPr>
              <a:t>Media filling</a:t>
            </a:r>
            <a:endParaRPr lang="en-US" dirty="0"/>
          </a:p>
        </p:txBody>
      </p:sp>
      <p:sp>
        <p:nvSpPr>
          <p:cNvPr id="3" name="Content Placeholder 2"/>
          <p:cNvSpPr>
            <a:spLocks noGrp="1"/>
          </p:cNvSpPr>
          <p:nvPr>
            <p:ph idx="1"/>
          </p:nvPr>
        </p:nvSpPr>
        <p:spPr>
          <a:xfrm>
            <a:off x="829225" y="1549172"/>
            <a:ext cx="10613837" cy="1965070"/>
          </a:xfrm>
        </p:spPr>
        <p:txBody>
          <a:bodyPr/>
          <a:lstStyle/>
          <a:p>
            <a:pPr marL="228600" lvl="0" indent="-228600">
              <a:buFont typeface="Arial" panose="020B0604020202020204" pitchFamily="34" charset="0"/>
              <a:buChar char="•"/>
            </a:pPr>
            <a:r>
              <a:rPr lang="en-US" dirty="0">
                <a:solidFill>
                  <a:prstClr val="black"/>
                </a:solidFill>
              </a:rPr>
              <a:t>2mm sieved subsoil was filled into 3 columns as a control.</a:t>
            </a:r>
          </a:p>
          <a:p>
            <a:pPr marL="228600" lvl="0" indent="-228600">
              <a:buFont typeface="Arial" panose="020B0604020202020204" pitchFamily="34" charset="0"/>
              <a:buChar char="•"/>
            </a:pPr>
            <a:r>
              <a:rPr lang="en-US" dirty="0">
                <a:solidFill>
                  <a:prstClr val="black"/>
                </a:solidFill>
              </a:rPr>
              <a:t>Then 2mm sieved subsoil and 2mm sieved </a:t>
            </a:r>
            <a:r>
              <a:rPr lang="en-US" dirty="0" err="1">
                <a:solidFill>
                  <a:prstClr val="black"/>
                </a:solidFill>
              </a:rPr>
              <a:t>biochar</a:t>
            </a:r>
            <a:r>
              <a:rPr lang="en-US" dirty="0">
                <a:solidFill>
                  <a:prstClr val="black"/>
                </a:solidFill>
              </a:rPr>
              <a:t> materials that was prepared by using different methods were mixed and filled into the other columns in equal volume according to volume basis. </a:t>
            </a:r>
          </a:p>
          <a:p>
            <a:endParaRPr lang="en-US" dirty="0"/>
          </a:p>
        </p:txBody>
      </p:sp>
      <p:sp>
        <p:nvSpPr>
          <p:cNvPr id="4" name="Slide Number Placeholder 3"/>
          <p:cNvSpPr>
            <a:spLocks noGrp="1"/>
          </p:cNvSpPr>
          <p:nvPr>
            <p:ph type="sldNum" sz="quarter" idx="12"/>
          </p:nvPr>
        </p:nvSpPr>
        <p:spPr>
          <a:xfrm>
            <a:off x="9328748" y="6498371"/>
            <a:ext cx="2743200" cy="365125"/>
          </a:xfrm>
        </p:spPr>
        <p:txBody>
          <a:bodyPr/>
          <a:lstStyle/>
          <a:p>
            <a:fld id="{48FC179B-E1DC-44DF-B0E4-66A8D350C2BE}" type="slidenum">
              <a:rPr lang="en-US" smtClean="0"/>
              <a:t>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81595" y="4004455"/>
            <a:ext cx="2077897" cy="11701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3052" y="4026100"/>
            <a:ext cx="2127827" cy="11982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39242" y="4043474"/>
            <a:ext cx="1995638" cy="1123841"/>
          </a:xfrm>
          <a:prstGeom prst="rect">
            <a:avLst/>
          </a:prstGeom>
        </p:spPr>
      </p:pic>
      <p:sp>
        <p:nvSpPr>
          <p:cNvPr id="8" name="Plus 7"/>
          <p:cNvSpPr/>
          <p:nvPr/>
        </p:nvSpPr>
        <p:spPr>
          <a:xfrm>
            <a:off x="2925616" y="4415246"/>
            <a:ext cx="578214" cy="741607"/>
          </a:xfrm>
          <a:prstGeom prst="mathPlus">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Right Arrow 8"/>
          <p:cNvSpPr/>
          <p:nvPr/>
        </p:nvSpPr>
        <p:spPr>
          <a:xfrm>
            <a:off x="4956404" y="4555323"/>
            <a:ext cx="856946" cy="461451"/>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773562" y="5674324"/>
            <a:ext cx="138027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 cup of </a:t>
            </a:r>
            <a:r>
              <a:rPr kumimoji="0" lang="en-US" sz="1800" b="0" i="0" u="none" strike="noStrike" kern="0" cap="none" spc="0" normalizeH="0" baseline="0" noProof="0" dirty="0" err="1" smtClean="0">
                <a:ln>
                  <a:noFill/>
                </a:ln>
                <a:solidFill>
                  <a:prstClr val="black"/>
                </a:solidFill>
                <a:effectLst/>
                <a:uLnTx/>
                <a:uFillTx/>
              </a:rPr>
              <a:t>biochar</a:t>
            </a:r>
            <a:r>
              <a:rPr kumimoji="0" lang="en-US" sz="1800" b="0" i="0" u="none" strike="noStrike" kern="0" cap="none" spc="0" normalizeH="0" baseline="0" noProof="0" dirty="0" smtClean="0">
                <a:ln>
                  <a:noFill/>
                </a:ln>
                <a:solidFill>
                  <a:prstClr val="black"/>
                </a:solidFill>
                <a:effectLst/>
                <a:uLnTx/>
                <a:uFillTx/>
              </a:rPr>
              <a:t> </a:t>
            </a:r>
          </a:p>
        </p:txBody>
      </p:sp>
      <p:sp>
        <p:nvSpPr>
          <p:cNvPr id="11" name="TextBox 10"/>
          <p:cNvSpPr txBox="1"/>
          <p:nvPr/>
        </p:nvSpPr>
        <p:spPr>
          <a:xfrm>
            <a:off x="5846821" y="5690296"/>
            <a:ext cx="192322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Media (subsoil + </a:t>
            </a:r>
            <a:r>
              <a:rPr kumimoji="0" lang="en-US" sz="1800" b="0" i="0" u="none" strike="noStrike" kern="0" cap="none" spc="0" normalizeH="0" baseline="0" noProof="0" dirty="0" err="1" smtClean="0">
                <a:ln>
                  <a:noFill/>
                </a:ln>
                <a:solidFill>
                  <a:prstClr val="black"/>
                </a:solidFill>
                <a:effectLst/>
                <a:uLnTx/>
                <a:uFillTx/>
              </a:rPr>
              <a:t>biochar</a:t>
            </a:r>
            <a:r>
              <a:rPr kumimoji="0" lang="en-US" sz="1800" b="0" i="0" u="none" strike="noStrike" kern="0" cap="none" spc="0" normalizeH="0" baseline="0" noProof="0" dirty="0" smtClean="0">
                <a:ln>
                  <a:noFill/>
                </a:ln>
                <a:solidFill>
                  <a:prstClr val="black"/>
                </a:solidFill>
                <a:effectLst/>
                <a:uLnTx/>
                <a:uFillTx/>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70530" y="4148760"/>
            <a:ext cx="1999623" cy="1126085"/>
          </a:xfrm>
          <a:prstGeom prst="rect">
            <a:avLst/>
          </a:prstGeom>
        </p:spPr>
      </p:pic>
      <p:sp>
        <p:nvSpPr>
          <p:cNvPr id="13" name="TextBox 12"/>
          <p:cNvSpPr txBox="1"/>
          <p:nvPr/>
        </p:nvSpPr>
        <p:spPr>
          <a:xfrm>
            <a:off x="8707299" y="5718317"/>
            <a:ext cx="124289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Media filling </a:t>
            </a:r>
          </a:p>
        </p:txBody>
      </p:sp>
      <p:sp>
        <p:nvSpPr>
          <p:cNvPr id="14" name="Right Arrow 13"/>
          <p:cNvSpPr/>
          <p:nvPr/>
        </p:nvSpPr>
        <p:spPr>
          <a:xfrm>
            <a:off x="7518966" y="4625241"/>
            <a:ext cx="968152" cy="392063"/>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941785" y="5736241"/>
            <a:ext cx="227293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 1 cup of subsoil </a:t>
            </a:r>
          </a:p>
        </p:txBody>
      </p:sp>
    </p:spTree>
    <p:extLst>
      <p:ext uri="{BB962C8B-B14F-4D97-AF65-F5344CB8AC3E}">
        <p14:creationId xmlns:p14="http://schemas.microsoft.com/office/powerpoint/2010/main" val="52059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579" y="31999"/>
            <a:ext cx="9376954" cy="1325563"/>
          </a:xfrm>
        </p:spPr>
        <p:txBody>
          <a:bodyPr/>
          <a:lstStyle/>
          <a:p>
            <a:r>
              <a:rPr lang="en-US" dirty="0">
                <a:solidFill>
                  <a:prstClr val="black"/>
                </a:solidFill>
              </a:rPr>
              <a:t>Experimental procedure </a:t>
            </a:r>
            <a:endParaRPr lang="en-US" dirty="0"/>
          </a:p>
        </p:txBody>
      </p:sp>
      <p:sp>
        <p:nvSpPr>
          <p:cNvPr id="4" name="Slide Number Placeholder 3"/>
          <p:cNvSpPr>
            <a:spLocks noGrp="1"/>
          </p:cNvSpPr>
          <p:nvPr>
            <p:ph type="sldNum" sz="quarter" idx="12"/>
          </p:nvPr>
        </p:nvSpPr>
        <p:spPr>
          <a:xfrm>
            <a:off x="9342120" y="6520452"/>
            <a:ext cx="2743200" cy="365125"/>
          </a:xfrm>
        </p:spPr>
        <p:txBody>
          <a:bodyPr/>
          <a:lstStyle/>
          <a:p>
            <a:fld id="{48FC179B-E1DC-44DF-B0E4-66A8D350C2BE}" type="slidenum">
              <a:rPr lang="en-US" smtClean="0"/>
              <a:t>15</a:t>
            </a:fld>
            <a:endParaRPr lang="en-US"/>
          </a:p>
        </p:txBody>
      </p:sp>
      <p:sp>
        <p:nvSpPr>
          <p:cNvPr id="5" name="Flowchart: Process 4"/>
          <p:cNvSpPr/>
          <p:nvPr/>
        </p:nvSpPr>
        <p:spPr>
          <a:xfrm>
            <a:off x="2386148" y="1357562"/>
            <a:ext cx="7419703" cy="801189"/>
          </a:xfrm>
          <a:prstGeom prst="flowChartProcess">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Get initial sample to test chemical properties of the media </a:t>
            </a:r>
          </a:p>
        </p:txBody>
      </p:sp>
      <p:sp>
        <p:nvSpPr>
          <p:cNvPr id="6" name="Down Arrow 5"/>
          <p:cNvSpPr/>
          <p:nvPr/>
        </p:nvSpPr>
        <p:spPr>
          <a:xfrm>
            <a:off x="6095999" y="2208734"/>
            <a:ext cx="566057" cy="383177"/>
          </a:xfrm>
          <a:prstGeom prst="downArrow">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2229392" y="2641894"/>
            <a:ext cx="8299269" cy="792480"/>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water was added to the media until it saturate and kept 24 hours</a:t>
            </a:r>
          </a:p>
        </p:txBody>
      </p:sp>
      <p:sp>
        <p:nvSpPr>
          <p:cNvPr id="8" name="Down Arrow 7"/>
          <p:cNvSpPr/>
          <p:nvPr/>
        </p:nvSpPr>
        <p:spPr>
          <a:xfrm>
            <a:off x="6043746" y="3484357"/>
            <a:ext cx="670560" cy="557349"/>
          </a:xfrm>
          <a:prstGeom prst="downArrow">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Flowchart: Process 8"/>
          <p:cNvSpPr/>
          <p:nvPr/>
        </p:nvSpPr>
        <p:spPr>
          <a:xfrm>
            <a:off x="1964869" y="4092618"/>
            <a:ext cx="8915400" cy="679269"/>
          </a:xfrm>
          <a:prstGeom prst="flowChartProcess">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water was leached and measure the volume of each leachate</a:t>
            </a:r>
          </a:p>
        </p:txBody>
      </p:sp>
      <p:sp>
        <p:nvSpPr>
          <p:cNvPr id="10" name="Down Arrow 9"/>
          <p:cNvSpPr/>
          <p:nvPr/>
        </p:nvSpPr>
        <p:spPr>
          <a:xfrm>
            <a:off x="6132694" y="4742996"/>
            <a:ext cx="600891" cy="478972"/>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Flowchart: Process 10"/>
          <p:cNvSpPr/>
          <p:nvPr/>
        </p:nvSpPr>
        <p:spPr>
          <a:xfrm>
            <a:off x="914400" y="5286103"/>
            <a:ext cx="10929257" cy="748937"/>
          </a:xfrm>
          <a:prstGeom prst="flowChartProcess">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nutrient solution (20% Urea + 10% TSP + 10% MOP) was applied into the each columns with application rate of 600 ml</a:t>
            </a:r>
          </a:p>
        </p:txBody>
      </p:sp>
      <p:sp>
        <p:nvSpPr>
          <p:cNvPr id="12" name="Down Arrow 11"/>
          <p:cNvSpPr/>
          <p:nvPr/>
        </p:nvSpPr>
        <p:spPr>
          <a:xfrm>
            <a:off x="6110923" y="6147027"/>
            <a:ext cx="551134" cy="373425"/>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89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98577" y="6507227"/>
            <a:ext cx="2743200" cy="365125"/>
          </a:xfrm>
        </p:spPr>
        <p:txBody>
          <a:bodyPr/>
          <a:lstStyle/>
          <a:p>
            <a:fld id="{48FC179B-E1DC-44DF-B0E4-66A8D350C2BE}" type="slidenum">
              <a:rPr lang="en-US" smtClean="0"/>
              <a:t>16</a:t>
            </a:fld>
            <a:endParaRPr lang="en-US" dirty="0"/>
          </a:p>
        </p:txBody>
      </p:sp>
      <p:sp>
        <p:nvSpPr>
          <p:cNvPr id="5" name="Rectangle 4"/>
          <p:cNvSpPr/>
          <p:nvPr/>
        </p:nvSpPr>
        <p:spPr>
          <a:xfrm>
            <a:off x="1203961" y="1452288"/>
            <a:ext cx="10149839" cy="661852"/>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Top of the columns were covered using polythene to avoid the external disturbance</a:t>
            </a:r>
          </a:p>
        </p:txBody>
      </p:sp>
      <p:sp>
        <p:nvSpPr>
          <p:cNvPr id="6" name="Down Arrow 5"/>
          <p:cNvSpPr/>
          <p:nvPr/>
        </p:nvSpPr>
        <p:spPr>
          <a:xfrm>
            <a:off x="5963193" y="2213853"/>
            <a:ext cx="548640" cy="452846"/>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 name="Rectangle 6"/>
          <p:cNvSpPr/>
          <p:nvPr/>
        </p:nvSpPr>
        <p:spPr>
          <a:xfrm>
            <a:off x="1156063" y="2745773"/>
            <a:ext cx="10197737" cy="783771"/>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leachate was collected by using measuring cylinder and the volume was recorded</a:t>
            </a:r>
          </a:p>
        </p:txBody>
      </p:sp>
      <p:sp>
        <p:nvSpPr>
          <p:cNvPr id="8" name="Down Arrow 7"/>
          <p:cNvSpPr/>
          <p:nvPr/>
        </p:nvSpPr>
        <p:spPr>
          <a:xfrm>
            <a:off x="6010001" y="3585149"/>
            <a:ext cx="537755" cy="474617"/>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Rectangle 8"/>
          <p:cNvSpPr/>
          <p:nvPr/>
        </p:nvSpPr>
        <p:spPr>
          <a:xfrm>
            <a:off x="1068976" y="4115371"/>
            <a:ext cx="10371909" cy="905691"/>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1L of water was filled and drain out after 24 hours</a:t>
            </a:r>
          </a:p>
        </p:txBody>
      </p:sp>
      <p:sp>
        <p:nvSpPr>
          <p:cNvPr id="10" name="Down Arrow 9"/>
          <p:cNvSpPr/>
          <p:nvPr/>
        </p:nvSpPr>
        <p:spPr>
          <a:xfrm>
            <a:off x="5963193" y="5076667"/>
            <a:ext cx="631372" cy="622664"/>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Flowchart: Process 10"/>
          <p:cNvSpPr/>
          <p:nvPr/>
        </p:nvSpPr>
        <p:spPr>
          <a:xfrm>
            <a:off x="1140822" y="5754936"/>
            <a:ext cx="10276114" cy="696686"/>
          </a:xfrm>
          <a:prstGeom prst="flowChartProcess">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It was continuously done 2 month period and every 8days interval samples taken for the analysis</a:t>
            </a:r>
          </a:p>
        </p:txBody>
      </p:sp>
    </p:spTree>
    <p:extLst>
      <p:ext uri="{BB962C8B-B14F-4D97-AF65-F5344CB8AC3E}">
        <p14:creationId xmlns:p14="http://schemas.microsoft.com/office/powerpoint/2010/main" val="135546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6" y="365125"/>
            <a:ext cx="9437914" cy="1325563"/>
          </a:xfrm>
        </p:spPr>
        <p:txBody>
          <a:bodyPr/>
          <a:lstStyle/>
          <a:p>
            <a:r>
              <a:rPr lang="en-US" dirty="0">
                <a:solidFill>
                  <a:prstClr val="black"/>
                </a:solidFill>
              </a:rPr>
              <a:t>Data collection </a:t>
            </a:r>
            <a:endParaRPr lang="en-US" dirty="0"/>
          </a:p>
        </p:txBody>
      </p:sp>
      <p:sp>
        <p:nvSpPr>
          <p:cNvPr id="3" name="Content Placeholder 2"/>
          <p:cNvSpPr>
            <a:spLocks noGrp="1"/>
          </p:cNvSpPr>
          <p:nvPr>
            <p:ph idx="1"/>
          </p:nvPr>
        </p:nvSpPr>
        <p:spPr>
          <a:xfrm>
            <a:off x="278674" y="1567542"/>
            <a:ext cx="8395063" cy="4788807"/>
          </a:xfrm>
        </p:spPr>
        <p:txBody>
          <a:bodyPr/>
          <a:lstStyle/>
          <a:p>
            <a:pPr marL="228600" lvl="0" indent="-228600">
              <a:buFont typeface="Arial" panose="020B0604020202020204" pitchFamily="34" charset="0"/>
              <a:buChar char="•"/>
            </a:pPr>
            <a:r>
              <a:rPr lang="en-US" dirty="0">
                <a:solidFill>
                  <a:prstClr val="black"/>
                </a:solidFill>
              </a:rPr>
              <a:t>The experiment was started on august, 2022 then each media samples in PVC pipe was collected for initial analysis.</a:t>
            </a:r>
          </a:p>
          <a:p>
            <a:pPr marL="228600" lvl="0" indent="-228600">
              <a:buFont typeface="Arial" panose="020B0604020202020204" pitchFamily="34" charset="0"/>
              <a:buChar char="•"/>
            </a:pPr>
            <a:r>
              <a:rPr lang="en-US" dirty="0">
                <a:solidFill>
                  <a:prstClr val="black"/>
                </a:solidFill>
              </a:rPr>
              <a:t>Then nutrient solution was leached after water filling day and every 8 days interval leachate solution samples were collected for the analysis.</a:t>
            </a:r>
          </a:p>
          <a:p>
            <a:pPr marL="228600" lvl="0" indent="-228600">
              <a:buFont typeface="Arial" panose="020B0604020202020204" pitchFamily="34" charset="0"/>
              <a:buChar char="•"/>
            </a:pPr>
            <a:r>
              <a:rPr lang="en-US" dirty="0">
                <a:solidFill>
                  <a:prstClr val="black"/>
                </a:solidFill>
              </a:rPr>
              <a:t>Finally, the experiment was finished on November, 2022 then each media samples in columns was collected for analysis.   </a:t>
            </a:r>
          </a:p>
          <a:p>
            <a:endParaRPr lang="en-US" dirty="0"/>
          </a:p>
        </p:txBody>
      </p:sp>
      <p:sp>
        <p:nvSpPr>
          <p:cNvPr id="4" name="Slide Number Placeholder 3"/>
          <p:cNvSpPr>
            <a:spLocks noGrp="1"/>
          </p:cNvSpPr>
          <p:nvPr>
            <p:ph type="sldNum" sz="quarter" idx="12"/>
          </p:nvPr>
        </p:nvSpPr>
        <p:spPr>
          <a:xfrm>
            <a:off x="9316946" y="6515920"/>
            <a:ext cx="2743200" cy="365125"/>
          </a:xfrm>
        </p:spPr>
        <p:txBody>
          <a:bodyPr/>
          <a:lstStyle/>
          <a:p>
            <a:fld id="{48FC179B-E1DC-44DF-B0E4-66A8D350C2BE}" type="slidenum">
              <a:rPr lang="en-US" smtClean="0"/>
              <a:t>17</a:t>
            </a:fld>
            <a:endParaRPr lang="en-US" dirty="0"/>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b="17714"/>
          <a:stretch/>
        </p:blipFill>
        <p:spPr>
          <a:xfrm>
            <a:off x="8758101" y="1480417"/>
            <a:ext cx="1761853" cy="1933005"/>
          </a:xfrm>
          <a:prstGeom prst="rect">
            <a:avLst/>
          </a:prstGeom>
        </p:spPr>
      </p:pic>
      <p:sp>
        <p:nvSpPr>
          <p:cNvPr id="6" name="TextBox 5"/>
          <p:cNvSpPr txBox="1"/>
          <p:nvPr/>
        </p:nvSpPr>
        <p:spPr>
          <a:xfrm>
            <a:off x="8610600" y="3413422"/>
            <a:ext cx="244983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Water was added </a:t>
            </a:r>
          </a:p>
        </p:txBody>
      </p:sp>
      <p:sp>
        <p:nvSpPr>
          <p:cNvPr id="7" name="Down Arrow 6"/>
          <p:cNvSpPr/>
          <p:nvPr/>
        </p:nvSpPr>
        <p:spPr>
          <a:xfrm>
            <a:off x="9316946" y="3780358"/>
            <a:ext cx="464548" cy="363174"/>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548" y="4153430"/>
            <a:ext cx="2953892" cy="1663481"/>
          </a:xfrm>
          <a:prstGeom prst="rect">
            <a:avLst/>
          </a:prstGeom>
        </p:spPr>
      </p:pic>
      <p:sp>
        <p:nvSpPr>
          <p:cNvPr id="9" name="TextBox 8"/>
          <p:cNvSpPr txBox="1"/>
          <p:nvPr/>
        </p:nvSpPr>
        <p:spPr>
          <a:xfrm>
            <a:off x="8513036" y="5901964"/>
            <a:ext cx="253691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Leachate was collected </a:t>
            </a:r>
          </a:p>
        </p:txBody>
      </p:sp>
    </p:spTree>
    <p:extLst>
      <p:ext uri="{BB962C8B-B14F-4D97-AF65-F5344CB8AC3E}">
        <p14:creationId xmlns:p14="http://schemas.microsoft.com/office/powerpoint/2010/main" val="171698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222" y="365126"/>
            <a:ext cx="9298577" cy="967286"/>
          </a:xfrm>
        </p:spPr>
        <p:txBody>
          <a:bodyPr>
            <a:normAutofit fontScale="90000"/>
          </a:bodyPr>
          <a:lstStyle/>
          <a:p>
            <a:pPr lvl="0">
              <a:lnSpc>
                <a:spcPct val="100000"/>
              </a:lnSpc>
              <a:spcBef>
                <a:spcPts val="0"/>
              </a:spcBef>
            </a:pPr>
            <a:r>
              <a:rPr lang="en-US" sz="4000" dirty="0">
                <a:solidFill>
                  <a:prstClr val="black"/>
                </a:solidFill>
                <a:latin typeface="Calibri" panose="020F0502020204030204"/>
                <a:ea typeface="+mn-ea"/>
                <a:cs typeface="+mn-cs"/>
              </a:rPr>
              <a:t>Initial and final media analysis </a:t>
            </a:r>
            <a:r>
              <a:rPr lang="en-US" sz="2800" dirty="0">
                <a:solidFill>
                  <a:prstClr val="black"/>
                </a:solidFill>
                <a:latin typeface="Calibri" panose="020F0502020204030204"/>
                <a:ea typeface="+mn-ea"/>
                <a:cs typeface="+mn-cs"/>
              </a:rPr>
              <a:t/>
            </a:r>
            <a:br>
              <a:rPr lang="en-US" sz="2800" dirty="0">
                <a:solidFill>
                  <a:prstClr val="black"/>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a:xfrm>
            <a:off x="9281160" y="6492875"/>
            <a:ext cx="2743200" cy="365125"/>
          </a:xfrm>
        </p:spPr>
        <p:txBody>
          <a:bodyPr/>
          <a:lstStyle/>
          <a:p>
            <a:fld id="{48FC179B-E1DC-44DF-B0E4-66A8D350C2BE}" type="slidenum">
              <a:rPr lang="en-US" smtClean="0"/>
              <a:t>18</a:t>
            </a:fld>
            <a:endParaRPr lang="en-US"/>
          </a:p>
        </p:txBody>
      </p:sp>
      <p:sp>
        <p:nvSpPr>
          <p:cNvPr id="5" name="Flowchart: Process 4"/>
          <p:cNvSpPr/>
          <p:nvPr/>
        </p:nvSpPr>
        <p:spPr>
          <a:xfrm>
            <a:off x="1062447" y="2496774"/>
            <a:ext cx="2577736" cy="618309"/>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Available Potassium </a:t>
            </a:r>
          </a:p>
        </p:txBody>
      </p:sp>
      <p:sp>
        <p:nvSpPr>
          <p:cNvPr id="6" name="Flowchart: Process 5"/>
          <p:cNvSpPr/>
          <p:nvPr/>
        </p:nvSpPr>
        <p:spPr>
          <a:xfrm>
            <a:off x="1062447" y="3462564"/>
            <a:ext cx="2577736" cy="627018"/>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Available Phosphorus </a:t>
            </a:r>
          </a:p>
        </p:txBody>
      </p:sp>
      <p:sp>
        <p:nvSpPr>
          <p:cNvPr id="7" name="Flowchart: Process 6"/>
          <p:cNvSpPr/>
          <p:nvPr/>
        </p:nvSpPr>
        <p:spPr>
          <a:xfrm>
            <a:off x="1062447" y="4396105"/>
            <a:ext cx="2577736" cy="644435"/>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pH</a:t>
            </a: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 </a:t>
            </a:r>
          </a:p>
        </p:txBody>
      </p:sp>
      <p:sp>
        <p:nvSpPr>
          <p:cNvPr id="8" name="Flowchart: Process 7"/>
          <p:cNvSpPr/>
          <p:nvPr/>
        </p:nvSpPr>
        <p:spPr>
          <a:xfrm>
            <a:off x="1062447" y="5347063"/>
            <a:ext cx="2577736" cy="687977"/>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Electrical Conductivity (EC) </a:t>
            </a:r>
          </a:p>
        </p:txBody>
      </p:sp>
      <p:sp>
        <p:nvSpPr>
          <p:cNvPr id="9" name="Flowchart: Process 8"/>
          <p:cNvSpPr/>
          <p:nvPr/>
        </p:nvSpPr>
        <p:spPr>
          <a:xfrm>
            <a:off x="4197532" y="2432036"/>
            <a:ext cx="6723016" cy="618309"/>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Flame photometer(Black, 1965)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Flowchart: Process 9"/>
          <p:cNvSpPr/>
          <p:nvPr/>
        </p:nvSpPr>
        <p:spPr>
          <a:xfrm>
            <a:off x="4197532" y="3455702"/>
            <a:ext cx="6723016" cy="562486"/>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Olsen method (Olsen, et al., 1954)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 name="Flowchart: Process 10"/>
          <p:cNvSpPr/>
          <p:nvPr/>
        </p:nvSpPr>
        <p:spPr>
          <a:xfrm>
            <a:off x="4197532" y="4396105"/>
            <a:ext cx="6723017" cy="531222"/>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pH meter(</a:t>
            </a:r>
            <a:r>
              <a:rPr kumimoji="0" lang="en-US" sz="2000" b="0" i="0" u="none" strike="noStrike" kern="0" cap="none" spc="0" normalizeH="0" baseline="0" noProof="0" dirty="0" err="1" smtClean="0">
                <a:ln>
                  <a:noFill/>
                </a:ln>
                <a:solidFill>
                  <a:prstClr val="black"/>
                </a:solidFill>
                <a:effectLst/>
                <a:uLnTx/>
                <a:uFillTx/>
                <a:latin typeface="Calibri" panose="020F0502020204030204"/>
                <a:ea typeface="+mn-ea"/>
                <a:cs typeface="+mn-cs"/>
              </a:rPr>
              <a:t>Rimmer</a:t>
            </a: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 and </a:t>
            </a:r>
            <a:r>
              <a:rPr kumimoji="0" lang="en-US" sz="2000" b="0" i="0" u="none" strike="noStrike" kern="0" cap="none" spc="0" normalizeH="0" baseline="0" noProof="0" dirty="0" err="1" smtClean="0">
                <a:ln>
                  <a:noFill/>
                </a:ln>
                <a:solidFill>
                  <a:prstClr val="black"/>
                </a:solidFill>
                <a:effectLst/>
                <a:uLnTx/>
                <a:uFillTx/>
                <a:latin typeface="Calibri" panose="020F0502020204030204"/>
                <a:ea typeface="+mn-ea"/>
                <a:cs typeface="+mn-cs"/>
              </a:rPr>
              <a:t>Rodwell</a:t>
            </a: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 1995)</a:t>
            </a:r>
          </a:p>
        </p:txBody>
      </p:sp>
      <p:sp>
        <p:nvSpPr>
          <p:cNvPr id="12" name="Flowchart: Process 11"/>
          <p:cNvSpPr/>
          <p:nvPr/>
        </p:nvSpPr>
        <p:spPr>
          <a:xfrm>
            <a:off x="4197532" y="5403668"/>
            <a:ext cx="6723017" cy="574765"/>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Electrical Conductivity meter (Black, 1965) </a:t>
            </a:r>
          </a:p>
        </p:txBody>
      </p:sp>
      <p:sp>
        <p:nvSpPr>
          <p:cNvPr id="13" name="Rectangle 12"/>
          <p:cNvSpPr/>
          <p:nvPr/>
        </p:nvSpPr>
        <p:spPr>
          <a:xfrm>
            <a:off x="1062447" y="1480504"/>
            <a:ext cx="2577736" cy="574765"/>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Total Nitrogen </a:t>
            </a:r>
          </a:p>
        </p:txBody>
      </p:sp>
      <p:sp>
        <p:nvSpPr>
          <p:cNvPr id="14" name="Rectangle 13"/>
          <p:cNvSpPr/>
          <p:nvPr/>
        </p:nvSpPr>
        <p:spPr>
          <a:xfrm>
            <a:off x="4197531" y="1430142"/>
            <a:ext cx="6723017" cy="57476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a:t>
            </a:r>
            <a:r>
              <a:rPr kumimoji="0" lang="en-US" sz="2000" b="0" i="0" u="none" strike="noStrike" kern="0" cap="none" spc="0" normalizeH="0" baseline="0" noProof="0" dirty="0" err="1" smtClean="0">
                <a:ln>
                  <a:noFill/>
                </a:ln>
                <a:solidFill>
                  <a:prstClr val="black"/>
                </a:solidFill>
                <a:effectLst/>
                <a:uLnTx/>
                <a:uFillTx/>
                <a:latin typeface="Calibri" panose="020F0502020204030204"/>
                <a:ea typeface="+mn-ea"/>
                <a:cs typeface="+mn-cs"/>
              </a:rPr>
              <a:t>Kjeldahl</a:t>
            </a: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 method (</a:t>
            </a:r>
            <a:r>
              <a:rPr kumimoji="0" lang="en-US" sz="2000" b="0" i="0" u="none" strike="noStrike" kern="0" cap="none" spc="0" normalizeH="0" baseline="0" noProof="0" dirty="0" err="1" smtClean="0">
                <a:ln>
                  <a:noFill/>
                </a:ln>
                <a:solidFill>
                  <a:prstClr val="black"/>
                </a:solidFill>
                <a:effectLst/>
                <a:uLnTx/>
                <a:uFillTx/>
                <a:latin typeface="Calibri" panose="020F0502020204030204"/>
                <a:ea typeface="+mn-ea"/>
                <a:cs typeface="+mn-cs"/>
              </a:rPr>
              <a:t>Bremner</a:t>
            </a: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 and Mulvaney,1982)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50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890" y="365125"/>
            <a:ext cx="9228909" cy="1325563"/>
          </a:xfrm>
        </p:spPr>
        <p:txBody>
          <a:bodyPr>
            <a:normAutofit/>
          </a:bodyPr>
          <a:lstStyle/>
          <a:p>
            <a:r>
              <a:rPr lang="en-US" sz="3600" dirty="0">
                <a:solidFill>
                  <a:prstClr val="black"/>
                </a:solidFill>
                <a:latin typeface="Calibri" panose="020F0502020204030204"/>
              </a:rPr>
              <a:t>Leachate analysis</a:t>
            </a:r>
            <a:r>
              <a:rPr lang="en-US" sz="3600" dirty="0">
                <a:solidFill>
                  <a:prstClr val="black"/>
                </a:solidFill>
              </a:rPr>
              <a:t> </a:t>
            </a:r>
            <a:endParaRPr lang="en-US" sz="3600" dirty="0"/>
          </a:p>
        </p:txBody>
      </p:sp>
      <p:sp>
        <p:nvSpPr>
          <p:cNvPr id="4" name="Slide Number Placeholder 3"/>
          <p:cNvSpPr>
            <a:spLocks noGrp="1"/>
          </p:cNvSpPr>
          <p:nvPr>
            <p:ph type="sldNum" sz="quarter" idx="12"/>
          </p:nvPr>
        </p:nvSpPr>
        <p:spPr>
          <a:xfrm>
            <a:off x="9159240" y="6492875"/>
            <a:ext cx="2743200" cy="365125"/>
          </a:xfrm>
        </p:spPr>
        <p:txBody>
          <a:bodyPr/>
          <a:lstStyle/>
          <a:p>
            <a:fld id="{48FC179B-E1DC-44DF-B0E4-66A8D350C2BE}" type="slidenum">
              <a:rPr lang="en-US" smtClean="0"/>
              <a:t>19</a:t>
            </a:fld>
            <a:endParaRPr lang="en-US"/>
          </a:p>
        </p:txBody>
      </p:sp>
      <p:sp>
        <p:nvSpPr>
          <p:cNvPr id="5" name="Flowchart: Process 4"/>
          <p:cNvSpPr/>
          <p:nvPr/>
        </p:nvSpPr>
        <p:spPr>
          <a:xfrm>
            <a:off x="322218" y="1619794"/>
            <a:ext cx="2804160" cy="661851"/>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Total Nitrogen </a:t>
            </a:r>
          </a:p>
        </p:txBody>
      </p:sp>
      <p:sp>
        <p:nvSpPr>
          <p:cNvPr id="6" name="Flowchart: Process 5"/>
          <p:cNvSpPr/>
          <p:nvPr/>
        </p:nvSpPr>
        <p:spPr>
          <a:xfrm>
            <a:off x="322218" y="2669176"/>
            <a:ext cx="2804160" cy="696686"/>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Total Potassium </a:t>
            </a:r>
          </a:p>
        </p:txBody>
      </p:sp>
      <p:sp>
        <p:nvSpPr>
          <p:cNvPr id="7" name="Rectangle 6"/>
          <p:cNvSpPr/>
          <p:nvPr/>
        </p:nvSpPr>
        <p:spPr>
          <a:xfrm>
            <a:off x="322218" y="3675016"/>
            <a:ext cx="2804160" cy="635726"/>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Total Phosphorus </a:t>
            </a:r>
          </a:p>
        </p:txBody>
      </p:sp>
      <p:sp>
        <p:nvSpPr>
          <p:cNvPr id="8" name="Flowchart: Process 7"/>
          <p:cNvSpPr/>
          <p:nvPr/>
        </p:nvSpPr>
        <p:spPr>
          <a:xfrm>
            <a:off x="322218" y="4619896"/>
            <a:ext cx="2734491" cy="635726"/>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pH</a:t>
            </a:r>
          </a:p>
        </p:txBody>
      </p:sp>
      <p:sp>
        <p:nvSpPr>
          <p:cNvPr id="9" name="Flowchart: Process 8"/>
          <p:cNvSpPr/>
          <p:nvPr/>
        </p:nvSpPr>
        <p:spPr>
          <a:xfrm>
            <a:off x="322218" y="5564776"/>
            <a:ext cx="2760617" cy="670560"/>
          </a:xfrm>
          <a:prstGeom prst="flowChartProcess">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panose="020F0502020204030204"/>
                <a:ea typeface="+mn-ea"/>
                <a:cs typeface="+mn-cs"/>
              </a:rPr>
              <a:t>Electrical Conductivity (EC)</a:t>
            </a:r>
          </a:p>
        </p:txBody>
      </p:sp>
      <p:sp>
        <p:nvSpPr>
          <p:cNvPr id="10" name="Flowchart: Process 9"/>
          <p:cNvSpPr/>
          <p:nvPr/>
        </p:nvSpPr>
        <p:spPr>
          <a:xfrm>
            <a:off x="3291841" y="1619794"/>
            <a:ext cx="4711338" cy="661851"/>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a:t>
            </a:r>
            <a:r>
              <a:rPr kumimoji="0" lang="en-US" sz="2000" b="0" i="0" u="none" strike="noStrike" kern="0" cap="none" spc="0" normalizeH="0" baseline="0" noProof="0" dirty="0" err="1" smtClean="0">
                <a:ln>
                  <a:noFill/>
                </a:ln>
                <a:solidFill>
                  <a:prstClr val="black"/>
                </a:solidFill>
                <a:effectLst/>
                <a:uLnTx/>
                <a:uFillTx/>
                <a:latin typeface="Calibri" panose="020F0502020204030204"/>
                <a:ea typeface="+mn-ea"/>
                <a:cs typeface="+mn-cs"/>
              </a:rPr>
              <a:t>Kjeldahl</a:t>
            </a: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 method </a:t>
            </a:r>
          </a:p>
        </p:txBody>
      </p:sp>
      <p:sp>
        <p:nvSpPr>
          <p:cNvPr id="11" name="Flowchart: Process 10"/>
          <p:cNvSpPr/>
          <p:nvPr/>
        </p:nvSpPr>
        <p:spPr>
          <a:xfrm>
            <a:off x="3291841" y="2656114"/>
            <a:ext cx="4711337" cy="709748"/>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acid digestion and read Flame photometer </a:t>
            </a:r>
          </a:p>
        </p:txBody>
      </p:sp>
      <p:sp>
        <p:nvSpPr>
          <p:cNvPr id="12" name="Flowchart: Process 11"/>
          <p:cNvSpPr/>
          <p:nvPr/>
        </p:nvSpPr>
        <p:spPr>
          <a:xfrm>
            <a:off x="3291841" y="3675016"/>
            <a:ext cx="4711337" cy="635726"/>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acid digestion and read spectrophotometer </a:t>
            </a:r>
          </a:p>
        </p:txBody>
      </p:sp>
      <p:sp>
        <p:nvSpPr>
          <p:cNvPr id="13" name="Flowchart: Process 12"/>
          <p:cNvSpPr/>
          <p:nvPr/>
        </p:nvSpPr>
        <p:spPr>
          <a:xfrm>
            <a:off x="3291841" y="4619896"/>
            <a:ext cx="4711337" cy="635726"/>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pH meter</a:t>
            </a:r>
          </a:p>
        </p:txBody>
      </p:sp>
      <p:sp>
        <p:nvSpPr>
          <p:cNvPr id="14" name="Flowchart: Process 13"/>
          <p:cNvSpPr/>
          <p:nvPr/>
        </p:nvSpPr>
        <p:spPr>
          <a:xfrm>
            <a:off x="3291841" y="5564776"/>
            <a:ext cx="4711337" cy="670560"/>
          </a:xfrm>
          <a:prstGeom prst="flowChartProcess">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By Electrical Conductivity meter </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474" y="2156778"/>
            <a:ext cx="2695980" cy="151823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74" y="4141106"/>
            <a:ext cx="2822365" cy="1509340"/>
          </a:xfrm>
          <a:prstGeom prst="rect">
            <a:avLst/>
          </a:prstGeom>
        </p:spPr>
      </p:pic>
    </p:spTree>
    <p:extLst>
      <p:ext uri="{BB962C8B-B14F-4D97-AF65-F5344CB8AC3E}">
        <p14:creationId xmlns:p14="http://schemas.microsoft.com/office/powerpoint/2010/main" val="376601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365125"/>
            <a:ext cx="10515600" cy="1325563"/>
          </a:xfrm>
        </p:spPr>
        <p:txBody>
          <a:bodyPr>
            <a:normAutofit/>
          </a:bodyPr>
          <a:lstStyle/>
          <a:p>
            <a:pPr algn="ctr"/>
            <a:r>
              <a:rPr lang="en-US" sz="4400" u="sng" dirty="0"/>
              <a:t>Content for  the presentation</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222" y="365125"/>
            <a:ext cx="9298577" cy="1325563"/>
          </a:xfrm>
        </p:spPr>
        <p:txBody>
          <a:bodyPr/>
          <a:lstStyle/>
          <a:p>
            <a:r>
              <a:rPr lang="en-US" dirty="0">
                <a:solidFill>
                  <a:prstClr val="black"/>
                </a:solidFill>
              </a:rPr>
              <a:t>Data analysis </a:t>
            </a:r>
            <a:endParaRPr lang="en-US" dirty="0"/>
          </a:p>
        </p:txBody>
      </p:sp>
      <p:sp>
        <p:nvSpPr>
          <p:cNvPr id="3" name="Content Placeholder 2"/>
          <p:cNvSpPr>
            <a:spLocks noGrp="1"/>
          </p:cNvSpPr>
          <p:nvPr>
            <p:ph idx="1"/>
          </p:nvPr>
        </p:nvSpPr>
        <p:spPr/>
        <p:txBody>
          <a:bodyPr/>
          <a:lstStyle/>
          <a:p>
            <a:pPr marL="228600" lvl="0" indent="-228600">
              <a:buFont typeface="Arial" panose="020B0604020202020204" pitchFamily="34" charset="0"/>
              <a:buChar char="•"/>
            </a:pPr>
            <a:r>
              <a:rPr lang="en-US" dirty="0">
                <a:solidFill>
                  <a:prstClr val="black"/>
                </a:solidFill>
              </a:rPr>
              <a:t>Data was analyzed using one way ANOVA. </a:t>
            </a:r>
          </a:p>
          <a:p>
            <a:pPr marL="228600" lvl="0" indent="-228600">
              <a:buFont typeface="Arial" panose="020B0604020202020204" pitchFamily="34" charset="0"/>
              <a:buChar char="•"/>
            </a:pPr>
            <a:r>
              <a:rPr lang="en-US" dirty="0">
                <a:solidFill>
                  <a:prstClr val="black"/>
                </a:solidFill>
              </a:rPr>
              <a:t>Graphical illustrate was done by Microsoft Excel 2016. </a:t>
            </a:r>
          </a:p>
          <a:p>
            <a:endParaRPr lang="en-US" dirty="0"/>
          </a:p>
        </p:txBody>
      </p:sp>
      <p:sp>
        <p:nvSpPr>
          <p:cNvPr id="4" name="Slide Number Placeholder 3"/>
          <p:cNvSpPr>
            <a:spLocks noGrp="1"/>
          </p:cNvSpPr>
          <p:nvPr>
            <p:ph type="sldNum" sz="quarter" idx="12"/>
          </p:nvPr>
        </p:nvSpPr>
        <p:spPr>
          <a:xfrm>
            <a:off x="9326879" y="6492875"/>
            <a:ext cx="2743200" cy="365125"/>
          </a:xfrm>
        </p:spPr>
        <p:txBody>
          <a:bodyPr/>
          <a:lstStyle/>
          <a:p>
            <a:fld id="{48FC179B-E1DC-44DF-B0E4-66A8D350C2BE}" type="slidenum">
              <a:rPr lang="en-US" smtClean="0"/>
              <a:t>20</a:t>
            </a:fld>
            <a:endParaRPr lang="en-US"/>
          </a:p>
        </p:txBody>
      </p:sp>
      <p:pic>
        <p:nvPicPr>
          <p:cNvPr id="5" name="Picture 4"/>
          <p:cNvPicPr>
            <a:picLocks noChangeAspect="1"/>
          </p:cNvPicPr>
          <p:nvPr/>
        </p:nvPicPr>
        <p:blipFill>
          <a:blip r:embed="rId2"/>
          <a:stretch>
            <a:fillRect/>
          </a:stretch>
        </p:blipFill>
        <p:spPr>
          <a:xfrm>
            <a:off x="2322928" y="3721000"/>
            <a:ext cx="2249071" cy="22562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257" y="4187730"/>
            <a:ext cx="2969622" cy="1218008"/>
          </a:xfrm>
          <a:prstGeom prst="rect">
            <a:avLst/>
          </a:prstGeom>
        </p:spPr>
      </p:pic>
    </p:spTree>
    <p:extLst>
      <p:ext uri="{BB962C8B-B14F-4D97-AF65-F5344CB8AC3E}">
        <p14:creationId xmlns:p14="http://schemas.microsoft.com/office/powerpoint/2010/main" val="3835496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655320" y="-11499"/>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21</a:t>
            </a:fld>
            <a:endParaRPr lang="en-US"/>
          </a:p>
        </p:txBody>
      </p:sp>
      <p:sp>
        <p:nvSpPr>
          <p:cNvPr id="5" name="Content Placeholder 2"/>
          <p:cNvSpPr txBox="1">
            <a:spLocks/>
          </p:cNvSpPr>
          <p:nvPr/>
        </p:nvSpPr>
        <p:spPr>
          <a:xfrm>
            <a:off x="383176" y="1314064"/>
            <a:ext cx="5347064" cy="75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mn-cs"/>
              </a:rPr>
              <a:t>Biochar and Nitrogen leaching</a:t>
            </a:r>
            <a:endParaRPr kumimoji="0" lang="en-US" sz="3200" b="1" i="0" u="none" strike="noStrike" kern="1200" cap="none" spc="0" normalizeH="0" baseline="0" noProof="0" dirty="0">
              <a:ln>
                <a:noFill/>
              </a:ln>
              <a:solidFill>
                <a:sysClr val="windowText" lastClr="000000"/>
              </a:solidFill>
              <a:effectLst/>
              <a:uLnTx/>
              <a:uFillTx/>
              <a:cs typeface="+mn-cs"/>
            </a:endParaRPr>
          </a:p>
        </p:txBody>
      </p:sp>
      <p:graphicFrame>
        <p:nvGraphicFramePr>
          <p:cNvPr id="7" name="Chart 6"/>
          <p:cNvGraphicFramePr/>
          <p:nvPr>
            <p:extLst>
              <p:ext uri="{D42A27DB-BD31-4B8C-83A1-F6EECF244321}">
                <p14:modId xmlns:p14="http://schemas.microsoft.com/office/powerpoint/2010/main" val="223326685"/>
              </p:ext>
            </p:extLst>
          </p:nvPr>
        </p:nvGraphicFramePr>
        <p:xfrm>
          <a:off x="1471749" y="1811383"/>
          <a:ext cx="957072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352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302" y="365126"/>
            <a:ext cx="9420497" cy="653778"/>
          </a:xfrm>
        </p:spPr>
        <p:txBody>
          <a:bodyPr>
            <a:normAutofit fontScale="90000"/>
          </a:bodyPr>
          <a:lstStyle/>
          <a:p>
            <a:pPr lvl="0">
              <a:lnSpc>
                <a:spcPct val="150000"/>
              </a:lnSpc>
              <a:spcBef>
                <a:spcPts val="0"/>
              </a:spcBef>
              <a:spcAft>
                <a:spcPts val="1000"/>
              </a:spcAft>
            </a:pPr>
            <a:r>
              <a:rPr lang="en-US" sz="3100" b="0" dirty="0" smtClean="0">
                <a:solidFill>
                  <a:prstClr val="black"/>
                </a:solidFill>
                <a:latin typeface="+mn-lt"/>
                <a:ea typeface="Calibri" panose="020F0502020204030204" pitchFamily="34" charset="0"/>
                <a:cs typeface="Times New Roman" panose="02020603050405020304" pitchFamily="18" charset="0"/>
              </a:rPr>
              <a:t/>
            </a:r>
            <a:br>
              <a:rPr lang="en-US" sz="3100" b="0" dirty="0" smtClean="0">
                <a:solidFill>
                  <a:prstClr val="black"/>
                </a:solidFill>
                <a:latin typeface="+mn-lt"/>
                <a:ea typeface="Calibri" panose="020F0502020204030204" pitchFamily="34" charset="0"/>
                <a:cs typeface="Times New Roman" panose="02020603050405020304" pitchFamily="18" charset="0"/>
              </a:rPr>
            </a:br>
            <a:r>
              <a:rPr lang="en-US" sz="3600" dirty="0" smtClean="0">
                <a:solidFill>
                  <a:prstClr val="black"/>
                </a:solidFill>
                <a:latin typeface="+mn-lt"/>
                <a:ea typeface="Calibri" panose="020F0502020204030204" pitchFamily="34" charset="0"/>
                <a:cs typeface="Times New Roman" panose="02020603050405020304" pitchFamily="18" charset="0"/>
              </a:rPr>
              <a:t>Biochar </a:t>
            </a:r>
            <a:r>
              <a:rPr lang="en-US" sz="3600" dirty="0">
                <a:solidFill>
                  <a:prstClr val="black"/>
                </a:solidFill>
                <a:latin typeface="+mn-lt"/>
                <a:ea typeface="Calibri" panose="020F0502020204030204" pitchFamily="34" charset="0"/>
                <a:cs typeface="Times New Roman" panose="02020603050405020304" pitchFamily="18" charset="0"/>
              </a:rPr>
              <a:t>and leaching of Phosphorus </a:t>
            </a:r>
            <a:r>
              <a:rPr lang="en-US" sz="24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4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12"/>
          </p:nvPr>
        </p:nvSpPr>
        <p:spPr>
          <a:xfrm>
            <a:off x="9305108" y="6506255"/>
            <a:ext cx="2743200" cy="365125"/>
          </a:xfrm>
        </p:spPr>
        <p:txBody>
          <a:bodyPr/>
          <a:lstStyle/>
          <a:p>
            <a:fld id="{48FC179B-E1DC-44DF-B0E4-66A8D350C2BE}" type="slidenum">
              <a:rPr lang="en-US" smtClean="0"/>
              <a:t>22</a:t>
            </a:fld>
            <a:endParaRPr lang="en-US" dirty="0"/>
          </a:p>
        </p:txBody>
      </p:sp>
      <p:graphicFrame>
        <p:nvGraphicFramePr>
          <p:cNvPr id="5" name="Chart 4"/>
          <p:cNvGraphicFramePr/>
          <p:nvPr>
            <p:extLst>
              <p:ext uri="{D42A27DB-BD31-4B8C-83A1-F6EECF244321}">
                <p14:modId xmlns:p14="http://schemas.microsoft.com/office/powerpoint/2010/main" val="2783678535"/>
              </p:ext>
            </p:extLst>
          </p:nvPr>
        </p:nvGraphicFramePr>
        <p:xfrm>
          <a:off x="1114697" y="949235"/>
          <a:ext cx="9562011" cy="5155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681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222" y="365126"/>
            <a:ext cx="9298577" cy="862784"/>
          </a:xfrm>
        </p:spPr>
        <p:txBody>
          <a:bodyPr>
            <a:normAutofit fontScale="90000"/>
          </a:bodyPr>
          <a:lstStyle/>
          <a:p>
            <a:pPr lvl="0">
              <a:lnSpc>
                <a:spcPct val="150000"/>
              </a:lnSpc>
              <a:spcBef>
                <a:spcPts val="0"/>
              </a:spcBef>
              <a:spcAft>
                <a:spcPts val="1000"/>
              </a:spcAft>
            </a:pPr>
            <a:r>
              <a:rPr lang="en-US" sz="3100" b="0" dirty="0" smtClean="0">
                <a:solidFill>
                  <a:prstClr val="black"/>
                </a:solidFill>
                <a:latin typeface="+mn-lt"/>
                <a:ea typeface="Calibri" panose="020F0502020204030204" pitchFamily="34" charset="0"/>
                <a:cs typeface="Times New Roman" panose="02020603050405020304" pitchFamily="18" charset="0"/>
              </a:rPr>
              <a:t/>
            </a:r>
            <a:br>
              <a:rPr lang="en-US" sz="3100" b="0" dirty="0" smtClean="0">
                <a:solidFill>
                  <a:prstClr val="black"/>
                </a:solidFill>
                <a:latin typeface="+mn-lt"/>
                <a:ea typeface="Calibri" panose="020F0502020204030204" pitchFamily="34" charset="0"/>
                <a:cs typeface="Times New Roman" panose="02020603050405020304" pitchFamily="18" charset="0"/>
              </a:rPr>
            </a:br>
            <a:r>
              <a:rPr lang="en-US" sz="3600" dirty="0" smtClean="0">
                <a:solidFill>
                  <a:prstClr val="black"/>
                </a:solidFill>
                <a:latin typeface="+mn-lt"/>
                <a:ea typeface="Calibri" panose="020F0502020204030204" pitchFamily="34" charset="0"/>
                <a:cs typeface="Times New Roman" panose="02020603050405020304" pitchFamily="18" charset="0"/>
              </a:rPr>
              <a:t>Biochar</a:t>
            </a:r>
            <a:r>
              <a:rPr lang="en-US" sz="3600" b="0" dirty="0" smtClean="0">
                <a:solidFill>
                  <a:prstClr val="black"/>
                </a:solidFill>
                <a:latin typeface="+mn-lt"/>
                <a:ea typeface="Calibri" panose="020F0502020204030204" pitchFamily="34" charset="0"/>
                <a:cs typeface="Times New Roman" panose="02020603050405020304" pitchFamily="18" charset="0"/>
              </a:rPr>
              <a:t> </a:t>
            </a:r>
            <a:r>
              <a:rPr lang="en-US" sz="3600" dirty="0">
                <a:solidFill>
                  <a:prstClr val="black"/>
                </a:solidFill>
                <a:latin typeface="+mn-lt"/>
                <a:ea typeface="Calibri" panose="020F0502020204030204" pitchFamily="34" charset="0"/>
                <a:cs typeface="Times New Roman" panose="02020603050405020304" pitchFamily="18" charset="0"/>
              </a:rPr>
              <a:t>and leaching of Potassium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12"/>
          </p:nvPr>
        </p:nvSpPr>
        <p:spPr>
          <a:xfrm>
            <a:off x="9385662" y="6492875"/>
            <a:ext cx="2743200" cy="365125"/>
          </a:xfrm>
        </p:spPr>
        <p:txBody>
          <a:bodyPr/>
          <a:lstStyle/>
          <a:p>
            <a:fld id="{48FC179B-E1DC-44DF-B0E4-66A8D350C2BE}" type="slidenum">
              <a:rPr lang="en-US" smtClean="0"/>
              <a:t>23</a:t>
            </a:fld>
            <a:endParaRPr lang="en-US" dirty="0"/>
          </a:p>
        </p:txBody>
      </p:sp>
      <p:graphicFrame>
        <p:nvGraphicFramePr>
          <p:cNvPr id="5" name="Chart 4"/>
          <p:cNvGraphicFramePr/>
          <p:nvPr>
            <p:extLst>
              <p:ext uri="{D42A27DB-BD31-4B8C-83A1-F6EECF244321}">
                <p14:modId xmlns:p14="http://schemas.microsoft.com/office/powerpoint/2010/main" val="1831937348"/>
              </p:ext>
            </p:extLst>
          </p:nvPr>
        </p:nvGraphicFramePr>
        <p:xfrm>
          <a:off x="1001486" y="1053737"/>
          <a:ext cx="10206445" cy="51032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930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555" y="248627"/>
            <a:ext cx="9315994" cy="1281113"/>
          </a:xfrm>
        </p:spPr>
        <p:txBody>
          <a:bodyPr>
            <a:normAutofit fontScale="90000"/>
          </a:bodyPr>
          <a:lstStyle/>
          <a:p>
            <a:pPr lvl="0">
              <a:lnSpc>
                <a:spcPct val="115000"/>
              </a:lnSpc>
              <a:spcBef>
                <a:spcPts val="0"/>
              </a:spcBef>
              <a:spcAft>
                <a:spcPts val="1000"/>
              </a:spcAft>
            </a:pPr>
            <a:r>
              <a:rPr lang="en-US" sz="3600" dirty="0">
                <a:solidFill>
                  <a:prstClr val="black"/>
                </a:solidFill>
                <a:latin typeface="+mn-lt"/>
                <a:ea typeface="Calibri" panose="020F0502020204030204" pitchFamily="34" charset="0"/>
                <a:cs typeface="Times New Roman" panose="02020603050405020304" pitchFamily="18" charset="0"/>
              </a:rPr>
              <a:t>Biochar and pH in leachate </a:t>
            </a:r>
            <a:r>
              <a:rPr lang="en-US" sz="24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4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12"/>
          </p:nvPr>
        </p:nvSpPr>
        <p:spPr>
          <a:xfrm>
            <a:off x="9333412" y="6492875"/>
            <a:ext cx="2743200" cy="365125"/>
          </a:xfrm>
        </p:spPr>
        <p:txBody>
          <a:bodyPr/>
          <a:lstStyle/>
          <a:p>
            <a:fld id="{48FC179B-E1DC-44DF-B0E4-66A8D350C2BE}" type="slidenum">
              <a:rPr lang="en-US" smtClean="0"/>
              <a:t>24</a:t>
            </a:fld>
            <a:endParaRPr lang="en-US"/>
          </a:p>
        </p:txBody>
      </p:sp>
      <p:graphicFrame>
        <p:nvGraphicFramePr>
          <p:cNvPr id="5" name="Chart 4"/>
          <p:cNvGraphicFramePr/>
          <p:nvPr>
            <p:extLst>
              <p:ext uri="{D42A27DB-BD31-4B8C-83A1-F6EECF244321}">
                <p14:modId xmlns:p14="http://schemas.microsoft.com/office/powerpoint/2010/main" val="1633670906"/>
              </p:ext>
            </p:extLst>
          </p:nvPr>
        </p:nvGraphicFramePr>
        <p:xfrm>
          <a:off x="1149531" y="1105990"/>
          <a:ext cx="9805852" cy="5033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48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262" y="365125"/>
            <a:ext cx="9359537" cy="1158875"/>
          </a:xfrm>
        </p:spPr>
        <p:txBody>
          <a:bodyPr>
            <a:normAutofit/>
          </a:bodyPr>
          <a:lstStyle/>
          <a:p>
            <a:pPr lvl="0">
              <a:lnSpc>
                <a:spcPct val="115000"/>
              </a:lnSpc>
              <a:spcBef>
                <a:spcPts val="0"/>
              </a:spcBef>
              <a:spcAft>
                <a:spcPts val="1000"/>
              </a:spcAft>
            </a:pPr>
            <a:r>
              <a:rPr lang="en-US" sz="3200" dirty="0">
                <a:solidFill>
                  <a:prstClr val="black"/>
                </a:solidFill>
                <a:latin typeface="+mn-lt"/>
                <a:ea typeface="Calibri" panose="020F0502020204030204" pitchFamily="34" charset="0"/>
                <a:cs typeface="Times New Roman" panose="02020603050405020304" pitchFamily="18" charset="0"/>
              </a:rPr>
              <a:t>Biochar and Electrical Conductivity of leachate</a:t>
            </a:r>
            <a:r>
              <a:rPr lang="en-US" sz="2800" dirty="0">
                <a:solidFill>
                  <a:prstClr val="black"/>
                </a:solidFill>
                <a:latin typeface="+mn-lt"/>
                <a:ea typeface="Calibri" panose="020F0502020204030204" pitchFamily="34" charset="0"/>
                <a:cs typeface="Times New Roman" panose="02020603050405020304" pitchFamily="18" charset="0"/>
              </a:rPr>
              <a:t/>
            </a:r>
            <a:br>
              <a:rPr lang="en-US" sz="2800" dirty="0">
                <a:solidFill>
                  <a:prstClr val="black"/>
                </a:solidFill>
                <a:latin typeface="+mn-lt"/>
                <a:ea typeface="Calibri" panose="020F0502020204030204" pitchFamily="34" charset="0"/>
                <a:cs typeface="Times New Roman" panose="02020603050405020304" pitchFamily="18" charset="0"/>
              </a:rPr>
            </a:br>
            <a:endParaRPr lang="en-US" sz="2800" dirty="0">
              <a:latin typeface="+mn-lt"/>
            </a:endParaRPr>
          </a:p>
        </p:txBody>
      </p:sp>
      <p:sp>
        <p:nvSpPr>
          <p:cNvPr id="4" name="Slide Number Placeholder 3"/>
          <p:cNvSpPr>
            <a:spLocks noGrp="1"/>
          </p:cNvSpPr>
          <p:nvPr>
            <p:ph type="sldNum" sz="quarter" idx="12"/>
          </p:nvPr>
        </p:nvSpPr>
        <p:spPr>
          <a:xfrm>
            <a:off x="9315995" y="6492875"/>
            <a:ext cx="2743200" cy="365125"/>
          </a:xfrm>
        </p:spPr>
        <p:txBody>
          <a:bodyPr/>
          <a:lstStyle/>
          <a:p>
            <a:fld id="{48FC179B-E1DC-44DF-B0E4-66A8D350C2BE}" type="slidenum">
              <a:rPr lang="en-US" smtClean="0"/>
              <a:t>25</a:t>
            </a:fld>
            <a:endParaRPr lang="en-US" dirty="0"/>
          </a:p>
        </p:txBody>
      </p:sp>
      <p:graphicFrame>
        <p:nvGraphicFramePr>
          <p:cNvPr id="5" name="Chart 4"/>
          <p:cNvGraphicFramePr/>
          <p:nvPr>
            <p:extLst>
              <p:ext uri="{D42A27DB-BD31-4B8C-83A1-F6EECF244321}">
                <p14:modId xmlns:p14="http://schemas.microsoft.com/office/powerpoint/2010/main" val="3514916092"/>
              </p:ext>
            </p:extLst>
          </p:nvPr>
        </p:nvGraphicFramePr>
        <p:xfrm>
          <a:off x="940526" y="1114697"/>
          <a:ext cx="10110651" cy="5355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7594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931" y="365125"/>
            <a:ext cx="7933510" cy="1281113"/>
          </a:xfrm>
        </p:spPr>
        <p:txBody>
          <a:bodyPr>
            <a:normAutofit fontScale="90000"/>
          </a:bodyPr>
          <a:lstStyle/>
          <a:p>
            <a:pPr lvl="0">
              <a:lnSpc>
                <a:spcPct val="115000"/>
              </a:lnSpc>
              <a:spcBef>
                <a:spcPts val="0"/>
              </a:spcBef>
              <a:spcAft>
                <a:spcPts val="1000"/>
              </a:spcAft>
            </a:pPr>
            <a:r>
              <a:rPr lang="en-US" sz="3600" dirty="0" smtClean="0">
                <a:solidFill>
                  <a:prstClr val="black"/>
                </a:solidFill>
                <a:latin typeface="+mn-lt"/>
                <a:ea typeface="Calibri" panose="020F0502020204030204" pitchFamily="34" charset="0"/>
                <a:cs typeface="Times New Roman" panose="02020603050405020304" pitchFamily="18" charset="0"/>
              </a:rPr>
              <a:t/>
            </a:r>
            <a:br>
              <a:rPr lang="en-US" sz="3600" dirty="0" smtClean="0">
                <a:solidFill>
                  <a:prstClr val="black"/>
                </a:solidFill>
                <a:latin typeface="+mn-lt"/>
                <a:ea typeface="Calibri" panose="020F0502020204030204" pitchFamily="34" charset="0"/>
                <a:cs typeface="Times New Roman" panose="02020603050405020304" pitchFamily="18" charset="0"/>
              </a:rPr>
            </a:br>
            <a:r>
              <a:rPr lang="en-US" sz="3600" dirty="0" smtClean="0">
                <a:solidFill>
                  <a:prstClr val="black"/>
                </a:solidFill>
                <a:latin typeface="+mn-lt"/>
                <a:ea typeface="Calibri" panose="020F0502020204030204" pitchFamily="34" charset="0"/>
                <a:cs typeface="Times New Roman" panose="02020603050405020304" pitchFamily="18" charset="0"/>
              </a:rPr>
              <a:t>Comparison </a:t>
            </a:r>
            <a:r>
              <a:rPr lang="en-US" sz="3600" dirty="0">
                <a:solidFill>
                  <a:prstClr val="black"/>
                </a:solidFill>
                <a:latin typeface="+mn-lt"/>
                <a:ea typeface="Calibri" panose="020F0502020204030204" pitchFamily="34" charset="0"/>
                <a:cs typeface="Times New Roman" panose="02020603050405020304" pitchFamily="18" charset="0"/>
              </a:rPr>
              <a:t>of total nitrogen in initial and final media (mg/kg)</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12"/>
          </p:nvPr>
        </p:nvSpPr>
        <p:spPr>
          <a:xfrm>
            <a:off x="9281160" y="6492875"/>
            <a:ext cx="2743200" cy="365125"/>
          </a:xfrm>
        </p:spPr>
        <p:txBody>
          <a:bodyPr/>
          <a:lstStyle/>
          <a:p>
            <a:fld id="{48FC179B-E1DC-44DF-B0E4-66A8D350C2BE}" type="slidenum">
              <a:rPr lang="en-US" smtClean="0"/>
              <a:t>26</a:t>
            </a:fld>
            <a:endParaRPr lang="en-US"/>
          </a:p>
        </p:txBody>
      </p:sp>
      <p:graphicFrame>
        <p:nvGraphicFramePr>
          <p:cNvPr id="6" name="Chart 5"/>
          <p:cNvGraphicFramePr/>
          <p:nvPr>
            <p:extLst>
              <p:ext uri="{D42A27DB-BD31-4B8C-83A1-F6EECF244321}">
                <p14:modId xmlns:p14="http://schemas.microsoft.com/office/powerpoint/2010/main" val="3519808669"/>
              </p:ext>
            </p:extLst>
          </p:nvPr>
        </p:nvGraphicFramePr>
        <p:xfrm>
          <a:off x="801189" y="1349829"/>
          <a:ext cx="10145485" cy="5006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489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07286" y="6492875"/>
            <a:ext cx="2743200" cy="365125"/>
          </a:xfrm>
        </p:spPr>
        <p:txBody>
          <a:bodyPr/>
          <a:lstStyle/>
          <a:p>
            <a:fld id="{48FC179B-E1DC-44DF-B0E4-66A8D350C2BE}" type="slidenum">
              <a:rPr lang="en-US" smtClean="0"/>
              <a:t>27</a:t>
            </a:fld>
            <a:endParaRPr lang="en-US" dirty="0"/>
          </a:p>
        </p:txBody>
      </p:sp>
      <p:sp>
        <p:nvSpPr>
          <p:cNvPr id="5" name="Content Placeholder 2"/>
          <p:cNvSpPr txBox="1">
            <a:spLocks/>
          </p:cNvSpPr>
          <p:nvPr/>
        </p:nvSpPr>
        <p:spPr>
          <a:xfrm>
            <a:off x="2005148" y="383178"/>
            <a:ext cx="7487196" cy="957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Comparison of available phosphorus in initial and final media (mg/kg)</a:t>
            </a:r>
            <a:endParaRPr kumimoji="0" lang="en-US" sz="32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7" name="Chart 6"/>
          <p:cNvGraphicFramePr/>
          <p:nvPr>
            <p:extLst>
              <p:ext uri="{D42A27DB-BD31-4B8C-83A1-F6EECF244321}">
                <p14:modId xmlns:p14="http://schemas.microsoft.com/office/powerpoint/2010/main" val="1697245770"/>
              </p:ext>
            </p:extLst>
          </p:nvPr>
        </p:nvGraphicFramePr>
        <p:xfrm>
          <a:off x="827313" y="1602377"/>
          <a:ext cx="9980023" cy="4876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258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28909" y="6511199"/>
            <a:ext cx="2963091" cy="346801"/>
          </a:xfrm>
        </p:spPr>
        <p:txBody>
          <a:bodyPr/>
          <a:lstStyle/>
          <a:p>
            <a:fld id="{48FC179B-E1DC-44DF-B0E4-66A8D350C2BE}" type="slidenum">
              <a:rPr lang="en-US" smtClean="0"/>
              <a:t>28</a:t>
            </a:fld>
            <a:endParaRPr lang="en-US"/>
          </a:p>
        </p:txBody>
      </p:sp>
      <p:sp>
        <p:nvSpPr>
          <p:cNvPr id="5" name="Content Placeholder 2"/>
          <p:cNvSpPr txBox="1">
            <a:spLocks/>
          </p:cNvSpPr>
          <p:nvPr/>
        </p:nvSpPr>
        <p:spPr>
          <a:xfrm>
            <a:off x="2072639" y="209006"/>
            <a:ext cx="8386355" cy="1123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Comparison of available potassium in initial and final media (mg/kg)</a:t>
            </a:r>
            <a:endParaRPr kumimoji="0" lang="en-US" sz="32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7" name="Chart 6"/>
          <p:cNvGraphicFramePr/>
          <p:nvPr>
            <p:extLst>
              <p:ext uri="{D42A27DB-BD31-4B8C-83A1-F6EECF244321}">
                <p14:modId xmlns:p14="http://schemas.microsoft.com/office/powerpoint/2010/main" val="667537165"/>
              </p:ext>
            </p:extLst>
          </p:nvPr>
        </p:nvGraphicFramePr>
        <p:xfrm>
          <a:off x="714103" y="1445623"/>
          <a:ext cx="10223863" cy="5016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182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50828" y="6492875"/>
            <a:ext cx="2743200" cy="365125"/>
          </a:xfrm>
        </p:spPr>
        <p:txBody>
          <a:bodyPr/>
          <a:lstStyle/>
          <a:p>
            <a:fld id="{48FC179B-E1DC-44DF-B0E4-66A8D350C2BE}" type="slidenum">
              <a:rPr lang="en-US" smtClean="0"/>
              <a:t>29</a:t>
            </a:fld>
            <a:endParaRPr lang="en-US" dirty="0"/>
          </a:p>
        </p:txBody>
      </p:sp>
      <p:sp>
        <p:nvSpPr>
          <p:cNvPr id="5" name="Content Placeholder 2"/>
          <p:cNvSpPr txBox="1">
            <a:spLocks/>
          </p:cNvSpPr>
          <p:nvPr/>
        </p:nvSpPr>
        <p:spPr>
          <a:xfrm>
            <a:off x="2109651" y="299017"/>
            <a:ext cx="7556863" cy="9405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100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Comparison of pH in initial and final media</a:t>
            </a:r>
            <a:endParaRPr kumimoji="0" lang="en-US" sz="32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7" name="Chart 6"/>
          <p:cNvGraphicFramePr/>
          <p:nvPr>
            <p:extLst>
              <p:ext uri="{D42A27DB-BD31-4B8C-83A1-F6EECF244321}">
                <p14:modId xmlns:p14="http://schemas.microsoft.com/office/powerpoint/2010/main" val="887800446"/>
              </p:ext>
            </p:extLst>
          </p:nvPr>
        </p:nvGraphicFramePr>
        <p:xfrm>
          <a:off x="557348" y="1402080"/>
          <a:ext cx="10441577" cy="5033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325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838199" y="1512117"/>
            <a:ext cx="10996749" cy="4897392"/>
          </a:xfrm>
        </p:spPr>
        <p:txBody>
          <a:bodyPr>
            <a:normAutofit/>
          </a:bodyPr>
          <a:lstStyle/>
          <a:p>
            <a:pPr marL="0" lvl="0" indent="0" defTabSz="685800">
              <a:spcBef>
                <a:spcPts val="750"/>
              </a:spcBef>
              <a:buNone/>
            </a:pPr>
            <a:r>
              <a:rPr lang="en-US" dirty="0">
                <a:solidFill>
                  <a:prstClr val="black"/>
                </a:solidFill>
              </a:rPr>
              <a:t>Ceylon cinnamon – </a:t>
            </a:r>
            <a:r>
              <a:rPr lang="en-US" i="1" dirty="0" err="1">
                <a:solidFill>
                  <a:prstClr val="black"/>
                </a:solidFill>
              </a:rPr>
              <a:t>Cinnamomum</a:t>
            </a:r>
            <a:r>
              <a:rPr lang="en-US" i="1" dirty="0">
                <a:solidFill>
                  <a:prstClr val="black"/>
                </a:solidFill>
              </a:rPr>
              <a:t> </a:t>
            </a:r>
            <a:r>
              <a:rPr lang="en-US" i="1" dirty="0" err="1">
                <a:solidFill>
                  <a:prstClr val="black"/>
                </a:solidFill>
              </a:rPr>
              <a:t>zeylanicum</a:t>
            </a:r>
            <a:r>
              <a:rPr lang="en-US" i="1" dirty="0">
                <a:solidFill>
                  <a:prstClr val="black"/>
                </a:solidFill>
              </a:rPr>
              <a:t> </a:t>
            </a:r>
            <a:r>
              <a:rPr lang="en-US" dirty="0">
                <a:solidFill>
                  <a:prstClr val="black"/>
                </a:solidFill>
              </a:rPr>
              <a:t>Blume</a:t>
            </a:r>
          </a:p>
          <a:p>
            <a:pPr marL="0" lvl="0" indent="0" defTabSz="685800">
              <a:spcBef>
                <a:spcPts val="750"/>
              </a:spcBef>
              <a:buNone/>
            </a:pPr>
            <a:r>
              <a:rPr lang="en-US" dirty="0">
                <a:solidFill>
                  <a:prstClr val="black"/>
                </a:solidFill>
              </a:rPr>
              <a:t>Family – </a:t>
            </a:r>
            <a:r>
              <a:rPr lang="en-US" dirty="0" err="1">
                <a:solidFill>
                  <a:prstClr val="black"/>
                </a:solidFill>
              </a:rPr>
              <a:t>Lauraceae</a:t>
            </a:r>
            <a:endParaRPr lang="en-US" dirty="0">
              <a:solidFill>
                <a:prstClr val="black"/>
              </a:solidFill>
            </a:endParaRPr>
          </a:p>
          <a:p>
            <a:pPr marL="171450" lvl="0" indent="-171450" defTabSz="685800">
              <a:spcBef>
                <a:spcPts val="750"/>
              </a:spcBef>
            </a:pPr>
            <a:r>
              <a:rPr lang="en-US" dirty="0">
                <a:solidFill>
                  <a:prstClr val="black"/>
                </a:solidFill>
              </a:rPr>
              <a:t>One of the most economically important, perennial spice crop.</a:t>
            </a:r>
          </a:p>
          <a:p>
            <a:pPr marL="171450" lvl="0" indent="-171450" defTabSz="685800">
              <a:spcBef>
                <a:spcPts val="750"/>
              </a:spcBef>
            </a:pPr>
            <a:r>
              <a:rPr lang="en-US" dirty="0">
                <a:solidFill>
                  <a:prstClr val="black"/>
                </a:solidFill>
              </a:rPr>
              <a:t>Sri Lanka is the world true cinnamon producer and exporter.</a:t>
            </a:r>
          </a:p>
          <a:p>
            <a:pPr marL="171450" lvl="0" indent="-171450" defTabSz="685800">
              <a:spcBef>
                <a:spcPts val="750"/>
              </a:spcBef>
            </a:pPr>
            <a:r>
              <a:rPr lang="en-US" dirty="0">
                <a:solidFill>
                  <a:prstClr val="black"/>
                </a:solidFill>
              </a:rPr>
              <a:t>Cinnamon wood remain as residue in most parts of the country and cinnamon wood is available year-round as byproduct.</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109" y="4398537"/>
            <a:ext cx="3018093" cy="2010972"/>
          </a:xfrm>
          <a:prstGeom prst="rect">
            <a:avLst/>
          </a:prstGeom>
        </p:spPr>
      </p:pic>
    </p:spTree>
    <p:extLst>
      <p:ext uri="{BB962C8B-B14F-4D97-AF65-F5344CB8AC3E}">
        <p14:creationId xmlns:p14="http://schemas.microsoft.com/office/powerpoint/2010/main" val="217665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2120" y="6492875"/>
            <a:ext cx="2743200" cy="365125"/>
          </a:xfrm>
        </p:spPr>
        <p:txBody>
          <a:bodyPr/>
          <a:lstStyle/>
          <a:p>
            <a:fld id="{48FC179B-E1DC-44DF-B0E4-66A8D350C2BE}" type="slidenum">
              <a:rPr lang="en-US" smtClean="0"/>
              <a:t>30</a:t>
            </a:fld>
            <a:endParaRPr lang="en-US"/>
          </a:p>
        </p:txBody>
      </p:sp>
      <p:sp>
        <p:nvSpPr>
          <p:cNvPr id="5" name="Content Placeholder 2"/>
          <p:cNvSpPr txBox="1">
            <a:spLocks/>
          </p:cNvSpPr>
          <p:nvPr/>
        </p:nvSpPr>
        <p:spPr>
          <a:xfrm>
            <a:off x="1976846" y="105408"/>
            <a:ext cx="7428411" cy="12618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Comparison of Electrical Conductivity (EC) in initial and final media (</a:t>
            </a:r>
            <a:r>
              <a:rPr kumimoji="0" lang="en-US" sz="3200" b="1" i="0" u="none" strike="noStrike" kern="1200" cap="none" spc="0" normalizeH="0" baseline="0" noProof="0" dirty="0" err="1" smtClean="0">
                <a:ln>
                  <a:noFill/>
                </a:ln>
                <a:solidFill>
                  <a:sysClr val="windowText" lastClr="000000"/>
                </a:solidFill>
                <a:effectLst/>
                <a:uLnTx/>
                <a:uFillTx/>
                <a:ea typeface="Calibri" panose="020F0502020204030204" pitchFamily="34" charset="0"/>
                <a:cs typeface="Times New Roman" panose="02020603050405020304" pitchFamily="18" charset="0"/>
              </a:rPr>
              <a:t>dS</a:t>
            </a:r>
            <a:r>
              <a:rPr kumimoji="0" lang="en-US" sz="32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/m)</a:t>
            </a:r>
            <a:endParaRPr kumimoji="0" lang="en-US" sz="32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8" name="Chart 7"/>
          <p:cNvGraphicFramePr/>
          <p:nvPr>
            <p:extLst>
              <p:ext uri="{D42A27DB-BD31-4B8C-83A1-F6EECF244321}">
                <p14:modId xmlns:p14="http://schemas.microsoft.com/office/powerpoint/2010/main" val="1408688154"/>
              </p:ext>
            </p:extLst>
          </p:nvPr>
        </p:nvGraphicFramePr>
        <p:xfrm>
          <a:off x="461554" y="1532708"/>
          <a:ext cx="10598332" cy="4955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233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Conclusion </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252549" y="1690688"/>
            <a:ext cx="11101251" cy="4486275"/>
          </a:xfrm>
        </p:spPr>
        <p:txBody>
          <a:bodyPr>
            <a:normAutofit/>
          </a:bodyPr>
          <a:lstStyle/>
          <a:p>
            <a:pPr marL="228600" lvl="0" indent="-228600"/>
            <a:r>
              <a:rPr lang="en-US" dirty="0" smtClean="0">
                <a:solidFill>
                  <a:prstClr val="black"/>
                </a:solidFill>
              </a:rPr>
              <a:t>Nitrogen </a:t>
            </a:r>
            <a:r>
              <a:rPr lang="en-US" dirty="0">
                <a:solidFill>
                  <a:prstClr val="black"/>
                </a:solidFill>
              </a:rPr>
              <a:t>lose from the soil can dramatically be reduced by treating the soil with Biochar in general. </a:t>
            </a:r>
          </a:p>
          <a:p>
            <a:pPr marL="228600" lvl="0" indent="-228600"/>
            <a:r>
              <a:rPr lang="en-US" dirty="0">
                <a:solidFill>
                  <a:prstClr val="black"/>
                </a:solidFill>
              </a:rPr>
              <a:t>Biochar produced using double barrel method is among the best in terms of nitrogen retention in the soil. </a:t>
            </a:r>
          </a:p>
          <a:p>
            <a:pPr marL="228600" lvl="0" indent="-228600"/>
            <a:r>
              <a:rPr lang="en-US" dirty="0">
                <a:solidFill>
                  <a:prstClr val="black"/>
                </a:solidFill>
              </a:rPr>
              <a:t>Phosphorus was lost in most treatments, but available phosphorus has in double barrel method 90 minutes in final media. </a:t>
            </a:r>
          </a:p>
          <a:p>
            <a:pPr marL="228600" lvl="0" indent="-228600"/>
            <a:r>
              <a:rPr lang="en-US" dirty="0">
                <a:solidFill>
                  <a:prstClr val="black"/>
                </a:solidFill>
              </a:rPr>
              <a:t>In addition to the retention of N, P and K, </a:t>
            </a:r>
            <a:r>
              <a:rPr lang="en-US" dirty="0" err="1">
                <a:solidFill>
                  <a:prstClr val="black"/>
                </a:solidFill>
              </a:rPr>
              <a:t>biochar</a:t>
            </a:r>
            <a:r>
              <a:rPr lang="en-US" dirty="0">
                <a:solidFill>
                  <a:prstClr val="black"/>
                </a:solidFill>
              </a:rPr>
              <a:t> also contributes P and K to the soil. </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31</a:t>
            </a:fld>
            <a:endParaRPr lang="en-US"/>
          </a:p>
        </p:txBody>
      </p:sp>
    </p:spTree>
    <p:extLst>
      <p:ext uri="{BB962C8B-B14F-4D97-AF65-F5344CB8AC3E}">
        <p14:creationId xmlns:p14="http://schemas.microsoft.com/office/powerpoint/2010/main" val="400335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56" y="365125"/>
            <a:ext cx="8654143" cy="1325563"/>
          </a:xfrm>
        </p:spPr>
        <p:txBody>
          <a:bodyPr/>
          <a:lstStyle/>
          <a:p>
            <a:r>
              <a:rPr lang="en-US" u="sng" dirty="0">
                <a:solidFill>
                  <a:prstClr val="black"/>
                </a:solidFill>
              </a:rPr>
              <a:t>Recommendations</a:t>
            </a:r>
            <a:endParaRPr lang="en-US" dirty="0"/>
          </a:p>
        </p:txBody>
      </p:sp>
      <p:sp>
        <p:nvSpPr>
          <p:cNvPr id="3" name="Content Placeholder 2"/>
          <p:cNvSpPr>
            <a:spLocks noGrp="1"/>
          </p:cNvSpPr>
          <p:nvPr>
            <p:ph idx="1"/>
          </p:nvPr>
        </p:nvSpPr>
        <p:spPr/>
        <p:txBody>
          <a:bodyPr/>
          <a:lstStyle/>
          <a:p>
            <a:pPr marL="228600" lvl="0" indent="-228600">
              <a:buFont typeface="Arial" panose="020B0604020202020204" pitchFamily="34" charset="0"/>
              <a:buChar char="•"/>
            </a:pPr>
            <a:r>
              <a:rPr lang="en-US" dirty="0">
                <a:solidFill>
                  <a:prstClr val="black"/>
                </a:solidFill>
              </a:rPr>
              <a:t>Further studies are needed to understand the long term effect of cinnamon wood </a:t>
            </a:r>
            <a:r>
              <a:rPr lang="en-US" dirty="0" err="1">
                <a:solidFill>
                  <a:prstClr val="black"/>
                </a:solidFill>
              </a:rPr>
              <a:t>biochar</a:t>
            </a:r>
            <a:r>
              <a:rPr lang="en-US" dirty="0">
                <a:solidFill>
                  <a:prstClr val="black"/>
                </a:solidFill>
              </a:rPr>
              <a:t> preparation methods on nutrient retention.</a:t>
            </a:r>
          </a:p>
          <a:p>
            <a:pPr marL="228600" lvl="0" indent="-228600">
              <a:buFont typeface="Arial" panose="020B0604020202020204" pitchFamily="34" charset="0"/>
              <a:buChar char="•"/>
            </a:pPr>
            <a:r>
              <a:rPr lang="en-US" dirty="0">
                <a:solidFill>
                  <a:prstClr val="black"/>
                </a:solidFill>
              </a:rPr>
              <a:t>Further studies need to be carry out using mixtures of </a:t>
            </a:r>
            <a:r>
              <a:rPr lang="en-US" dirty="0" err="1">
                <a:solidFill>
                  <a:prstClr val="black"/>
                </a:solidFill>
              </a:rPr>
              <a:t>biochar</a:t>
            </a:r>
            <a:r>
              <a:rPr lang="en-US" dirty="0">
                <a:solidFill>
                  <a:prstClr val="black"/>
                </a:solidFill>
              </a:rPr>
              <a:t> produced from different raw materials and pyrolysis temperatures.</a:t>
            </a:r>
          </a:p>
          <a:p>
            <a:pPr marL="228600" lvl="0" indent="-228600">
              <a:buFont typeface="Arial" panose="020B0604020202020204" pitchFamily="34" charset="0"/>
              <a:buChar char="•"/>
            </a:pPr>
            <a:endParaRPr lang="en-US" dirty="0">
              <a:solidFill>
                <a:prstClr val="black"/>
              </a:solidFill>
            </a:endParaRPr>
          </a:p>
          <a:p>
            <a:endParaRPr lang="en-US" dirty="0"/>
          </a:p>
        </p:txBody>
      </p:sp>
      <p:sp>
        <p:nvSpPr>
          <p:cNvPr id="4" name="Slide Number Placeholder 3"/>
          <p:cNvSpPr>
            <a:spLocks noGrp="1"/>
          </p:cNvSpPr>
          <p:nvPr>
            <p:ph type="sldNum" sz="quarter" idx="12"/>
          </p:nvPr>
        </p:nvSpPr>
        <p:spPr>
          <a:xfrm>
            <a:off x="9342120" y="6492875"/>
            <a:ext cx="2743200" cy="365125"/>
          </a:xfrm>
        </p:spPr>
        <p:txBody>
          <a:bodyPr/>
          <a:lstStyle/>
          <a:p>
            <a:fld id="{48FC179B-E1DC-44DF-B0E4-66A8D350C2BE}" type="slidenum">
              <a:rPr lang="en-US" smtClean="0"/>
              <a:t>32</a:t>
            </a:fld>
            <a:endParaRPr lang="en-US" dirty="0"/>
          </a:p>
        </p:txBody>
      </p:sp>
    </p:spTree>
    <p:extLst>
      <p:ext uri="{BB962C8B-B14F-4D97-AF65-F5344CB8AC3E}">
        <p14:creationId xmlns:p14="http://schemas.microsoft.com/office/powerpoint/2010/main" val="1979279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References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470263" y="1463040"/>
            <a:ext cx="10883537" cy="4713923"/>
          </a:xfrm>
        </p:spPr>
        <p:txBody>
          <a:bodyPr>
            <a:normAutofit fontScale="92500" lnSpcReduction="10000"/>
          </a:bodyPr>
          <a:lstStyle/>
          <a:p>
            <a:pPr marL="171450" lvl="0" indent="-171450" defTabSz="685800">
              <a:spcBef>
                <a:spcPts val="750"/>
              </a:spcBef>
            </a:pPr>
            <a:r>
              <a:rPr lang="en-US" sz="2000" dirty="0">
                <a:solidFill>
                  <a:prstClr val="black"/>
                </a:solidFill>
              </a:rPr>
              <a:t>Black, C., 1965. Methods of soil analysis part 1, </a:t>
            </a:r>
            <a:r>
              <a:rPr lang="en-US" sz="2000" dirty="0" err="1">
                <a:solidFill>
                  <a:prstClr val="black"/>
                </a:solidFill>
              </a:rPr>
              <a:t>Madison,Wisconsin.USA:Am.Soc.Agron.Inc.Publi</a:t>
            </a:r>
            <a:r>
              <a:rPr lang="en-US" sz="2000" dirty="0">
                <a:solidFill>
                  <a:prstClr val="black"/>
                </a:solidFill>
              </a:rPr>
              <a:t>.</a:t>
            </a:r>
          </a:p>
          <a:p>
            <a:pPr marL="171450" lvl="0" indent="-171450" defTabSz="685800">
              <a:spcBef>
                <a:spcPts val="750"/>
              </a:spcBef>
            </a:pPr>
            <a:r>
              <a:rPr lang="en-US" sz="2000" dirty="0" err="1">
                <a:solidFill>
                  <a:prstClr val="black"/>
                </a:solidFill>
              </a:rPr>
              <a:t>Bremner</a:t>
            </a:r>
            <a:r>
              <a:rPr lang="en-US" sz="2000" dirty="0">
                <a:solidFill>
                  <a:prstClr val="black"/>
                </a:solidFill>
              </a:rPr>
              <a:t>, J.M. and </a:t>
            </a:r>
            <a:r>
              <a:rPr lang="en-US" sz="2000" dirty="0" err="1">
                <a:solidFill>
                  <a:prstClr val="black"/>
                </a:solidFill>
              </a:rPr>
              <a:t>Mulvaney</a:t>
            </a:r>
            <a:r>
              <a:rPr lang="en-US" sz="2000" dirty="0">
                <a:solidFill>
                  <a:prstClr val="black"/>
                </a:solidFill>
              </a:rPr>
              <a:t>, C.S. (1982) Nitrogen-Total. In: Methods of soil analysis. Part2. Chemical and microbiological properties, Page, A.L., Miller, R.H. and Keeney, D.R. </a:t>
            </a:r>
            <a:r>
              <a:rPr lang="en-US" sz="2000" dirty="0" err="1">
                <a:solidFill>
                  <a:prstClr val="black"/>
                </a:solidFill>
              </a:rPr>
              <a:t>Eds</a:t>
            </a:r>
            <a:r>
              <a:rPr lang="en-US" sz="2000" dirty="0">
                <a:solidFill>
                  <a:prstClr val="black"/>
                </a:solidFill>
              </a:rPr>
              <a:t>.,American Society of Agronomy, Soil Science Society of America, Madison, Wisconsin,595-624.</a:t>
            </a:r>
          </a:p>
          <a:p>
            <a:pPr marL="171450" lvl="0" indent="-171450" defTabSz="685800">
              <a:spcBef>
                <a:spcPts val="750"/>
              </a:spcBef>
            </a:pPr>
            <a:r>
              <a:rPr lang="en-US" sz="2000" dirty="0">
                <a:solidFill>
                  <a:prstClr val="black"/>
                </a:solidFill>
              </a:rPr>
              <a:t>Department of Export Agriculture. (2022). Cinnamon. Retrieved form</a:t>
            </a:r>
          </a:p>
          <a:p>
            <a:pPr marL="171450" lvl="0" indent="-171450" defTabSz="685800">
              <a:spcBef>
                <a:spcPts val="750"/>
              </a:spcBef>
            </a:pPr>
            <a:r>
              <a:rPr lang="en-US" sz="2000" dirty="0" err="1">
                <a:solidFill>
                  <a:prstClr val="black"/>
                </a:solidFill>
              </a:rPr>
              <a:t>Fonseka</a:t>
            </a:r>
            <a:r>
              <a:rPr lang="en-US" sz="2000" dirty="0">
                <a:solidFill>
                  <a:prstClr val="black"/>
                </a:solidFill>
              </a:rPr>
              <a:t>, D. L. C. ., </a:t>
            </a:r>
            <a:r>
              <a:rPr lang="en-US" sz="2000" dirty="0" err="1">
                <a:solidFill>
                  <a:prstClr val="black"/>
                </a:solidFill>
              </a:rPr>
              <a:t>Aluthgamage</a:t>
            </a:r>
            <a:r>
              <a:rPr lang="en-US" sz="2000" dirty="0">
                <a:solidFill>
                  <a:prstClr val="black"/>
                </a:solidFill>
              </a:rPr>
              <a:t>, H. and </a:t>
            </a:r>
            <a:r>
              <a:rPr lang="en-US" sz="2000" dirty="0" err="1">
                <a:solidFill>
                  <a:prstClr val="black"/>
                </a:solidFill>
              </a:rPr>
              <a:t>Wickramaarachchi</a:t>
            </a:r>
            <a:r>
              <a:rPr lang="en-US" sz="2000" dirty="0">
                <a:solidFill>
                  <a:prstClr val="black"/>
                </a:solidFill>
              </a:rPr>
              <a:t>, W. W. U. I. (2018) ‘Present Situation of Cinnamon Industry in Southern Sri Lanka’, Int. J. </a:t>
            </a:r>
            <a:r>
              <a:rPr lang="en-US" sz="2000" dirty="0" err="1">
                <a:solidFill>
                  <a:prstClr val="black"/>
                </a:solidFill>
              </a:rPr>
              <a:t>Curr</a:t>
            </a:r>
            <a:r>
              <a:rPr lang="en-US" sz="2000" dirty="0">
                <a:solidFill>
                  <a:prstClr val="black"/>
                </a:solidFill>
              </a:rPr>
              <a:t>. Res. </a:t>
            </a:r>
            <a:r>
              <a:rPr lang="en-US" sz="2000" dirty="0" err="1">
                <a:solidFill>
                  <a:prstClr val="black"/>
                </a:solidFill>
              </a:rPr>
              <a:t>Biosci</a:t>
            </a:r>
            <a:r>
              <a:rPr lang="en-US" sz="2000" dirty="0">
                <a:solidFill>
                  <a:prstClr val="black"/>
                </a:solidFill>
              </a:rPr>
              <a:t>. Plant Biol., 5(8), pp. 63–70. </a:t>
            </a:r>
            <a:r>
              <a:rPr lang="en-US" sz="2000" dirty="0" err="1">
                <a:solidFill>
                  <a:prstClr val="black"/>
                </a:solidFill>
              </a:rPr>
              <a:t>doi</a:t>
            </a:r>
            <a:r>
              <a:rPr lang="en-US" sz="2000" dirty="0">
                <a:solidFill>
                  <a:prstClr val="black"/>
                </a:solidFill>
              </a:rPr>
              <a:t>: 10.20546/ijcrbp.2018.508.009.</a:t>
            </a:r>
          </a:p>
          <a:p>
            <a:pPr marL="171450" lvl="0" indent="-171450" defTabSz="685800">
              <a:spcBef>
                <a:spcPts val="750"/>
              </a:spcBef>
            </a:pPr>
            <a:r>
              <a:rPr lang="en-US" sz="2000" dirty="0" err="1">
                <a:solidFill>
                  <a:prstClr val="black"/>
                </a:solidFill>
              </a:rPr>
              <a:t>Jayasanka</a:t>
            </a:r>
            <a:r>
              <a:rPr lang="en-US" sz="2000" dirty="0">
                <a:solidFill>
                  <a:prstClr val="black"/>
                </a:solidFill>
              </a:rPr>
              <a:t>, D. J., </a:t>
            </a:r>
            <a:r>
              <a:rPr lang="en-US" sz="2000" dirty="0" err="1">
                <a:solidFill>
                  <a:prstClr val="black"/>
                </a:solidFill>
              </a:rPr>
              <a:t>Jayasinghe</a:t>
            </a:r>
            <a:r>
              <a:rPr lang="en-US" sz="2000" dirty="0">
                <a:solidFill>
                  <a:prstClr val="black"/>
                </a:solidFill>
              </a:rPr>
              <a:t>, G. Y. and </a:t>
            </a:r>
            <a:r>
              <a:rPr lang="en-US" sz="2000" dirty="0" err="1">
                <a:solidFill>
                  <a:prstClr val="black"/>
                </a:solidFill>
              </a:rPr>
              <a:t>Maheepala</a:t>
            </a:r>
            <a:r>
              <a:rPr lang="en-US" sz="2000" dirty="0">
                <a:solidFill>
                  <a:prstClr val="black"/>
                </a:solidFill>
              </a:rPr>
              <a:t>, S. A. D. S. S. (2020) ‘Cinnamon Wood Biochar Characteristics and Application Rates Influence on Crop Growth and Properties of Problematic Soil in Southern Sri Lanka’, International Journal of Innovative Technology and Exploring Engineering (IJITEE), 9(3), pp. 30–33. </a:t>
            </a:r>
            <a:r>
              <a:rPr lang="en-US" sz="2000" dirty="0" err="1">
                <a:solidFill>
                  <a:prstClr val="black"/>
                </a:solidFill>
              </a:rPr>
              <a:t>doi</a:t>
            </a:r>
            <a:r>
              <a:rPr lang="en-US" sz="2000" dirty="0">
                <a:solidFill>
                  <a:prstClr val="black"/>
                </a:solidFill>
              </a:rPr>
              <a:t>: 10.35940/ijitee.C1006.0193S20.</a:t>
            </a:r>
          </a:p>
          <a:p>
            <a:pPr marL="171450" lvl="0" indent="-171450" defTabSz="685800">
              <a:spcBef>
                <a:spcPts val="750"/>
              </a:spcBef>
            </a:pPr>
            <a:r>
              <a:rPr lang="en-US" sz="2000" dirty="0">
                <a:solidFill>
                  <a:prstClr val="black"/>
                </a:solidFill>
              </a:rPr>
              <a:t>Olsen, S., Cole, C., Watanabe, F. &amp; Dean, L., 1954. Estimation of available phosphorous in soils by extraction with sodium bicarbonate. Circ. U.S. Dept., Volume 939, pp. 1 - 19.</a:t>
            </a:r>
          </a:p>
          <a:p>
            <a:pPr marL="171450" lvl="0" indent="-171450" defTabSz="685800">
              <a:spcBef>
                <a:spcPts val="750"/>
              </a:spcBef>
            </a:pPr>
            <a:r>
              <a:rPr lang="en-US" sz="2000" dirty="0" err="1">
                <a:solidFill>
                  <a:prstClr val="black"/>
                </a:solidFill>
              </a:rPr>
              <a:t>Rimmer</a:t>
            </a:r>
            <a:r>
              <a:rPr lang="en-US" sz="2000" dirty="0">
                <a:solidFill>
                  <a:prstClr val="black"/>
                </a:solidFill>
              </a:rPr>
              <a:t>, D. L. and </a:t>
            </a:r>
            <a:r>
              <a:rPr lang="en-US" sz="2000" dirty="0" err="1">
                <a:solidFill>
                  <a:prstClr val="black"/>
                </a:solidFill>
              </a:rPr>
              <a:t>Rodwell</a:t>
            </a:r>
            <a:r>
              <a:rPr lang="en-US" sz="2000" dirty="0">
                <a:solidFill>
                  <a:prstClr val="black"/>
                </a:solidFill>
              </a:rPr>
              <a:t>, D. L. (1995) ‘Soil Science: Methods and Application.’, The Journal of Ecology, 83(2). </a:t>
            </a:r>
            <a:r>
              <a:rPr lang="en-US" sz="2000" dirty="0" err="1">
                <a:solidFill>
                  <a:prstClr val="black"/>
                </a:solidFill>
              </a:rPr>
              <a:t>doi</a:t>
            </a:r>
            <a:r>
              <a:rPr lang="en-US" sz="2000" dirty="0">
                <a:solidFill>
                  <a:prstClr val="black"/>
                </a:solidFill>
              </a:rPr>
              <a:t>: 10.2307/2261582.</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33</a:t>
            </a:fld>
            <a:endParaRPr lang="en-US"/>
          </a:p>
        </p:txBody>
      </p:sp>
    </p:spTree>
    <p:extLst>
      <p:ext uri="{BB962C8B-B14F-4D97-AF65-F5344CB8AC3E}">
        <p14:creationId xmlns:p14="http://schemas.microsoft.com/office/powerpoint/2010/main" val="3150070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a:xfrm>
            <a:off x="9333411" y="6492875"/>
            <a:ext cx="2743200" cy="365125"/>
          </a:xfrm>
        </p:spPr>
        <p:txBody>
          <a:bodyPr/>
          <a:lstStyle/>
          <a:p>
            <a:fld id="{48FC179B-E1DC-44DF-B0E4-66A8D350C2BE}" type="slidenum">
              <a:rPr lang="en-US" smtClean="0"/>
              <a:t>34</a:t>
            </a:fld>
            <a:endParaRPr lang="en-US" dirty="0"/>
          </a:p>
        </p:txBody>
      </p:sp>
    </p:spTree>
    <p:extLst>
      <p:ext uri="{BB962C8B-B14F-4D97-AF65-F5344CB8AC3E}">
        <p14:creationId xmlns:p14="http://schemas.microsoft.com/office/powerpoint/2010/main" val="279207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010" y="365125"/>
            <a:ext cx="9411789" cy="1325563"/>
          </a:xfrm>
        </p:spPr>
        <p:txBody>
          <a:bodyPr/>
          <a:lstStyle/>
          <a:p>
            <a:r>
              <a:rPr lang="en-US" dirty="0"/>
              <a:t>Research </a:t>
            </a:r>
            <a:r>
              <a:rPr lang="en-US" dirty="0" smtClean="0"/>
              <a:t>problem</a:t>
            </a:r>
            <a:endParaRPr lang="en-US" dirty="0"/>
          </a:p>
        </p:txBody>
      </p:sp>
      <p:sp>
        <p:nvSpPr>
          <p:cNvPr id="3" name="Content Placeholder 2"/>
          <p:cNvSpPr>
            <a:spLocks noGrp="1"/>
          </p:cNvSpPr>
          <p:nvPr>
            <p:ph idx="1"/>
          </p:nvPr>
        </p:nvSpPr>
        <p:spPr/>
        <p:txBody>
          <a:bodyPr/>
          <a:lstStyle/>
          <a:p>
            <a:pPr marL="171450" lvl="0" indent="-171450" defTabSz="685800">
              <a:spcBef>
                <a:spcPts val="750"/>
              </a:spcBef>
              <a:buFont typeface="Arial" panose="020B0604020202020204" pitchFamily="34" charset="0"/>
              <a:buChar char="•"/>
            </a:pPr>
            <a:r>
              <a:rPr lang="en-US" dirty="0">
                <a:solidFill>
                  <a:prstClr val="black"/>
                </a:solidFill>
              </a:rPr>
              <a:t>Chemical fertilizer use in many agricultural lands under conventional farming is not cost-effective.</a:t>
            </a:r>
          </a:p>
          <a:p>
            <a:pPr marL="171450" lvl="0" indent="-171450" defTabSz="685800">
              <a:spcBef>
                <a:spcPts val="750"/>
              </a:spcBef>
              <a:buFont typeface="Arial" panose="020B0604020202020204" pitchFamily="34" charset="0"/>
              <a:buChar char="•"/>
            </a:pPr>
            <a:r>
              <a:rPr lang="en-US" dirty="0">
                <a:solidFill>
                  <a:prstClr val="black"/>
                </a:solidFill>
              </a:rPr>
              <a:t>After peeling, cinnamon wood remains as residues in this industry. Cinnamon sticks mostly use as firewood ever since in Sri Lanka.</a:t>
            </a:r>
          </a:p>
          <a:p>
            <a:pPr marL="171450" lvl="0" indent="-171450" defTabSz="685800">
              <a:spcBef>
                <a:spcPts val="750"/>
              </a:spcBef>
              <a:buFont typeface="Arial" panose="020B0604020202020204" pitchFamily="34" charset="0"/>
              <a:buChar char="•"/>
            </a:pPr>
            <a:r>
              <a:rPr lang="en-US" dirty="0">
                <a:solidFill>
                  <a:prstClr val="black"/>
                </a:solidFill>
              </a:rPr>
              <a:t>Preparation </a:t>
            </a:r>
            <a:r>
              <a:rPr lang="en-US" dirty="0" err="1">
                <a:solidFill>
                  <a:prstClr val="black"/>
                </a:solidFill>
              </a:rPr>
              <a:t>biochar</a:t>
            </a:r>
            <a:r>
              <a:rPr lang="en-US" dirty="0">
                <a:solidFill>
                  <a:prstClr val="black"/>
                </a:solidFill>
              </a:rPr>
              <a:t> using cinnamon wood can be used as value added product.</a:t>
            </a:r>
          </a:p>
          <a:p>
            <a:pPr marL="171450" lvl="0" indent="-171450" defTabSz="685800">
              <a:spcBef>
                <a:spcPts val="750"/>
              </a:spcBef>
              <a:buFont typeface="Arial" panose="020B0604020202020204" pitchFamily="34" charset="0"/>
              <a:buChar char="•"/>
            </a:pPr>
            <a:r>
              <a:rPr lang="en-US" dirty="0">
                <a:solidFill>
                  <a:prstClr val="black"/>
                </a:solidFill>
              </a:rPr>
              <a:t>Farmers have not enough idea about </a:t>
            </a:r>
            <a:r>
              <a:rPr lang="en-US" dirty="0" err="1">
                <a:solidFill>
                  <a:prstClr val="black"/>
                </a:solidFill>
              </a:rPr>
              <a:t>biochar</a:t>
            </a:r>
            <a:r>
              <a:rPr lang="en-US" dirty="0">
                <a:solidFill>
                  <a:prstClr val="black"/>
                </a:solidFill>
              </a:rPr>
              <a:t> preparation using cinnamon wood.</a:t>
            </a:r>
          </a:p>
          <a:p>
            <a:pPr marL="171450" lvl="0" indent="-171450" defTabSz="685800">
              <a:spcBef>
                <a:spcPts val="750"/>
              </a:spcBef>
              <a:buFont typeface="Arial" panose="020B0604020202020204" pitchFamily="34" charset="0"/>
              <a:buChar char="•"/>
            </a:pPr>
            <a:r>
              <a:rPr lang="en-US" dirty="0">
                <a:solidFill>
                  <a:prstClr val="black"/>
                </a:solidFill>
              </a:rPr>
              <a:t>In farmer level, check the best method of </a:t>
            </a:r>
            <a:r>
              <a:rPr lang="en-US" dirty="0" err="1">
                <a:solidFill>
                  <a:prstClr val="black"/>
                </a:solidFill>
              </a:rPr>
              <a:t>biochar</a:t>
            </a:r>
            <a:r>
              <a:rPr lang="en-US" dirty="0">
                <a:solidFill>
                  <a:prstClr val="black"/>
                </a:solidFill>
              </a:rPr>
              <a:t> preparation.</a:t>
            </a:r>
          </a:p>
          <a:p>
            <a:pPr marL="228600" lvl="0" indent="-228600">
              <a:buFont typeface="Arial" panose="020B0604020202020204" pitchFamily="34" charset="0"/>
              <a:buChar char="•"/>
            </a:pPr>
            <a:endParaRPr lang="en-US" dirty="0">
              <a:solidFill>
                <a:prstClr val="black"/>
              </a:solidFill>
            </a:endParaRPr>
          </a:p>
          <a:p>
            <a:endParaRPr lang="en-US" dirty="0"/>
          </a:p>
        </p:txBody>
      </p:sp>
      <p:sp>
        <p:nvSpPr>
          <p:cNvPr id="4" name="Slide Number Placeholder 3"/>
          <p:cNvSpPr>
            <a:spLocks noGrp="1"/>
          </p:cNvSpPr>
          <p:nvPr>
            <p:ph type="sldNum" sz="quarter" idx="12"/>
          </p:nvPr>
        </p:nvSpPr>
        <p:spPr>
          <a:xfrm>
            <a:off x="9298577" y="6492875"/>
            <a:ext cx="2743200" cy="365125"/>
          </a:xfrm>
        </p:spPr>
        <p:txBody>
          <a:bodyPr/>
          <a:lstStyle/>
          <a:p>
            <a:fld id="{48FC179B-E1DC-44DF-B0E4-66A8D350C2BE}" type="slidenum">
              <a:rPr lang="en-US" smtClean="0"/>
              <a:t>4</a:t>
            </a:fld>
            <a:endParaRPr lang="en-US" dirty="0"/>
          </a:p>
        </p:txBody>
      </p:sp>
    </p:spTree>
    <p:extLst>
      <p:ext uri="{BB962C8B-B14F-4D97-AF65-F5344CB8AC3E}">
        <p14:creationId xmlns:p14="http://schemas.microsoft.com/office/powerpoint/2010/main" val="205641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marL="0" marR="0" algn="ctr">
              <a:lnSpc>
                <a:spcPct val="150000"/>
              </a:lnSpc>
              <a:spcBef>
                <a:spcPts val="0"/>
              </a:spcBef>
              <a:spcAft>
                <a:spcPts val="800"/>
              </a:spcAft>
            </a:pPr>
            <a:r>
              <a:rPr lang="en-US" u="sng" dirty="0" smtClean="0">
                <a:ea typeface="Calibri" panose="020F0502020204030204" pitchFamily="34" charset="0"/>
                <a:cs typeface="Iskoola Pota" panose="02010503010101010104" pitchFamily="2" charset="0"/>
              </a:rPr>
              <a:t>Objective</a:t>
            </a:r>
            <a:endParaRPr lang="en-US" u="sng" dirty="0">
              <a:ea typeface="Calibri" panose="020F0502020204030204" pitchFamily="34" charset="0"/>
              <a:cs typeface="Iskoola Pota" panose="02010503010101010104" pitchFamily="2" charset="0"/>
            </a:endParaRP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lstStyle/>
          <a:p>
            <a:pPr marL="171450" lvl="0" indent="-171450" defTabSz="685800">
              <a:spcBef>
                <a:spcPts val="750"/>
              </a:spcBef>
            </a:pPr>
            <a:r>
              <a:rPr lang="en-US" dirty="0">
                <a:solidFill>
                  <a:prstClr val="black"/>
                </a:solidFill>
              </a:rPr>
              <a:t>To study the effect of different methods of </a:t>
            </a:r>
            <a:r>
              <a:rPr lang="en-US" dirty="0" err="1">
                <a:solidFill>
                  <a:prstClr val="black"/>
                </a:solidFill>
              </a:rPr>
              <a:t>biochar</a:t>
            </a:r>
            <a:r>
              <a:rPr lang="en-US" dirty="0">
                <a:solidFill>
                  <a:prstClr val="black"/>
                </a:solidFill>
              </a:rPr>
              <a:t> preparation using   cinnamon wood in relation to nutrient exchange properties. </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711" y="3509554"/>
            <a:ext cx="5488577" cy="1829526"/>
          </a:xfrm>
          <a:prstGeom prst="rect">
            <a:avLst/>
          </a:prstGeom>
        </p:spPr>
      </p:pic>
    </p:spTree>
    <p:extLst>
      <p:ext uri="{BB962C8B-B14F-4D97-AF65-F5344CB8AC3E}">
        <p14:creationId xmlns:p14="http://schemas.microsoft.com/office/powerpoint/2010/main" val="103434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Material and Methods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22514" y="1393371"/>
            <a:ext cx="10831286" cy="4783592"/>
          </a:xfrm>
        </p:spPr>
        <p:txBody>
          <a:bodyPr>
            <a:normAutofit/>
          </a:bodyPr>
          <a:lstStyle/>
          <a:p>
            <a:pPr marL="0" lvl="0" indent="0">
              <a:buNone/>
            </a:pPr>
            <a:r>
              <a:rPr lang="en-US" u="sng" dirty="0">
                <a:solidFill>
                  <a:prstClr val="black"/>
                </a:solidFill>
              </a:rPr>
              <a:t>Experimental Location </a:t>
            </a:r>
          </a:p>
          <a:p>
            <a:pPr marL="171450" lvl="0" indent="-171450" defTabSz="685800">
              <a:spcBef>
                <a:spcPts val="750"/>
              </a:spcBef>
            </a:pPr>
            <a:r>
              <a:rPr lang="en-US" dirty="0">
                <a:solidFill>
                  <a:prstClr val="black"/>
                </a:solidFill>
              </a:rPr>
              <a:t>The experiment was conducted in Soil and Plant Nutrition division of National Cinnamon Research and Training center of the Department of Export Agriculture, </a:t>
            </a:r>
            <a:r>
              <a:rPr lang="en-US" dirty="0" err="1">
                <a:solidFill>
                  <a:prstClr val="black"/>
                </a:solidFill>
              </a:rPr>
              <a:t>Palolpitiya</a:t>
            </a:r>
            <a:r>
              <a:rPr lang="en-US" dirty="0">
                <a:solidFill>
                  <a:prstClr val="black"/>
                </a:solidFill>
              </a:rPr>
              <a:t>, </a:t>
            </a:r>
            <a:r>
              <a:rPr lang="en-US" dirty="0" err="1">
                <a:solidFill>
                  <a:prstClr val="black"/>
                </a:solidFill>
              </a:rPr>
              <a:t>Thihagoda</a:t>
            </a:r>
            <a:r>
              <a:rPr lang="en-US" dirty="0">
                <a:solidFill>
                  <a:prstClr val="black"/>
                </a:solidFill>
              </a:rPr>
              <a:t>, </a:t>
            </a:r>
            <a:r>
              <a:rPr lang="en-US" dirty="0" err="1">
                <a:solidFill>
                  <a:prstClr val="black"/>
                </a:solidFill>
              </a:rPr>
              <a:t>Matara</a:t>
            </a:r>
            <a:r>
              <a:rPr lang="en-US" dirty="0">
                <a:solidFill>
                  <a:prstClr val="black"/>
                </a:solidFill>
              </a:rPr>
              <a:t>.</a:t>
            </a:r>
          </a:p>
          <a:p>
            <a:pPr marL="0" lvl="0" indent="0">
              <a:lnSpc>
                <a:spcPct val="100000"/>
              </a:lnSpc>
              <a:spcBef>
                <a:spcPts val="0"/>
              </a:spcBef>
              <a:buNone/>
            </a:pPr>
            <a:endParaRPr lang="en-US" u="sng" dirty="0" smtClean="0">
              <a:solidFill>
                <a:prstClr val="black"/>
              </a:solidFill>
            </a:endParaRPr>
          </a:p>
          <a:p>
            <a:pPr marL="0" lvl="0" indent="0">
              <a:lnSpc>
                <a:spcPct val="100000"/>
              </a:lnSpc>
              <a:spcBef>
                <a:spcPts val="0"/>
              </a:spcBef>
              <a:buNone/>
            </a:pPr>
            <a:endParaRPr lang="en-US" u="sng" dirty="0" smtClean="0">
              <a:solidFill>
                <a:prstClr val="black"/>
              </a:solidFill>
            </a:endParaRPr>
          </a:p>
          <a:p>
            <a:pPr marL="0" lvl="0" indent="0">
              <a:lnSpc>
                <a:spcPct val="100000"/>
              </a:lnSpc>
              <a:spcBef>
                <a:spcPts val="0"/>
              </a:spcBef>
              <a:buNone/>
            </a:pPr>
            <a:endParaRPr lang="en-US" u="sng" dirty="0">
              <a:solidFill>
                <a:prstClr val="black"/>
              </a:solidFill>
            </a:endParaRPr>
          </a:p>
          <a:p>
            <a:pPr marL="0" lvl="0" indent="0">
              <a:lnSpc>
                <a:spcPct val="100000"/>
              </a:lnSpc>
              <a:spcBef>
                <a:spcPts val="0"/>
              </a:spcBef>
              <a:buNone/>
            </a:pPr>
            <a:r>
              <a:rPr lang="en-US" u="sng" dirty="0" smtClean="0">
                <a:solidFill>
                  <a:prstClr val="black"/>
                </a:solidFill>
              </a:rPr>
              <a:t>Experimental </a:t>
            </a:r>
            <a:r>
              <a:rPr lang="en-US" u="sng" dirty="0">
                <a:solidFill>
                  <a:prstClr val="black"/>
                </a:solidFill>
              </a:rPr>
              <a:t>Design</a:t>
            </a:r>
          </a:p>
          <a:p>
            <a:pPr marL="171450" lvl="0" indent="-171450" defTabSz="685800">
              <a:spcBef>
                <a:spcPts val="750"/>
              </a:spcBef>
            </a:pPr>
            <a:r>
              <a:rPr lang="en-US" dirty="0">
                <a:solidFill>
                  <a:prstClr val="black"/>
                </a:solidFill>
              </a:rPr>
              <a:t> The study was arranged into a Complete Randomized Design (CRD) With six treatment and three replicates.</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622" y="2923948"/>
            <a:ext cx="3058582" cy="1722437"/>
          </a:xfrm>
          <a:prstGeom prst="rect">
            <a:avLst/>
          </a:prstGeom>
        </p:spPr>
      </p:pic>
    </p:spTree>
    <p:extLst>
      <p:ext uri="{BB962C8B-B14F-4D97-AF65-F5344CB8AC3E}">
        <p14:creationId xmlns:p14="http://schemas.microsoft.com/office/powerpoint/2010/main" val="175458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514" y="365125"/>
            <a:ext cx="9307286" cy="1325563"/>
          </a:xfrm>
        </p:spPr>
        <p:txBody>
          <a:bodyPr/>
          <a:lstStyle/>
          <a:p>
            <a:r>
              <a:rPr lang="en-US" dirty="0">
                <a:solidFill>
                  <a:prstClr val="black"/>
                </a:solidFill>
              </a:rPr>
              <a:t>Treatments</a:t>
            </a:r>
            <a:endParaRPr lang="en-US" dirty="0"/>
          </a:p>
        </p:txBody>
      </p:sp>
      <p:pic>
        <p:nvPicPr>
          <p:cNvPr id="5" name="Content Placeholder 4"/>
          <p:cNvPicPr>
            <a:picLocks noGrp="1" noChangeAspect="1"/>
          </p:cNvPicPr>
          <p:nvPr>
            <p:ph idx="1"/>
          </p:nvPr>
        </p:nvPicPr>
        <p:blipFill>
          <a:blip r:embed="rId2"/>
          <a:stretch>
            <a:fillRect/>
          </a:stretch>
        </p:blipFill>
        <p:spPr>
          <a:xfrm>
            <a:off x="1219200" y="1245326"/>
            <a:ext cx="10371909" cy="5195418"/>
          </a:xfrm>
          <a:prstGeom prst="rect">
            <a:avLst/>
          </a:prstGeom>
        </p:spPr>
      </p:pic>
      <p:sp>
        <p:nvSpPr>
          <p:cNvPr id="4" name="Slide Number Placeholder 3"/>
          <p:cNvSpPr>
            <a:spLocks noGrp="1"/>
          </p:cNvSpPr>
          <p:nvPr>
            <p:ph type="sldNum" sz="quarter" idx="12"/>
          </p:nvPr>
        </p:nvSpPr>
        <p:spPr>
          <a:xfrm>
            <a:off x="9324703" y="6492875"/>
            <a:ext cx="2743200" cy="365125"/>
          </a:xfrm>
        </p:spPr>
        <p:txBody>
          <a:bodyPr/>
          <a:lstStyle/>
          <a:p>
            <a:fld id="{48FC179B-E1DC-44DF-B0E4-66A8D350C2BE}" type="slidenum">
              <a:rPr lang="en-US" smtClean="0"/>
              <a:t>7</a:t>
            </a:fld>
            <a:endParaRPr lang="en-US"/>
          </a:p>
        </p:txBody>
      </p:sp>
    </p:spTree>
    <p:extLst>
      <p:ext uri="{BB962C8B-B14F-4D97-AF65-F5344CB8AC3E}">
        <p14:creationId xmlns:p14="http://schemas.microsoft.com/office/powerpoint/2010/main" val="209233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590" y="345781"/>
            <a:ext cx="8593183" cy="1325563"/>
          </a:xfrm>
        </p:spPr>
        <p:txBody>
          <a:bodyPr/>
          <a:lstStyle/>
          <a:p>
            <a:r>
              <a:rPr lang="en-US" dirty="0" err="1" smtClean="0"/>
              <a:t>Biochar</a:t>
            </a:r>
            <a:r>
              <a:rPr lang="en-US" dirty="0" smtClean="0"/>
              <a:t> preparation methods</a:t>
            </a:r>
            <a:endParaRPr lang="en-US" dirty="0"/>
          </a:p>
        </p:txBody>
      </p:sp>
      <p:pic>
        <p:nvPicPr>
          <p:cNvPr id="5" name="Content Placeholder 4"/>
          <p:cNvPicPr>
            <a:picLocks noGrp="1" noChangeAspect="1"/>
          </p:cNvPicPr>
          <p:nvPr>
            <p:ph idx="1"/>
          </p:nvPr>
        </p:nvPicPr>
        <p:blipFill>
          <a:blip r:embed="rId2"/>
          <a:stretch>
            <a:fillRect/>
          </a:stretch>
        </p:blipFill>
        <p:spPr>
          <a:xfrm>
            <a:off x="966651" y="1523787"/>
            <a:ext cx="9731122" cy="4914434"/>
          </a:xfrm>
          <a:prstGeom prst="rect">
            <a:avLst/>
          </a:prstGeom>
        </p:spPr>
      </p:pic>
      <p:sp>
        <p:nvSpPr>
          <p:cNvPr id="4" name="Slide Number Placeholder 3"/>
          <p:cNvSpPr>
            <a:spLocks noGrp="1"/>
          </p:cNvSpPr>
          <p:nvPr>
            <p:ph type="sldNum" sz="quarter" idx="12"/>
          </p:nvPr>
        </p:nvSpPr>
        <p:spPr>
          <a:xfrm>
            <a:off x="9246326" y="6492875"/>
            <a:ext cx="2743200" cy="365125"/>
          </a:xfrm>
        </p:spPr>
        <p:txBody>
          <a:bodyPr/>
          <a:lstStyle/>
          <a:p>
            <a:fld id="{48FC179B-E1DC-44DF-B0E4-66A8D350C2BE}" type="slidenum">
              <a:rPr lang="en-US" smtClean="0"/>
              <a:t>8</a:t>
            </a:fld>
            <a:endParaRPr lang="en-US"/>
          </a:p>
        </p:txBody>
      </p:sp>
    </p:spTree>
    <p:extLst>
      <p:ext uri="{BB962C8B-B14F-4D97-AF65-F5344CB8AC3E}">
        <p14:creationId xmlns:p14="http://schemas.microsoft.com/office/powerpoint/2010/main" val="411931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992" y="107795"/>
            <a:ext cx="9385663" cy="1290094"/>
          </a:xfrm>
        </p:spPr>
        <p:txBody>
          <a:bodyPr>
            <a:normAutofit/>
          </a:bodyPr>
          <a:lstStyle/>
          <a:p>
            <a:r>
              <a:rPr lang="en-US" sz="3600" dirty="0">
                <a:solidFill>
                  <a:srgbClr val="5B9BD5">
                    <a:lumMod val="75000"/>
                  </a:srgbClr>
                </a:solidFill>
              </a:rPr>
              <a:t>Muffle Furnace method at 600 ̊C, 1hour </a:t>
            </a:r>
            <a:endParaRPr lang="en-US" sz="3600" dirty="0"/>
          </a:p>
        </p:txBody>
      </p:sp>
      <p:sp>
        <p:nvSpPr>
          <p:cNvPr id="3" name="Content Placeholder 2"/>
          <p:cNvSpPr>
            <a:spLocks noGrp="1"/>
          </p:cNvSpPr>
          <p:nvPr>
            <p:ph idx="1"/>
          </p:nvPr>
        </p:nvSpPr>
        <p:spPr>
          <a:xfrm>
            <a:off x="137951" y="1264128"/>
            <a:ext cx="5929496" cy="5092222"/>
          </a:xfrm>
        </p:spPr>
        <p:txBody>
          <a:bodyPr/>
          <a:lstStyle/>
          <a:p>
            <a:pPr marL="228600" lvl="0" indent="-228600">
              <a:buFont typeface="Arial" panose="020B0604020202020204" pitchFamily="34" charset="0"/>
              <a:buChar char="•"/>
            </a:pPr>
            <a:r>
              <a:rPr lang="en-US" dirty="0">
                <a:solidFill>
                  <a:prstClr val="black"/>
                </a:solidFill>
              </a:rPr>
              <a:t>Feedstock was cut into 6 inch pieces using a saw.</a:t>
            </a:r>
          </a:p>
          <a:p>
            <a:pPr marL="228600" lvl="0" indent="-228600">
              <a:buFont typeface="Arial" panose="020B0604020202020204" pitchFamily="34" charset="0"/>
              <a:buChar char="•"/>
            </a:pPr>
            <a:r>
              <a:rPr lang="en-US" dirty="0">
                <a:solidFill>
                  <a:prstClr val="black"/>
                </a:solidFill>
              </a:rPr>
              <a:t>Diameter of each sticks was measured and initial weight was measured.</a:t>
            </a:r>
          </a:p>
          <a:p>
            <a:pPr marL="228600" lvl="0" indent="-228600">
              <a:buFont typeface="Arial" panose="020B0604020202020204" pitchFamily="34" charset="0"/>
              <a:buChar char="•"/>
            </a:pPr>
            <a:r>
              <a:rPr lang="en-US" dirty="0">
                <a:solidFill>
                  <a:prstClr val="black"/>
                </a:solidFill>
              </a:rPr>
              <a:t>Each 6 inch piece was wrapped by aluminum foil and 10 pieces were kept for one time in muffle furnace and burned it under 600 ̊C in 1 hour.</a:t>
            </a:r>
          </a:p>
          <a:p>
            <a:pPr marL="228600" lvl="0" indent="-228600">
              <a:buFont typeface="Arial" panose="020B0604020202020204" pitchFamily="34" charset="0"/>
              <a:buChar char="•"/>
            </a:pPr>
            <a:r>
              <a:rPr lang="en-US" dirty="0">
                <a:solidFill>
                  <a:prstClr val="black"/>
                </a:solidFill>
              </a:rPr>
              <a:t>Then burned wood pieces were kept in desiccator. </a:t>
            </a:r>
          </a:p>
          <a:p>
            <a:pPr marL="228600" lvl="0" indent="-228600">
              <a:buFont typeface="Arial" panose="020B0604020202020204" pitchFamily="34" charset="0"/>
              <a:buChar char="•"/>
            </a:pPr>
            <a:r>
              <a:rPr lang="en-US" dirty="0">
                <a:solidFill>
                  <a:prstClr val="black"/>
                </a:solidFill>
              </a:rPr>
              <a:t> finally, final weight was measured. </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5882"/>
          <a:stretch/>
        </p:blipFill>
        <p:spPr>
          <a:xfrm rot="5400000">
            <a:off x="8017011" y="1634669"/>
            <a:ext cx="2139694" cy="16257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50476" y="1818830"/>
            <a:ext cx="2232852" cy="12574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400" r="38267"/>
          <a:stretch/>
        </p:blipFill>
        <p:spPr>
          <a:xfrm rot="5400000">
            <a:off x="10235367" y="4262478"/>
            <a:ext cx="1566515" cy="194598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28763"/>
          <a:stretch/>
        </p:blipFill>
        <p:spPr>
          <a:xfrm rot="5400000">
            <a:off x="7816879" y="4498197"/>
            <a:ext cx="1759017" cy="15544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965153" y="4746259"/>
            <a:ext cx="1879356" cy="1058357"/>
          </a:xfrm>
          <a:prstGeom prst="rect">
            <a:avLst/>
          </a:prstGeom>
        </p:spPr>
      </p:pic>
      <p:sp>
        <p:nvSpPr>
          <p:cNvPr id="10" name="TextBox 9"/>
          <p:cNvSpPr txBox="1"/>
          <p:nvPr/>
        </p:nvSpPr>
        <p:spPr>
          <a:xfrm>
            <a:off x="6169152" y="3495915"/>
            <a:ext cx="1600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the diameter  </a:t>
            </a:r>
          </a:p>
        </p:txBody>
      </p:sp>
      <p:sp>
        <p:nvSpPr>
          <p:cNvPr id="11" name="TextBox 10"/>
          <p:cNvSpPr txBox="1"/>
          <p:nvPr/>
        </p:nvSpPr>
        <p:spPr>
          <a:xfrm>
            <a:off x="8264838" y="3517392"/>
            <a:ext cx="171736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Measured the initial weight </a:t>
            </a:r>
          </a:p>
        </p:txBody>
      </p:sp>
      <p:sp>
        <p:nvSpPr>
          <p:cNvPr id="12" name="TextBox 11"/>
          <p:cNvSpPr txBox="1"/>
          <p:nvPr/>
        </p:nvSpPr>
        <p:spPr>
          <a:xfrm>
            <a:off x="10419175" y="3315479"/>
            <a:ext cx="173496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Wrapped by using aluminum foil</a:t>
            </a:r>
          </a:p>
        </p:txBody>
      </p:sp>
      <p:sp>
        <p:nvSpPr>
          <p:cNvPr id="13" name="TextBox 12"/>
          <p:cNvSpPr txBox="1"/>
          <p:nvPr/>
        </p:nvSpPr>
        <p:spPr>
          <a:xfrm>
            <a:off x="9899734" y="5978272"/>
            <a:ext cx="227102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Put into muffle furnace</a:t>
            </a:r>
          </a:p>
        </p:txBody>
      </p:sp>
      <p:sp>
        <p:nvSpPr>
          <p:cNvPr id="14" name="TextBox 13"/>
          <p:cNvSpPr txBox="1"/>
          <p:nvPr/>
        </p:nvSpPr>
        <p:spPr>
          <a:xfrm>
            <a:off x="7764179" y="6125299"/>
            <a:ext cx="20396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Kept in desiccator </a:t>
            </a:r>
          </a:p>
        </p:txBody>
      </p:sp>
      <p:sp>
        <p:nvSpPr>
          <p:cNvPr id="15" name="Right Arrow 14"/>
          <p:cNvSpPr/>
          <p:nvPr/>
        </p:nvSpPr>
        <p:spPr>
          <a:xfrm>
            <a:off x="7769352" y="2195291"/>
            <a:ext cx="438912" cy="480853"/>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Right Arrow 15"/>
          <p:cNvSpPr/>
          <p:nvPr/>
        </p:nvSpPr>
        <p:spPr>
          <a:xfrm>
            <a:off x="9991344" y="2195291"/>
            <a:ext cx="443385" cy="407701"/>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 name="Down Arrow 16"/>
          <p:cNvSpPr/>
          <p:nvPr/>
        </p:nvSpPr>
        <p:spPr>
          <a:xfrm>
            <a:off x="10909686" y="3998182"/>
            <a:ext cx="560832" cy="454033"/>
          </a:xfrm>
          <a:prstGeom prst="down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Left Arrow 17"/>
          <p:cNvSpPr/>
          <p:nvPr/>
        </p:nvSpPr>
        <p:spPr>
          <a:xfrm>
            <a:off x="9451848" y="5254752"/>
            <a:ext cx="447886" cy="402336"/>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 name="Left Arrow 18"/>
          <p:cNvSpPr/>
          <p:nvPr/>
        </p:nvSpPr>
        <p:spPr>
          <a:xfrm>
            <a:off x="7478841" y="5282184"/>
            <a:ext cx="351915" cy="475488"/>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 name="Slide Number Placeholder 20"/>
          <p:cNvSpPr txBox="1">
            <a:spLocks/>
          </p:cNvSpPr>
          <p:nvPr/>
        </p:nvSpPr>
        <p:spPr>
          <a:xfrm>
            <a:off x="9293866" y="656555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6FF6FB-4B45-4E32-9C49-2078C49719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1" name="Picture 20"/>
          <p:cNvPicPr>
            <a:picLocks noChangeAspect="1"/>
          </p:cNvPicPr>
          <p:nvPr/>
        </p:nvPicPr>
        <p:blipFill>
          <a:blip r:embed="rId7"/>
          <a:stretch>
            <a:fillRect/>
          </a:stretch>
        </p:blipFill>
        <p:spPr>
          <a:xfrm>
            <a:off x="6115415" y="6144697"/>
            <a:ext cx="1858928" cy="613450"/>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4448" t="1309" r="28751" b="2080"/>
          <a:stretch/>
        </p:blipFill>
        <p:spPr>
          <a:xfrm rot="5400000">
            <a:off x="10259452" y="1605719"/>
            <a:ext cx="1959379" cy="1595849"/>
          </a:xfrm>
          <a:prstGeom prst="rect">
            <a:avLst/>
          </a:prstGeom>
        </p:spPr>
      </p:pic>
    </p:spTree>
    <p:extLst>
      <p:ext uri="{BB962C8B-B14F-4D97-AF65-F5344CB8AC3E}">
        <p14:creationId xmlns:p14="http://schemas.microsoft.com/office/powerpoint/2010/main" val="3079342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292</TotalTime>
  <Words>1714</Words>
  <Application>Microsoft Office PowerPoint</Application>
  <PresentationFormat>Widescreen</PresentationFormat>
  <Paragraphs>302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Iskoola Pota</vt:lpstr>
      <vt:lpstr>Times New Roman</vt:lpstr>
      <vt:lpstr>Wingdings</vt:lpstr>
      <vt:lpstr>Office Theme</vt:lpstr>
      <vt:lpstr>Nutrient Exchange by Cinnamon  (Cinnamomum zeylanicum Blume)  Wood Biochar as Affected by the Methods of Preparation</vt:lpstr>
      <vt:lpstr>Content for  the presentation</vt:lpstr>
      <vt:lpstr>Introduction</vt:lpstr>
      <vt:lpstr>Research problem</vt:lpstr>
      <vt:lpstr>Objective</vt:lpstr>
      <vt:lpstr>Material and Methods</vt:lpstr>
      <vt:lpstr>Treatments</vt:lpstr>
      <vt:lpstr>Biochar preparation methods</vt:lpstr>
      <vt:lpstr>Muffle Furnace method at 600 ̊C, 1hour </vt:lpstr>
      <vt:lpstr>Double barrel method at 70min &amp; 90min </vt:lpstr>
      <vt:lpstr>Cone pit method at 50min &amp; 70min </vt:lpstr>
      <vt:lpstr>Column preparation </vt:lpstr>
      <vt:lpstr>Media preparation</vt:lpstr>
      <vt:lpstr>Media filling</vt:lpstr>
      <vt:lpstr>Experimental procedure </vt:lpstr>
      <vt:lpstr>PowerPoint Presentation</vt:lpstr>
      <vt:lpstr>Data collection </vt:lpstr>
      <vt:lpstr>Initial and final media analysis  </vt:lpstr>
      <vt:lpstr>Leachate analysis </vt:lpstr>
      <vt:lpstr>Data analysis </vt:lpstr>
      <vt:lpstr>Results and Discussion</vt:lpstr>
      <vt:lpstr> Biochar and leaching of Phosphorus  </vt:lpstr>
      <vt:lpstr> Biochar and leaching of Potassium  </vt:lpstr>
      <vt:lpstr>Biochar and pH in leachate  </vt:lpstr>
      <vt:lpstr>Biochar and Electrical Conductivity of leachate </vt:lpstr>
      <vt:lpstr> Comparison of total nitrogen in initial and final media (mg/kg) </vt:lpstr>
      <vt:lpstr>PowerPoint Presentation</vt:lpstr>
      <vt:lpstr>PowerPoint Presentation</vt:lpstr>
      <vt:lpstr>PowerPoint Presentation</vt:lpstr>
      <vt:lpstr>PowerPoint Presentation</vt:lpstr>
      <vt:lpstr>Conclusion </vt:lpstr>
      <vt:lpstr>Recommendations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Asus</cp:lastModifiedBy>
  <cp:revision>45</cp:revision>
  <dcterms:created xsi:type="dcterms:W3CDTF">2023-02-09T03:28:20Z</dcterms:created>
  <dcterms:modified xsi:type="dcterms:W3CDTF">2023-02-24T07:19:21Z</dcterms:modified>
</cp:coreProperties>
</file>