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3" r:id="rId2"/>
    <p:sldId id="291" r:id="rId3"/>
    <p:sldId id="258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92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9955-9A95-436C-99C3-9249808B2C9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908A-40DA-4385-96CA-0E233AB8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A908A-40DA-4385-96CA-0E233AB8F0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A908A-40DA-4385-96CA-0E233AB8F0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1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7969-4646-0311-37D1-2E355C5917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Research Topic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AE0CF-F39E-AF3A-21D1-E58FEE7FA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85C5-110D-2BCE-5729-CEE44BA3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83A7-1EC4-307E-554D-281220A7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7F6B-80C0-4DD9-5B3D-5C7D604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EA05-7E01-5383-DBE0-8DD3BF08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BAA55-5A9B-2056-A6C3-32F821CF0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26F8-0703-66E5-E71D-E1FC8C87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C5C9-8250-99C9-BCE1-B4AF3FB1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6E12C-4B65-E3AF-1721-C890FA4F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F473C-73E3-01D0-7AFC-C38C4A48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96384-DC25-594D-6B35-E3A83B32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F9C-5D81-9610-48C8-C313116E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B411-649C-341A-0F9E-AB2FBAE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B216-4EC5-B91B-1928-253A567E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3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Topic Here……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452A-D6F8-C6AE-3FEA-ADFC57F0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D072-65FF-CF97-B7E8-CB5B22EA1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2CF0D-0151-44E9-10B8-0738B9EEB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A0FD8-8632-4358-3ED7-0603A4B2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1A09-9139-A265-D5CF-79C46D5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7811F-7FA8-BF72-D8DB-21511B8A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7A8C-0323-E4BB-D073-B752DF7E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0559D-E3F0-4C5F-4D86-808179E8C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72E48-E5D6-4309-FE87-162FA1AF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A7410-28B9-1126-0F82-88CCCC466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13B33-090A-51AD-E7B4-AA38C5B5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F57A7-6E89-04D9-023A-140844CC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958A4-AEFE-A6A8-0386-6589FBB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B3EC1-87F8-80FE-0F81-CDBCA4A4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1659-B1BC-7FAE-991B-BF09F93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4906-531C-4B30-7879-310FD641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3892B-0FC9-B7C7-B278-75FBF37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59966-AABE-1811-710F-18CE3CF2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C124B-EF3A-7C52-502B-78199F7A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B8CAC-C8F4-4045-54C8-67793DD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00E0A-0E4F-0283-9D71-27DBDEC9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9EA5-45C2-D087-3AF0-DFEB3436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E509-E2B2-3FF9-0A5B-3508A025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9F53B-8935-BC25-B503-B4889244F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C09E0-9170-0D9A-AC6E-728CA3C5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F8903-2675-9F49-D34C-C32DDC4F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B0455-5F1B-6A63-20DA-AD38F3C0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56F0-7043-96BF-B4C4-43D1E414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F1898-3C62-34C4-E2B9-88B437588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88573-FF6E-CBA7-4CB0-4E874445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9B5EE-4355-D7FE-2C32-2FEF9FE8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73719-B06C-C3B0-5EF9-CCEAC643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46418-6E63-F759-38D3-A627712D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8BA6E-A64F-4653-598A-C97DA36121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2B1D3-6A11-F23D-7C31-1F0084E5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6B8D-AF73-C7A6-19BB-19FF9677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90DE-316E-2527-E356-1E437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E6F99-709F-265C-21DA-FF9CD8D306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DE379-A3B6-A30F-850E-E43DC7E04D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5FA48-51F2-7156-6E67-0E6CB765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C3BAD-0D32-6E57-565C-A9336A6B86C9}"/>
              </a:ext>
            </a:extLst>
          </p:cNvPr>
          <p:cNvSpPr txBox="1"/>
          <p:nvPr/>
        </p:nvSpPr>
        <p:spPr>
          <a:xfrm>
            <a:off x="2049194" y="60534"/>
            <a:ext cx="1014280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Impact of Above Ground Morphology of Cinnamon Plant on Yield and Processing: Traits desirable for Variety Improvement</a:t>
            </a:r>
            <a:endParaRPr lang="en-GB" sz="4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D8937-8C4E-FF65-AA55-1DBA4FC19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5"/>
          <a:stretch/>
        </p:blipFill>
        <p:spPr>
          <a:xfrm>
            <a:off x="2185183" y="2341563"/>
            <a:ext cx="4759568" cy="4176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6608A4-D751-1642-B751-C2376A5E7412}"/>
              </a:ext>
            </a:extLst>
          </p:cNvPr>
          <p:cNvSpPr txBox="1"/>
          <p:nvPr/>
        </p:nvSpPr>
        <p:spPr>
          <a:xfrm>
            <a:off x="7807568" y="4745038"/>
            <a:ext cx="4232032" cy="163121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K.P.S.Sewwandi</a:t>
            </a:r>
            <a:r>
              <a:rPr lang="en-US" sz="2000" dirty="0"/>
              <a:t> (16AGA 1303)</a:t>
            </a:r>
          </a:p>
          <a:p>
            <a:r>
              <a:rPr lang="en-US" sz="2000" dirty="0"/>
              <a:t>Module: Crop Production Technology</a:t>
            </a:r>
          </a:p>
          <a:p>
            <a:r>
              <a:rPr lang="en-US" sz="2000" dirty="0"/>
              <a:t>Department of Export Agriculture</a:t>
            </a:r>
          </a:p>
          <a:p>
            <a:r>
              <a:rPr lang="en-US" sz="2000" dirty="0"/>
              <a:t>Faculty of Agricultural Sciences</a:t>
            </a:r>
          </a:p>
          <a:p>
            <a:r>
              <a:rPr lang="en-US" sz="2000" dirty="0"/>
              <a:t>Sabaragamuwa University of Sri Lanka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3AE74B-5E39-A8B0-B6CE-AE31681B5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06" y="2341563"/>
            <a:ext cx="2363371" cy="2087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977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F5CA-6B7F-B568-67B7-6A82A7C9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198704" cy="522771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E6C03-39B8-9757-ED99-41DA8384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0418"/>
            <a:ext cx="12191999" cy="5335932"/>
          </a:xfrm>
        </p:spPr>
        <p:txBody>
          <a:bodyPr/>
          <a:lstStyle/>
          <a:p>
            <a:pPr lvl="0">
              <a:buFont typeface="Wingdings" pitchFamily="2"/>
              <a:buChar char="§"/>
            </a:pPr>
            <a:r>
              <a:rPr lang="en-US" b="1" dirty="0"/>
              <a:t>Shoot angle -</a:t>
            </a:r>
          </a:p>
          <a:p>
            <a:pPr marL="0" lvl="0" indent="0">
              <a:buNone/>
            </a:pPr>
            <a:r>
              <a:rPr lang="en-US" dirty="0"/>
              <a:t>Angle between vertical plane and harvesting stem (</a:t>
            </a:r>
            <a:r>
              <a:rPr lang="el-GR" dirty="0"/>
              <a:t>θ</a:t>
            </a:r>
            <a:r>
              <a:rPr lang="en-US" dirty="0"/>
              <a:t>) was measured as shoot angle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0E6A3-4A3F-F011-A60F-BA9A8538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0340998-679B-E61D-7C9B-D4F6F1DB5BE7}"/>
              </a:ext>
            </a:extLst>
          </p:cNvPr>
          <p:cNvSpPr/>
          <p:nvPr/>
        </p:nvSpPr>
        <p:spPr>
          <a:xfrm>
            <a:off x="8610603" y="-55536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ont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1C2AAB7-7BFC-A220-858D-0A0C3769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83" r="7904" b="13916"/>
          <a:stretch>
            <a:fillRect/>
          </a:stretch>
        </p:blipFill>
        <p:spPr>
          <a:xfrm>
            <a:off x="1790161" y="2140017"/>
            <a:ext cx="3727935" cy="3843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A504EAA-A9E7-E0AC-CEFD-C796726D0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6737579" y="2439357"/>
            <a:ext cx="3843031" cy="3244364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FCE160-73D0-C2CB-F9C5-4A9C149378F1}"/>
              </a:ext>
            </a:extLst>
          </p:cNvPr>
          <p:cNvSpPr txBox="1"/>
          <p:nvPr/>
        </p:nvSpPr>
        <p:spPr>
          <a:xfrm>
            <a:off x="5155096" y="4678881"/>
            <a:ext cx="1954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Horizontal plane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0CA7B-D74D-81F8-9032-787D4BF4DAFF}"/>
              </a:ext>
            </a:extLst>
          </p:cNvPr>
          <p:cNvSpPr txBox="1"/>
          <p:nvPr/>
        </p:nvSpPr>
        <p:spPr>
          <a:xfrm>
            <a:off x="4003814" y="5652916"/>
            <a:ext cx="2211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Ground level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140B0-5620-448A-8FF7-00AA995A6C31}"/>
              </a:ext>
            </a:extLst>
          </p:cNvPr>
          <p:cNvSpPr txBox="1"/>
          <p:nvPr/>
        </p:nvSpPr>
        <p:spPr>
          <a:xfrm>
            <a:off x="3150704" y="2189713"/>
            <a:ext cx="2539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Vertical plane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F77FE580-067C-4BDD-1B24-0C9146CAD848}"/>
              </a:ext>
            </a:extLst>
          </p:cNvPr>
          <p:cNvCxnSpPr/>
          <p:nvPr/>
        </p:nvCxnSpPr>
        <p:spPr>
          <a:xfrm flipH="1" flipV="1">
            <a:off x="4420539" y="5331294"/>
            <a:ext cx="290706" cy="321622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B5E6AD-3C84-6C24-EFD1-66373B470E76}"/>
              </a:ext>
            </a:extLst>
          </p:cNvPr>
          <p:cNvSpPr txBox="1"/>
          <p:nvPr/>
        </p:nvSpPr>
        <p:spPr>
          <a:xfrm>
            <a:off x="4420539" y="6094703"/>
            <a:ext cx="6221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Figure 4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Screening for shoot angle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7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C8C6-ACCC-47FD-C3DF-F234CD60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79" y="604911"/>
            <a:ext cx="10410092" cy="1256978"/>
          </a:xfrm>
        </p:spPr>
        <p:txBody>
          <a:bodyPr>
            <a:normAutofit fontScale="90000"/>
          </a:bodyPr>
          <a:lstStyle/>
          <a:p>
            <a:pPr marL="457200" marR="0" lvl="0" indent="-457200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Stem straightness -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- Main stem straightness data was taken by visual observation</a:t>
            </a: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- Scored system used in this study as follows;</a:t>
            </a: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Table 1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Stem straightness scoring data system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EE7192-8CAA-7BC8-F3BB-1868B2A49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54" y="1861890"/>
            <a:ext cx="10885492" cy="47085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DE43A-6E6F-65FF-3566-1C353E87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DA56A0-7A06-B8A6-DD0A-F6C86BBFD5CE}"/>
              </a:ext>
            </a:extLst>
          </p:cNvPr>
          <p:cNvSpPr/>
          <p:nvPr/>
        </p:nvSpPr>
        <p:spPr>
          <a:xfrm>
            <a:off x="8711172" y="7037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cont...</a:t>
            </a: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2E2CE57D-DA96-4DFE-DB56-7A2F8F27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35" b="8819"/>
          <a:stretch>
            <a:fillRect/>
          </a:stretch>
        </p:blipFill>
        <p:spPr>
          <a:xfrm>
            <a:off x="1104811" y="1975724"/>
            <a:ext cx="1524569" cy="25146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1DBF3AE-175D-56B4-3815-8850FB8315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57" t="14913" r="19124" b="10758"/>
          <a:stretch>
            <a:fillRect/>
          </a:stretch>
        </p:blipFill>
        <p:spPr>
          <a:xfrm>
            <a:off x="3920914" y="1957189"/>
            <a:ext cx="1524569" cy="2533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1D66122E-F978-B5B5-2AD1-7C033195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96" t="18666" r="21532" b="25334"/>
          <a:stretch>
            <a:fillRect/>
          </a:stretch>
        </p:blipFill>
        <p:spPr>
          <a:xfrm>
            <a:off x="6746519" y="1975724"/>
            <a:ext cx="1467824" cy="25210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BF2C7387-532B-B309-FC3F-6F2D43D741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969" t="6116" r="23204" b="31560"/>
          <a:stretch>
            <a:fillRect/>
          </a:stretch>
        </p:blipFill>
        <p:spPr>
          <a:xfrm>
            <a:off x="9515379" y="1975724"/>
            <a:ext cx="1355040" cy="25050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3917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FF81-4746-C89C-6ED5-94B5BFCB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1" y="406693"/>
            <a:ext cx="9398391" cy="647748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Branching habit -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4198-AB60-652B-543F-4AC60B76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4" y="1096009"/>
            <a:ext cx="11985674" cy="54569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-Plant heights were divided into three equal parts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-Branching habit scored by visual observation based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on score data system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Table 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Branching habit scoring data system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EF34C-84B6-1B9E-39F7-50133CC1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BC9B4B-2844-87B6-0859-AD2D2F53154B}"/>
              </a:ext>
            </a:extLst>
          </p:cNvPr>
          <p:cNvSpPr/>
          <p:nvPr/>
        </p:nvSpPr>
        <p:spPr>
          <a:xfrm>
            <a:off x="8711172" y="7037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cont...</a:t>
            </a: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3180C-B2D6-8E60-2773-25087284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07" y="873472"/>
            <a:ext cx="3039209" cy="52127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BA744-095C-F880-61A9-9A2FFCBF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4" y="3429000"/>
            <a:ext cx="7108552" cy="2828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446C2-8378-2D40-B942-F67D9EA0E202}"/>
              </a:ext>
            </a:extLst>
          </p:cNvPr>
          <p:cNvSpPr txBox="1"/>
          <p:nvPr/>
        </p:nvSpPr>
        <p:spPr>
          <a:xfrm>
            <a:off x="6698860" y="6086182"/>
            <a:ext cx="6398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of plant for screening branching habit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21B6B-DD53-995D-812C-CCC7EE4214E9}"/>
              </a:ext>
            </a:extLst>
          </p:cNvPr>
          <p:cNvSpPr txBox="1"/>
          <p:nvPr/>
        </p:nvSpPr>
        <p:spPr>
          <a:xfrm>
            <a:off x="10792294" y="1675339"/>
            <a:ext cx="1301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E15F1-342F-8684-23AD-3983CB8A4AF2}"/>
              </a:ext>
            </a:extLst>
          </p:cNvPr>
          <p:cNvSpPr txBox="1"/>
          <p:nvPr/>
        </p:nvSpPr>
        <p:spPr>
          <a:xfrm>
            <a:off x="10801672" y="2716334"/>
            <a:ext cx="1291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C9D330-F6B6-8BAC-2E9D-802A2C98E545}"/>
              </a:ext>
            </a:extLst>
          </p:cNvPr>
          <p:cNvSpPr txBox="1"/>
          <p:nvPr/>
        </p:nvSpPr>
        <p:spPr>
          <a:xfrm>
            <a:off x="10782917" y="3989696"/>
            <a:ext cx="13106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Bottom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56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E5FF-65BD-71A9-0A39-33D68284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FDF72-AADA-7651-B5FF-78A11479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6468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Number of nodes in harvestable stems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Number of nodes in harvestable stems were recorded by counting nodes in each stem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96151-AD30-ECCA-5BEA-F5983C2C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EDB77B-4D0B-079F-8FA1-93B21980D69C}"/>
              </a:ext>
            </a:extLst>
          </p:cNvPr>
          <p:cNvSpPr/>
          <p:nvPr/>
        </p:nvSpPr>
        <p:spPr>
          <a:xfrm>
            <a:off x="8610603" y="734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</a:t>
            </a:r>
            <a:r>
              <a:rPr lang="en-U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ont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40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66852-80D8-17FE-A446-B6B23E94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34" y="365125"/>
            <a:ext cx="5804453" cy="1325563"/>
          </a:xfrm>
        </p:spPr>
        <p:txBody>
          <a:bodyPr>
            <a:normAutofit fontScale="90000"/>
          </a:bodyPr>
          <a:lstStyle/>
          <a:p>
            <a:pPr marL="4604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Evaluation of yield parameters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D3E64-3FE5-E287-38B2-17472D5A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126435"/>
            <a:ext cx="8613914" cy="5366440"/>
          </a:xfrm>
        </p:spPr>
        <p:txBody>
          <a:bodyPr/>
          <a:lstStyle/>
          <a:p>
            <a:pPr marL="50324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Length of  the harvested stem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All the harvestable and mature stems in each plant were harvested from the field by taking the maximum stem length and measured  by using measuring tape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967B1-78E7-8335-E8E1-C0BF8CFB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3EA0C-A696-1A37-4622-B8719BDA4D36}"/>
              </a:ext>
            </a:extLst>
          </p:cNvPr>
          <p:cNvSpPr/>
          <p:nvPr/>
        </p:nvSpPr>
        <p:spPr>
          <a:xfrm>
            <a:off x="8295866" y="60470"/>
            <a:ext cx="3776865" cy="279605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Cont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5569A-1267-AD36-5106-89A18942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7683510" y="1805253"/>
            <a:ext cx="5533482" cy="3125675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9C32D-8E43-CD0F-61DB-2B28BBA7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256" y="3429000"/>
            <a:ext cx="3878610" cy="2528837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AD13C7-435D-C4B9-933D-A170135E35E5}"/>
              </a:ext>
            </a:extLst>
          </p:cNvPr>
          <p:cNvSpPr txBox="1"/>
          <p:nvPr/>
        </p:nvSpPr>
        <p:spPr>
          <a:xfrm>
            <a:off x="5294243" y="613483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Harvesting of Cinnamon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85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BEFA-4DB6-58EB-BF9E-BFECA1F0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863" y="644731"/>
            <a:ext cx="9153937" cy="64204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Peelability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-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93F7-A151-9333-E830-CFA316486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494822"/>
            <a:ext cx="11807688" cy="4861527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Data related to </a:t>
            </a:r>
            <a:r>
              <a:rPr lang="en-US" dirty="0" err="1"/>
              <a:t>peelability</a:t>
            </a:r>
            <a:r>
              <a:rPr lang="en-US" dirty="0"/>
              <a:t> was done while peeling process based on scored data system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b="1" dirty="0"/>
              <a:t>Table 3 </a:t>
            </a:r>
            <a:r>
              <a:rPr lang="en-US" sz="2400" dirty="0" err="1"/>
              <a:t>Peelability</a:t>
            </a:r>
            <a:r>
              <a:rPr lang="en-US" sz="2400" dirty="0"/>
              <a:t> scoring data system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9B96F-9067-1DE6-7DD1-1F793E55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7D0D40-E82F-89F7-798F-DA1F00A8660F}"/>
              </a:ext>
            </a:extLst>
          </p:cNvPr>
          <p:cNvSpPr/>
          <p:nvPr/>
        </p:nvSpPr>
        <p:spPr>
          <a:xfrm>
            <a:off x="8295866" y="60470"/>
            <a:ext cx="3776865" cy="279605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Cont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BB1F1-9381-26C9-CE18-042CB425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38" y="3533724"/>
            <a:ext cx="8242506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4A3A-B3C2-8ABF-4984-B3E9B5D1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365125"/>
            <a:ext cx="5340626" cy="132556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Peeling time -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ADD7-3900-4E61-1749-1219D9A9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The time used to peel each stem was recorded</a:t>
            </a:r>
          </a:p>
          <a:p>
            <a:pPr marL="0" lvl="0" indent="0">
              <a:buNone/>
            </a:pPr>
            <a:r>
              <a:rPr lang="en-US" dirty="0"/>
              <a:t>separately using stop watch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8E82A-0A8A-8395-9E0E-B9FF5B5D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54CD94-DC3F-FC36-A634-288596C11322}"/>
              </a:ext>
            </a:extLst>
          </p:cNvPr>
          <p:cNvSpPr/>
          <p:nvPr/>
        </p:nvSpPr>
        <p:spPr>
          <a:xfrm>
            <a:off x="8295866" y="60470"/>
            <a:ext cx="3776865" cy="279605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Cont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82644FF-D553-5948-56EC-359199A7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19" r="11798"/>
          <a:stretch>
            <a:fillRect/>
          </a:stretch>
        </p:blipFill>
        <p:spPr>
          <a:xfrm rot="5400013">
            <a:off x="7280025" y="1423467"/>
            <a:ext cx="5404350" cy="3596353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06425-8B0A-02E9-6728-165842DC1770}"/>
              </a:ext>
            </a:extLst>
          </p:cNvPr>
          <p:cNvSpPr txBox="1"/>
          <p:nvPr/>
        </p:nvSpPr>
        <p:spPr>
          <a:xfrm>
            <a:off x="7951304" y="6056706"/>
            <a:ext cx="4121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Peeling of cinnamon bark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15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9BB5-102B-C052-CE5D-FBB6C30D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475298"/>
            <a:ext cx="9352722" cy="101184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Total dry bark weight -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5DC4-74AF-39DB-6847-A4CEBCED4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715738"/>
            <a:ext cx="8070574" cy="4276787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Peeled bark of each replicate was dried for 5 days under shade condition and dry weight was measured separately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3125C-E0DF-1F14-D29A-72B718DA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2DEB3E-6F41-8637-BFD7-1603587AE73C}"/>
              </a:ext>
            </a:extLst>
          </p:cNvPr>
          <p:cNvSpPr/>
          <p:nvPr/>
        </p:nvSpPr>
        <p:spPr>
          <a:xfrm>
            <a:off x="8295866" y="60470"/>
            <a:ext cx="3776865" cy="279605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Cont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3C794-00B4-1410-0647-FD33904B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55" r="9930"/>
          <a:stretch>
            <a:fillRect/>
          </a:stretch>
        </p:blipFill>
        <p:spPr>
          <a:xfrm rot="5400013">
            <a:off x="7539991" y="1646020"/>
            <a:ext cx="5288615" cy="3404384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88436F-F2B4-1828-3F44-D746A10DBE88}"/>
              </a:ext>
            </a:extLst>
          </p:cNvPr>
          <p:cNvSpPr txBox="1"/>
          <p:nvPr/>
        </p:nvSpPr>
        <p:spPr>
          <a:xfrm>
            <a:off x="8070576" y="6092765"/>
            <a:ext cx="4227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Weighing dry bark weight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7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3A28F-937D-B286-70A5-2BBD0E0A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2" y="340075"/>
            <a:ext cx="9206948" cy="1009651"/>
          </a:xfrm>
        </p:spPr>
        <p:txBody>
          <a:bodyPr>
            <a:normAutofit/>
          </a:bodyPr>
          <a:lstStyle/>
          <a:p>
            <a:pPr marL="45720" marR="0" lvl="0" indent="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 sz="3200" dirty="0">
                <a:latin typeface="+mn-lt"/>
              </a:rPr>
              <a:t>Data analysis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BFDE-F4B5-16AE-5F7E-37057EB1F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All the data were analyzed by statistical software IBM SPSS statistics (version 25)</a:t>
            </a:r>
          </a:p>
          <a:p>
            <a:pPr marL="5029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Pearson correlation analysis and regression analysis were performed to study the effect of morphological characters on bark yield and processing </a:t>
            </a:r>
          </a:p>
          <a:p>
            <a:pPr marL="50292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Then cluster analysis was performed to cluster the accessions. After that one-way ANOVA was performed based on the clusters that formed to identify the effect of morphological and yield parameters on clusters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89E27-E183-AB51-F64A-308FECD9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26937E-5C0D-DE74-1CD4-7FAA946B8390}"/>
              </a:ext>
            </a:extLst>
          </p:cNvPr>
          <p:cNvSpPr/>
          <p:nvPr/>
        </p:nvSpPr>
        <p:spPr>
          <a:xfrm>
            <a:off x="8295866" y="60470"/>
            <a:ext cx="3776865" cy="279605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Cont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09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853E-C80D-601C-734C-5A6F3406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FF66-CC09-DB26-99A6-9B68DB232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C90F-A379-E78B-9176-4BE58281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BCFA3-5784-0C32-616E-1CCEE8BD1C8F}"/>
              </a:ext>
            </a:extLst>
          </p:cNvPr>
          <p:cNvSpPr txBox="1"/>
          <p:nvPr/>
        </p:nvSpPr>
        <p:spPr>
          <a:xfrm>
            <a:off x="3376246" y="2754516"/>
            <a:ext cx="6217919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Results and discussion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19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CCDE-D98E-197C-6EE7-59B0A399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CFD00-EF0F-A41A-9AC5-F9D72CD8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566" y="1690688"/>
            <a:ext cx="10381956" cy="5030786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Introduction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Objectives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Methodology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Results and discussion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Conclusions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Suggestions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Acknowledgement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cs typeface="Calibri" pitchFamily="3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1119-3F86-14B4-5B22-49FC2D4E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BE28E-E212-DA43-38B8-6D52966B682D}"/>
              </a:ext>
            </a:extLst>
          </p:cNvPr>
          <p:cNvSpPr txBox="1"/>
          <p:nvPr/>
        </p:nvSpPr>
        <p:spPr>
          <a:xfrm>
            <a:off x="2199862" y="365125"/>
            <a:ext cx="9153938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Content</a:t>
            </a:r>
            <a:endParaRPr lang="en-GB" sz="4400" b="1" dirty="0">
              <a:latin typeface="+mj-lt"/>
            </a:endParaRPr>
          </a:p>
        </p:txBody>
      </p:sp>
      <p:pic>
        <p:nvPicPr>
          <p:cNvPr id="1026" name="Picture 2" descr="100 Animation ideas | animation, powerpoint animation, animated clipart">
            <a:extLst>
              <a:ext uri="{FF2B5EF4-FFF2-40B4-BE49-F238E27FC236}">
                <a16:creationId xmlns:a16="http://schemas.microsoft.com/office/drawing/2014/main" id="{03CE6781-D13F-AE36-57DD-5BD66790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23" y="2869809"/>
            <a:ext cx="2743200" cy="33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4BDF-A8E0-243C-B8D0-ACD6505B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590" y="455755"/>
            <a:ext cx="10111405" cy="864360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Impact of morphological characters on bark yield and peeling time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7EBB-9DB2-DB5B-EFD7-1A8A368C5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192696"/>
            <a:ext cx="11873948" cy="528761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of Pearson correlation analysis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40F42-AE5A-9E6E-4E2D-65BCF3EB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3480471-87B0-C0ED-BFF2-234FDE4E6471}"/>
              </a:ext>
            </a:extLst>
          </p:cNvPr>
          <p:cNvSpPr txBox="1"/>
          <p:nvPr/>
        </p:nvSpPr>
        <p:spPr>
          <a:xfrm>
            <a:off x="8309317" y="55641"/>
            <a:ext cx="3882679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1CC07B-721B-E5B1-4BBD-270387E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56603"/>
              </p:ext>
            </p:extLst>
          </p:nvPr>
        </p:nvGraphicFramePr>
        <p:xfrm>
          <a:off x="332967" y="1720229"/>
          <a:ext cx="10015317" cy="4145280"/>
        </p:xfrm>
        <a:graphic>
          <a:graphicData uri="http://schemas.openxmlformats.org/drawingml/2006/table">
            <a:tbl>
              <a:tblPr firstRow="1" bandRow="1">
                <a:effectLst/>
                <a:tableStyleId>{10A1B5D5-9B99-4C35-A422-299274C87663}</a:tableStyleId>
              </a:tblPr>
              <a:tblGrid>
                <a:gridCol w="3338439">
                  <a:extLst>
                    <a:ext uri="{9D8B030D-6E8A-4147-A177-3AD203B41FA5}">
                      <a16:colId xmlns:a16="http://schemas.microsoft.com/office/drawing/2014/main" val="2892622274"/>
                    </a:ext>
                  </a:extLst>
                </a:gridCol>
                <a:gridCol w="3338439">
                  <a:extLst>
                    <a:ext uri="{9D8B030D-6E8A-4147-A177-3AD203B41FA5}">
                      <a16:colId xmlns:a16="http://schemas.microsoft.com/office/drawing/2014/main" val="4263111963"/>
                    </a:ext>
                  </a:extLst>
                </a:gridCol>
                <a:gridCol w="3338439">
                  <a:extLst>
                    <a:ext uri="{9D8B030D-6E8A-4147-A177-3AD203B41FA5}">
                      <a16:colId xmlns:a16="http://schemas.microsoft.com/office/drawing/2014/main" val="284510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         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Dry bark yield</a:t>
                      </a:r>
                      <a:endParaRPr lang="en-GB" sz="2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         Peeling time</a:t>
                      </a:r>
                      <a:endParaRPr lang="en-GB" sz="2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030543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Internodal length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0.315</a:t>
                      </a:r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**</a:t>
                      </a:r>
                      <a:endParaRPr lang="en-GB" sz="280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 - 0.134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998762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Stem straightness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- 0.305</a:t>
                      </a:r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**</a:t>
                      </a:r>
                      <a:endParaRPr lang="en-GB" sz="280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   0.271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*</a:t>
                      </a:r>
                      <a:endParaRPr lang="en-GB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969586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Shoot angle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1.71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 - 0.227</a:t>
                      </a:r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*</a:t>
                      </a:r>
                      <a:endParaRPr lang="en-GB" sz="280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48337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Leaf surface area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-0.064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   0.064</a:t>
                      </a:r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257531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/>
                        <a:t>Number of nodes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0.551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**</a:t>
                      </a:r>
                      <a:endParaRPr lang="en-GB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/>
                        <a:t>                      0.428</a:t>
                      </a:r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**</a:t>
                      </a:r>
                      <a:endParaRPr lang="en-GB" sz="280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867199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/>
                        <a:t>Canopy spread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0.605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**</a:t>
                      </a:r>
                      <a:endParaRPr lang="en-GB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   0.072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413441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lvl="0"/>
                      <a:r>
                        <a:rPr lang="en-US" sz="2800"/>
                        <a:t>Branching habit</a:t>
                      </a:r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0.167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dirty="0"/>
                        <a:t>                    - 0.148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325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BEE0B9-A515-DD58-7AA8-B8C5BC606FC9}"/>
              </a:ext>
            </a:extLst>
          </p:cNvPr>
          <p:cNvSpPr txBox="1"/>
          <p:nvPr/>
        </p:nvSpPr>
        <p:spPr>
          <a:xfrm>
            <a:off x="1012122" y="58655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 Correlation is significant at the 0.01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* Correlation is significant at the 0.05 level.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96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2A60-1D4F-655F-586B-40EDA190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9" y="365125"/>
            <a:ext cx="9167189" cy="1325563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According to the literature….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9FA9-F0CA-E2DB-CD3C-814CD0780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Cinnamon plants with large leaves had high bark yield (Wijesinghe and Gunarathna,2001)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Moreover, the bark yield had a significant positive correlations with canopy spread and tree erectness (Liyanage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et al.,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2021)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cs typeface="Calibri" pitchFamily="3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37922-CB5F-8F46-8813-C245DB01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259F552-1177-1305-B278-D6E42A750BF0}"/>
              </a:ext>
            </a:extLst>
          </p:cNvPr>
          <p:cNvSpPr txBox="1"/>
          <p:nvPr/>
        </p:nvSpPr>
        <p:spPr>
          <a:xfrm>
            <a:off x="8309317" y="55641"/>
            <a:ext cx="3882679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35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21F3-3EB6-DFA8-8BAB-40CB0EBB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45EC6-5160-A4E6-326B-00A06419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9867C95-BFBB-3D87-2FC9-E1D2EFA2FEAF}"/>
              </a:ext>
            </a:extLst>
          </p:cNvPr>
          <p:cNvSpPr txBox="1"/>
          <p:nvPr/>
        </p:nvSpPr>
        <p:spPr>
          <a:xfrm>
            <a:off x="8309317" y="55641"/>
            <a:ext cx="3882679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227803C-DCB7-A0CC-5485-5A0083403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903" b="7711"/>
          <a:stretch>
            <a:fillRect/>
          </a:stretch>
        </p:blipFill>
        <p:spPr>
          <a:xfrm>
            <a:off x="838200" y="924414"/>
            <a:ext cx="4757530" cy="422862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BE96D-7D9A-5B18-EDCD-9BA46259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6" b="5833"/>
          <a:stretch>
            <a:fillRect/>
          </a:stretch>
        </p:blipFill>
        <p:spPr>
          <a:xfrm>
            <a:off x="6372040" y="920773"/>
            <a:ext cx="4981760" cy="44304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7D4CF-2A6F-8AB9-5C93-9BF9EBB1310B}"/>
              </a:ext>
            </a:extLst>
          </p:cNvPr>
          <p:cNvSpPr txBox="1"/>
          <p:nvPr/>
        </p:nvSpPr>
        <p:spPr>
          <a:xfrm>
            <a:off x="1470991" y="5486136"/>
            <a:ext cx="3379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Maximum canopy diameter (cm)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D312EFD2-7793-50EB-88CA-06CCC7894D79}"/>
              </a:ext>
            </a:extLst>
          </p:cNvPr>
          <p:cNvSpPr txBox="1"/>
          <p:nvPr/>
        </p:nvSpPr>
        <p:spPr>
          <a:xfrm rot="16200004">
            <a:off x="-783388" y="2681147"/>
            <a:ext cx="238793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Dry bark weight (g)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D09B0-53E1-C337-629F-4E803EA05164}"/>
              </a:ext>
            </a:extLst>
          </p:cNvPr>
          <p:cNvSpPr txBox="1"/>
          <p:nvPr/>
        </p:nvSpPr>
        <p:spPr>
          <a:xfrm>
            <a:off x="112643" y="588429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9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maximum canopy diameter with dry bark weight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AD5769E-04C0-1176-B48F-9F476D1A905C}"/>
              </a:ext>
            </a:extLst>
          </p:cNvPr>
          <p:cNvSpPr txBox="1"/>
          <p:nvPr/>
        </p:nvSpPr>
        <p:spPr>
          <a:xfrm>
            <a:off x="7341706" y="5486136"/>
            <a:ext cx="310896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Average internodal length (cm)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B6A35F0-2B91-0B86-B941-30B45C04A462}"/>
              </a:ext>
            </a:extLst>
          </p:cNvPr>
          <p:cNvSpPr txBox="1"/>
          <p:nvPr/>
        </p:nvSpPr>
        <p:spPr>
          <a:xfrm rot="16200004">
            <a:off x="4884549" y="2714187"/>
            <a:ext cx="235868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Dry bark weight (g)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5D3B2-402D-7E9B-AFE5-5C6836CBDA2A}"/>
              </a:ext>
            </a:extLst>
          </p:cNvPr>
          <p:cNvSpPr txBox="1"/>
          <p:nvPr/>
        </p:nvSpPr>
        <p:spPr>
          <a:xfrm>
            <a:off x="6063891" y="585753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average internodal length with dry bark weight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BFFA21-FDA0-BB52-CFAE-4B5E4D185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92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1E12-9F7E-E7E8-286B-D2BAFC9F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5AC43-6946-4ACD-0823-69414440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4B25136-AC9C-4A91-6A31-F17D5C2BDD04}"/>
              </a:ext>
            </a:extLst>
          </p:cNvPr>
          <p:cNvSpPr txBox="1"/>
          <p:nvPr/>
        </p:nvSpPr>
        <p:spPr>
          <a:xfrm>
            <a:off x="8284829" y="64995"/>
            <a:ext cx="3869786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145614A-52A1-06CA-E435-BE6458915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84" b="7049"/>
          <a:stretch>
            <a:fillRect/>
          </a:stretch>
        </p:blipFill>
        <p:spPr>
          <a:xfrm>
            <a:off x="859264" y="791681"/>
            <a:ext cx="5236734" cy="4587563"/>
          </a:xfr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B8DB533-C48E-371B-08AD-99CB1FC7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5" b="6263"/>
          <a:stretch>
            <a:fillRect/>
          </a:stretch>
        </p:blipFill>
        <p:spPr>
          <a:xfrm>
            <a:off x="6813453" y="791681"/>
            <a:ext cx="5234555" cy="45875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3D3960-C042-893C-FE65-ADA8B7F9D86D}"/>
              </a:ext>
            </a:extLst>
          </p:cNvPr>
          <p:cNvSpPr txBox="1"/>
          <p:nvPr/>
        </p:nvSpPr>
        <p:spPr>
          <a:xfrm>
            <a:off x="2436566" y="5355816"/>
            <a:ext cx="2281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Stem straightness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DB535A2-D874-31A0-E6F2-70EF70579643}"/>
              </a:ext>
            </a:extLst>
          </p:cNvPr>
          <p:cNvSpPr txBox="1"/>
          <p:nvPr/>
        </p:nvSpPr>
        <p:spPr>
          <a:xfrm rot="16200004">
            <a:off x="-688351" y="2464984"/>
            <a:ext cx="223598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Dry bark weight (g)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7A357-BA4C-BF21-2761-7AE52E1B8613}"/>
              </a:ext>
            </a:extLst>
          </p:cNvPr>
          <p:cNvSpPr txBox="1"/>
          <p:nvPr/>
        </p:nvSpPr>
        <p:spPr>
          <a:xfrm>
            <a:off x="132522" y="572564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stem straightness with dry bark weight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F4C0DF-6A06-F955-E9B4-B022BDFFF702}"/>
              </a:ext>
            </a:extLst>
          </p:cNvPr>
          <p:cNvSpPr txBox="1"/>
          <p:nvPr/>
        </p:nvSpPr>
        <p:spPr>
          <a:xfrm>
            <a:off x="8319050" y="5379244"/>
            <a:ext cx="3034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nodes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DA51A4BF-28DF-E57C-A430-313CAE071099}"/>
              </a:ext>
            </a:extLst>
          </p:cNvPr>
          <p:cNvSpPr txBox="1"/>
          <p:nvPr/>
        </p:nvSpPr>
        <p:spPr>
          <a:xfrm rot="16200004">
            <a:off x="5396397" y="2394276"/>
            <a:ext cx="22584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Dry bark weight (g)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22F35C-0D1E-BD44-D549-06313A94D220}"/>
              </a:ext>
            </a:extLst>
          </p:cNvPr>
          <p:cNvSpPr txBox="1"/>
          <p:nvPr/>
        </p:nvSpPr>
        <p:spPr>
          <a:xfrm>
            <a:off x="6453809" y="5741038"/>
            <a:ext cx="5700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number of nodes with dry bark weight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7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B740-14A1-3795-375A-C634855F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FA6879-CCE5-8C46-2340-1FFAF4EDA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190" y="945080"/>
            <a:ext cx="5064107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7D53B-29E4-FE54-3F16-4D4F417F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14DF4EE-A639-B618-15A3-A89E08EC1AEF}"/>
              </a:ext>
            </a:extLst>
          </p:cNvPr>
          <p:cNvSpPr txBox="1"/>
          <p:nvPr/>
        </p:nvSpPr>
        <p:spPr>
          <a:xfrm>
            <a:off x="8284829" y="64995"/>
            <a:ext cx="3869786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B936D-5863-3F86-3B9D-C631F8C7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92" y="945080"/>
            <a:ext cx="5364945" cy="435133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AEA2A82-097F-FE63-6AE8-E75995152CB2}"/>
              </a:ext>
            </a:extLst>
          </p:cNvPr>
          <p:cNvSpPr txBox="1"/>
          <p:nvPr/>
        </p:nvSpPr>
        <p:spPr>
          <a:xfrm>
            <a:off x="2206385" y="5296418"/>
            <a:ext cx="315115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Number of nodes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257330A-B6A8-BA8F-412B-98A2C0D160F0}"/>
              </a:ext>
            </a:extLst>
          </p:cNvPr>
          <p:cNvSpPr txBox="1"/>
          <p:nvPr/>
        </p:nvSpPr>
        <p:spPr>
          <a:xfrm rot="16200004">
            <a:off x="-946464" y="2247131"/>
            <a:ext cx="280778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Peeling time (min)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168ED-9883-05D8-8AE2-671E56CAB935}"/>
              </a:ext>
            </a:extLst>
          </p:cNvPr>
          <p:cNvSpPr txBox="1"/>
          <p:nvPr/>
        </p:nvSpPr>
        <p:spPr>
          <a:xfrm>
            <a:off x="269243" y="568490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number of nodes with peeling time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100711F-1772-531F-45D8-48C7325491E8}"/>
              </a:ext>
            </a:extLst>
          </p:cNvPr>
          <p:cNvSpPr txBox="1"/>
          <p:nvPr/>
        </p:nvSpPr>
        <p:spPr>
          <a:xfrm>
            <a:off x="8462026" y="5323509"/>
            <a:ext cx="189913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Stem straightness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74880D1-06CE-0E6C-3B34-8ACCBFC87EBF}"/>
              </a:ext>
            </a:extLst>
          </p:cNvPr>
          <p:cNvSpPr txBox="1"/>
          <p:nvPr/>
        </p:nvSpPr>
        <p:spPr>
          <a:xfrm rot="16200004">
            <a:off x="5238393" y="2546712"/>
            <a:ext cx="220862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Peeling time (min)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580567-71CD-DE49-3110-15D3492E818A}"/>
              </a:ext>
            </a:extLst>
          </p:cNvPr>
          <p:cNvSpPr txBox="1"/>
          <p:nvPr/>
        </p:nvSpPr>
        <p:spPr>
          <a:xfrm>
            <a:off x="6428667" y="5684907"/>
            <a:ext cx="5965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14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stem straightness with peeling time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194D0-685B-5706-EA51-0385814F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86615-BACE-88DD-3B61-70DA4B11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5C21034-AFB3-C62D-5B58-1464FFC3EAD4}"/>
              </a:ext>
            </a:extLst>
          </p:cNvPr>
          <p:cNvSpPr txBox="1"/>
          <p:nvPr/>
        </p:nvSpPr>
        <p:spPr>
          <a:xfrm>
            <a:off x="8284829" y="64995"/>
            <a:ext cx="3869786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45FF965-24DF-6486-1ADB-E22AADB71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36" b="6495"/>
          <a:stretch>
            <a:fillRect/>
          </a:stretch>
        </p:blipFill>
        <p:spPr>
          <a:xfrm>
            <a:off x="2491409" y="1037844"/>
            <a:ext cx="6652591" cy="432928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6BBE2-7BA7-B3F9-2F24-6FA45ABFF09B}"/>
              </a:ext>
            </a:extLst>
          </p:cNvPr>
          <p:cNvSpPr txBox="1"/>
          <p:nvPr/>
        </p:nvSpPr>
        <p:spPr>
          <a:xfrm>
            <a:off x="4717773" y="5390320"/>
            <a:ext cx="1974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Shoot angle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9354A85-518E-CAD7-B28B-9344AD828043}"/>
              </a:ext>
            </a:extLst>
          </p:cNvPr>
          <p:cNvSpPr txBox="1"/>
          <p:nvPr/>
        </p:nvSpPr>
        <p:spPr>
          <a:xfrm rot="16200004">
            <a:off x="1064732" y="2862269"/>
            <a:ext cx="22508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Peeling time (min)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48FB2-DE7E-E940-6BA1-C69525AE8289}"/>
              </a:ext>
            </a:extLst>
          </p:cNvPr>
          <p:cNvSpPr txBox="1"/>
          <p:nvPr/>
        </p:nvSpPr>
        <p:spPr>
          <a:xfrm>
            <a:off x="2249555" y="5820156"/>
            <a:ext cx="6911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 between shoot angle with peeling time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54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6D2E-E4A5-46A2-C7FB-4EAFAD0E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0115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21758-B891-1C8B-CDE7-09836233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10D932E-CD95-FDBD-CA53-3F6D0EFD7BE3}"/>
              </a:ext>
            </a:extLst>
          </p:cNvPr>
          <p:cNvSpPr txBox="1"/>
          <p:nvPr/>
        </p:nvSpPr>
        <p:spPr>
          <a:xfrm>
            <a:off x="8322214" y="29235"/>
            <a:ext cx="3869786" cy="400114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Results and discussion cont..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8FE36A-B64D-4EA3-405C-4AADE4971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4">
            <a:off x="3771465" y="-3344761"/>
            <a:ext cx="4611142" cy="12117388"/>
          </a:xfrm>
          <a:ln w="9528">
            <a:solidFill>
              <a:srgbClr val="FF0000"/>
            </a:solidFill>
            <a:prstDash val="solid"/>
          </a:ln>
        </p:spPr>
      </p:pic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76D5BEA5-6649-03A6-A61B-B4615A117B97}"/>
              </a:ext>
            </a:extLst>
          </p:cNvPr>
          <p:cNvCxnSpPr/>
          <p:nvPr/>
        </p:nvCxnSpPr>
        <p:spPr>
          <a:xfrm>
            <a:off x="411967" y="3044281"/>
            <a:ext cx="11755901" cy="0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cxnSp>
      <p:sp>
        <p:nvSpPr>
          <p:cNvPr id="8" name="Circle: Hollow 8">
            <a:extLst>
              <a:ext uri="{FF2B5EF4-FFF2-40B4-BE49-F238E27FC236}">
                <a16:creationId xmlns:a16="http://schemas.microsoft.com/office/drawing/2014/main" id="{D37C5BEA-652A-C014-9BC6-D1FA3CCF0B0F}"/>
              </a:ext>
            </a:extLst>
          </p:cNvPr>
          <p:cNvSpPr/>
          <p:nvPr/>
        </p:nvSpPr>
        <p:spPr>
          <a:xfrm>
            <a:off x="356388" y="3231083"/>
            <a:ext cx="5148766" cy="17965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21600000"/>
              <a:gd name="f10" fmla="val 1836"/>
              <a:gd name="f11" fmla="+- 0 0 -360"/>
              <a:gd name="f12" fmla="+- 0 0 -180"/>
              <a:gd name="f13" fmla="abs f4"/>
              <a:gd name="f14" fmla="abs f5"/>
              <a:gd name="f15" fmla="abs f6"/>
              <a:gd name="f16" fmla="+- 2700000 f2 0"/>
              <a:gd name="f17" fmla="*/ f11 f1 1"/>
              <a:gd name="f18" fmla="*/ f12 f1 1"/>
              <a:gd name="f19" fmla="?: f13 f4 1"/>
              <a:gd name="f20" fmla="?: f14 f5 1"/>
              <a:gd name="f21" fmla="?: f15 f6 1"/>
              <a:gd name="f22" fmla="+- f16 0 f2"/>
              <a:gd name="f23" fmla="*/ f17 1 f3"/>
              <a:gd name="f24" fmla="*/ f18 1 f3"/>
              <a:gd name="f25" fmla="*/ f19 1 21600"/>
              <a:gd name="f26" fmla="*/ f20 1 21600"/>
              <a:gd name="f27" fmla="*/ 21600 f19 1"/>
              <a:gd name="f28" fmla="*/ 21600 f20 1"/>
              <a:gd name="f29" fmla="+- f22 f2 0"/>
              <a:gd name="f30" fmla="+- f23 0 f2"/>
              <a:gd name="f31" fmla="+- f24 0 f2"/>
              <a:gd name="f32" fmla="min f26 f25"/>
              <a:gd name="f33" fmla="*/ f27 1 f21"/>
              <a:gd name="f34" fmla="*/ f28 1 f21"/>
              <a:gd name="f35" fmla="*/ f29 f8 1"/>
              <a:gd name="f36" fmla="val f33"/>
              <a:gd name="f37" fmla="val f34"/>
              <a:gd name="f38" fmla="*/ f35 1 f1"/>
              <a:gd name="f39" fmla="*/ f7 f32 1"/>
              <a:gd name="f40" fmla="+- f37 0 f7"/>
              <a:gd name="f41" fmla="+- f36 0 f7"/>
              <a:gd name="f42" fmla="+- 0 0 f38"/>
              <a:gd name="f43" fmla="*/ f40 1 2"/>
              <a:gd name="f44" fmla="*/ f41 1 2"/>
              <a:gd name="f45" fmla="min f41 f40"/>
              <a:gd name="f46" fmla="+- 0 0 f42"/>
              <a:gd name="f47" fmla="+- f7 f43 0"/>
              <a:gd name="f48" fmla="+- f7 f44 0"/>
              <a:gd name="f49" fmla="*/ f45 f10 1"/>
              <a:gd name="f50" fmla="*/ f46 f1 1"/>
              <a:gd name="f51" fmla="*/ f44 f32 1"/>
              <a:gd name="f52" fmla="*/ f43 f32 1"/>
              <a:gd name="f53" fmla="*/ f49 1 100000"/>
              <a:gd name="f54" fmla="*/ f50 1 f8"/>
              <a:gd name="f55" fmla="*/ f47 f32 1"/>
              <a:gd name="f56" fmla="+- f44 0 f53"/>
              <a:gd name="f57" fmla="+- f43 0 f53"/>
              <a:gd name="f58" fmla="+- f54 0 f2"/>
              <a:gd name="f59" fmla="*/ f53 f32 1"/>
              <a:gd name="f60" fmla="cos 1 f58"/>
              <a:gd name="f61" fmla="sin 1 f58"/>
              <a:gd name="f62" fmla="*/ f56 f32 1"/>
              <a:gd name="f63" fmla="*/ f57 f32 1"/>
              <a:gd name="f64" fmla="+- 0 0 f60"/>
              <a:gd name="f65" fmla="+- 0 0 f61"/>
              <a:gd name="f66" fmla="+- 0 0 f64"/>
              <a:gd name="f67" fmla="+- 0 0 f65"/>
              <a:gd name="f68" fmla="val f66"/>
              <a:gd name="f69" fmla="val f67"/>
              <a:gd name="f70" fmla="*/ f68 f44 1"/>
              <a:gd name="f71" fmla="*/ f69 f43 1"/>
              <a:gd name="f72" fmla="+- f48 0 f70"/>
              <a:gd name="f73" fmla="+- f48 f70 0"/>
              <a:gd name="f74" fmla="+- f47 0 f71"/>
              <a:gd name="f75" fmla="+- f47 f71 0"/>
              <a:gd name="f76" fmla="*/ f72 f32 1"/>
              <a:gd name="f77" fmla="*/ f74 f32 1"/>
              <a:gd name="f78" fmla="*/ f73 f32 1"/>
              <a:gd name="f79" fmla="*/ f75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6" y="f77"/>
              </a:cxn>
              <a:cxn ang="f31">
                <a:pos x="f76" y="f79"/>
              </a:cxn>
              <a:cxn ang="f31">
                <a:pos x="f78" y="f79"/>
              </a:cxn>
              <a:cxn ang="f30">
                <a:pos x="f78" y="f77"/>
              </a:cxn>
            </a:cxnLst>
            <a:rect l="f76" t="f77" r="f78" b="f79"/>
            <a:pathLst>
              <a:path>
                <a:moveTo>
                  <a:pt x="f39" y="f55"/>
                </a:moveTo>
                <a:arcTo wR="f51" hR="f52" stAng="f1" swAng="f0"/>
                <a:close/>
                <a:moveTo>
                  <a:pt x="f59" y="f55"/>
                </a:moveTo>
                <a:arcTo wR="f62" hR="f63" stAng="f1" swAng="f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Circle: Hollow 9">
            <a:extLst>
              <a:ext uri="{FF2B5EF4-FFF2-40B4-BE49-F238E27FC236}">
                <a16:creationId xmlns:a16="http://schemas.microsoft.com/office/drawing/2014/main" id="{2F7B8372-DDFB-AD57-E167-E526B535940C}"/>
              </a:ext>
            </a:extLst>
          </p:cNvPr>
          <p:cNvSpPr/>
          <p:nvPr/>
        </p:nvSpPr>
        <p:spPr>
          <a:xfrm>
            <a:off x="5528609" y="2991511"/>
            <a:ext cx="5760143" cy="207106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21600000"/>
              <a:gd name="f10" fmla="val 1961"/>
              <a:gd name="f11" fmla="+- 0 0 -360"/>
              <a:gd name="f12" fmla="+- 0 0 -180"/>
              <a:gd name="f13" fmla="abs f4"/>
              <a:gd name="f14" fmla="abs f5"/>
              <a:gd name="f15" fmla="abs f6"/>
              <a:gd name="f16" fmla="+- 2700000 f2 0"/>
              <a:gd name="f17" fmla="*/ f11 f1 1"/>
              <a:gd name="f18" fmla="*/ f12 f1 1"/>
              <a:gd name="f19" fmla="?: f13 f4 1"/>
              <a:gd name="f20" fmla="?: f14 f5 1"/>
              <a:gd name="f21" fmla="?: f15 f6 1"/>
              <a:gd name="f22" fmla="+- f16 0 f2"/>
              <a:gd name="f23" fmla="*/ f17 1 f3"/>
              <a:gd name="f24" fmla="*/ f18 1 f3"/>
              <a:gd name="f25" fmla="*/ f19 1 21600"/>
              <a:gd name="f26" fmla="*/ f20 1 21600"/>
              <a:gd name="f27" fmla="*/ 21600 f19 1"/>
              <a:gd name="f28" fmla="*/ 21600 f20 1"/>
              <a:gd name="f29" fmla="+- f22 f2 0"/>
              <a:gd name="f30" fmla="+- f23 0 f2"/>
              <a:gd name="f31" fmla="+- f24 0 f2"/>
              <a:gd name="f32" fmla="min f26 f25"/>
              <a:gd name="f33" fmla="*/ f27 1 f21"/>
              <a:gd name="f34" fmla="*/ f28 1 f21"/>
              <a:gd name="f35" fmla="*/ f29 f8 1"/>
              <a:gd name="f36" fmla="val f33"/>
              <a:gd name="f37" fmla="val f34"/>
              <a:gd name="f38" fmla="*/ f35 1 f1"/>
              <a:gd name="f39" fmla="*/ f7 f32 1"/>
              <a:gd name="f40" fmla="+- f37 0 f7"/>
              <a:gd name="f41" fmla="+- f36 0 f7"/>
              <a:gd name="f42" fmla="+- 0 0 f38"/>
              <a:gd name="f43" fmla="*/ f40 1 2"/>
              <a:gd name="f44" fmla="*/ f41 1 2"/>
              <a:gd name="f45" fmla="min f41 f40"/>
              <a:gd name="f46" fmla="+- 0 0 f42"/>
              <a:gd name="f47" fmla="+- f7 f43 0"/>
              <a:gd name="f48" fmla="+- f7 f44 0"/>
              <a:gd name="f49" fmla="*/ f45 f10 1"/>
              <a:gd name="f50" fmla="*/ f46 f1 1"/>
              <a:gd name="f51" fmla="*/ f44 f32 1"/>
              <a:gd name="f52" fmla="*/ f43 f32 1"/>
              <a:gd name="f53" fmla="*/ f49 1 100000"/>
              <a:gd name="f54" fmla="*/ f50 1 f8"/>
              <a:gd name="f55" fmla="*/ f47 f32 1"/>
              <a:gd name="f56" fmla="+- f44 0 f53"/>
              <a:gd name="f57" fmla="+- f43 0 f53"/>
              <a:gd name="f58" fmla="+- f54 0 f2"/>
              <a:gd name="f59" fmla="*/ f53 f32 1"/>
              <a:gd name="f60" fmla="cos 1 f58"/>
              <a:gd name="f61" fmla="sin 1 f58"/>
              <a:gd name="f62" fmla="*/ f56 f32 1"/>
              <a:gd name="f63" fmla="*/ f57 f32 1"/>
              <a:gd name="f64" fmla="+- 0 0 f60"/>
              <a:gd name="f65" fmla="+- 0 0 f61"/>
              <a:gd name="f66" fmla="+- 0 0 f64"/>
              <a:gd name="f67" fmla="+- 0 0 f65"/>
              <a:gd name="f68" fmla="val f66"/>
              <a:gd name="f69" fmla="val f67"/>
              <a:gd name="f70" fmla="*/ f68 f44 1"/>
              <a:gd name="f71" fmla="*/ f69 f43 1"/>
              <a:gd name="f72" fmla="+- f48 0 f70"/>
              <a:gd name="f73" fmla="+- f48 f70 0"/>
              <a:gd name="f74" fmla="+- f47 0 f71"/>
              <a:gd name="f75" fmla="+- f47 f71 0"/>
              <a:gd name="f76" fmla="*/ f72 f32 1"/>
              <a:gd name="f77" fmla="*/ f74 f32 1"/>
              <a:gd name="f78" fmla="*/ f73 f32 1"/>
              <a:gd name="f79" fmla="*/ f75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6" y="f77"/>
              </a:cxn>
              <a:cxn ang="f31">
                <a:pos x="f76" y="f79"/>
              </a:cxn>
              <a:cxn ang="f31">
                <a:pos x="f78" y="f79"/>
              </a:cxn>
              <a:cxn ang="f30">
                <a:pos x="f78" y="f77"/>
              </a:cxn>
            </a:cxnLst>
            <a:rect l="f76" t="f77" r="f78" b="f79"/>
            <a:pathLst>
              <a:path>
                <a:moveTo>
                  <a:pt x="f39" y="f55"/>
                </a:moveTo>
                <a:arcTo wR="f51" hR="f52" stAng="f1" swAng="f0"/>
                <a:close/>
                <a:moveTo>
                  <a:pt x="f59" y="f55"/>
                </a:moveTo>
                <a:arcTo wR="f62" hR="f63" stAng="f1" swAng="f9"/>
                <a:close/>
              </a:path>
            </a:pathLst>
          </a:custGeom>
          <a:solidFill>
            <a:srgbClr val="00B050"/>
          </a:solidFill>
          <a:ln w="12701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Circle: Hollow 10">
            <a:extLst>
              <a:ext uri="{FF2B5EF4-FFF2-40B4-BE49-F238E27FC236}">
                <a16:creationId xmlns:a16="http://schemas.microsoft.com/office/drawing/2014/main" id="{E0F0EBAD-4605-3B99-0806-897E9896C8D5}"/>
              </a:ext>
            </a:extLst>
          </p:cNvPr>
          <p:cNvSpPr/>
          <p:nvPr/>
        </p:nvSpPr>
        <p:spPr>
          <a:xfrm>
            <a:off x="11297442" y="3459000"/>
            <a:ext cx="870426" cy="153816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21600000"/>
              <a:gd name="f10" fmla="val 5275"/>
              <a:gd name="f11" fmla="+- 0 0 -360"/>
              <a:gd name="f12" fmla="+- 0 0 -180"/>
              <a:gd name="f13" fmla="abs f4"/>
              <a:gd name="f14" fmla="abs f5"/>
              <a:gd name="f15" fmla="abs f6"/>
              <a:gd name="f16" fmla="+- 2700000 f2 0"/>
              <a:gd name="f17" fmla="*/ f11 f1 1"/>
              <a:gd name="f18" fmla="*/ f12 f1 1"/>
              <a:gd name="f19" fmla="?: f13 f4 1"/>
              <a:gd name="f20" fmla="?: f14 f5 1"/>
              <a:gd name="f21" fmla="?: f15 f6 1"/>
              <a:gd name="f22" fmla="+- f16 0 f2"/>
              <a:gd name="f23" fmla="*/ f17 1 f3"/>
              <a:gd name="f24" fmla="*/ f18 1 f3"/>
              <a:gd name="f25" fmla="*/ f19 1 21600"/>
              <a:gd name="f26" fmla="*/ f20 1 21600"/>
              <a:gd name="f27" fmla="*/ 21600 f19 1"/>
              <a:gd name="f28" fmla="*/ 21600 f20 1"/>
              <a:gd name="f29" fmla="+- f22 f2 0"/>
              <a:gd name="f30" fmla="+- f23 0 f2"/>
              <a:gd name="f31" fmla="+- f24 0 f2"/>
              <a:gd name="f32" fmla="min f26 f25"/>
              <a:gd name="f33" fmla="*/ f27 1 f21"/>
              <a:gd name="f34" fmla="*/ f28 1 f21"/>
              <a:gd name="f35" fmla="*/ f29 f8 1"/>
              <a:gd name="f36" fmla="val f33"/>
              <a:gd name="f37" fmla="val f34"/>
              <a:gd name="f38" fmla="*/ f35 1 f1"/>
              <a:gd name="f39" fmla="*/ f7 f32 1"/>
              <a:gd name="f40" fmla="+- f37 0 f7"/>
              <a:gd name="f41" fmla="+- f36 0 f7"/>
              <a:gd name="f42" fmla="+- 0 0 f38"/>
              <a:gd name="f43" fmla="*/ f40 1 2"/>
              <a:gd name="f44" fmla="*/ f41 1 2"/>
              <a:gd name="f45" fmla="min f41 f40"/>
              <a:gd name="f46" fmla="+- 0 0 f42"/>
              <a:gd name="f47" fmla="+- f7 f43 0"/>
              <a:gd name="f48" fmla="+- f7 f44 0"/>
              <a:gd name="f49" fmla="*/ f45 f10 1"/>
              <a:gd name="f50" fmla="*/ f46 f1 1"/>
              <a:gd name="f51" fmla="*/ f44 f32 1"/>
              <a:gd name="f52" fmla="*/ f43 f32 1"/>
              <a:gd name="f53" fmla="*/ f49 1 100000"/>
              <a:gd name="f54" fmla="*/ f50 1 f8"/>
              <a:gd name="f55" fmla="*/ f47 f32 1"/>
              <a:gd name="f56" fmla="+- f44 0 f53"/>
              <a:gd name="f57" fmla="+- f43 0 f53"/>
              <a:gd name="f58" fmla="+- f54 0 f2"/>
              <a:gd name="f59" fmla="*/ f53 f32 1"/>
              <a:gd name="f60" fmla="cos 1 f58"/>
              <a:gd name="f61" fmla="sin 1 f58"/>
              <a:gd name="f62" fmla="*/ f56 f32 1"/>
              <a:gd name="f63" fmla="*/ f57 f32 1"/>
              <a:gd name="f64" fmla="+- 0 0 f60"/>
              <a:gd name="f65" fmla="+- 0 0 f61"/>
              <a:gd name="f66" fmla="+- 0 0 f64"/>
              <a:gd name="f67" fmla="+- 0 0 f65"/>
              <a:gd name="f68" fmla="val f66"/>
              <a:gd name="f69" fmla="val f67"/>
              <a:gd name="f70" fmla="*/ f68 f44 1"/>
              <a:gd name="f71" fmla="*/ f69 f43 1"/>
              <a:gd name="f72" fmla="+- f48 0 f70"/>
              <a:gd name="f73" fmla="+- f48 f70 0"/>
              <a:gd name="f74" fmla="+- f47 0 f71"/>
              <a:gd name="f75" fmla="+- f47 f71 0"/>
              <a:gd name="f76" fmla="*/ f72 f32 1"/>
              <a:gd name="f77" fmla="*/ f74 f32 1"/>
              <a:gd name="f78" fmla="*/ f73 f32 1"/>
              <a:gd name="f79" fmla="*/ f75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6" y="f77"/>
              </a:cxn>
              <a:cxn ang="f31">
                <a:pos x="f76" y="f79"/>
              </a:cxn>
              <a:cxn ang="f31">
                <a:pos x="f78" y="f79"/>
              </a:cxn>
              <a:cxn ang="f30">
                <a:pos x="f78" y="f77"/>
              </a:cxn>
            </a:cxnLst>
            <a:rect l="f76" t="f77" r="f78" b="f79"/>
            <a:pathLst>
              <a:path>
                <a:moveTo>
                  <a:pt x="f39" y="f55"/>
                </a:moveTo>
                <a:arcTo wR="f51" hR="f52" stAng="f1" swAng="f0"/>
                <a:close/>
                <a:moveTo>
                  <a:pt x="f59" y="f55"/>
                </a:moveTo>
                <a:arcTo wR="f62" hR="f63" stAng="f1" swAng="f9"/>
                <a:close/>
              </a:path>
            </a:pathLst>
          </a:custGeom>
          <a:solidFill>
            <a:srgbClr val="2F5597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40AE92CC-E07D-B564-A704-248183490EF2}"/>
              </a:ext>
            </a:extLst>
          </p:cNvPr>
          <p:cNvSpPr txBox="1"/>
          <p:nvPr/>
        </p:nvSpPr>
        <p:spPr>
          <a:xfrm>
            <a:off x="2132887" y="5234094"/>
            <a:ext cx="1167615" cy="369335"/>
          </a:xfrm>
          <a:prstGeom prst="rect">
            <a:avLst/>
          </a:prstGeom>
          <a:solidFill>
            <a:srgbClr val="FFC000"/>
          </a:solidFill>
          <a:ln w="9528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Cluster 1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701E8521-CBE1-DD54-042C-906302718AE3}"/>
              </a:ext>
            </a:extLst>
          </p:cNvPr>
          <p:cNvSpPr txBox="1"/>
          <p:nvPr/>
        </p:nvSpPr>
        <p:spPr>
          <a:xfrm>
            <a:off x="7013918" y="5234094"/>
            <a:ext cx="1308296" cy="400114"/>
          </a:xfrm>
          <a:prstGeom prst="rect">
            <a:avLst/>
          </a:prstGeom>
          <a:solidFill>
            <a:srgbClr val="00B050"/>
          </a:solidFill>
          <a:ln w="9528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Cluster 2</a:t>
            </a:r>
            <a:endParaRPr lang="en-GB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FDCAAB0B-B29C-3AD4-971B-B2B4C74323E2}"/>
              </a:ext>
            </a:extLst>
          </p:cNvPr>
          <p:cNvSpPr txBox="1"/>
          <p:nvPr/>
        </p:nvSpPr>
        <p:spPr>
          <a:xfrm>
            <a:off x="10727334" y="5234093"/>
            <a:ext cx="1308296" cy="369335"/>
          </a:xfrm>
          <a:prstGeom prst="rect">
            <a:avLst/>
          </a:prstGeom>
          <a:solidFill>
            <a:srgbClr val="2F5597"/>
          </a:solidFill>
          <a:ln w="9528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Cluster 3</a:t>
            </a:r>
            <a:r>
              <a:rPr lang="en-U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GB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7534D-DF52-5B14-6DFA-F737B9F48A32}"/>
              </a:ext>
            </a:extLst>
          </p:cNvPr>
          <p:cNvSpPr txBox="1"/>
          <p:nvPr/>
        </p:nvSpPr>
        <p:spPr>
          <a:xfrm rot="10800000" flipV="1">
            <a:off x="34403" y="5774948"/>
            <a:ext cx="12117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itchFamily="34"/>
                <a:cs typeface="Calibri" pitchFamily="34"/>
              </a:rPr>
              <a:t>Figure 16 </a:t>
            </a:r>
            <a:r>
              <a:rPr lang="en-US" sz="2400" dirty="0">
                <a:latin typeface="Calibri" pitchFamily="34"/>
                <a:cs typeface="Calibri" pitchFamily="34"/>
              </a:rPr>
              <a:t>Dendrogram to illustrate the relationship between tested cinnamon accessions based on morphological characteristics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3157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1017-8963-5CB3-7B5E-C997E100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78" y="681037"/>
            <a:ext cx="9352720" cy="1009651"/>
          </a:xfrm>
        </p:spPr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Table 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Comparison of the clusters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C3EF89-6D6B-E9A4-ED01-4AE26F742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8" y="1523664"/>
            <a:ext cx="10515600" cy="38106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8790E-E7FF-EED1-BC58-B54786E4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B3C54-C4E1-0BC5-E06B-2F8CB853221C}"/>
              </a:ext>
            </a:extLst>
          </p:cNvPr>
          <p:cNvSpPr txBox="1"/>
          <p:nvPr/>
        </p:nvSpPr>
        <p:spPr>
          <a:xfrm>
            <a:off x="8367629" y="136525"/>
            <a:ext cx="3715042" cy="369335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Results and discussion cont...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097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B006-7D35-922C-1BEC-827B88D6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860" y="365126"/>
            <a:ext cx="9153939" cy="10528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EDB37-0F4F-36B2-700A-F97B1177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240B1B-A414-8C17-628E-266DC358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1563757"/>
            <a:ext cx="11383617" cy="5062329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Internodal length, stem straightness, canopy spread, and number of nodes in the stem had significant impact on bark yield of cinnamon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Stem straightness, shoot angle, and number of nodes in the stem had significant impact on peeling time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Out of 45 accessions, three clusters were identified. Among them cluster 3 was given the best performance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Thus, accessions in cluster-3 have high potential to utilize for future cinnamon improvement programs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2560D-07D8-6C62-22B8-5E8F4CC27E92}"/>
              </a:ext>
            </a:extLst>
          </p:cNvPr>
          <p:cNvSpPr txBox="1"/>
          <p:nvPr/>
        </p:nvSpPr>
        <p:spPr>
          <a:xfrm>
            <a:off x="2199860" y="365126"/>
            <a:ext cx="9153939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Conclusions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70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E664-6035-1A2F-A58F-C200EA24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840F-4ABE-FC03-F8A3-A75741F3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 would be better if we can repeat the experiment in the future using same accessions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This experiment should be applied to a large population to confirm the accuracy of the results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76014-F129-5781-1E3F-2CA5FA87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B0B5-1D89-7E26-884C-F035EB73AA09}"/>
              </a:ext>
            </a:extLst>
          </p:cNvPr>
          <p:cNvSpPr txBox="1"/>
          <p:nvPr/>
        </p:nvSpPr>
        <p:spPr>
          <a:xfrm>
            <a:off x="2213113" y="365125"/>
            <a:ext cx="9140687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Suggestions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2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44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Ceylon cinnamon or True cinnamon known as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Cinnamomum zeylanicum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Blume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Native to Sri Lanka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Major export crop which contributes largely to the Sri Lankan economy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     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Ex: Approximately Rs. 45 ,000 million income generated in 2021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ea typeface="+mn-ea"/>
              <a:cs typeface="Calibri" pitchFamily="3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     (Source; Annual performance report -2021, Department of Export Agriculture)</a:t>
            </a:r>
          </a:p>
          <a:p>
            <a:pPr marL="517522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Potential annual yield              1500 kg/ha</a:t>
            </a:r>
          </a:p>
          <a:p>
            <a:pPr marL="60322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     Actual annual average yield              500 kg/ha                  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Aluthgamage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et 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., 2021)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778D7-932F-8AA6-EA93-C5B64CA63F21}"/>
              </a:ext>
            </a:extLst>
          </p:cNvPr>
          <p:cNvSpPr txBox="1"/>
          <p:nvPr/>
        </p:nvSpPr>
        <p:spPr>
          <a:xfrm>
            <a:off x="2194560" y="513508"/>
            <a:ext cx="9159240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Introduction</a:t>
            </a:r>
            <a:endParaRPr lang="en-GB" sz="4400" b="1" dirty="0">
              <a:latin typeface="+mj-lt"/>
            </a:endParaRPr>
          </a:p>
        </p:txBody>
      </p:sp>
      <p:sp>
        <p:nvSpPr>
          <p:cNvPr id="8" name="Arrow: Right 9">
            <a:extLst>
              <a:ext uri="{FF2B5EF4-FFF2-40B4-BE49-F238E27FC236}">
                <a16:creationId xmlns:a16="http://schemas.microsoft.com/office/drawing/2014/main" id="{54F06A9E-1886-7308-B6E1-F03D168952BA}"/>
              </a:ext>
            </a:extLst>
          </p:cNvPr>
          <p:cNvSpPr/>
          <p:nvPr/>
        </p:nvSpPr>
        <p:spPr>
          <a:xfrm flipV="1">
            <a:off x="4726746" y="5014303"/>
            <a:ext cx="787792" cy="206727"/>
          </a:xfrm>
          <a:custGeom>
            <a:avLst>
              <a:gd name="f0" fmla="val 1937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50"/>
          </a:solidFill>
          <a:ln w="12701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Arrow: Right 10">
            <a:extLst>
              <a:ext uri="{FF2B5EF4-FFF2-40B4-BE49-F238E27FC236}">
                <a16:creationId xmlns:a16="http://schemas.microsoft.com/office/drawing/2014/main" id="{550EF9F7-D23E-980F-0E3C-4A2F9F2D2796}"/>
              </a:ext>
            </a:extLst>
          </p:cNvPr>
          <p:cNvSpPr/>
          <p:nvPr/>
        </p:nvSpPr>
        <p:spPr>
          <a:xfrm>
            <a:off x="5514538" y="5388906"/>
            <a:ext cx="787792" cy="206727"/>
          </a:xfrm>
          <a:custGeom>
            <a:avLst>
              <a:gd name="f0" fmla="val 1937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00B050"/>
          </a:solidFill>
          <a:ln w="12701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651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94BE-2648-876B-AA90-DC76B8AD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2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1BDB1-9188-E0DE-FAD3-B842103F9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457739"/>
            <a:ext cx="11887200" cy="5035136"/>
          </a:xfrm>
        </p:spPr>
        <p:txBody>
          <a:bodyPr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Aluthgamage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H.N., Fonseka, D.L.C.K.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Benaragama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C.K. (2021) ‘Study the cinnamon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(Cinnamomum verum J.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Presl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yield indices under modified planting systems’,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Tropical Agricultural Research and Extension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24(2), pp. 116.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Azad, R. (2016) ‘Morphological variation of cinnamon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(Cinnamomum verum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Persl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germplasm in Matara District of Sri Lanka’, 2(1), p. 9.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Liyanage, N.M.N (2021) ‘Identification of superior Cinnamomum zeylanicum Blume germplasm for future true cinnamon breeding in the world’,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Journal of Food Composition and Analysis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, 96, pp. 103-106.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cs typeface="Iskoola Pota" pitchFamily="3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Gruenwald, J.,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Freder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J.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Armbruester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N. (2010) ‘Cinnamon and Health’,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Critical Reviews in Food Science and Nutrition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Iskoola Pota" pitchFamily="34"/>
              </a:rPr>
              <a:t>, 50(9), pp. 822–834.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Iskoola Pota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Jeewanthi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 R.K.C., De Silva, A.M.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Weddagala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 T. (2020) ‘Value Creation and Food Products of Cinnamon’, in R. Senaratne and R. Pathirana (eds) Cinnamon. Cham: Springer International Publishing, pp. 363–376.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5F9EF-5AA7-9C88-C043-3887EDC8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0E09F-E23A-5ACC-20DB-B7CF7B250B32}"/>
              </a:ext>
            </a:extLst>
          </p:cNvPr>
          <p:cNvSpPr txBox="1"/>
          <p:nvPr/>
        </p:nvSpPr>
        <p:spPr>
          <a:xfrm>
            <a:off x="2199861" y="330544"/>
            <a:ext cx="9153939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References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4113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59C5-AE15-C2D1-B6C3-4E2B4EE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82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1404-15FD-DC36-36A8-5ACBE77C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" y="1497496"/>
            <a:ext cx="11900452" cy="4679467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Mr.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G.A.H.Galahitigama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 (Internal supervisor), Department of Export Agriculture, Faculty of Agricultural Sciences,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Sabaragamaguwa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Universiy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 of Sri Lanka,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Belihuloya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Mrs.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S.N.Weerasuriya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 (External supervisor), Research and Development Officer, Division of Agronomy and Crop Improvement, National Cinnamon Research and Training center (NCRTC),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Thihagoda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Dr. J.B.D.A.P. Kumara, Head of the Department of Export Agriculture, Faculty of Agricultural Sciences, Sabaragamuwa University of Sri Lanka.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Ms.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D.D.M.Ovini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 Dissanayake, Department of Export Agriculture, Faculty of Agricultural Sciences, Sabaragamuwa University of Sri Lanka.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All academic and non- academic staff members, Department of Export Agriculture, Faculty of Agricultural Sciences, Sabaragamuwa University of Sri Lanka.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All staff members and labors of National Cinnamon Research and Training Center,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Thihagoda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Times New Roman" pitchFamily="18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Times New Roman" pitchFamily="18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D6B73-EFFC-F068-A124-DC187AF3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19A05-26B2-9619-E3A0-B008B49F17E4}"/>
              </a:ext>
            </a:extLst>
          </p:cNvPr>
          <p:cNvSpPr txBox="1"/>
          <p:nvPr/>
        </p:nvSpPr>
        <p:spPr>
          <a:xfrm>
            <a:off x="2080591" y="365125"/>
            <a:ext cx="9273209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Acknowledgement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589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F9E5-0E49-850E-F5C9-8747106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9816548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Thank You….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BED9C-61C2-F5E2-374E-E4D467FF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7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u="sng" dirty="0">
              <a:ea typeface="Calibri" panose="020F0502020204030204" pitchFamily="34" charset="0"/>
              <a:cs typeface="Iskoola Pota" panose="020105030101010101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Main objective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To study the effect of morphological characteristics of cinnamon on bark yield</a:t>
            </a:r>
          </a:p>
          <a:p>
            <a:pPr marL="4572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Specific objectives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To determine the relationship between stem characteristics with peeling time and yield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To develop best maturity stage in relation to morphological characteristics as a desirable trait for varietal improvement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EF8B1-4718-C555-5B78-6F5C87612AAF}"/>
              </a:ext>
            </a:extLst>
          </p:cNvPr>
          <p:cNvSpPr txBox="1"/>
          <p:nvPr/>
        </p:nvSpPr>
        <p:spPr>
          <a:xfrm>
            <a:off x="2250831" y="365125"/>
            <a:ext cx="9102969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Objectives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34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AA2D-EB97-F029-43DF-78A997A7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9697278" cy="1179445"/>
          </a:xfrm>
        </p:spPr>
        <p:txBody>
          <a:bodyPr>
            <a:normAutofit/>
          </a:bodyPr>
          <a:lstStyle/>
          <a:p>
            <a:pPr algn="ctr"/>
            <a:endParaRPr lang="en-US" sz="44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417983"/>
            <a:ext cx="11882986" cy="507489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Experiment location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cs typeface="Calibri" pitchFamily="34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National Cinnamon Research and Training Center (NCRTC), Department of Export Agriculture,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Palolpitiya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Thihagoda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, Matara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1F6930F-BA6F-E453-97BF-2A672C719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922" y="3193774"/>
            <a:ext cx="4664765" cy="31937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1C923-D750-671F-D062-A96718333C0B}"/>
              </a:ext>
            </a:extLst>
          </p:cNvPr>
          <p:cNvSpPr txBox="1"/>
          <p:nvPr/>
        </p:nvSpPr>
        <p:spPr>
          <a:xfrm>
            <a:off x="2138290" y="238538"/>
            <a:ext cx="8397188" cy="76944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Methodology</a:t>
            </a:r>
            <a:endParaRPr lang="en-GB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58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1600-E56F-F004-A727-7CBF15A9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513" y="136525"/>
            <a:ext cx="6997148" cy="179829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      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Experimental unit</a:t>
            </a:r>
            <a:b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5C81-1516-73B8-8772-B42680CBC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956"/>
            <a:ext cx="10515600" cy="509739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Cinnamon plants /accessions of a hybrid progeny were used for the experiment  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A7775-D471-C20B-2E64-DCC390F7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CCABA-FC71-6F40-5518-D27BA448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61" y="2615723"/>
            <a:ext cx="5239045" cy="30597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99131-18DE-4751-5E61-A573D0ADC7FA}"/>
              </a:ext>
            </a:extLst>
          </p:cNvPr>
          <p:cNvSpPr txBox="1"/>
          <p:nvPr/>
        </p:nvSpPr>
        <p:spPr>
          <a:xfrm>
            <a:off x="2743200" y="58023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Planting material for the research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A7E51-ADDA-DF43-4168-232B70E8B205}"/>
              </a:ext>
            </a:extLst>
          </p:cNvPr>
          <p:cNvSpPr txBox="1"/>
          <p:nvPr/>
        </p:nvSpPr>
        <p:spPr>
          <a:xfrm>
            <a:off x="9101800" y="41889"/>
            <a:ext cx="2968279" cy="365760"/>
          </a:xfrm>
          <a:prstGeom prst="rect">
            <a:avLst/>
          </a:prstGeom>
          <a:solidFill>
            <a:srgbClr val="C5E0B4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cont...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45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676E-CB5E-FA49-8B8D-7FC22C15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0" y="583096"/>
            <a:ext cx="9034670" cy="91440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Evaluation of morphological characters</a:t>
            </a:r>
            <a:b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0E614-9C59-E53C-9675-253345B0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0350" marR="0" lvl="5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Leaf characters   </a:t>
            </a:r>
          </a:p>
          <a:p>
            <a:pPr marL="2800350" marR="0" lvl="5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AutoNum type="alphaL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ea typeface="+mn-ea"/>
              <a:cs typeface="Calibri" pitchFamily="34"/>
            </a:endParaRPr>
          </a:p>
          <a:p>
            <a:pPr marL="2800350" marR="0" lvl="5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ea typeface="+mn-ea"/>
                <a:cs typeface="Calibri" pitchFamily="34"/>
              </a:rPr>
              <a:t>Stem characters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2ED78-F7B9-4154-68B0-23E87F1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E39F327-07F7-ADE8-F7E3-EA4FFFB5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838" y="1550504"/>
            <a:ext cx="2585831" cy="2747964"/>
          </a:xfrm>
          <a:prstGeom prst="rect">
            <a:avLst/>
          </a:prstGeom>
          <a:noFill/>
          <a:ln w="88897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3F2CABC-454F-F8FA-4DA9-F6B9F8A6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7" y="3315328"/>
            <a:ext cx="2937702" cy="2747964"/>
          </a:xfrm>
          <a:prstGeom prst="rect">
            <a:avLst/>
          </a:prstGeom>
          <a:noFill/>
          <a:ln w="88897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2501AB-2BDE-1D14-92A9-8C056B8AFF33}"/>
              </a:ext>
            </a:extLst>
          </p:cNvPr>
          <p:cNvSpPr txBox="1">
            <a:spLocks/>
          </p:cNvSpPr>
          <p:nvPr/>
        </p:nvSpPr>
        <p:spPr>
          <a:xfrm>
            <a:off x="9342783" y="80248"/>
            <a:ext cx="2738918" cy="365129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Calibri" pitchFamily="34"/>
                <a:cs typeface="Calibri" pitchFamily="34"/>
              </a:rPr>
              <a:t>Methodology cont.…</a:t>
            </a:r>
            <a:endParaRPr lang="en-GB" sz="1800" b="0" dirty="0">
              <a:latin typeface="Calibri" pitchFamily="34"/>
              <a:cs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6929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A816-6B52-F999-4657-26FE662D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450496" cy="496266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68BC-EBB0-CC80-EFD2-29270BB7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139686"/>
            <a:ext cx="11807687" cy="5216663"/>
          </a:xfrm>
        </p:spPr>
        <p:txBody>
          <a:bodyPr/>
          <a:lstStyle/>
          <a:p>
            <a:pPr marL="56007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Evaluation of leaf characters</a:t>
            </a:r>
          </a:p>
          <a:p>
            <a:pPr marL="50292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Leaf surface area-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Measured by using leaf root analyzer</a:t>
            </a:r>
          </a:p>
          <a:p>
            <a:pPr marL="50292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Canopy diameter-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     Measured by using measuring tape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CEA4A-6EA8-EBCB-42B7-8EFEE9E9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236B1-E6C9-A03E-AACC-6E6E50A26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406" y="1259654"/>
            <a:ext cx="2960324" cy="4458660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9E442-9318-F857-AB44-4B39F17846B6}"/>
              </a:ext>
            </a:extLst>
          </p:cNvPr>
          <p:cNvSpPr txBox="1"/>
          <p:nvPr/>
        </p:nvSpPr>
        <p:spPr>
          <a:xfrm>
            <a:off x="8189845" y="5954167"/>
            <a:ext cx="396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Measuring leaf surface area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D18FE24-723D-E239-868D-9D68BC542AA8}"/>
              </a:ext>
            </a:extLst>
          </p:cNvPr>
          <p:cNvSpPr/>
          <p:nvPr/>
        </p:nvSpPr>
        <p:spPr>
          <a:xfrm>
            <a:off x="8610603" y="734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ont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11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0422-4F18-2AED-401E-9B94894A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880652" cy="30342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B5260-6FCE-18CF-BF36-E9C233859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7165" y="1033670"/>
            <a:ext cx="13098596" cy="5322680"/>
          </a:xfrm>
        </p:spPr>
        <p:txBody>
          <a:bodyPr/>
          <a:lstStyle/>
          <a:p>
            <a:pPr marL="131444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b) Evaluation of stem characters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cs typeface="Calibri" pitchFamily="34"/>
            </a:endParaRPr>
          </a:p>
          <a:p>
            <a:pPr marL="1771649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Internodal length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/>
                <a:cs typeface="Calibri" pitchFamily="34"/>
              </a:rPr>
              <a:t>Five inter-nodal lengths were taken one feet height from the ground level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D7E41-A395-FF48-9257-E2DD8C65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9ED0ABE-1BD2-B404-C0C1-D9E5F8580144}"/>
              </a:ext>
            </a:extLst>
          </p:cNvPr>
          <p:cNvSpPr/>
          <p:nvPr/>
        </p:nvSpPr>
        <p:spPr>
          <a:xfrm>
            <a:off x="8610603" y="40491"/>
            <a:ext cx="3480828" cy="358088"/>
          </a:xfrm>
          <a:prstGeom prst="rect">
            <a:avLst/>
          </a:prstGeom>
          <a:solidFill>
            <a:srgbClr val="C5E0B4"/>
          </a:solidFill>
          <a:ln w="38103" cap="flat">
            <a:solidFill>
              <a:srgbClr val="C5E0B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Methodology 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c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Calibri" pitchFamily="34"/>
              </a:rPr>
              <a:t>ont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…</a:t>
            </a: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F89B38E-E755-C8E9-6E8B-A2AA1D2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48" t="42549" r="31066" b="40102"/>
          <a:stretch>
            <a:fillRect/>
          </a:stretch>
        </p:blipFill>
        <p:spPr>
          <a:xfrm>
            <a:off x="5542133" y="2160104"/>
            <a:ext cx="3482597" cy="3949148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9" name="Circle: Hollow 12">
            <a:extLst>
              <a:ext uri="{FF2B5EF4-FFF2-40B4-BE49-F238E27FC236}">
                <a16:creationId xmlns:a16="http://schemas.microsoft.com/office/drawing/2014/main" id="{93986A3F-BF41-7B67-1C79-38CF320D410C}"/>
              </a:ext>
            </a:extLst>
          </p:cNvPr>
          <p:cNvSpPr/>
          <p:nvPr/>
        </p:nvSpPr>
        <p:spPr>
          <a:xfrm rot="20798402">
            <a:off x="5900827" y="2216245"/>
            <a:ext cx="1716255" cy="32174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21600000"/>
              <a:gd name="f10" fmla="val 5003"/>
              <a:gd name="f11" fmla="+- 0 0 -360"/>
              <a:gd name="f12" fmla="+- 0 0 -180"/>
              <a:gd name="f13" fmla="abs f4"/>
              <a:gd name="f14" fmla="abs f5"/>
              <a:gd name="f15" fmla="abs f6"/>
              <a:gd name="f16" fmla="+- 2700000 f2 0"/>
              <a:gd name="f17" fmla="*/ f11 f1 1"/>
              <a:gd name="f18" fmla="*/ f12 f1 1"/>
              <a:gd name="f19" fmla="?: f13 f4 1"/>
              <a:gd name="f20" fmla="?: f14 f5 1"/>
              <a:gd name="f21" fmla="?: f15 f6 1"/>
              <a:gd name="f22" fmla="+- f16 0 f2"/>
              <a:gd name="f23" fmla="*/ f17 1 f3"/>
              <a:gd name="f24" fmla="*/ f18 1 f3"/>
              <a:gd name="f25" fmla="*/ f19 1 21600"/>
              <a:gd name="f26" fmla="*/ f20 1 21600"/>
              <a:gd name="f27" fmla="*/ 21600 f19 1"/>
              <a:gd name="f28" fmla="*/ 21600 f20 1"/>
              <a:gd name="f29" fmla="+- f22 f2 0"/>
              <a:gd name="f30" fmla="+- f23 0 f2"/>
              <a:gd name="f31" fmla="+- f24 0 f2"/>
              <a:gd name="f32" fmla="min f26 f25"/>
              <a:gd name="f33" fmla="*/ f27 1 f21"/>
              <a:gd name="f34" fmla="*/ f28 1 f21"/>
              <a:gd name="f35" fmla="*/ f29 f8 1"/>
              <a:gd name="f36" fmla="val f33"/>
              <a:gd name="f37" fmla="val f34"/>
              <a:gd name="f38" fmla="*/ f35 1 f1"/>
              <a:gd name="f39" fmla="*/ f7 f32 1"/>
              <a:gd name="f40" fmla="+- f37 0 f7"/>
              <a:gd name="f41" fmla="+- f36 0 f7"/>
              <a:gd name="f42" fmla="+- 0 0 f38"/>
              <a:gd name="f43" fmla="*/ f40 1 2"/>
              <a:gd name="f44" fmla="*/ f41 1 2"/>
              <a:gd name="f45" fmla="min f41 f40"/>
              <a:gd name="f46" fmla="+- 0 0 f42"/>
              <a:gd name="f47" fmla="+- f7 f43 0"/>
              <a:gd name="f48" fmla="+- f7 f44 0"/>
              <a:gd name="f49" fmla="*/ f45 f10 1"/>
              <a:gd name="f50" fmla="*/ f46 f1 1"/>
              <a:gd name="f51" fmla="*/ f44 f32 1"/>
              <a:gd name="f52" fmla="*/ f43 f32 1"/>
              <a:gd name="f53" fmla="*/ f49 1 100000"/>
              <a:gd name="f54" fmla="*/ f50 1 f8"/>
              <a:gd name="f55" fmla="*/ f47 f32 1"/>
              <a:gd name="f56" fmla="+- f44 0 f53"/>
              <a:gd name="f57" fmla="+- f43 0 f53"/>
              <a:gd name="f58" fmla="+- f54 0 f2"/>
              <a:gd name="f59" fmla="*/ f53 f32 1"/>
              <a:gd name="f60" fmla="cos 1 f58"/>
              <a:gd name="f61" fmla="sin 1 f58"/>
              <a:gd name="f62" fmla="*/ f56 f32 1"/>
              <a:gd name="f63" fmla="*/ f57 f32 1"/>
              <a:gd name="f64" fmla="+- 0 0 f60"/>
              <a:gd name="f65" fmla="+- 0 0 f61"/>
              <a:gd name="f66" fmla="+- 0 0 f64"/>
              <a:gd name="f67" fmla="+- 0 0 f65"/>
              <a:gd name="f68" fmla="val f66"/>
              <a:gd name="f69" fmla="val f67"/>
              <a:gd name="f70" fmla="*/ f68 f44 1"/>
              <a:gd name="f71" fmla="*/ f69 f43 1"/>
              <a:gd name="f72" fmla="+- f48 0 f70"/>
              <a:gd name="f73" fmla="+- f48 f70 0"/>
              <a:gd name="f74" fmla="+- f47 0 f71"/>
              <a:gd name="f75" fmla="+- f47 f71 0"/>
              <a:gd name="f76" fmla="*/ f72 f32 1"/>
              <a:gd name="f77" fmla="*/ f74 f32 1"/>
              <a:gd name="f78" fmla="*/ f73 f32 1"/>
              <a:gd name="f79" fmla="*/ f75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76" y="f77"/>
              </a:cxn>
              <a:cxn ang="f31">
                <a:pos x="f76" y="f79"/>
              </a:cxn>
              <a:cxn ang="f31">
                <a:pos x="f78" y="f79"/>
              </a:cxn>
              <a:cxn ang="f30">
                <a:pos x="f78" y="f77"/>
              </a:cxn>
            </a:cxnLst>
            <a:rect l="f76" t="f77" r="f78" b="f79"/>
            <a:pathLst>
              <a:path>
                <a:moveTo>
                  <a:pt x="f39" y="f55"/>
                </a:moveTo>
                <a:arcTo wR="f51" hR="f52" stAng="f1" swAng="f0"/>
                <a:close/>
                <a:moveTo>
                  <a:pt x="f59" y="f55"/>
                </a:moveTo>
                <a:arcTo wR="f62" hR="f63" stAng="f1" swAng="f9"/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BC8C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Arrow: Up 14">
            <a:extLst>
              <a:ext uri="{FF2B5EF4-FFF2-40B4-BE49-F238E27FC236}">
                <a16:creationId xmlns:a16="http://schemas.microsoft.com/office/drawing/2014/main" id="{06E67A72-9827-E6BA-07CD-09C99A34C233}"/>
              </a:ext>
            </a:extLst>
          </p:cNvPr>
          <p:cNvSpPr/>
          <p:nvPr/>
        </p:nvSpPr>
        <p:spPr>
          <a:xfrm rot="3028449">
            <a:off x="5454368" y="4356162"/>
            <a:ext cx="218221" cy="1393627"/>
          </a:xfrm>
          <a:custGeom>
            <a:avLst>
              <a:gd name="f0" fmla="val 169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BBAA882-EF62-5B7B-2959-042B2D420BC9}"/>
              </a:ext>
            </a:extLst>
          </p:cNvPr>
          <p:cNvSpPr txBox="1"/>
          <p:nvPr/>
        </p:nvSpPr>
        <p:spPr>
          <a:xfrm>
            <a:off x="3052673" y="5424216"/>
            <a:ext cx="2241916" cy="40011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Internodal length</a:t>
            </a:r>
            <a:endParaRPr lang="en-GB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F50F4B8-B8C1-9428-7738-2D74FC52C4A9}"/>
              </a:ext>
            </a:extLst>
          </p:cNvPr>
          <p:cNvSpPr txBox="1"/>
          <p:nvPr/>
        </p:nvSpPr>
        <p:spPr>
          <a:xfrm>
            <a:off x="4798778" y="6149254"/>
            <a:ext cx="5183422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Figure 3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Internodal length of cinnamon plant</a:t>
            </a: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35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1528</Words>
  <Application>Microsoft Office PowerPoint</Application>
  <PresentationFormat>Widescreen</PresentationFormat>
  <Paragraphs>223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Experimental unit </vt:lpstr>
      <vt:lpstr>Evaluation of morphological characters </vt:lpstr>
      <vt:lpstr>PowerPoint Presentation</vt:lpstr>
      <vt:lpstr>PowerPoint Presentation</vt:lpstr>
      <vt:lpstr>PowerPoint Presentation</vt:lpstr>
      <vt:lpstr>Stem straightness - - Main stem straightness data was taken by visual observation - Scored system used in this study as follows;  Table 1 Stem straightness scoring data system </vt:lpstr>
      <vt:lpstr>Branching habit -</vt:lpstr>
      <vt:lpstr>PowerPoint Presentation</vt:lpstr>
      <vt:lpstr>Evaluation of yield parameters </vt:lpstr>
      <vt:lpstr>Peelability- </vt:lpstr>
      <vt:lpstr>Peeling time - </vt:lpstr>
      <vt:lpstr>Total dry bark weight -</vt:lpstr>
      <vt:lpstr>Data analysis</vt:lpstr>
      <vt:lpstr>PowerPoint Presentation</vt:lpstr>
      <vt:lpstr>Impact of morphological characters on bark yield and peeling time</vt:lpstr>
      <vt:lpstr>According to the literature….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4 Comparison of the clusters</vt:lpstr>
      <vt:lpstr>PowerPoint Presentation</vt:lpstr>
      <vt:lpstr>PowerPoint Presentation</vt:lpstr>
      <vt:lpstr>PowerPoint Presentation</vt:lpstr>
      <vt:lpstr>PowerPoint Presentation</vt:lpstr>
      <vt:lpstr>Thank You….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M.D. Anuradha</dc:creator>
  <cp:lastModifiedBy>Piyumi Hansika</cp:lastModifiedBy>
  <cp:revision>37</cp:revision>
  <dcterms:created xsi:type="dcterms:W3CDTF">2023-02-09T03:28:20Z</dcterms:created>
  <dcterms:modified xsi:type="dcterms:W3CDTF">2023-03-31T17:17:21Z</dcterms:modified>
</cp:coreProperties>
</file>