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92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63" r:id="rId33"/>
    <p:sldId id="290" r:id="rId34"/>
    <p:sldId id="264" r:id="rId35"/>
    <p:sldId id="291" r:id="rId36"/>
    <p:sldId id="26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FF33"/>
    <a:srgbClr val="00FF00"/>
    <a:srgbClr val="33CC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proximate%20data\proximate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urvey%20data\150\sensory%20attributes-%20surve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urvey%20data\survey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urvey%20data\survey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urvey%20data\survey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urvey%20data\survey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urvey%20data\survey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urvey%20data\survey%20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urvey%20data\survey%20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microbial%20count%20data\sensory%20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microbial%20count%20data\sensory%20da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proximate%20data\proximate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ensory%20data\sensory%20dhal%20excel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urvey%20data\survey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y%20research\results\survey%20data\survey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 t-test'!$I$2</c:f>
              <c:strCache>
                <c:ptCount val="1"/>
                <c:pt idx="0">
                  <c:v>Moisture content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'for t-test'!$M$2:$N$2</c:f>
                <c:numCache>
                  <c:formatCode>General</c:formatCode>
                  <c:ptCount val="2"/>
                  <c:pt idx="0">
                    <c:v>0.72134759999999998</c:v>
                  </c:pt>
                  <c:pt idx="1">
                    <c:v>1.63</c:v>
                  </c:pt>
                </c:numCache>
              </c:numRef>
            </c:plus>
            <c:minus>
              <c:numRef>
                <c:f>'for t-test'!$M$2:$N$2</c:f>
                <c:numCache>
                  <c:formatCode>General</c:formatCode>
                  <c:ptCount val="2"/>
                  <c:pt idx="0">
                    <c:v>0.72134759999999998</c:v>
                  </c:pt>
                  <c:pt idx="1">
                    <c:v>1.63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dk1"/>
                </a:solidFill>
                <a:prstDash val="solid"/>
                <a:round/>
              </a:ln>
              <a:effectLst/>
            </c:spPr>
          </c:errBars>
          <c:cat>
            <c:strRef>
              <c:f>'for t-test'!$J$1:$K$1</c:f>
              <c:strCache>
                <c:ptCount val="2"/>
                <c:pt idx="0">
                  <c:v> Fresh coconut paste</c:v>
                </c:pt>
                <c:pt idx="1">
                  <c:v>Undiluted coconut milk</c:v>
                </c:pt>
              </c:strCache>
            </c:strRef>
          </c:cat>
          <c:val>
            <c:numRef>
              <c:f>'for t-test'!$J$2:$K$2</c:f>
              <c:numCache>
                <c:formatCode>General</c:formatCode>
                <c:ptCount val="2"/>
                <c:pt idx="0">
                  <c:v>67.460693112633251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690544"/>
        <c:axId val="225690928"/>
      </c:barChart>
      <c:catAx>
        <c:axId val="22569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25690928"/>
        <c:crosses val="autoZero"/>
        <c:auto val="1"/>
        <c:lblAlgn val="ctr"/>
        <c:lblOffset val="100"/>
        <c:noMultiLvlLbl val="0"/>
      </c:catAx>
      <c:valAx>
        <c:axId val="225690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Moisture content % (w/w)</a:t>
                </a:r>
              </a:p>
            </c:rich>
          </c:tx>
          <c:layout>
            <c:manualLayout>
              <c:xMode val="edge"/>
              <c:yMode val="edge"/>
              <c:x val="1.1790885033114746E-2"/>
              <c:y val="8.666519471597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69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'sign test'!$E$2</c:f>
              <c:strCache>
                <c:ptCount val="1"/>
                <c:pt idx="0">
                  <c:v>Positive responses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'sign test'!$F$1:$K$1</c:f>
              <c:strCache>
                <c:ptCount val="6"/>
                <c:pt idx="0">
                  <c:v>Appearance</c:v>
                </c:pt>
                <c:pt idx="1">
                  <c:v>Color</c:v>
                </c:pt>
                <c:pt idx="2">
                  <c:v>Odor</c:v>
                </c:pt>
                <c:pt idx="3">
                  <c:v>Mouthfeel</c:v>
                </c:pt>
                <c:pt idx="4">
                  <c:v>Taste</c:v>
                </c:pt>
                <c:pt idx="5">
                  <c:v>Quality</c:v>
                </c:pt>
              </c:strCache>
            </c:strRef>
          </c:cat>
          <c:val>
            <c:numRef>
              <c:f>'sign test'!$F$2:$K$2</c:f>
              <c:numCache>
                <c:formatCode>General</c:formatCode>
                <c:ptCount val="6"/>
                <c:pt idx="0">
                  <c:v>114</c:v>
                </c:pt>
                <c:pt idx="1">
                  <c:v>110</c:v>
                </c:pt>
                <c:pt idx="2">
                  <c:v>112</c:v>
                </c:pt>
                <c:pt idx="3">
                  <c:v>105</c:v>
                </c:pt>
                <c:pt idx="4">
                  <c:v>96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'sign test'!$E$3</c:f>
              <c:strCache>
                <c:ptCount val="1"/>
                <c:pt idx="0">
                  <c:v>Neutral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'sign test'!$F$1:$K$1</c:f>
              <c:strCache>
                <c:ptCount val="6"/>
                <c:pt idx="0">
                  <c:v>Appearance</c:v>
                </c:pt>
                <c:pt idx="1">
                  <c:v>Color</c:v>
                </c:pt>
                <c:pt idx="2">
                  <c:v>Odor</c:v>
                </c:pt>
                <c:pt idx="3">
                  <c:v>Mouthfeel</c:v>
                </c:pt>
                <c:pt idx="4">
                  <c:v>Taste</c:v>
                </c:pt>
                <c:pt idx="5">
                  <c:v>Quality</c:v>
                </c:pt>
              </c:strCache>
            </c:strRef>
          </c:cat>
          <c:val>
            <c:numRef>
              <c:f>'sign test'!$F$3:$K$3</c:f>
              <c:numCache>
                <c:formatCode>General</c:formatCode>
                <c:ptCount val="6"/>
                <c:pt idx="0">
                  <c:v>31</c:v>
                </c:pt>
                <c:pt idx="1">
                  <c:v>33</c:v>
                </c:pt>
                <c:pt idx="2">
                  <c:v>29</c:v>
                </c:pt>
                <c:pt idx="3">
                  <c:v>37</c:v>
                </c:pt>
                <c:pt idx="4">
                  <c:v>47</c:v>
                </c:pt>
                <c:pt idx="5">
                  <c:v>42</c:v>
                </c:pt>
              </c:numCache>
            </c:numRef>
          </c:val>
        </c:ser>
        <c:ser>
          <c:idx val="2"/>
          <c:order val="2"/>
          <c:tx>
            <c:strRef>
              <c:f>'sign test'!$E$4</c:f>
              <c:strCache>
                <c:ptCount val="1"/>
                <c:pt idx="0">
                  <c:v>Negative responses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'sign test'!$F$1:$K$1</c:f>
              <c:strCache>
                <c:ptCount val="6"/>
                <c:pt idx="0">
                  <c:v>Appearance</c:v>
                </c:pt>
                <c:pt idx="1">
                  <c:v>Color</c:v>
                </c:pt>
                <c:pt idx="2">
                  <c:v>Odor</c:v>
                </c:pt>
                <c:pt idx="3">
                  <c:v>Mouthfeel</c:v>
                </c:pt>
                <c:pt idx="4">
                  <c:v>Taste</c:v>
                </c:pt>
                <c:pt idx="5">
                  <c:v>Quality</c:v>
                </c:pt>
              </c:strCache>
            </c:strRef>
          </c:cat>
          <c:val>
            <c:numRef>
              <c:f>'sign test'!$F$4:$K$4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203224"/>
        <c:axId val="184204792"/>
        <c:axId val="0"/>
      </c:bar3DChart>
      <c:catAx>
        <c:axId val="184203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04792"/>
        <c:crosses val="autoZero"/>
        <c:auto val="1"/>
        <c:lblAlgn val="ctr"/>
        <c:lblOffset val="100"/>
        <c:noMultiLvlLbl val="0"/>
      </c:catAx>
      <c:valAx>
        <c:axId val="18420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03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7.2082976303492835E-2"/>
                  <c:y val="0.111753010357170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Sheet2!$J$1:$K$1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Sheet2!$J$2:$K$2</c:f>
              <c:numCache>
                <c:formatCode>0.00%</c:formatCode>
                <c:ptCount val="2"/>
                <c:pt idx="0">
                  <c:v>0.92052980132450335</c:v>
                </c:pt>
                <c:pt idx="1">
                  <c:v>7.9470198675496692E-2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219373092636359E-2"/>
          <c:y val="0.18198521225628608"/>
          <c:w val="0.82756125381472723"/>
          <c:h val="0.816585145561952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2E3385D1-4DD8-4676-99B5-4EAC13671840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27921CA-2EEB-40C6-8639-EB0E7842AD9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6575401971621249E-2"/>
                  <c:y val="-0.11613908800202383"/>
                </c:manualLayout>
              </c:layout>
              <c:tx>
                <c:rich>
                  <a:bodyPr/>
                  <a:lstStyle/>
                  <a:p>
                    <a:fld id="{2E3385D1-4DD8-4676-99B5-4EAC13671840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27921CA-2EEB-40C6-8639-EB0E7842AD9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2756693328944569"/>
                  <c:y val="8.5096952445267264E-3"/>
                </c:manualLayout>
              </c:layout>
              <c:tx>
                <c:rich>
                  <a:bodyPr/>
                  <a:lstStyle/>
                  <a:p>
                    <a:fld id="{2E3385D1-4DD8-4676-99B5-4EAC13671840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27921CA-2EEB-40C6-8639-EB0E7842AD9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Sheet2!$M$1:$O$1</c:f>
              <c:strCache>
                <c:ptCount val="3"/>
                <c:pt idx="0">
                  <c:v>Coconut milk better than FCP </c:v>
                </c:pt>
                <c:pt idx="1">
                  <c:v>FCP better than coconut milk</c:v>
                </c:pt>
                <c:pt idx="2">
                  <c:v>No differ among coconut milk &amp; FCP</c:v>
                </c:pt>
              </c:strCache>
            </c:strRef>
          </c:cat>
          <c:val>
            <c:numRef>
              <c:f>Sheet2!$M$2:$O$2</c:f>
              <c:numCache>
                <c:formatCode>0.00%</c:formatCode>
                <c:ptCount val="3"/>
                <c:pt idx="0">
                  <c:v>0.45695364238410596</c:v>
                </c:pt>
                <c:pt idx="1">
                  <c:v>9.9337748344370855E-2</c:v>
                </c:pt>
                <c:pt idx="2">
                  <c:v>0.44370860927152317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0.12143703549453873"/>
                  <c:y val="0.153515638203569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Sheet2!$Q$1:$R$1</c:f>
              <c:strCache>
                <c:ptCount val="2"/>
                <c:pt idx="0">
                  <c:v>Like</c:v>
                </c:pt>
                <c:pt idx="1">
                  <c:v>Dislike</c:v>
                </c:pt>
              </c:strCache>
            </c:strRef>
          </c:cat>
          <c:val>
            <c:numRef>
              <c:f>Sheet2!$Q$2:$R$2</c:f>
              <c:numCache>
                <c:formatCode>0.00%</c:formatCode>
                <c:ptCount val="2"/>
                <c:pt idx="0">
                  <c:v>0.91390728476821192</c:v>
                </c:pt>
                <c:pt idx="1">
                  <c:v>8.6092715231788075E-2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5.6522414418942311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7744021192829615E-2"/>
                  <c:y val="0.101316160487041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9418593287541148E-2"/>
                  <c:y val="0.118415560520158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Sheet2!$A$1:$E$1</c:f>
              <c:strCache>
                <c:ptCount val="5"/>
                <c:pt idx="0">
                  <c:v>Extremely dislike</c:v>
                </c:pt>
                <c:pt idx="1">
                  <c:v>Dislike</c:v>
                </c:pt>
                <c:pt idx="2">
                  <c:v>Neutral</c:v>
                </c:pt>
                <c:pt idx="3">
                  <c:v>Like</c:v>
                </c:pt>
                <c:pt idx="4">
                  <c:v>Extremely like</c:v>
                </c:pt>
              </c:strCache>
            </c:strRef>
          </c:cat>
          <c:val>
            <c:numRef>
              <c:f>Sheet2!$A$2:$E$2</c:f>
              <c:numCache>
                <c:formatCode>0.00%</c:formatCode>
                <c:ptCount val="5"/>
                <c:pt idx="0">
                  <c:v>3.9735099337748346E-2</c:v>
                </c:pt>
                <c:pt idx="1">
                  <c:v>7.9470198675496692E-2</c:v>
                </c:pt>
                <c:pt idx="2">
                  <c:v>0.17218543046357615</c:v>
                </c:pt>
                <c:pt idx="3">
                  <c:v>0.60927152317880795</c:v>
                </c:pt>
                <c:pt idx="4">
                  <c:v>9.9337748344370855E-2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0.11424224925954087"/>
                  <c:y val="0.135224921147751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Sheet2!$G$1:$H$1</c:f>
              <c:strCache>
                <c:ptCount val="2"/>
                <c:pt idx="0">
                  <c:v>Like</c:v>
                </c:pt>
                <c:pt idx="1">
                  <c:v>Dislike</c:v>
                </c:pt>
              </c:strCache>
            </c:strRef>
          </c:cat>
          <c:val>
            <c:numRef>
              <c:f>Sheet2!$G$2:$H$2</c:f>
              <c:numCache>
                <c:formatCode>0.00%</c:formatCode>
                <c:ptCount val="2"/>
                <c:pt idx="0">
                  <c:v>0.9072847682119205</c:v>
                </c:pt>
                <c:pt idx="1">
                  <c:v>9.2715231788079472E-2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66FF33"/>
              </a:soli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invertIfNegative val="0"/>
            <c:bubble3D val="0"/>
            <c:spPr>
              <a:solidFill>
                <a:srgbClr val="9900CC"/>
              </a:soli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cat>
            <c:strRef>
              <c:f>Sheet2!$A$5:$E$5</c:f>
              <c:strCache>
                <c:ptCount val="5"/>
                <c:pt idx="0">
                  <c:v>taste</c:v>
                </c:pt>
                <c:pt idx="1">
                  <c:v>odor</c:v>
                </c:pt>
                <c:pt idx="2">
                  <c:v>easiness of cooking </c:v>
                </c:pt>
                <c:pt idx="3">
                  <c:v>final outlook of curry</c:v>
                </c:pt>
                <c:pt idx="4">
                  <c:v>using less coconut amount</c:v>
                </c:pt>
              </c:strCache>
            </c:strRef>
          </c:cat>
          <c:val>
            <c:numRef>
              <c:f>Sheet2!$A$6:$E$6</c:f>
              <c:numCache>
                <c:formatCode>0.00%</c:formatCode>
                <c:ptCount val="5"/>
                <c:pt idx="0">
                  <c:v>3.3112582781456956E-2</c:v>
                </c:pt>
                <c:pt idx="1">
                  <c:v>6.6225165562913912E-2</c:v>
                </c:pt>
                <c:pt idx="2">
                  <c:v>0.71523178807947019</c:v>
                </c:pt>
                <c:pt idx="3">
                  <c:v>3.3112582781456956E-2</c:v>
                </c:pt>
                <c:pt idx="4">
                  <c:v>0.15231788079470199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200088"/>
        <c:axId val="184197736"/>
        <c:axId val="0"/>
      </c:bar3DChart>
      <c:catAx>
        <c:axId val="18420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97736"/>
        <c:crosses val="autoZero"/>
        <c:auto val="1"/>
        <c:lblAlgn val="ctr"/>
        <c:lblOffset val="100"/>
        <c:noMultiLvlLbl val="0"/>
      </c:catAx>
      <c:valAx>
        <c:axId val="18419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00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5050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numRef>
              <c:f>Sheet2!$G$5:$L$5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</c:numCache>
            </c:numRef>
          </c:cat>
          <c:val>
            <c:numRef>
              <c:f>Sheet2!$G$6:$L$6</c:f>
              <c:numCache>
                <c:formatCode>0.00%</c:formatCode>
                <c:ptCount val="6"/>
                <c:pt idx="0">
                  <c:v>3.3112582781456956E-2</c:v>
                </c:pt>
                <c:pt idx="1">
                  <c:v>0.27814569536423839</c:v>
                </c:pt>
                <c:pt idx="2">
                  <c:v>0.46357615894039733</c:v>
                </c:pt>
                <c:pt idx="3">
                  <c:v>0.14569536423841059</c:v>
                </c:pt>
                <c:pt idx="4">
                  <c:v>5.9602649006622516E-2</c:v>
                </c:pt>
                <c:pt idx="5">
                  <c:v>1.9867549668874173E-2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198520"/>
        <c:axId val="184198912"/>
        <c:axId val="0"/>
      </c:bar3DChart>
      <c:catAx>
        <c:axId val="18419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Number of people</a:t>
                </a:r>
              </a:p>
            </c:rich>
          </c:tx>
          <c:layout>
            <c:manualLayout>
              <c:xMode val="edge"/>
              <c:yMode val="edge"/>
              <c:x val="0.38669651078231582"/>
              <c:y val="0.89863487326217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98912"/>
        <c:crosses val="autoZero"/>
        <c:auto val="1"/>
        <c:lblAlgn val="ctr"/>
        <c:lblOffset val="100"/>
        <c:noMultiLvlLbl val="0"/>
      </c:catAx>
      <c:valAx>
        <c:axId val="18419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1.9752832103346541E-2"/>
              <c:y val="0.327490409624512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9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Sheet2!$E$2</c:f>
              <c:strCache>
                <c:ptCount val="1"/>
                <c:pt idx="0">
                  <c:v>Total Plate Count</c:v>
                </c:pt>
              </c:strCache>
            </c:strRef>
          </c:tx>
          <c:spPr>
            <a:ln w="4762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numRef>
              <c:f>Sheet2!$F$1:$H$1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21</c:v>
                </c:pt>
              </c:numCache>
            </c:numRef>
          </c:cat>
          <c:val>
            <c:numRef>
              <c:f>Sheet2!$F$2:$H$2</c:f>
              <c:numCache>
                <c:formatCode>General</c:formatCode>
                <c:ptCount val="3"/>
                <c:pt idx="0">
                  <c:v>15820</c:v>
                </c:pt>
                <c:pt idx="1">
                  <c:v>78733.333333333328</c:v>
                </c:pt>
                <c:pt idx="2">
                  <c:v>138666.66666666666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Sheet2!$E$3</c:f>
              <c:strCache>
                <c:ptCount val="1"/>
                <c:pt idx="0">
                  <c:v>APCC Standard 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Sheet2!$F$1:$H$1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21</c:v>
                </c:pt>
              </c:numCache>
            </c:numRef>
          </c:cat>
          <c:val>
            <c:numRef>
              <c:f>Sheet2!$F$3:$H$3</c:f>
              <c:numCache>
                <c:formatCode>General</c:formatCode>
                <c:ptCount val="3"/>
                <c:pt idx="0">
                  <c:v>100000</c:v>
                </c:pt>
                <c:pt idx="1">
                  <c:v>100000</c:v>
                </c:pt>
                <c:pt idx="2">
                  <c:v>100000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hiLowLines>
        <c:marker val="1"/>
        <c:smooth val="0"/>
        <c:axId val="222911488"/>
        <c:axId val="226177208"/>
      </c:lineChart>
      <c:catAx>
        <c:axId val="222911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Storage</a:t>
                </a:r>
                <a:r>
                  <a:rPr lang="en-US" sz="2000" b="1" baseline="0">
                    <a:solidFill>
                      <a:schemeClr val="tx1"/>
                    </a:solidFill>
                  </a:rPr>
                  <a:t> period (days)</a:t>
                </a:r>
                <a:endParaRPr lang="en-US" sz="20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177208"/>
        <c:crosses val="autoZero"/>
        <c:auto val="1"/>
        <c:lblAlgn val="ctr"/>
        <c:lblOffset val="100"/>
        <c:noMultiLvlLbl val="0"/>
      </c:catAx>
      <c:valAx>
        <c:axId val="226177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Microorganisms</a:t>
                </a:r>
                <a:r>
                  <a:rPr lang="en-US" sz="1800" b="1" baseline="0">
                    <a:solidFill>
                      <a:schemeClr val="tx1"/>
                    </a:solidFill>
                  </a:rPr>
                  <a:t>/mL </a:t>
                </a:r>
                <a:endParaRPr lang="en-US" sz="18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91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Sheet2!$A$9</c:f>
              <c:strCache>
                <c:ptCount val="1"/>
                <c:pt idx="0">
                  <c:v>Yeast &amp; Mold Count</c:v>
                </c:pt>
              </c:strCache>
            </c:strRef>
          </c:tx>
          <c:spPr>
            <a:ln w="47625" cap="rnd">
              <a:solidFill>
                <a:srgbClr val="00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CC"/>
              </a:solidFill>
              <a:ln w="9525">
                <a:solidFill>
                  <a:srgbClr val="0000CC"/>
                </a:solidFill>
              </a:ln>
              <a:effectLst/>
            </c:spPr>
          </c:marker>
          <c:cat>
            <c:numRef>
              <c:f>Sheet2!$B$8:$D$8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21</c:v>
                </c:pt>
              </c:numCache>
            </c:numRef>
          </c:cat>
          <c:val>
            <c:numRef>
              <c:f>Sheet2!$B$9:$D$9</c:f>
              <c:numCache>
                <c:formatCode>General</c:formatCode>
                <c:ptCount val="3"/>
                <c:pt idx="0">
                  <c:v>0</c:v>
                </c:pt>
                <c:pt idx="1">
                  <c:v>514.66666666666663</c:v>
                </c:pt>
                <c:pt idx="2">
                  <c:v>1616.6666666666667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Sheet2!$A$10</c:f>
              <c:strCache>
                <c:ptCount val="1"/>
                <c:pt idx="0">
                  <c:v>SLS Standard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Sheet2!$B$8:$D$8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21</c:v>
                </c:pt>
              </c:numCache>
            </c:numRef>
          </c:cat>
          <c:val>
            <c:numRef>
              <c:f>Sheet2!$B$10:$D$10</c:f>
              <c:numCache>
                <c:formatCode>General</c:formatCode>
                <c:ptCount val="3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26177992"/>
        <c:axId val="226174464"/>
      </c:lineChart>
      <c:catAx>
        <c:axId val="226177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Storage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period (days)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174464"/>
        <c:crosses val="autoZero"/>
        <c:auto val="1"/>
        <c:lblAlgn val="ctr"/>
        <c:lblOffset val="100"/>
        <c:noMultiLvlLbl val="0"/>
      </c:catAx>
      <c:valAx>
        <c:axId val="226174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Yeast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and mold/ mL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17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Fat content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Sheet3!$D$2:$E$2</c:f>
                <c:numCache>
                  <c:formatCode>General</c:formatCode>
                  <c:ptCount val="2"/>
                  <c:pt idx="0">
                    <c:v>0.40951149999999997</c:v>
                  </c:pt>
                  <c:pt idx="1">
                    <c:v>2.27</c:v>
                  </c:pt>
                </c:numCache>
              </c:numRef>
            </c:plus>
            <c:minus>
              <c:numRef>
                <c:f>Sheet3!$D$2:$E$2</c:f>
                <c:numCache>
                  <c:formatCode>General</c:formatCode>
                  <c:ptCount val="2"/>
                  <c:pt idx="0">
                    <c:v>0.40951149999999997</c:v>
                  </c:pt>
                  <c:pt idx="1">
                    <c:v>2.27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dk1"/>
                </a:solidFill>
                <a:prstDash val="solid"/>
                <a:round/>
              </a:ln>
              <a:effectLst/>
            </c:spPr>
          </c:errBars>
          <c:cat>
            <c:strRef>
              <c:f>Sheet3!$B$1:$C$1</c:f>
              <c:strCache>
                <c:ptCount val="2"/>
                <c:pt idx="0">
                  <c:v> Fresh coconut paste</c:v>
                </c:pt>
                <c:pt idx="1">
                  <c:v>Undiluted coconut milk</c:v>
                </c:pt>
              </c:strCache>
            </c:strRef>
          </c:cat>
          <c:val>
            <c:numRef>
              <c:f>Sheet3!$B$2:$C$2</c:f>
              <c:numCache>
                <c:formatCode>General</c:formatCode>
                <c:ptCount val="2"/>
                <c:pt idx="0">
                  <c:v>27.895958148896003</c:v>
                </c:pt>
                <c:pt idx="1">
                  <c:v>35.799999999999997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24827864"/>
        <c:axId val="225506048"/>
      </c:barChart>
      <c:catAx>
        <c:axId val="224827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506048"/>
        <c:crosses val="autoZero"/>
        <c:auto val="1"/>
        <c:lblAlgn val="ctr"/>
        <c:lblOffset val="100"/>
        <c:noMultiLvlLbl val="0"/>
      </c:catAx>
      <c:valAx>
        <c:axId val="2255060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Fat</a:t>
                </a:r>
                <a:r>
                  <a:rPr lang="en-US" sz="2000" b="1" baseline="0">
                    <a:solidFill>
                      <a:schemeClr val="tx1"/>
                    </a:solidFill>
                  </a:rPr>
                  <a:t> content % (w/w)</a:t>
                </a:r>
              </a:p>
            </c:rich>
          </c:tx>
          <c:layout>
            <c:manualLayout>
              <c:xMode val="edge"/>
              <c:yMode val="edge"/>
              <c:x val="1.2287355778893541E-2"/>
              <c:y val="0.15705285649980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2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Sheet3!$G$2</c:f>
              <c:strCache>
                <c:ptCount val="1"/>
                <c:pt idx="0">
                  <c:v>Protein content</c:v>
                </c:pt>
              </c:strCache>
            </c:strRef>
          </c:tx>
          <c:spPr>
            <a:solidFill>
              <a:srgbClr val="CC00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Sheet3!$J$2:$K$2</c:f>
                <c:numCache>
                  <c:formatCode>General</c:formatCode>
                  <c:ptCount val="2"/>
                  <c:pt idx="0">
                    <c:v>1.63413E-2</c:v>
                  </c:pt>
                  <c:pt idx="1">
                    <c:v>0.71</c:v>
                  </c:pt>
                </c:numCache>
              </c:numRef>
            </c:plus>
            <c:minus>
              <c:numRef>
                <c:f>Sheet3!$J$2:$K$2</c:f>
                <c:numCache>
                  <c:formatCode>General</c:formatCode>
                  <c:ptCount val="2"/>
                  <c:pt idx="0">
                    <c:v>1.63413E-2</c:v>
                  </c:pt>
                  <c:pt idx="1">
                    <c:v>0.71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dk1"/>
                </a:solidFill>
                <a:prstDash val="solid"/>
                <a:round/>
              </a:ln>
              <a:effectLst/>
            </c:spPr>
          </c:errBars>
          <c:cat>
            <c:strRef>
              <c:f>Sheet3!$H$1:$I$1</c:f>
              <c:strCache>
                <c:ptCount val="2"/>
                <c:pt idx="0">
                  <c:v> Fresh coconut paste</c:v>
                </c:pt>
                <c:pt idx="1">
                  <c:v>Undiluted coconut milk</c:v>
                </c:pt>
              </c:strCache>
            </c:strRef>
          </c:cat>
          <c:val>
            <c:numRef>
              <c:f>Sheet3!$H$2:$I$2</c:f>
              <c:numCache>
                <c:formatCode>General</c:formatCode>
                <c:ptCount val="2"/>
                <c:pt idx="0">
                  <c:v>1.2772588161124558</c:v>
                </c:pt>
                <c:pt idx="1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11829312"/>
        <c:axId val="311834408"/>
      </c:barChart>
      <c:catAx>
        <c:axId val="3118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34408"/>
        <c:crosses val="autoZero"/>
        <c:auto val="1"/>
        <c:lblAlgn val="ctr"/>
        <c:lblOffset val="100"/>
        <c:noMultiLvlLbl val="0"/>
      </c:catAx>
      <c:valAx>
        <c:axId val="311834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Protein</a:t>
                </a:r>
                <a:r>
                  <a:rPr lang="en-US" sz="2000" b="1" baseline="0" dirty="0">
                    <a:solidFill>
                      <a:schemeClr val="tx1"/>
                    </a:solidFill>
                  </a:rPr>
                  <a:t> content % (w/w)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6435184457676812E-2"/>
              <c:y val="4.45618117175907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2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9342974221032"/>
          <c:y val="5.7060367454068242E-2"/>
          <c:w val="0.83232499830512097"/>
          <c:h val="0.75841754155730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 t-test'!$P$2</c:f>
              <c:strCache>
                <c:ptCount val="1"/>
                <c:pt idx="0">
                  <c:v>Fiber content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'for t-test'!$S$2:$T$2</c:f>
                <c:numCache>
                  <c:formatCode>General</c:formatCode>
                  <c:ptCount val="2"/>
                  <c:pt idx="0">
                    <c:v>4.9071700000000003E-2</c:v>
                  </c:pt>
                  <c:pt idx="1">
                    <c:v>0.02</c:v>
                  </c:pt>
                </c:numCache>
              </c:numRef>
            </c:plus>
            <c:minus>
              <c:numRef>
                <c:f>'for t-test'!$S$2:$T$2</c:f>
                <c:numCache>
                  <c:formatCode>General</c:formatCode>
                  <c:ptCount val="2"/>
                  <c:pt idx="0">
                    <c:v>4.9071700000000003E-2</c:v>
                  </c:pt>
                  <c:pt idx="1">
                    <c:v>0.02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dk1"/>
                </a:solidFill>
                <a:prstDash val="solid"/>
                <a:round/>
              </a:ln>
              <a:effectLst/>
            </c:spPr>
          </c:errBars>
          <c:cat>
            <c:strRef>
              <c:f>'for t-test'!$Q$1:$R$1</c:f>
              <c:strCache>
                <c:ptCount val="2"/>
                <c:pt idx="0">
                  <c:v> Fresh coconut paste</c:v>
                </c:pt>
                <c:pt idx="1">
                  <c:v>Undiluted coconut milk</c:v>
                </c:pt>
              </c:strCache>
            </c:strRef>
          </c:cat>
          <c:val>
            <c:numRef>
              <c:f>'for t-test'!$Q$2:$R$2</c:f>
              <c:numCache>
                <c:formatCode>General</c:formatCode>
                <c:ptCount val="2"/>
                <c:pt idx="0">
                  <c:v>1.2922205777308691</c:v>
                </c:pt>
                <c:pt idx="1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835976"/>
        <c:axId val="311834800"/>
      </c:barChart>
      <c:catAx>
        <c:axId val="31183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34800"/>
        <c:crosses val="autoZero"/>
        <c:auto val="1"/>
        <c:lblAlgn val="ctr"/>
        <c:lblOffset val="100"/>
        <c:noMultiLvlLbl val="0"/>
      </c:catAx>
      <c:valAx>
        <c:axId val="3118348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Fiber</a:t>
                </a:r>
                <a:r>
                  <a:rPr lang="en-US" sz="2000" b="1" baseline="0" dirty="0">
                    <a:solidFill>
                      <a:schemeClr val="tx1"/>
                    </a:solidFill>
                  </a:rPr>
                  <a:t> content % (w/w)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3983247229698891E-3"/>
              <c:y val="8.979048929155648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35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4225721784778"/>
          <c:y val="5.0925925925925923E-2"/>
          <c:w val="0.83000218722659669"/>
          <c:h val="0.82775444736074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Sheet3!$A$6</c:f>
              <c:strCache>
                <c:ptCount val="1"/>
                <c:pt idx="0">
                  <c:v>Ash content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Sheet3!$D$6:$E$6</c:f>
                <c:numCache>
                  <c:formatCode>General</c:formatCode>
                  <c:ptCount val="2"/>
                  <c:pt idx="0">
                    <c:v>8.63897E-2</c:v>
                  </c:pt>
                  <c:pt idx="1">
                    <c:v>0.08</c:v>
                  </c:pt>
                </c:numCache>
              </c:numRef>
            </c:plus>
            <c:minus>
              <c:numRef>
                <c:f>Sheet3!$D$6:$E$6</c:f>
                <c:numCache>
                  <c:formatCode>General</c:formatCode>
                  <c:ptCount val="2"/>
                  <c:pt idx="0">
                    <c:v>8.63897E-2</c:v>
                  </c:pt>
                  <c:pt idx="1">
                    <c:v>0.08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dk1"/>
                </a:solidFill>
                <a:prstDash val="solid"/>
                <a:round/>
              </a:ln>
              <a:effectLst/>
            </c:spPr>
          </c:errBars>
          <c:cat>
            <c:strRef>
              <c:f>Sheet3!$B$5:$C$5</c:f>
              <c:strCache>
                <c:ptCount val="2"/>
                <c:pt idx="0">
                  <c:v> Fresh coconut paste</c:v>
                </c:pt>
                <c:pt idx="1">
                  <c:v>Undiluted coconut milk</c:v>
                </c:pt>
              </c:strCache>
            </c:strRef>
          </c:cat>
          <c:val>
            <c:numRef>
              <c:f>Sheet3!$B$6:$C$6</c:f>
              <c:numCache>
                <c:formatCode>General</c:formatCode>
                <c:ptCount val="2"/>
                <c:pt idx="0">
                  <c:v>0.73427053067840997</c:v>
                </c:pt>
                <c:pt idx="1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11828528"/>
        <c:axId val="311831272"/>
      </c:barChart>
      <c:catAx>
        <c:axId val="31182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31272"/>
        <c:crosses val="autoZero"/>
        <c:auto val="1"/>
        <c:lblAlgn val="ctr"/>
        <c:lblOffset val="100"/>
        <c:noMultiLvlLbl val="0"/>
      </c:catAx>
      <c:valAx>
        <c:axId val="311831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Ash</a:t>
                </a:r>
                <a:r>
                  <a:rPr lang="en-US" sz="2000" b="1" baseline="0">
                    <a:solidFill>
                      <a:schemeClr val="tx1"/>
                    </a:solidFill>
                  </a:rPr>
                  <a:t> content % (w/w)</a:t>
                </a:r>
                <a:endParaRPr lang="en-US" sz="20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32137516375845E-2"/>
              <c:y val="0.17794125852048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2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2974838764869"/>
          <c:y val="8.0762119453868061E-2"/>
          <c:w val="0.8045507989197449"/>
          <c:h val="0.70391630067239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Sheet3!$G$6</c:f>
              <c:strCache>
                <c:ptCount val="1"/>
                <c:pt idx="0">
                  <c:v>Carbohydrate content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Sheet3!$J$6:$K$6</c:f>
                <c:numCache>
                  <c:formatCode>General</c:formatCode>
                  <c:ptCount val="2"/>
                  <c:pt idx="0">
                    <c:v>0.44085049999999998</c:v>
                  </c:pt>
                  <c:pt idx="1">
                    <c:v>0.25</c:v>
                  </c:pt>
                </c:numCache>
              </c:numRef>
            </c:plus>
            <c:minus>
              <c:numRef>
                <c:f>Sheet3!$J$6:$K$6</c:f>
                <c:numCache>
                  <c:formatCode>General</c:formatCode>
                  <c:ptCount val="2"/>
                  <c:pt idx="0">
                    <c:v>0.44085049999999998</c:v>
                  </c:pt>
                  <c:pt idx="1">
                    <c:v>0.25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dk1"/>
                </a:solidFill>
                <a:prstDash val="solid"/>
                <a:round/>
              </a:ln>
              <a:effectLst/>
            </c:spPr>
          </c:errBars>
          <c:cat>
            <c:strRef>
              <c:f>Sheet3!$H$5:$I$5</c:f>
              <c:strCache>
                <c:ptCount val="2"/>
                <c:pt idx="0">
                  <c:v> Fresh coconut paste</c:v>
                </c:pt>
                <c:pt idx="1">
                  <c:v>Undiluted coconut milk</c:v>
                </c:pt>
              </c:strCache>
            </c:strRef>
          </c:cat>
          <c:val>
            <c:numRef>
              <c:f>Sheet3!$H$6:$I$6</c:f>
              <c:numCache>
                <c:formatCode>General</c:formatCode>
                <c:ptCount val="2"/>
                <c:pt idx="0">
                  <c:v>2.6318190000000001</c:v>
                </c:pt>
                <c:pt idx="1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11829704"/>
        <c:axId val="311830096"/>
      </c:barChart>
      <c:catAx>
        <c:axId val="31182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30096"/>
        <c:crosses val="autoZero"/>
        <c:auto val="1"/>
        <c:lblAlgn val="ctr"/>
        <c:lblOffset val="100"/>
        <c:noMultiLvlLbl val="0"/>
      </c:catAx>
      <c:valAx>
        <c:axId val="311830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Carbohydrate content %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(w/w)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545943343310157E-2"/>
              <c:y val="0.10565065545826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82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92520671222267"/>
          <c:y val="0.19566536501434328"/>
          <c:w val="0.31364709259955381"/>
          <c:h val="0.6820879422516859"/>
        </c:manualLayout>
      </c:layout>
      <c:radarChart>
        <c:radarStyle val="marker"/>
        <c:varyColors val="0"/>
        <c:ser>
          <c:idx val="0"/>
          <c:order val="0"/>
          <c:tx>
            <c:strRef>
              <c:f>'friedman test'!$A$16</c:f>
              <c:strCache>
                <c:ptCount val="1"/>
                <c:pt idx="0">
                  <c:v>Fresh coconut paste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'friedman test'!$B$15:$G$15</c:f>
              <c:strCache>
                <c:ptCount val="6"/>
                <c:pt idx="0">
                  <c:v>Appearnce</c:v>
                </c:pt>
                <c:pt idx="1">
                  <c:v>Odour</c:v>
                </c:pt>
                <c:pt idx="2">
                  <c:v>Taste</c:v>
                </c:pt>
                <c:pt idx="3">
                  <c:v>Color</c:v>
                </c:pt>
                <c:pt idx="4">
                  <c:v>Mouthfeel</c:v>
                </c:pt>
                <c:pt idx="5">
                  <c:v>Overall acceptability </c:v>
                </c:pt>
              </c:strCache>
            </c:strRef>
          </c:cat>
          <c:val>
            <c:numRef>
              <c:f>'friedman test'!$B$16:$G$16</c:f>
              <c:numCache>
                <c:formatCode>General</c:formatCode>
                <c:ptCount val="6"/>
                <c:pt idx="0">
                  <c:v>38.5</c:v>
                </c:pt>
                <c:pt idx="1">
                  <c:v>40</c:v>
                </c:pt>
                <c:pt idx="2">
                  <c:v>41</c:v>
                </c:pt>
                <c:pt idx="3">
                  <c:v>38.5</c:v>
                </c:pt>
                <c:pt idx="4">
                  <c:v>39</c:v>
                </c:pt>
                <c:pt idx="5">
                  <c:v>37</c:v>
                </c:pt>
              </c:numCache>
            </c:numRef>
          </c:val>
        </c:ser>
        <c:ser>
          <c:idx val="1"/>
          <c:order val="1"/>
          <c:tx>
            <c:strRef>
              <c:f>'friedman test'!$A$17</c:f>
              <c:strCache>
                <c:ptCount val="1"/>
                <c:pt idx="0">
                  <c:v>Conventional coconut milk</c:v>
                </c:pt>
              </c:strCache>
            </c:strRef>
          </c:tx>
          <c:spPr>
            <a:ln w="47625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cat>
            <c:strRef>
              <c:f>'friedman test'!$B$15:$G$15</c:f>
              <c:strCache>
                <c:ptCount val="6"/>
                <c:pt idx="0">
                  <c:v>Appearnce</c:v>
                </c:pt>
                <c:pt idx="1">
                  <c:v>Odour</c:v>
                </c:pt>
                <c:pt idx="2">
                  <c:v>Taste</c:v>
                </c:pt>
                <c:pt idx="3">
                  <c:v>Color</c:v>
                </c:pt>
                <c:pt idx="4">
                  <c:v>Mouthfeel</c:v>
                </c:pt>
                <c:pt idx="5">
                  <c:v>Overall acceptability </c:v>
                </c:pt>
              </c:strCache>
            </c:strRef>
          </c:cat>
          <c:val>
            <c:numRef>
              <c:f>'friedman test'!$B$17:$G$17</c:f>
              <c:numCache>
                <c:formatCode>General</c:formatCode>
                <c:ptCount val="6"/>
                <c:pt idx="0">
                  <c:v>48.5</c:v>
                </c:pt>
                <c:pt idx="1">
                  <c:v>47</c:v>
                </c:pt>
                <c:pt idx="2">
                  <c:v>46</c:v>
                </c:pt>
                <c:pt idx="3">
                  <c:v>48.5</c:v>
                </c:pt>
                <c:pt idx="4">
                  <c:v>48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01264"/>
        <c:axId val="184200480"/>
      </c:radarChart>
      <c:catAx>
        <c:axId val="18420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4200480"/>
        <c:crosses val="autoZero"/>
        <c:auto val="1"/>
        <c:lblAlgn val="ctr"/>
        <c:lblOffset val="100"/>
        <c:noMultiLvlLbl val="0"/>
      </c:catAx>
      <c:valAx>
        <c:axId val="18420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0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281116280919431"/>
          <c:y val="0.42146753755228111"/>
          <c:w val="0.37188833887276734"/>
          <c:h val="0.29597548925168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08080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2C64AF78-5267-4F9C-BE1F-0159D9B0404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1970812586644793E-2"/>
                  <c:y val="1.099738373685209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522895586215442E-2"/>
                  <c:y val="3.557502642898462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Sheet1!$A$4:$F$4</c:f>
              <c:strCache>
                <c:ptCount val="6"/>
                <c:pt idx="0">
                  <c:v>from garden</c:v>
                </c:pt>
                <c:pt idx="1">
                  <c:v>from market</c:v>
                </c:pt>
                <c:pt idx="2">
                  <c:v>powdered coconut milk or others </c:v>
                </c:pt>
                <c:pt idx="3">
                  <c:v>from garden and market</c:v>
                </c:pt>
                <c:pt idx="4">
                  <c:v>from market &amp; powderd coconut milk</c:v>
                </c:pt>
                <c:pt idx="5">
                  <c:v>from garden, market &amp; powderd coconut milk</c:v>
                </c:pt>
              </c:strCache>
            </c:strRef>
          </c:cat>
          <c:val>
            <c:numRef>
              <c:f>Sheet1!$A$5:$F$5</c:f>
              <c:numCache>
                <c:formatCode>0.00%</c:formatCode>
                <c:ptCount val="6"/>
                <c:pt idx="0">
                  <c:v>0.47019867549668876</c:v>
                </c:pt>
                <c:pt idx="1">
                  <c:v>0.39735099337748342</c:v>
                </c:pt>
                <c:pt idx="2">
                  <c:v>3.3112582781456956E-2</c:v>
                </c:pt>
                <c:pt idx="3">
                  <c:v>5.2980132450331126E-2</c:v>
                </c:pt>
                <c:pt idx="4">
                  <c:v>3.3112582781456956E-2</c:v>
                </c:pt>
                <c:pt idx="5">
                  <c:v>1.3245033112582781E-2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2512586858401"/>
          <c:y val="7.3532225354268441E-2"/>
          <c:w val="0.3374025679968044"/>
          <c:h val="0.79814558187658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D6009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FF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tx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shade val="5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917946511111404"/>
                  <c:y val="0.112529216557883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572403006736285E-2"/>
                  <c:y val="-0.289022642016254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403606732358667"/>
                  <c:y val="0.123047876914582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155372829154324E-2"/>
                  <c:y val="-5.79648441780017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7266800013149E-2"/>
                      <c:h val="0.16653174093842774"/>
                    </c:manualLayout>
                  </c15:layout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Sheet1!$H$4:$L$4</c:f>
              <c:strCache>
                <c:ptCount val="5"/>
                <c:pt idx="0">
                  <c:v>very good</c:v>
                </c:pt>
                <c:pt idx="1">
                  <c:v>good</c:v>
                </c:pt>
                <c:pt idx="2">
                  <c:v>neutral</c:v>
                </c:pt>
                <c:pt idx="3">
                  <c:v>bad</c:v>
                </c:pt>
                <c:pt idx="4">
                  <c:v>very bad</c:v>
                </c:pt>
              </c:strCache>
            </c:strRef>
          </c:cat>
          <c:val>
            <c:numRef>
              <c:f>Sheet1!$H$5:$L$5</c:f>
              <c:numCache>
                <c:formatCode>0.00%</c:formatCode>
                <c:ptCount val="5"/>
                <c:pt idx="0">
                  <c:v>0.19205298013245034</c:v>
                </c:pt>
                <c:pt idx="1">
                  <c:v>0.54304635761589404</c:v>
                </c:pt>
                <c:pt idx="2">
                  <c:v>0.25827814569536423</c:v>
                </c:pt>
                <c:pt idx="3">
                  <c:v>6.6225165562913907E-3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18E3B-E25D-42C8-BC6B-3D2E1E9BB1C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B8D6B20-EE26-4588-9F32-C6644E64D70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Scrape coconut endosperm 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F59451F-6A0A-43BF-B7BF-4D59C818C7E1}" type="parTrans" cxnId="{B29591BF-5753-481B-99F5-7BC45B017C4B}">
      <dgm:prSet/>
      <dgm:spPr/>
      <dgm:t>
        <a:bodyPr/>
        <a:lstStyle/>
        <a:p>
          <a:endParaRPr lang="en-US"/>
        </a:p>
      </dgm:t>
    </dgm:pt>
    <dgm:pt modelId="{7A3E84B0-6534-4121-B395-F88ECE8FA08B}" type="sibTrans" cxnId="{B29591BF-5753-481B-99F5-7BC45B017C4B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27582D99-5235-4F24-A46E-3AE07FB8C2E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Add water (1kg of scraped coconut require 700 mL of water)</a:t>
          </a:r>
          <a:endParaRPr lang="en-US" sz="2400" dirty="0">
            <a:solidFill>
              <a:schemeClr val="tx1"/>
            </a:solidFill>
          </a:endParaRPr>
        </a:p>
      </dgm:t>
    </dgm:pt>
    <dgm:pt modelId="{2E0A1538-79EF-451E-BA40-EA27F983DD00}" type="parTrans" cxnId="{43F09CA2-DB6F-4752-A16A-431CD98FD9A7}">
      <dgm:prSet/>
      <dgm:spPr/>
      <dgm:t>
        <a:bodyPr/>
        <a:lstStyle/>
        <a:p>
          <a:endParaRPr lang="en-US"/>
        </a:p>
      </dgm:t>
    </dgm:pt>
    <dgm:pt modelId="{B62D25AB-438C-4AB7-9F79-D1E018DA0A62}" type="sibTrans" cxnId="{43F09CA2-DB6F-4752-A16A-431CD98FD9A7}">
      <dgm:prSet/>
      <dgm:spPr>
        <a:solidFill>
          <a:schemeClr val="accent6"/>
        </a:solidFill>
      </dgm:spPr>
      <dgm:t>
        <a:bodyPr/>
        <a:lstStyle/>
        <a:p>
          <a:endParaRPr lang="en-US" dirty="0"/>
        </a:p>
      </dgm:t>
    </dgm:pt>
    <dgm:pt modelId="{8C3DFDC7-40C7-4B74-A252-A7A90913D33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Pass through the colloid mill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4B4F2C-ED67-4715-8425-58E411BD435D}" type="parTrans" cxnId="{7D3B156A-A2D8-4DCF-AC67-8140CDC78E5F}">
      <dgm:prSet/>
      <dgm:spPr/>
      <dgm:t>
        <a:bodyPr/>
        <a:lstStyle/>
        <a:p>
          <a:endParaRPr lang="en-US"/>
        </a:p>
      </dgm:t>
    </dgm:pt>
    <dgm:pt modelId="{1F5C5AED-F586-44A0-AC49-E4AF753D4AB2}" type="sibTrans" cxnId="{7D3B156A-A2D8-4DCF-AC67-8140CDC78E5F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14107DF1-684F-4DC9-9DF1-7B4B6D1A806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Form viscous coconut paste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A6B79F-0F50-4192-8387-83B15286EFE5}" type="parTrans" cxnId="{56887FF3-1094-4EC7-8B3F-2DBE30E069CD}">
      <dgm:prSet/>
      <dgm:spPr/>
      <dgm:t>
        <a:bodyPr/>
        <a:lstStyle/>
        <a:p>
          <a:endParaRPr lang="en-US"/>
        </a:p>
      </dgm:t>
    </dgm:pt>
    <dgm:pt modelId="{D389BB6C-A0DC-43E9-A6EA-FAC3B66142D0}" type="sibTrans" cxnId="{56887FF3-1094-4EC7-8B3F-2DBE30E069CD}">
      <dgm:prSet/>
      <dgm:spPr/>
      <dgm:t>
        <a:bodyPr/>
        <a:lstStyle/>
        <a:p>
          <a:endParaRPr lang="en-US"/>
        </a:p>
      </dgm:t>
    </dgm:pt>
    <dgm:pt modelId="{CF3911B0-CA93-4078-8DA5-54A57FD6A5D9}" type="pres">
      <dgm:prSet presAssocID="{E7C18E3B-E25D-42C8-BC6B-3D2E1E9BB1C2}" presName="linearFlow" presStyleCnt="0">
        <dgm:presLayoutVars>
          <dgm:resizeHandles val="exact"/>
        </dgm:presLayoutVars>
      </dgm:prSet>
      <dgm:spPr/>
    </dgm:pt>
    <dgm:pt modelId="{36ECD034-D021-4E74-B992-A3BD3A22EE19}" type="pres">
      <dgm:prSet presAssocID="{EB8D6B20-EE26-4588-9F32-C6644E64D70F}" presName="node" presStyleLbl="node1" presStyleIdx="0" presStyleCnt="4" custScaleX="102541" custLinFactNeighborX="-1368" custLinFactNeighborY="-13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ACECF-F785-46F2-8CA7-15A422467CDA}" type="pres">
      <dgm:prSet presAssocID="{7A3E84B0-6534-4121-B395-F88ECE8FA08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A95D58-3DF2-4222-8C48-0A4A32A49BC0}" type="pres">
      <dgm:prSet presAssocID="{7A3E84B0-6534-4121-B395-F88ECE8FA08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BCCC5C-F5B9-46DA-95AE-8F004840B607}" type="pres">
      <dgm:prSet presAssocID="{27582D99-5235-4F24-A46E-3AE07FB8C2E7}" presName="node" presStyleLbl="node1" presStyleIdx="1" presStyleCnt="4" custScaleX="102541" custScaleY="131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B6490-0E8A-4B24-85B8-8BC73C9239E3}" type="pres">
      <dgm:prSet presAssocID="{B62D25AB-438C-4AB7-9F79-D1E018DA0A6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2DA849A-A58F-4826-AB04-B3C91695B4B6}" type="pres">
      <dgm:prSet presAssocID="{B62D25AB-438C-4AB7-9F79-D1E018DA0A6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D500B1F-B830-497F-8FF2-BD22C7F9F720}" type="pres">
      <dgm:prSet presAssocID="{8C3DFDC7-40C7-4B74-A252-A7A90913D3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D6694-ABD2-44B1-9230-AF89604B14E5}" type="pres">
      <dgm:prSet presAssocID="{1F5C5AED-F586-44A0-AC49-E4AF753D4AB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14BAEBA-6C16-4B96-804F-1EC4EE601B02}" type="pres">
      <dgm:prSet presAssocID="{1F5C5AED-F586-44A0-AC49-E4AF753D4AB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550B95A-7260-4AD7-B041-041B8373EC5B}" type="pres">
      <dgm:prSet presAssocID="{14107DF1-684F-4DC9-9DF1-7B4B6D1A80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DC35E8-387A-4248-B5EB-66FBDDD60CBA}" type="presOf" srcId="{27582D99-5235-4F24-A46E-3AE07FB8C2E7}" destId="{4DBCCC5C-F5B9-46DA-95AE-8F004840B607}" srcOrd="0" destOrd="0" presId="urn:microsoft.com/office/officeart/2005/8/layout/process2"/>
    <dgm:cxn modelId="{C7E595F9-960B-40B1-9977-E28EE1A01371}" type="presOf" srcId="{E7C18E3B-E25D-42C8-BC6B-3D2E1E9BB1C2}" destId="{CF3911B0-CA93-4078-8DA5-54A57FD6A5D9}" srcOrd="0" destOrd="0" presId="urn:microsoft.com/office/officeart/2005/8/layout/process2"/>
    <dgm:cxn modelId="{0F845EAF-B68B-4CA2-B358-CEEDE5CD48F8}" type="presOf" srcId="{14107DF1-684F-4DC9-9DF1-7B4B6D1A8060}" destId="{5550B95A-7260-4AD7-B041-041B8373EC5B}" srcOrd="0" destOrd="0" presId="urn:microsoft.com/office/officeart/2005/8/layout/process2"/>
    <dgm:cxn modelId="{762C3CD6-7F36-462B-A349-B13788EA8730}" type="presOf" srcId="{B62D25AB-438C-4AB7-9F79-D1E018DA0A62}" destId="{22DA849A-A58F-4826-AB04-B3C91695B4B6}" srcOrd="1" destOrd="0" presId="urn:microsoft.com/office/officeart/2005/8/layout/process2"/>
    <dgm:cxn modelId="{93DDE41F-4C3B-45F9-B626-2070E2F21A3A}" type="presOf" srcId="{1F5C5AED-F586-44A0-AC49-E4AF753D4AB2}" destId="{814BAEBA-6C16-4B96-804F-1EC4EE601B02}" srcOrd="1" destOrd="0" presId="urn:microsoft.com/office/officeart/2005/8/layout/process2"/>
    <dgm:cxn modelId="{E48F0C00-C5C8-40E5-8936-60717AFDF566}" type="presOf" srcId="{1F5C5AED-F586-44A0-AC49-E4AF753D4AB2}" destId="{285D6694-ABD2-44B1-9230-AF89604B14E5}" srcOrd="0" destOrd="0" presId="urn:microsoft.com/office/officeart/2005/8/layout/process2"/>
    <dgm:cxn modelId="{43F09CA2-DB6F-4752-A16A-431CD98FD9A7}" srcId="{E7C18E3B-E25D-42C8-BC6B-3D2E1E9BB1C2}" destId="{27582D99-5235-4F24-A46E-3AE07FB8C2E7}" srcOrd="1" destOrd="0" parTransId="{2E0A1538-79EF-451E-BA40-EA27F983DD00}" sibTransId="{B62D25AB-438C-4AB7-9F79-D1E018DA0A62}"/>
    <dgm:cxn modelId="{56887FF3-1094-4EC7-8B3F-2DBE30E069CD}" srcId="{E7C18E3B-E25D-42C8-BC6B-3D2E1E9BB1C2}" destId="{14107DF1-684F-4DC9-9DF1-7B4B6D1A8060}" srcOrd="3" destOrd="0" parTransId="{2DA6B79F-0F50-4192-8387-83B15286EFE5}" sibTransId="{D389BB6C-A0DC-43E9-A6EA-FAC3B66142D0}"/>
    <dgm:cxn modelId="{B29591BF-5753-481B-99F5-7BC45B017C4B}" srcId="{E7C18E3B-E25D-42C8-BC6B-3D2E1E9BB1C2}" destId="{EB8D6B20-EE26-4588-9F32-C6644E64D70F}" srcOrd="0" destOrd="0" parTransId="{8F59451F-6A0A-43BF-B7BF-4D59C818C7E1}" sibTransId="{7A3E84B0-6534-4121-B395-F88ECE8FA08B}"/>
    <dgm:cxn modelId="{B654F75D-F110-488C-AB93-D221DAFC055C}" type="presOf" srcId="{B62D25AB-438C-4AB7-9F79-D1E018DA0A62}" destId="{BE0B6490-0E8A-4B24-85B8-8BC73C9239E3}" srcOrd="0" destOrd="0" presId="urn:microsoft.com/office/officeart/2005/8/layout/process2"/>
    <dgm:cxn modelId="{201A9861-B255-4EAB-96A9-A24A3FE50DD5}" type="presOf" srcId="{7A3E84B0-6534-4121-B395-F88ECE8FA08B}" destId="{F9A95D58-3DF2-4222-8C48-0A4A32A49BC0}" srcOrd="1" destOrd="0" presId="urn:microsoft.com/office/officeart/2005/8/layout/process2"/>
    <dgm:cxn modelId="{4FDF0E0D-902B-4EC5-B059-12480F7B203E}" type="presOf" srcId="{7A3E84B0-6534-4121-B395-F88ECE8FA08B}" destId="{CABACECF-F785-46F2-8CA7-15A422467CDA}" srcOrd="0" destOrd="0" presId="urn:microsoft.com/office/officeart/2005/8/layout/process2"/>
    <dgm:cxn modelId="{41060367-75B2-43DF-8E9A-8C5D5D377042}" type="presOf" srcId="{8C3DFDC7-40C7-4B74-A252-A7A90913D334}" destId="{3D500B1F-B830-497F-8FF2-BD22C7F9F720}" srcOrd="0" destOrd="0" presId="urn:microsoft.com/office/officeart/2005/8/layout/process2"/>
    <dgm:cxn modelId="{7D3B156A-A2D8-4DCF-AC67-8140CDC78E5F}" srcId="{E7C18E3B-E25D-42C8-BC6B-3D2E1E9BB1C2}" destId="{8C3DFDC7-40C7-4B74-A252-A7A90913D334}" srcOrd="2" destOrd="0" parTransId="{014B4F2C-ED67-4715-8425-58E411BD435D}" sibTransId="{1F5C5AED-F586-44A0-AC49-E4AF753D4AB2}"/>
    <dgm:cxn modelId="{29228494-A983-4944-B18E-1C1B29599EC4}" type="presOf" srcId="{EB8D6B20-EE26-4588-9F32-C6644E64D70F}" destId="{36ECD034-D021-4E74-B992-A3BD3A22EE19}" srcOrd="0" destOrd="0" presId="urn:microsoft.com/office/officeart/2005/8/layout/process2"/>
    <dgm:cxn modelId="{66864807-D2BF-4F08-8234-8B6234458D65}" type="presParOf" srcId="{CF3911B0-CA93-4078-8DA5-54A57FD6A5D9}" destId="{36ECD034-D021-4E74-B992-A3BD3A22EE19}" srcOrd="0" destOrd="0" presId="urn:microsoft.com/office/officeart/2005/8/layout/process2"/>
    <dgm:cxn modelId="{77EB3567-E613-48A2-9509-7544C314ABF3}" type="presParOf" srcId="{CF3911B0-CA93-4078-8DA5-54A57FD6A5D9}" destId="{CABACECF-F785-46F2-8CA7-15A422467CDA}" srcOrd="1" destOrd="0" presId="urn:microsoft.com/office/officeart/2005/8/layout/process2"/>
    <dgm:cxn modelId="{3A7439E4-EB1F-473C-95E6-8A36648EE79F}" type="presParOf" srcId="{CABACECF-F785-46F2-8CA7-15A422467CDA}" destId="{F9A95D58-3DF2-4222-8C48-0A4A32A49BC0}" srcOrd="0" destOrd="0" presId="urn:microsoft.com/office/officeart/2005/8/layout/process2"/>
    <dgm:cxn modelId="{95B0ABE1-A16E-48A2-8F26-7317DF42F874}" type="presParOf" srcId="{CF3911B0-CA93-4078-8DA5-54A57FD6A5D9}" destId="{4DBCCC5C-F5B9-46DA-95AE-8F004840B607}" srcOrd="2" destOrd="0" presId="urn:microsoft.com/office/officeart/2005/8/layout/process2"/>
    <dgm:cxn modelId="{867858A3-68E3-4FC5-8CDE-E0BF8798DEE9}" type="presParOf" srcId="{CF3911B0-CA93-4078-8DA5-54A57FD6A5D9}" destId="{BE0B6490-0E8A-4B24-85B8-8BC73C9239E3}" srcOrd="3" destOrd="0" presId="urn:microsoft.com/office/officeart/2005/8/layout/process2"/>
    <dgm:cxn modelId="{4ABF8D69-50FD-4C12-9155-1C248A15F26D}" type="presParOf" srcId="{BE0B6490-0E8A-4B24-85B8-8BC73C9239E3}" destId="{22DA849A-A58F-4826-AB04-B3C91695B4B6}" srcOrd="0" destOrd="0" presId="urn:microsoft.com/office/officeart/2005/8/layout/process2"/>
    <dgm:cxn modelId="{C5221B74-E388-4DAA-BD04-99203C836EFD}" type="presParOf" srcId="{CF3911B0-CA93-4078-8DA5-54A57FD6A5D9}" destId="{3D500B1F-B830-497F-8FF2-BD22C7F9F720}" srcOrd="4" destOrd="0" presId="urn:microsoft.com/office/officeart/2005/8/layout/process2"/>
    <dgm:cxn modelId="{1604E09F-9C4E-44CF-BA47-FD10598A8DAB}" type="presParOf" srcId="{CF3911B0-CA93-4078-8DA5-54A57FD6A5D9}" destId="{285D6694-ABD2-44B1-9230-AF89604B14E5}" srcOrd="5" destOrd="0" presId="urn:microsoft.com/office/officeart/2005/8/layout/process2"/>
    <dgm:cxn modelId="{BE01B885-2B08-4F7D-8D84-0F67D3F71258}" type="presParOf" srcId="{285D6694-ABD2-44B1-9230-AF89604B14E5}" destId="{814BAEBA-6C16-4B96-804F-1EC4EE601B02}" srcOrd="0" destOrd="0" presId="urn:microsoft.com/office/officeart/2005/8/layout/process2"/>
    <dgm:cxn modelId="{E4C411B3-CC30-4BAB-8678-6B1623AC7159}" type="presParOf" srcId="{CF3911B0-CA93-4078-8DA5-54A57FD6A5D9}" destId="{5550B95A-7260-4AD7-B041-041B8373EC5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58534-A2C2-48CA-BD91-B4C948A916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B104E-60B4-404D-A81D-4F8C8749DB7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Moisture</a:t>
          </a:r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content</a:t>
          </a:r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en-US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BE7B41-6F86-4E3E-A6E8-F2758F46A1AC}" type="parTrans" cxnId="{56ED90BF-5A29-4693-BBD1-765F83CA5951}">
      <dgm:prSet/>
      <dgm:spPr/>
      <dgm:t>
        <a:bodyPr/>
        <a:lstStyle/>
        <a:p>
          <a:endParaRPr lang="en-US"/>
        </a:p>
      </dgm:t>
    </dgm:pt>
    <dgm:pt modelId="{5A9D8B7C-31A0-4C8F-8472-973768F4401B}" type="sibTrans" cxnId="{56ED90BF-5A29-4693-BBD1-765F83CA5951}">
      <dgm:prSet/>
      <dgm:spPr/>
      <dgm:t>
        <a:bodyPr/>
        <a:lstStyle/>
        <a:p>
          <a:endParaRPr lang="en-US"/>
        </a:p>
      </dgm:t>
    </dgm:pt>
    <dgm:pt modelId="{5AA54D05-F498-4852-897D-8CE01DE8DC27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/>
            <a:t>Oven dried method (AOAC method 925.40).</a:t>
          </a:r>
          <a:endParaRPr lang="en-US" sz="1800" dirty="0"/>
        </a:p>
      </dgm:t>
    </dgm:pt>
    <dgm:pt modelId="{23A890E5-D9DC-4A41-806F-1FB5D3361870}" type="parTrans" cxnId="{512AB41C-2E2B-4563-AEB0-A18275E54CB0}">
      <dgm:prSet/>
      <dgm:spPr/>
      <dgm:t>
        <a:bodyPr/>
        <a:lstStyle/>
        <a:p>
          <a:endParaRPr lang="en-US"/>
        </a:p>
      </dgm:t>
    </dgm:pt>
    <dgm:pt modelId="{7C3D3483-16E3-492D-AA4C-B699BAD769D0}" type="sibTrans" cxnId="{512AB41C-2E2B-4563-AEB0-A18275E54CB0}">
      <dgm:prSet/>
      <dgm:spPr/>
      <dgm:t>
        <a:bodyPr/>
        <a:lstStyle/>
        <a:p>
          <a:endParaRPr lang="en-US"/>
        </a:p>
      </dgm:t>
    </dgm:pt>
    <dgm:pt modelId="{1C16D9B3-9AFD-464D-92BB-FF52C4E248E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Ash content</a:t>
          </a:r>
          <a:endParaRPr lang="en-US" sz="24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B34741A-44C0-4A4F-BDF3-8DD7B08627C8}" type="parTrans" cxnId="{2F127145-A7B2-4ED6-B1F9-13AB3ECEACD5}">
      <dgm:prSet/>
      <dgm:spPr/>
      <dgm:t>
        <a:bodyPr/>
        <a:lstStyle/>
        <a:p>
          <a:endParaRPr lang="en-US"/>
        </a:p>
      </dgm:t>
    </dgm:pt>
    <dgm:pt modelId="{179E0B02-E426-410F-B97D-5D7DE5B5F265}" type="sibTrans" cxnId="{2F127145-A7B2-4ED6-B1F9-13AB3ECEACD5}">
      <dgm:prSet/>
      <dgm:spPr/>
      <dgm:t>
        <a:bodyPr/>
        <a:lstStyle/>
        <a:p>
          <a:endParaRPr lang="en-US"/>
        </a:p>
      </dgm:t>
    </dgm:pt>
    <dgm:pt modelId="{07FEB30B-D17A-41FF-9A97-585A0E260482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/>
            <a:t>AOAC method 900.02 </a:t>
          </a:r>
          <a:endParaRPr lang="en-US" sz="1800" dirty="0"/>
        </a:p>
      </dgm:t>
    </dgm:pt>
    <dgm:pt modelId="{3B9D03DB-EE49-4B6C-B1DF-07C40CC2A90B}" type="parTrans" cxnId="{6079A73F-10C3-4FCA-A543-CE7DA4D1BAA3}">
      <dgm:prSet/>
      <dgm:spPr/>
      <dgm:t>
        <a:bodyPr/>
        <a:lstStyle/>
        <a:p>
          <a:endParaRPr lang="en-US"/>
        </a:p>
      </dgm:t>
    </dgm:pt>
    <dgm:pt modelId="{58C99191-7CD5-4419-A5B7-200717C1423A}" type="sibTrans" cxnId="{6079A73F-10C3-4FCA-A543-CE7DA4D1BAA3}">
      <dgm:prSet/>
      <dgm:spPr/>
      <dgm:t>
        <a:bodyPr/>
        <a:lstStyle/>
        <a:p>
          <a:endParaRPr lang="en-US"/>
        </a:p>
      </dgm:t>
    </dgm:pt>
    <dgm:pt modelId="{2C0CAF26-EBF1-4F01-9C05-4A851B51032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Fat content</a:t>
          </a:r>
          <a:endParaRPr lang="en-US" sz="24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8AFB1EF-4A1A-45AC-936C-D1E3E85FCEA6}" type="parTrans" cxnId="{FA978E80-BDB6-4A57-9204-763D6B80D66C}">
      <dgm:prSet/>
      <dgm:spPr/>
      <dgm:t>
        <a:bodyPr/>
        <a:lstStyle/>
        <a:p>
          <a:endParaRPr lang="en-US"/>
        </a:p>
      </dgm:t>
    </dgm:pt>
    <dgm:pt modelId="{7C4FB820-0BBF-47B4-BFE6-CDA11B321AD8}" type="sibTrans" cxnId="{FA978E80-BDB6-4A57-9204-763D6B80D66C}">
      <dgm:prSet/>
      <dgm:spPr/>
      <dgm:t>
        <a:bodyPr/>
        <a:lstStyle/>
        <a:p>
          <a:endParaRPr lang="en-US"/>
        </a:p>
      </dgm:t>
    </dgm:pt>
    <dgm:pt modelId="{5854A85E-6DB9-44BF-9982-98C57F2A0151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/>
            <a:t>AOAC method 905.02 </a:t>
          </a:r>
          <a:endParaRPr lang="en-US" sz="1800" dirty="0"/>
        </a:p>
      </dgm:t>
    </dgm:pt>
    <dgm:pt modelId="{A9EBAA94-662E-4B64-8F4F-003175A57628}" type="parTrans" cxnId="{079CD23D-CA2F-4767-A1B3-C997FA5BA5A4}">
      <dgm:prSet/>
      <dgm:spPr/>
      <dgm:t>
        <a:bodyPr/>
        <a:lstStyle/>
        <a:p>
          <a:endParaRPr lang="en-US"/>
        </a:p>
      </dgm:t>
    </dgm:pt>
    <dgm:pt modelId="{3EE357E7-8CEB-4F72-926C-9F9568BE8063}" type="sibTrans" cxnId="{079CD23D-CA2F-4767-A1B3-C997FA5BA5A4}">
      <dgm:prSet/>
      <dgm:spPr/>
      <dgm:t>
        <a:bodyPr/>
        <a:lstStyle/>
        <a:p>
          <a:endParaRPr lang="en-US"/>
        </a:p>
      </dgm:t>
    </dgm:pt>
    <dgm:pt modelId="{E8DF9EF8-1DAF-4842-BC8F-A7A2EBD065B9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Protein content</a:t>
          </a:r>
          <a:endParaRPr lang="en-US" sz="24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A46EDC2-11C8-4750-8680-636286741937}" type="parTrans" cxnId="{FD5B8A5D-877E-453A-9BAA-F360417E51B4}">
      <dgm:prSet/>
      <dgm:spPr/>
      <dgm:t>
        <a:bodyPr/>
        <a:lstStyle/>
        <a:p>
          <a:endParaRPr lang="en-US"/>
        </a:p>
      </dgm:t>
    </dgm:pt>
    <dgm:pt modelId="{BAF3B9EA-B4EE-4CF2-8559-02659AA24E12}" type="sibTrans" cxnId="{FD5B8A5D-877E-453A-9BAA-F360417E51B4}">
      <dgm:prSet/>
      <dgm:spPr/>
      <dgm:t>
        <a:bodyPr/>
        <a:lstStyle/>
        <a:p>
          <a:endParaRPr lang="en-US"/>
        </a:p>
      </dgm:t>
    </dgm:pt>
    <dgm:pt modelId="{28897975-9302-4EDC-89C5-AE14A1C11238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err="1" smtClean="0"/>
            <a:t>Kjeldahl</a:t>
          </a:r>
          <a:r>
            <a:rPr lang="en-US" sz="1800" dirty="0" smtClean="0"/>
            <a:t> method (AOAC Method 991.20). </a:t>
          </a:r>
          <a:endParaRPr lang="en-US" sz="1800" dirty="0"/>
        </a:p>
      </dgm:t>
    </dgm:pt>
    <dgm:pt modelId="{DCD02D84-0A90-43B0-8F15-3EEF50D61459}" type="parTrans" cxnId="{75E01040-A0FF-4B05-8E9F-AB9402641DA3}">
      <dgm:prSet/>
      <dgm:spPr/>
      <dgm:t>
        <a:bodyPr/>
        <a:lstStyle/>
        <a:p>
          <a:endParaRPr lang="en-US"/>
        </a:p>
      </dgm:t>
    </dgm:pt>
    <dgm:pt modelId="{2B9FF238-2544-446E-B922-87A7F67C372F}" type="sibTrans" cxnId="{75E01040-A0FF-4B05-8E9F-AB9402641DA3}">
      <dgm:prSet/>
      <dgm:spPr/>
      <dgm:t>
        <a:bodyPr/>
        <a:lstStyle/>
        <a:p>
          <a:endParaRPr lang="en-US"/>
        </a:p>
      </dgm:t>
    </dgm:pt>
    <dgm:pt modelId="{66D9ED7A-5E69-4C95-A4D9-712B826B3155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Fiber content</a:t>
          </a:r>
          <a:endParaRPr lang="en-US" sz="24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E7F60BA-3BE1-4F42-BB9D-DF0961940205}" type="parTrans" cxnId="{CD86B1B9-026E-4334-947A-4213C20325D8}">
      <dgm:prSet/>
      <dgm:spPr/>
      <dgm:t>
        <a:bodyPr/>
        <a:lstStyle/>
        <a:p>
          <a:endParaRPr lang="en-US"/>
        </a:p>
      </dgm:t>
    </dgm:pt>
    <dgm:pt modelId="{F7C6438A-EA63-46A6-A89E-A48D5B66E69D}" type="sibTrans" cxnId="{CD86B1B9-026E-4334-947A-4213C20325D8}">
      <dgm:prSet/>
      <dgm:spPr/>
      <dgm:t>
        <a:bodyPr/>
        <a:lstStyle/>
        <a:p>
          <a:endParaRPr lang="en-US"/>
        </a:p>
      </dgm:t>
    </dgm:pt>
    <dgm:pt modelId="{079C7DA7-000B-4C42-B3A8-FFFFE2D2F26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err="1" smtClean="0"/>
            <a:t>Weende</a:t>
          </a:r>
          <a:r>
            <a:rPr lang="en-US" sz="1800" dirty="0" smtClean="0"/>
            <a:t> method according to AOAC.</a:t>
          </a:r>
          <a:endParaRPr lang="en-US" sz="1800" dirty="0"/>
        </a:p>
      </dgm:t>
    </dgm:pt>
    <dgm:pt modelId="{5FDAD3B9-78BF-4C64-AF52-8AB299B72BF9}" type="parTrans" cxnId="{8731E6A7-BB19-4481-B30B-3966A59C93AE}">
      <dgm:prSet/>
      <dgm:spPr/>
      <dgm:t>
        <a:bodyPr/>
        <a:lstStyle/>
        <a:p>
          <a:endParaRPr lang="en-US"/>
        </a:p>
      </dgm:t>
    </dgm:pt>
    <dgm:pt modelId="{A749D899-A140-4E65-A958-5D65279446F9}" type="sibTrans" cxnId="{8731E6A7-BB19-4481-B30B-3966A59C93AE}">
      <dgm:prSet/>
      <dgm:spPr/>
      <dgm:t>
        <a:bodyPr/>
        <a:lstStyle/>
        <a:p>
          <a:endParaRPr lang="en-US"/>
        </a:p>
      </dgm:t>
    </dgm:pt>
    <dgm:pt modelId="{AE09CF83-027E-4F01-9B09-8B666FD6BB0B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Free fatty acid </a:t>
          </a:r>
          <a:endParaRPr lang="en-US" sz="24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3977DEF-63BB-477F-8FEC-76153862A5A6}" type="parTrans" cxnId="{450D94E6-F049-458D-951B-B6626C6E73C0}">
      <dgm:prSet/>
      <dgm:spPr/>
      <dgm:t>
        <a:bodyPr/>
        <a:lstStyle/>
        <a:p>
          <a:endParaRPr lang="en-US"/>
        </a:p>
      </dgm:t>
    </dgm:pt>
    <dgm:pt modelId="{642450C3-8F4C-4E90-AD74-4D5EB5B9560D}" type="sibTrans" cxnId="{450D94E6-F049-458D-951B-B6626C6E73C0}">
      <dgm:prSet/>
      <dgm:spPr/>
      <dgm:t>
        <a:bodyPr/>
        <a:lstStyle/>
        <a:p>
          <a:endParaRPr lang="en-US"/>
        </a:p>
      </dgm:t>
    </dgm:pt>
    <dgm:pt modelId="{2AB15A93-F51D-49FF-9673-EBC27DD17E92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/>
            <a:t>Method of SLS 98:1988</a:t>
          </a:r>
          <a:endParaRPr lang="en-US" sz="1800" dirty="0"/>
        </a:p>
      </dgm:t>
    </dgm:pt>
    <dgm:pt modelId="{2328B06C-BFAD-419B-BB1A-B09A698F72B8}" type="parTrans" cxnId="{CDA834A0-2DB8-4D8B-ADAD-11B7EDB6ECB5}">
      <dgm:prSet/>
      <dgm:spPr/>
      <dgm:t>
        <a:bodyPr/>
        <a:lstStyle/>
        <a:p>
          <a:endParaRPr lang="en-US"/>
        </a:p>
      </dgm:t>
    </dgm:pt>
    <dgm:pt modelId="{AB55DFC5-F506-4C48-BECB-E4771FCEA6E3}" type="sibTrans" cxnId="{CDA834A0-2DB8-4D8B-ADAD-11B7EDB6ECB5}">
      <dgm:prSet/>
      <dgm:spPr/>
      <dgm:t>
        <a:bodyPr/>
        <a:lstStyle/>
        <a:p>
          <a:endParaRPr lang="en-US"/>
        </a:p>
      </dgm:t>
    </dgm:pt>
    <dgm:pt modelId="{524EDE1F-710E-44A3-848E-6C40CBD44C40}" type="pres">
      <dgm:prSet presAssocID="{C1258534-A2C2-48CA-BD91-B4C948A916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6C4F7F-A95A-4364-9CC6-22D7BDDC86BC}" type="pres">
      <dgm:prSet presAssocID="{61DB104E-60B4-404D-A81D-4F8C8749DB74}" presName="linNode" presStyleCnt="0"/>
      <dgm:spPr/>
    </dgm:pt>
    <dgm:pt modelId="{C996E3DF-AA57-49BD-9536-6EB58349D750}" type="pres">
      <dgm:prSet presAssocID="{61DB104E-60B4-404D-A81D-4F8C8749DB74}" presName="parentText" presStyleLbl="node1" presStyleIdx="0" presStyleCnt="6" custScaleX="100115" custLinFactNeighborX="-379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41FD6-FB89-4849-91FE-7540A24D4A7D}" type="pres">
      <dgm:prSet presAssocID="{61DB104E-60B4-404D-A81D-4F8C8749DB74}" presName="descendantText" presStyleLbl="alignAccFollowNode1" presStyleIdx="0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CF28D-5C7B-47C8-8360-1E7760530593}" type="pres">
      <dgm:prSet presAssocID="{5A9D8B7C-31A0-4C8F-8472-973768F4401B}" presName="sp" presStyleCnt="0"/>
      <dgm:spPr/>
    </dgm:pt>
    <dgm:pt modelId="{2A5419BC-89C9-4831-A40E-0D4A4B8998E7}" type="pres">
      <dgm:prSet presAssocID="{1C16D9B3-9AFD-464D-92BB-FF52C4E248E1}" presName="linNode" presStyleCnt="0"/>
      <dgm:spPr/>
    </dgm:pt>
    <dgm:pt modelId="{6C3426B2-BAC3-406B-A861-5CA336345372}" type="pres">
      <dgm:prSet presAssocID="{1C16D9B3-9AFD-464D-92BB-FF52C4E248E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539C9-ACAD-4E38-A1E8-98D3F5DF5EED}" type="pres">
      <dgm:prSet presAssocID="{1C16D9B3-9AFD-464D-92BB-FF52C4E248E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6CDAD-52EB-4156-97EE-F71A5D110832}" type="pres">
      <dgm:prSet presAssocID="{179E0B02-E426-410F-B97D-5D7DE5B5F265}" presName="sp" presStyleCnt="0"/>
      <dgm:spPr/>
    </dgm:pt>
    <dgm:pt modelId="{08E63041-E1C0-4B57-B310-8779074F89FD}" type="pres">
      <dgm:prSet presAssocID="{2C0CAF26-EBF1-4F01-9C05-4A851B51032D}" presName="linNode" presStyleCnt="0"/>
      <dgm:spPr/>
    </dgm:pt>
    <dgm:pt modelId="{4FDCD325-6A31-430A-8DA5-41EAD93FD95C}" type="pres">
      <dgm:prSet presAssocID="{2C0CAF26-EBF1-4F01-9C05-4A851B51032D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0EA88-947C-4D64-87DC-F8C8ED688CC5}" type="pres">
      <dgm:prSet presAssocID="{2C0CAF26-EBF1-4F01-9C05-4A851B51032D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782C3-280A-4E27-83FF-6C4E6EE7C5EA}" type="pres">
      <dgm:prSet presAssocID="{7C4FB820-0BBF-47B4-BFE6-CDA11B321AD8}" presName="sp" presStyleCnt="0"/>
      <dgm:spPr/>
    </dgm:pt>
    <dgm:pt modelId="{33ED402E-1A7F-4DF3-AC48-5D67E3947698}" type="pres">
      <dgm:prSet presAssocID="{E8DF9EF8-1DAF-4842-BC8F-A7A2EBD065B9}" presName="linNode" presStyleCnt="0"/>
      <dgm:spPr/>
    </dgm:pt>
    <dgm:pt modelId="{559F5695-4369-4EC0-87B5-DFA0C2AF5B44}" type="pres">
      <dgm:prSet presAssocID="{E8DF9EF8-1DAF-4842-BC8F-A7A2EBD065B9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CA5C2-F0E6-439D-B4DA-45A26E8D2BBF}" type="pres">
      <dgm:prSet presAssocID="{E8DF9EF8-1DAF-4842-BC8F-A7A2EBD065B9}" presName="descendantText" presStyleLbl="alignAccFollowNode1" presStyleIdx="3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C8196-62C4-4AB7-A44E-2619BC819DF4}" type="pres">
      <dgm:prSet presAssocID="{BAF3B9EA-B4EE-4CF2-8559-02659AA24E12}" presName="sp" presStyleCnt="0"/>
      <dgm:spPr/>
    </dgm:pt>
    <dgm:pt modelId="{50568BD4-185D-4C31-A089-108F28546DD0}" type="pres">
      <dgm:prSet presAssocID="{66D9ED7A-5E69-4C95-A4D9-712B826B3155}" presName="linNode" presStyleCnt="0"/>
      <dgm:spPr/>
    </dgm:pt>
    <dgm:pt modelId="{9390218D-0B8D-48DC-A9D4-9950C0BEF346}" type="pres">
      <dgm:prSet presAssocID="{66D9ED7A-5E69-4C95-A4D9-712B826B3155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73F2E-51C5-4C7E-83F1-23D3160F77D1}" type="pres">
      <dgm:prSet presAssocID="{66D9ED7A-5E69-4C95-A4D9-712B826B3155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0D74C-8C4B-4257-8385-6EBE128912CB}" type="pres">
      <dgm:prSet presAssocID="{F7C6438A-EA63-46A6-A89E-A48D5B66E69D}" presName="sp" presStyleCnt="0"/>
      <dgm:spPr/>
    </dgm:pt>
    <dgm:pt modelId="{61FFA12C-C3A9-40F8-A41B-C2A2F18ED476}" type="pres">
      <dgm:prSet presAssocID="{AE09CF83-027E-4F01-9B09-8B666FD6BB0B}" presName="linNode" presStyleCnt="0"/>
      <dgm:spPr/>
    </dgm:pt>
    <dgm:pt modelId="{0722A12D-5610-4436-80C2-C5A8EB53205E}" type="pres">
      <dgm:prSet presAssocID="{AE09CF83-027E-4F01-9B09-8B666FD6BB0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BB2E-9C72-46F2-9C1D-0592AE903170}" type="pres">
      <dgm:prSet presAssocID="{AE09CF83-027E-4F01-9B09-8B666FD6BB0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1E6A7-BB19-4481-B30B-3966A59C93AE}" srcId="{66D9ED7A-5E69-4C95-A4D9-712B826B3155}" destId="{079C7DA7-000B-4C42-B3A8-FFFFE2D2F261}" srcOrd="0" destOrd="0" parTransId="{5FDAD3B9-78BF-4C64-AF52-8AB299B72BF9}" sibTransId="{A749D899-A140-4E65-A958-5D65279446F9}"/>
    <dgm:cxn modelId="{5AB9913F-CF23-4EDF-B52F-9E93B986295E}" type="presOf" srcId="{5AA54D05-F498-4852-897D-8CE01DE8DC27}" destId="{15A41FD6-FB89-4849-91FE-7540A24D4A7D}" srcOrd="0" destOrd="0" presId="urn:microsoft.com/office/officeart/2005/8/layout/vList5"/>
    <dgm:cxn modelId="{9BB475D4-81B4-410D-9D5A-D61DE1CCDC2F}" type="presOf" srcId="{2AB15A93-F51D-49FF-9673-EBC27DD17E92}" destId="{7534BB2E-9C72-46F2-9C1D-0592AE903170}" srcOrd="0" destOrd="0" presId="urn:microsoft.com/office/officeart/2005/8/layout/vList5"/>
    <dgm:cxn modelId="{5C466961-0DF7-4FC9-BCBD-81B252365FAF}" type="presOf" srcId="{1C16D9B3-9AFD-464D-92BB-FF52C4E248E1}" destId="{6C3426B2-BAC3-406B-A861-5CA336345372}" srcOrd="0" destOrd="0" presId="urn:microsoft.com/office/officeart/2005/8/layout/vList5"/>
    <dgm:cxn modelId="{38B143A3-5FFE-48F3-BEF0-6B291A2969C9}" type="presOf" srcId="{079C7DA7-000B-4C42-B3A8-FFFFE2D2F261}" destId="{81673F2E-51C5-4C7E-83F1-23D3160F77D1}" srcOrd="0" destOrd="0" presId="urn:microsoft.com/office/officeart/2005/8/layout/vList5"/>
    <dgm:cxn modelId="{AD3E9F3F-90F0-4C20-A55B-633F81A41612}" type="presOf" srcId="{AE09CF83-027E-4F01-9B09-8B666FD6BB0B}" destId="{0722A12D-5610-4436-80C2-C5A8EB53205E}" srcOrd="0" destOrd="0" presId="urn:microsoft.com/office/officeart/2005/8/layout/vList5"/>
    <dgm:cxn modelId="{934F1547-950F-4AE5-B1BE-3FBA91FD48E9}" type="presOf" srcId="{E8DF9EF8-1DAF-4842-BC8F-A7A2EBD065B9}" destId="{559F5695-4369-4EC0-87B5-DFA0C2AF5B44}" srcOrd="0" destOrd="0" presId="urn:microsoft.com/office/officeart/2005/8/layout/vList5"/>
    <dgm:cxn modelId="{56ED90BF-5A29-4693-BBD1-765F83CA5951}" srcId="{C1258534-A2C2-48CA-BD91-B4C948A91655}" destId="{61DB104E-60B4-404D-A81D-4F8C8749DB74}" srcOrd="0" destOrd="0" parTransId="{72BE7B41-6F86-4E3E-A6E8-F2758F46A1AC}" sibTransId="{5A9D8B7C-31A0-4C8F-8472-973768F4401B}"/>
    <dgm:cxn modelId="{EC9CF186-8550-41A2-B6D8-7D2BAE593C98}" type="presOf" srcId="{66D9ED7A-5E69-4C95-A4D9-712B826B3155}" destId="{9390218D-0B8D-48DC-A9D4-9950C0BEF346}" srcOrd="0" destOrd="0" presId="urn:microsoft.com/office/officeart/2005/8/layout/vList5"/>
    <dgm:cxn modelId="{4D9C5C4B-EDAE-456E-BE4E-7337D6F2BAE0}" type="presOf" srcId="{07FEB30B-D17A-41FF-9A97-585A0E260482}" destId="{8E6539C9-ACAD-4E38-A1E8-98D3F5DF5EED}" srcOrd="0" destOrd="0" presId="urn:microsoft.com/office/officeart/2005/8/layout/vList5"/>
    <dgm:cxn modelId="{CDA834A0-2DB8-4D8B-ADAD-11B7EDB6ECB5}" srcId="{AE09CF83-027E-4F01-9B09-8B666FD6BB0B}" destId="{2AB15A93-F51D-49FF-9673-EBC27DD17E92}" srcOrd="0" destOrd="0" parTransId="{2328B06C-BFAD-419B-BB1A-B09A698F72B8}" sibTransId="{AB55DFC5-F506-4C48-BECB-E4771FCEA6E3}"/>
    <dgm:cxn modelId="{512AB41C-2E2B-4563-AEB0-A18275E54CB0}" srcId="{61DB104E-60B4-404D-A81D-4F8C8749DB74}" destId="{5AA54D05-F498-4852-897D-8CE01DE8DC27}" srcOrd="0" destOrd="0" parTransId="{23A890E5-D9DC-4A41-806F-1FB5D3361870}" sibTransId="{7C3D3483-16E3-492D-AA4C-B699BAD769D0}"/>
    <dgm:cxn modelId="{079CD23D-CA2F-4767-A1B3-C997FA5BA5A4}" srcId="{2C0CAF26-EBF1-4F01-9C05-4A851B51032D}" destId="{5854A85E-6DB9-44BF-9982-98C57F2A0151}" srcOrd="0" destOrd="0" parTransId="{A9EBAA94-662E-4B64-8F4F-003175A57628}" sibTransId="{3EE357E7-8CEB-4F72-926C-9F9568BE8063}"/>
    <dgm:cxn modelId="{FD5B8A5D-877E-453A-9BAA-F360417E51B4}" srcId="{C1258534-A2C2-48CA-BD91-B4C948A91655}" destId="{E8DF9EF8-1DAF-4842-BC8F-A7A2EBD065B9}" srcOrd="3" destOrd="0" parTransId="{8A46EDC2-11C8-4750-8680-636286741937}" sibTransId="{BAF3B9EA-B4EE-4CF2-8559-02659AA24E12}"/>
    <dgm:cxn modelId="{FA978E80-BDB6-4A57-9204-763D6B80D66C}" srcId="{C1258534-A2C2-48CA-BD91-B4C948A91655}" destId="{2C0CAF26-EBF1-4F01-9C05-4A851B51032D}" srcOrd="2" destOrd="0" parTransId="{08AFB1EF-4A1A-45AC-936C-D1E3E85FCEA6}" sibTransId="{7C4FB820-0BBF-47B4-BFE6-CDA11B321AD8}"/>
    <dgm:cxn modelId="{854231EC-C690-40F2-997D-881CC43EA120}" type="presOf" srcId="{5854A85E-6DB9-44BF-9982-98C57F2A0151}" destId="{F7C0EA88-947C-4D64-87DC-F8C8ED688CC5}" srcOrd="0" destOrd="0" presId="urn:microsoft.com/office/officeart/2005/8/layout/vList5"/>
    <dgm:cxn modelId="{7CE22130-7A3F-41EB-9BE4-C18C6D89DD3D}" type="presOf" srcId="{C1258534-A2C2-48CA-BD91-B4C948A91655}" destId="{524EDE1F-710E-44A3-848E-6C40CBD44C40}" srcOrd="0" destOrd="0" presId="urn:microsoft.com/office/officeart/2005/8/layout/vList5"/>
    <dgm:cxn modelId="{6079A73F-10C3-4FCA-A543-CE7DA4D1BAA3}" srcId="{1C16D9B3-9AFD-464D-92BB-FF52C4E248E1}" destId="{07FEB30B-D17A-41FF-9A97-585A0E260482}" srcOrd="0" destOrd="0" parTransId="{3B9D03DB-EE49-4B6C-B1DF-07C40CC2A90B}" sibTransId="{58C99191-7CD5-4419-A5B7-200717C1423A}"/>
    <dgm:cxn modelId="{2F127145-A7B2-4ED6-B1F9-13AB3ECEACD5}" srcId="{C1258534-A2C2-48CA-BD91-B4C948A91655}" destId="{1C16D9B3-9AFD-464D-92BB-FF52C4E248E1}" srcOrd="1" destOrd="0" parTransId="{2B34741A-44C0-4A4F-BDF3-8DD7B08627C8}" sibTransId="{179E0B02-E426-410F-B97D-5D7DE5B5F265}"/>
    <dgm:cxn modelId="{557E3E5A-C5BC-4DC8-987C-5E2F019E3C68}" type="presOf" srcId="{2C0CAF26-EBF1-4F01-9C05-4A851B51032D}" destId="{4FDCD325-6A31-430A-8DA5-41EAD93FD95C}" srcOrd="0" destOrd="0" presId="urn:microsoft.com/office/officeart/2005/8/layout/vList5"/>
    <dgm:cxn modelId="{75E01040-A0FF-4B05-8E9F-AB9402641DA3}" srcId="{E8DF9EF8-1DAF-4842-BC8F-A7A2EBD065B9}" destId="{28897975-9302-4EDC-89C5-AE14A1C11238}" srcOrd="0" destOrd="0" parTransId="{DCD02D84-0A90-43B0-8F15-3EEF50D61459}" sibTransId="{2B9FF238-2544-446E-B922-87A7F67C372F}"/>
    <dgm:cxn modelId="{450D94E6-F049-458D-951B-B6626C6E73C0}" srcId="{C1258534-A2C2-48CA-BD91-B4C948A91655}" destId="{AE09CF83-027E-4F01-9B09-8B666FD6BB0B}" srcOrd="5" destOrd="0" parTransId="{53977DEF-63BB-477F-8FEC-76153862A5A6}" sibTransId="{642450C3-8F4C-4E90-AD74-4D5EB5B9560D}"/>
    <dgm:cxn modelId="{8E8C8D6B-AFB0-4EA3-AD4A-0232450FBDFF}" type="presOf" srcId="{61DB104E-60B4-404D-A81D-4F8C8749DB74}" destId="{C996E3DF-AA57-49BD-9536-6EB58349D750}" srcOrd="0" destOrd="0" presId="urn:microsoft.com/office/officeart/2005/8/layout/vList5"/>
    <dgm:cxn modelId="{BBF30464-1836-491F-92A6-9A3DC5ABCDC7}" type="presOf" srcId="{28897975-9302-4EDC-89C5-AE14A1C11238}" destId="{F53CA5C2-F0E6-439D-B4DA-45A26E8D2BBF}" srcOrd="0" destOrd="0" presId="urn:microsoft.com/office/officeart/2005/8/layout/vList5"/>
    <dgm:cxn modelId="{CD86B1B9-026E-4334-947A-4213C20325D8}" srcId="{C1258534-A2C2-48CA-BD91-B4C948A91655}" destId="{66D9ED7A-5E69-4C95-A4D9-712B826B3155}" srcOrd="4" destOrd="0" parTransId="{DE7F60BA-3BE1-4F42-BB9D-DF0961940205}" sibTransId="{F7C6438A-EA63-46A6-A89E-A48D5B66E69D}"/>
    <dgm:cxn modelId="{5354B792-C29D-4C62-9056-7C4EB9F6543A}" type="presParOf" srcId="{524EDE1F-710E-44A3-848E-6C40CBD44C40}" destId="{156C4F7F-A95A-4364-9CC6-22D7BDDC86BC}" srcOrd="0" destOrd="0" presId="urn:microsoft.com/office/officeart/2005/8/layout/vList5"/>
    <dgm:cxn modelId="{4908DE9A-7D3B-4FD2-9872-C7EBE051AD73}" type="presParOf" srcId="{156C4F7F-A95A-4364-9CC6-22D7BDDC86BC}" destId="{C996E3DF-AA57-49BD-9536-6EB58349D750}" srcOrd="0" destOrd="0" presId="urn:microsoft.com/office/officeart/2005/8/layout/vList5"/>
    <dgm:cxn modelId="{DDD52F7F-17B7-43B1-AE4B-E8F606804D87}" type="presParOf" srcId="{156C4F7F-A95A-4364-9CC6-22D7BDDC86BC}" destId="{15A41FD6-FB89-4849-91FE-7540A24D4A7D}" srcOrd="1" destOrd="0" presId="urn:microsoft.com/office/officeart/2005/8/layout/vList5"/>
    <dgm:cxn modelId="{53D90E4B-A7F8-4991-9A2F-23A80B163BB0}" type="presParOf" srcId="{524EDE1F-710E-44A3-848E-6C40CBD44C40}" destId="{C85CF28D-5C7B-47C8-8360-1E7760530593}" srcOrd="1" destOrd="0" presId="urn:microsoft.com/office/officeart/2005/8/layout/vList5"/>
    <dgm:cxn modelId="{D518BF71-2903-44BA-93B0-FC998BCE6F98}" type="presParOf" srcId="{524EDE1F-710E-44A3-848E-6C40CBD44C40}" destId="{2A5419BC-89C9-4831-A40E-0D4A4B8998E7}" srcOrd="2" destOrd="0" presId="urn:microsoft.com/office/officeart/2005/8/layout/vList5"/>
    <dgm:cxn modelId="{DB77F5E9-3C0C-4DC1-8640-D13D6B19D883}" type="presParOf" srcId="{2A5419BC-89C9-4831-A40E-0D4A4B8998E7}" destId="{6C3426B2-BAC3-406B-A861-5CA336345372}" srcOrd="0" destOrd="0" presId="urn:microsoft.com/office/officeart/2005/8/layout/vList5"/>
    <dgm:cxn modelId="{FDCB251D-78ED-425A-B0B7-BED42EE08BD1}" type="presParOf" srcId="{2A5419BC-89C9-4831-A40E-0D4A4B8998E7}" destId="{8E6539C9-ACAD-4E38-A1E8-98D3F5DF5EED}" srcOrd="1" destOrd="0" presId="urn:microsoft.com/office/officeart/2005/8/layout/vList5"/>
    <dgm:cxn modelId="{36E90B4E-C6F6-4897-8C95-810F59973A47}" type="presParOf" srcId="{524EDE1F-710E-44A3-848E-6C40CBD44C40}" destId="{6926CDAD-52EB-4156-97EE-F71A5D110832}" srcOrd="3" destOrd="0" presId="urn:microsoft.com/office/officeart/2005/8/layout/vList5"/>
    <dgm:cxn modelId="{9C964835-4536-4F64-B7A4-986142323399}" type="presParOf" srcId="{524EDE1F-710E-44A3-848E-6C40CBD44C40}" destId="{08E63041-E1C0-4B57-B310-8779074F89FD}" srcOrd="4" destOrd="0" presId="urn:microsoft.com/office/officeart/2005/8/layout/vList5"/>
    <dgm:cxn modelId="{25ACA740-41BF-4D45-8E7E-00EFA765D825}" type="presParOf" srcId="{08E63041-E1C0-4B57-B310-8779074F89FD}" destId="{4FDCD325-6A31-430A-8DA5-41EAD93FD95C}" srcOrd="0" destOrd="0" presId="urn:microsoft.com/office/officeart/2005/8/layout/vList5"/>
    <dgm:cxn modelId="{EBACEC91-09B7-43D3-9994-436CE03640F0}" type="presParOf" srcId="{08E63041-E1C0-4B57-B310-8779074F89FD}" destId="{F7C0EA88-947C-4D64-87DC-F8C8ED688CC5}" srcOrd="1" destOrd="0" presId="urn:microsoft.com/office/officeart/2005/8/layout/vList5"/>
    <dgm:cxn modelId="{B2B8F3C5-67CB-4FBD-B5C6-A710F7C2A7F6}" type="presParOf" srcId="{524EDE1F-710E-44A3-848E-6C40CBD44C40}" destId="{6C6782C3-280A-4E27-83FF-6C4E6EE7C5EA}" srcOrd="5" destOrd="0" presId="urn:microsoft.com/office/officeart/2005/8/layout/vList5"/>
    <dgm:cxn modelId="{6F2F856E-99FE-4FE3-8DFD-B1E21B2A3A99}" type="presParOf" srcId="{524EDE1F-710E-44A3-848E-6C40CBD44C40}" destId="{33ED402E-1A7F-4DF3-AC48-5D67E3947698}" srcOrd="6" destOrd="0" presId="urn:microsoft.com/office/officeart/2005/8/layout/vList5"/>
    <dgm:cxn modelId="{DF54E25B-582F-4537-AD7C-C65DDDEA32D5}" type="presParOf" srcId="{33ED402E-1A7F-4DF3-AC48-5D67E3947698}" destId="{559F5695-4369-4EC0-87B5-DFA0C2AF5B44}" srcOrd="0" destOrd="0" presId="urn:microsoft.com/office/officeart/2005/8/layout/vList5"/>
    <dgm:cxn modelId="{899291B4-F60B-40B0-AF89-BA1AED58F7D6}" type="presParOf" srcId="{33ED402E-1A7F-4DF3-AC48-5D67E3947698}" destId="{F53CA5C2-F0E6-439D-B4DA-45A26E8D2BBF}" srcOrd="1" destOrd="0" presId="urn:microsoft.com/office/officeart/2005/8/layout/vList5"/>
    <dgm:cxn modelId="{E1DE8BB5-5942-4732-895D-1D28F857D189}" type="presParOf" srcId="{524EDE1F-710E-44A3-848E-6C40CBD44C40}" destId="{A2BC8196-62C4-4AB7-A44E-2619BC819DF4}" srcOrd="7" destOrd="0" presId="urn:microsoft.com/office/officeart/2005/8/layout/vList5"/>
    <dgm:cxn modelId="{8C10A638-1D22-446D-A72A-0231C61E7A55}" type="presParOf" srcId="{524EDE1F-710E-44A3-848E-6C40CBD44C40}" destId="{50568BD4-185D-4C31-A089-108F28546DD0}" srcOrd="8" destOrd="0" presId="urn:microsoft.com/office/officeart/2005/8/layout/vList5"/>
    <dgm:cxn modelId="{091BF590-BB61-4777-A064-00F410A934B7}" type="presParOf" srcId="{50568BD4-185D-4C31-A089-108F28546DD0}" destId="{9390218D-0B8D-48DC-A9D4-9950C0BEF346}" srcOrd="0" destOrd="0" presId="urn:microsoft.com/office/officeart/2005/8/layout/vList5"/>
    <dgm:cxn modelId="{48E355F8-9806-4FAE-A174-5C45314F446F}" type="presParOf" srcId="{50568BD4-185D-4C31-A089-108F28546DD0}" destId="{81673F2E-51C5-4C7E-83F1-23D3160F77D1}" srcOrd="1" destOrd="0" presId="urn:microsoft.com/office/officeart/2005/8/layout/vList5"/>
    <dgm:cxn modelId="{158DB33D-1A53-444F-A2AE-D82EE08C019C}" type="presParOf" srcId="{524EDE1F-710E-44A3-848E-6C40CBD44C40}" destId="{1AD0D74C-8C4B-4257-8385-6EBE128912CB}" srcOrd="9" destOrd="0" presId="urn:microsoft.com/office/officeart/2005/8/layout/vList5"/>
    <dgm:cxn modelId="{18398F4E-1867-4A80-84CD-2519918968D8}" type="presParOf" srcId="{524EDE1F-710E-44A3-848E-6C40CBD44C40}" destId="{61FFA12C-C3A9-40F8-A41B-C2A2F18ED476}" srcOrd="10" destOrd="0" presId="urn:microsoft.com/office/officeart/2005/8/layout/vList5"/>
    <dgm:cxn modelId="{A8FA5A42-6864-4BF1-B138-D9365B0D7D3E}" type="presParOf" srcId="{61FFA12C-C3A9-40F8-A41B-C2A2F18ED476}" destId="{0722A12D-5610-4436-80C2-C5A8EB53205E}" srcOrd="0" destOrd="0" presId="urn:microsoft.com/office/officeart/2005/8/layout/vList5"/>
    <dgm:cxn modelId="{0A319942-2C9D-4EE1-9C33-80FD44BA99D8}" type="presParOf" srcId="{61FFA12C-C3A9-40F8-A41B-C2A2F18ED476}" destId="{7534BB2E-9C72-46F2-9C1D-0592AE9031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CAF02B-5673-4D16-A943-53F24B62408B}" type="doc">
      <dgm:prSet loTypeId="urn:microsoft.com/office/officeart/2005/8/layout/l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B077005-1DC8-479A-A083-1F004767372C}">
      <dgm:prSet phldrT="[Text]" custT="1"/>
      <dgm:spPr/>
      <dgm:t>
        <a:bodyPr/>
        <a:lstStyle/>
        <a:p>
          <a:r>
            <a:rPr lang="en-US" sz="2400" dirty="0"/>
            <a:t>Preparation of </a:t>
          </a:r>
          <a:r>
            <a:rPr lang="en-US" sz="2400" dirty="0" smtClean="0"/>
            <a:t>fresh coconut </a:t>
          </a:r>
          <a:r>
            <a:rPr lang="en-US" sz="2400" dirty="0"/>
            <a:t>paste</a:t>
          </a:r>
        </a:p>
      </dgm:t>
    </dgm:pt>
    <dgm:pt modelId="{A60E557D-057E-487E-AFD8-85FD8A2FCAC9}" type="parTrans" cxnId="{A18B6C00-DBB5-4814-A99E-F6EBF412BB44}">
      <dgm:prSet/>
      <dgm:spPr/>
      <dgm:t>
        <a:bodyPr/>
        <a:lstStyle/>
        <a:p>
          <a:endParaRPr lang="en-US"/>
        </a:p>
      </dgm:t>
    </dgm:pt>
    <dgm:pt modelId="{35995C63-6C1B-46C9-823E-E4BB40B34F17}" type="sibTrans" cxnId="{A18B6C00-DBB5-4814-A99E-F6EBF412BB44}">
      <dgm:prSet/>
      <dgm:spPr/>
      <dgm:t>
        <a:bodyPr/>
        <a:lstStyle/>
        <a:p>
          <a:endParaRPr lang="en-US"/>
        </a:p>
      </dgm:t>
    </dgm:pt>
    <dgm:pt modelId="{B2CBF999-1690-49D5-A768-E1850012E739}">
      <dgm:prSet phldrT="[Text]" custT="1"/>
      <dgm:spPr/>
      <dgm:t>
        <a:bodyPr/>
        <a:lstStyle/>
        <a:p>
          <a:r>
            <a:rPr lang="en-US" sz="2000" dirty="0"/>
            <a:t>Get </a:t>
          </a:r>
          <a:r>
            <a:rPr lang="en-US" sz="2000" dirty="0" smtClean="0"/>
            <a:t>100g </a:t>
          </a:r>
          <a:r>
            <a:rPr lang="en-US" sz="2000" dirty="0"/>
            <a:t>of fresh coconut paste</a:t>
          </a:r>
        </a:p>
      </dgm:t>
    </dgm:pt>
    <dgm:pt modelId="{EB3C8D2C-48E4-4B87-89DC-8EC9476BBEEE}" type="parTrans" cxnId="{0DABEBA0-DE9B-4692-9F84-1AD9F49215A5}">
      <dgm:prSet/>
      <dgm:spPr/>
      <dgm:t>
        <a:bodyPr/>
        <a:lstStyle/>
        <a:p>
          <a:endParaRPr lang="en-US"/>
        </a:p>
      </dgm:t>
    </dgm:pt>
    <dgm:pt modelId="{96AF42B1-F405-43FD-84CF-EB26E3DFDB71}" type="sibTrans" cxnId="{0DABEBA0-DE9B-4692-9F84-1AD9F49215A5}">
      <dgm:prSet/>
      <dgm:spPr/>
      <dgm:t>
        <a:bodyPr/>
        <a:lstStyle/>
        <a:p>
          <a:endParaRPr lang="en-US"/>
        </a:p>
      </dgm:t>
    </dgm:pt>
    <dgm:pt modelId="{46A09E89-D552-4EEA-9F94-3C2913403EE1}">
      <dgm:prSet phldrT="[Text]" custT="1"/>
      <dgm:spPr/>
      <dgm:t>
        <a:bodyPr/>
        <a:lstStyle/>
        <a:p>
          <a:r>
            <a:rPr lang="en-US" sz="2000" dirty="0"/>
            <a:t>Add </a:t>
          </a:r>
          <a:r>
            <a:rPr lang="en-US" sz="2000" dirty="0" smtClean="0"/>
            <a:t>100 mL water </a:t>
          </a:r>
          <a:r>
            <a:rPr lang="en-US" sz="2000" dirty="0"/>
            <a:t>and mix with coconut paste</a:t>
          </a:r>
        </a:p>
      </dgm:t>
    </dgm:pt>
    <dgm:pt modelId="{1F7607D3-5E0C-4F9B-9BF5-CC1A6DB39238}" type="parTrans" cxnId="{031C24AE-B750-445B-AD93-86F1075FEDD4}">
      <dgm:prSet/>
      <dgm:spPr/>
      <dgm:t>
        <a:bodyPr/>
        <a:lstStyle/>
        <a:p>
          <a:endParaRPr lang="en-US"/>
        </a:p>
      </dgm:t>
    </dgm:pt>
    <dgm:pt modelId="{AE2738C0-DBE8-4629-99D4-B20C5BDFB6C8}" type="sibTrans" cxnId="{031C24AE-B750-445B-AD93-86F1075FEDD4}">
      <dgm:prSet/>
      <dgm:spPr/>
      <dgm:t>
        <a:bodyPr/>
        <a:lstStyle/>
        <a:p>
          <a:endParaRPr lang="en-US"/>
        </a:p>
      </dgm:t>
    </dgm:pt>
    <dgm:pt modelId="{B19BD2A2-65D0-4F2A-9179-27ABE9333948}">
      <dgm:prSet phldrT="[Text]" custT="1"/>
      <dgm:spPr/>
      <dgm:t>
        <a:bodyPr/>
        <a:lstStyle/>
        <a:p>
          <a:r>
            <a:rPr lang="en-US" sz="2400" dirty="0"/>
            <a:t>Preparation of conventional coconut milk</a:t>
          </a:r>
        </a:p>
      </dgm:t>
    </dgm:pt>
    <dgm:pt modelId="{3BA95D6C-9012-4EB0-B57F-54AB8EA89FDE}" type="parTrans" cxnId="{B565D85E-537C-40A4-8E69-B7DD95B4DFD6}">
      <dgm:prSet/>
      <dgm:spPr/>
      <dgm:t>
        <a:bodyPr/>
        <a:lstStyle/>
        <a:p>
          <a:endParaRPr lang="en-US"/>
        </a:p>
      </dgm:t>
    </dgm:pt>
    <dgm:pt modelId="{052D96A8-BFBF-4D3C-A5A8-BF0ADEB51AC5}" type="sibTrans" cxnId="{B565D85E-537C-40A4-8E69-B7DD95B4DFD6}">
      <dgm:prSet/>
      <dgm:spPr/>
      <dgm:t>
        <a:bodyPr/>
        <a:lstStyle/>
        <a:p>
          <a:endParaRPr lang="en-US"/>
        </a:p>
      </dgm:t>
    </dgm:pt>
    <dgm:pt modelId="{0663228A-993F-40D7-93EA-24365F5F1CFD}">
      <dgm:prSet phldrT="[Text]" custT="1"/>
      <dgm:spPr/>
      <dgm:t>
        <a:bodyPr/>
        <a:lstStyle/>
        <a:p>
          <a:r>
            <a:rPr lang="en-US" sz="2000" dirty="0"/>
            <a:t>Scrape coconut endosperm </a:t>
          </a:r>
        </a:p>
      </dgm:t>
    </dgm:pt>
    <dgm:pt modelId="{D6E23801-D9BE-4E3A-AE62-FDD1DCA8AA39}" type="parTrans" cxnId="{EBE642D2-7E1F-438F-8E9D-2F0F08DA5754}">
      <dgm:prSet/>
      <dgm:spPr/>
      <dgm:t>
        <a:bodyPr/>
        <a:lstStyle/>
        <a:p>
          <a:endParaRPr lang="en-US"/>
        </a:p>
      </dgm:t>
    </dgm:pt>
    <dgm:pt modelId="{67AF82BC-0EC9-43D9-A7D1-08C01A77EE43}" type="sibTrans" cxnId="{EBE642D2-7E1F-438F-8E9D-2F0F08DA5754}">
      <dgm:prSet/>
      <dgm:spPr/>
      <dgm:t>
        <a:bodyPr/>
        <a:lstStyle/>
        <a:p>
          <a:endParaRPr lang="en-US"/>
        </a:p>
      </dgm:t>
    </dgm:pt>
    <dgm:pt modelId="{9C4116E0-B213-457A-A9F7-8152C8F731D1}">
      <dgm:prSet phldrT="[Text]" custT="1"/>
      <dgm:spPr/>
      <dgm:t>
        <a:bodyPr/>
        <a:lstStyle/>
        <a:p>
          <a:r>
            <a:rPr lang="en-US" sz="2000" dirty="0"/>
            <a:t>Get </a:t>
          </a:r>
          <a:r>
            <a:rPr lang="en-US" sz="2000" dirty="0" smtClean="0"/>
            <a:t>100g </a:t>
          </a:r>
          <a:r>
            <a:rPr lang="en-US" sz="2000" dirty="0"/>
            <a:t>of scraped coconut</a:t>
          </a:r>
        </a:p>
      </dgm:t>
    </dgm:pt>
    <dgm:pt modelId="{B351B151-1197-42EB-8F01-6D9FA64C5304}" type="parTrans" cxnId="{BFFE4312-9677-447A-AE5C-0D090E556786}">
      <dgm:prSet/>
      <dgm:spPr/>
      <dgm:t>
        <a:bodyPr/>
        <a:lstStyle/>
        <a:p>
          <a:endParaRPr lang="en-US"/>
        </a:p>
      </dgm:t>
    </dgm:pt>
    <dgm:pt modelId="{6C4BD0B9-F4EB-4F9B-AFED-BA030CB416DF}" type="sibTrans" cxnId="{BFFE4312-9677-447A-AE5C-0D090E556786}">
      <dgm:prSet/>
      <dgm:spPr/>
      <dgm:t>
        <a:bodyPr/>
        <a:lstStyle/>
        <a:p>
          <a:endParaRPr lang="en-US"/>
        </a:p>
      </dgm:t>
    </dgm:pt>
    <dgm:pt modelId="{C0230ECD-000C-4C0F-9DEB-6F4589A54B28}">
      <dgm:prSet custT="1"/>
      <dgm:spPr/>
      <dgm:t>
        <a:bodyPr/>
        <a:lstStyle/>
        <a:p>
          <a:r>
            <a:rPr lang="en-US" sz="2000" dirty="0"/>
            <a:t>Get coconut milk from the paste</a:t>
          </a:r>
        </a:p>
      </dgm:t>
    </dgm:pt>
    <dgm:pt modelId="{833CE84C-A876-4EEF-AD3B-42CE3F3D056F}" type="parTrans" cxnId="{3E2B5A95-990D-44A5-88E6-6031174156DA}">
      <dgm:prSet/>
      <dgm:spPr/>
      <dgm:t>
        <a:bodyPr/>
        <a:lstStyle/>
        <a:p>
          <a:endParaRPr lang="en-US"/>
        </a:p>
      </dgm:t>
    </dgm:pt>
    <dgm:pt modelId="{DADD5FB1-070E-4B91-BBC2-9174ECA7BA4D}" type="sibTrans" cxnId="{3E2B5A95-990D-44A5-88E6-6031174156DA}">
      <dgm:prSet/>
      <dgm:spPr/>
      <dgm:t>
        <a:bodyPr/>
        <a:lstStyle/>
        <a:p>
          <a:endParaRPr lang="en-US"/>
        </a:p>
      </dgm:t>
    </dgm:pt>
    <dgm:pt modelId="{1E6FC5FE-0378-402D-B028-53C3B340BA3E}">
      <dgm:prSet custT="1"/>
      <dgm:spPr/>
      <dgm:t>
        <a:bodyPr/>
        <a:lstStyle/>
        <a:p>
          <a:r>
            <a:rPr lang="en-US" sz="2000" dirty="0"/>
            <a:t>Add </a:t>
          </a:r>
          <a:r>
            <a:rPr lang="en-US" sz="2000" dirty="0" smtClean="0"/>
            <a:t>100 mL water </a:t>
          </a:r>
          <a:r>
            <a:rPr lang="en-US" sz="2000" dirty="0"/>
            <a:t>and mix with scraped coconut</a:t>
          </a:r>
        </a:p>
      </dgm:t>
    </dgm:pt>
    <dgm:pt modelId="{52FC70D1-FC2C-4BED-9729-F1B2B5AC3C10}" type="parTrans" cxnId="{8A941C47-64ED-41D7-BE6B-E436597E89EF}">
      <dgm:prSet/>
      <dgm:spPr/>
      <dgm:t>
        <a:bodyPr/>
        <a:lstStyle/>
        <a:p>
          <a:endParaRPr lang="en-US"/>
        </a:p>
      </dgm:t>
    </dgm:pt>
    <dgm:pt modelId="{88F087F6-6604-4AE0-8E5A-ABA3414A8EB8}" type="sibTrans" cxnId="{8A941C47-64ED-41D7-BE6B-E436597E89EF}">
      <dgm:prSet/>
      <dgm:spPr/>
      <dgm:t>
        <a:bodyPr/>
        <a:lstStyle/>
        <a:p>
          <a:endParaRPr lang="en-US"/>
        </a:p>
      </dgm:t>
    </dgm:pt>
    <dgm:pt modelId="{49B28894-5272-491D-AE87-F4A5B12E5BCA}">
      <dgm:prSet custT="1"/>
      <dgm:spPr/>
      <dgm:t>
        <a:bodyPr/>
        <a:lstStyle/>
        <a:p>
          <a:r>
            <a:rPr lang="en-US" sz="2000" dirty="0"/>
            <a:t>Extract coconut milk by hand squeezing for 1min &amp; 30 sec. </a:t>
          </a:r>
        </a:p>
      </dgm:t>
    </dgm:pt>
    <dgm:pt modelId="{CAA92A11-EF49-4A6F-84E1-A2670B770B0F}" type="parTrans" cxnId="{D59976E3-A76F-4F55-A781-E9B7FF8B98C6}">
      <dgm:prSet/>
      <dgm:spPr/>
      <dgm:t>
        <a:bodyPr/>
        <a:lstStyle/>
        <a:p>
          <a:endParaRPr lang="en-US"/>
        </a:p>
      </dgm:t>
    </dgm:pt>
    <dgm:pt modelId="{BE889585-F73F-4626-9ABE-91CF604FF55D}" type="sibTrans" cxnId="{D59976E3-A76F-4F55-A781-E9B7FF8B98C6}">
      <dgm:prSet/>
      <dgm:spPr/>
      <dgm:t>
        <a:bodyPr/>
        <a:lstStyle/>
        <a:p>
          <a:endParaRPr lang="en-US"/>
        </a:p>
      </dgm:t>
    </dgm:pt>
    <dgm:pt modelId="{3FDE235B-EAEC-4B7D-8E79-11B2343FA262}">
      <dgm:prSet custT="1"/>
      <dgm:spPr/>
      <dgm:t>
        <a:bodyPr/>
        <a:lstStyle/>
        <a:p>
          <a:r>
            <a:rPr lang="en-US" sz="2000" dirty="0" smtClean="0"/>
            <a:t>Strain </a:t>
          </a:r>
          <a:r>
            <a:rPr lang="en-US" sz="2000" dirty="0"/>
            <a:t>coconut milk</a:t>
          </a:r>
        </a:p>
      </dgm:t>
    </dgm:pt>
    <dgm:pt modelId="{FE0F7053-6A12-439D-BD14-1858D33C6B99}" type="parTrans" cxnId="{B176A98A-D470-4E91-AEBD-A4FB2BFA02B4}">
      <dgm:prSet/>
      <dgm:spPr/>
      <dgm:t>
        <a:bodyPr/>
        <a:lstStyle/>
        <a:p>
          <a:endParaRPr lang="en-US"/>
        </a:p>
      </dgm:t>
    </dgm:pt>
    <dgm:pt modelId="{627FE78F-D812-4E66-BC1E-E3100F526045}" type="sibTrans" cxnId="{B176A98A-D470-4E91-AEBD-A4FB2BFA02B4}">
      <dgm:prSet/>
      <dgm:spPr/>
      <dgm:t>
        <a:bodyPr/>
        <a:lstStyle/>
        <a:p>
          <a:endParaRPr lang="en-US"/>
        </a:p>
      </dgm:t>
    </dgm:pt>
    <dgm:pt modelId="{35E45BEA-C68E-4AA4-99E4-8EC20C0D8419}" type="pres">
      <dgm:prSet presAssocID="{FACAF02B-5673-4D16-A943-53F24B62408B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01C414-EBCD-48FB-85FD-A2CDDE3E6166}" type="pres">
      <dgm:prSet presAssocID="{BB077005-1DC8-479A-A083-1F004767372C}" presName="vertFlow" presStyleCnt="0"/>
      <dgm:spPr/>
    </dgm:pt>
    <dgm:pt modelId="{F27C4A5D-F0D3-4FED-B555-2605B8AE299B}" type="pres">
      <dgm:prSet presAssocID="{BB077005-1DC8-479A-A083-1F004767372C}" presName="header" presStyleLbl="node1" presStyleIdx="0" presStyleCnt="2" custScaleX="124092" custScaleY="131549"/>
      <dgm:spPr/>
      <dgm:t>
        <a:bodyPr/>
        <a:lstStyle/>
        <a:p>
          <a:endParaRPr lang="en-US"/>
        </a:p>
      </dgm:t>
    </dgm:pt>
    <dgm:pt modelId="{781650D8-FC95-43BB-AF94-0D8AAD9E417C}" type="pres">
      <dgm:prSet presAssocID="{EB3C8D2C-48E4-4B87-89DC-8EC9476BBEEE}" presName="parTrans" presStyleLbl="sibTrans2D1" presStyleIdx="0" presStyleCnt="8"/>
      <dgm:spPr/>
      <dgm:t>
        <a:bodyPr/>
        <a:lstStyle/>
        <a:p>
          <a:endParaRPr lang="en-US"/>
        </a:p>
      </dgm:t>
    </dgm:pt>
    <dgm:pt modelId="{03C97A2C-8CBD-49CF-BE58-5D94BDBD8CE3}" type="pres">
      <dgm:prSet presAssocID="{B2CBF999-1690-49D5-A768-E1850012E739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8F65A-9E88-4BE9-8301-AA2A08DF3801}" type="pres">
      <dgm:prSet presAssocID="{96AF42B1-F405-43FD-84CF-EB26E3DFDB71}" presName="sibTrans" presStyleLbl="sibTrans2D1" presStyleIdx="1" presStyleCnt="8"/>
      <dgm:spPr/>
      <dgm:t>
        <a:bodyPr/>
        <a:lstStyle/>
        <a:p>
          <a:endParaRPr lang="en-US"/>
        </a:p>
      </dgm:t>
    </dgm:pt>
    <dgm:pt modelId="{1CC7A099-0701-4E59-A0EA-1BC8011A04C3}" type="pres">
      <dgm:prSet presAssocID="{46A09E89-D552-4EEA-9F94-3C2913403EE1}" presName="child" presStyleLbl="alignAccFollowNode1" presStyleIdx="1" presStyleCnt="8" custScaleY="1626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65FAD-3CDA-41B5-9E0C-3BBF37334E7A}" type="pres">
      <dgm:prSet presAssocID="{AE2738C0-DBE8-4629-99D4-B20C5BDFB6C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6108B4CB-AA53-4043-9AF6-3C90BA8C6275}" type="pres">
      <dgm:prSet presAssocID="{C0230ECD-000C-4C0F-9DEB-6F4589A54B28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9A1D9-A6E9-4A65-B9E8-1ACCE05D6052}" type="pres">
      <dgm:prSet presAssocID="{BB077005-1DC8-479A-A083-1F004767372C}" presName="hSp" presStyleCnt="0"/>
      <dgm:spPr/>
    </dgm:pt>
    <dgm:pt modelId="{8EBE3743-D128-4293-9946-FC9E26CB49CB}" type="pres">
      <dgm:prSet presAssocID="{B19BD2A2-65D0-4F2A-9179-27ABE9333948}" presName="vertFlow" presStyleCnt="0"/>
      <dgm:spPr/>
    </dgm:pt>
    <dgm:pt modelId="{A009864A-73DF-4A1E-A3FB-B80399FE3739}" type="pres">
      <dgm:prSet presAssocID="{B19BD2A2-65D0-4F2A-9179-27ABE9333948}" presName="header" presStyleLbl="node1" presStyleIdx="1" presStyleCnt="2" custScaleX="144386" custScaleY="126966"/>
      <dgm:spPr/>
      <dgm:t>
        <a:bodyPr/>
        <a:lstStyle/>
        <a:p>
          <a:endParaRPr lang="en-US"/>
        </a:p>
      </dgm:t>
    </dgm:pt>
    <dgm:pt modelId="{5D385AE7-980A-40F4-8490-C3519E6EDA64}" type="pres">
      <dgm:prSet presAssocID="{D6E23801-D9BE-4E3A-AE62-FDD1DCA8AA3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C14138B1-01BF-4849-ABD9-E05355C52DDB}" type="pres">
      <dgm:prSet presAssocID="{0663228A-993F-40D7-93EA-24365F5F1CFD}" presName="child" presStyleLbl="alignAccFollowNode1" presStyleIdx="3" presStyleCnt="8" custScaleX="103725" custScaleY="1155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BA688-E764-4E33-B1C3-7A2AAEBE414C}" type="pres">
      <dgm:prSet presAssocID="{67AF82BC-0EC9-43D9-A7D1-08C01A77EE43}" presName="sibTrans" presStyleLbl="sibTrans2D1" presStyleIdx="4" presStyleCnt="8"/>
      <dgm:spPr/>
      <dgm:t>
        <a:bodyPr/>
        <a:lstStyle/>
        <a:p>
          <a:endParaRPr lang="en-US"/>
        </a:p>
      </dgm:t>
    </dgm:pt>
    <dgm:pt modelId="{A9E5AE33-1D23-46B5-B88F-6F6FBA8B2429}" type="pres">
      <dgm:prSet presAssocID="{9C4116E0-B213-457A-A9F7-8152C8F731D1}" presName="child" presStyleLbl="alignAccFollowNode1" presStyleIdx="4" presStyleCnt="8" custScaleX="102288" custScaleY="979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A5CE2-1139-4A0B-8BF6-3FEB1DFFFD3F}" type="pres">
      <dgm:prSet presAssocID="{6C4BD0B9-F4EB-4F9B-AFED-BA030CB416DF}" presName="sibTrans" presStyleLbl="sibTrans2D1" presStyleIdx="5" presStyleCnt="8"/>
      <dgm:spPr/>
      <dgm:t>
        <a:bodyPr/>
        <a:lstStyle/>
        <a:p>
          <a:endParaRPr lang="en-US"/>
        </a:p>
      </dgm:t>
    </dgm:pt>
    <dgm:pt modelId="{9359EDBF-EE6E-4F96-BB0F-1BAA2FF06857}" type="pres">
      <dgm:prSet presAssocID="{1E6FC5FE-0378-402D-B028-53C3B340BA3E}" presName="child" presStyleLbl="alignAccFollowNode1" presStyleIdx="5" presStyleCnt="8" custScaleX="103485" custScaleY="1504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1CAC4-BE5B-40B0-8898-93F564067A24}" type="pres">
      <dgm:prSet presAssocID="{88F087F6-6604-4AE0-8E5A-ABA3414A8EB8}" presName="sibTrans" presStyleLbl="sibTrans2D1" presStyleIdx="6" presStyleCnt="8"/>
      <dgm:spPr/>
      <dgm:t>
        <a:bodyPr/>
        <a:lstStyle/>
        <a:p>
          <a:endParaRPr lang="en-US"/>
        </a:p>
      </dgm:t>
    </dgm:pt>
    <dgm:pt modelId="{33017276-01D2-43EA-B98F-674677025D9C}" type="pres">
      <dgm:prSet presAssocID="{49B28894-5272-491D-AE87-F4A5B12E5BCA}" presName="child" presStyleLbl="alignAccFollowNode1" presStyleIdx="6" presStyleCnt="8" custScaleX="105255" custScaleY="169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B8D32-9977-47ED-BF72-A36BDA8E792D}" type="pres">
      <dgm:prSet presAssocID="{BE889585-F73F-4626-9ABE-91CF604FF55D}" presName="sibTrans" presStyleLbl="sibTrans2D1" presStyleIdx="7" presStyleCnt="8"/>
      <dgm:spPr/>
      <dgm:t>
        <a:bodyPr/>
        <a:lstStyle/>
        <a:p>
          <a:endParaRPr lang="en-US"/>
        </a:p>
      </dgm:t>
    </dgm:pt>
    <dgm:pt modelId="{0CFAA839-9D6F-4432-8AFF-664173109018}" type="pres">
      <dgm:prSet presAssocID="{3FDE235B-EAEC-4B7D-8E79-11B2343FA262}" presName="child" presStyleLbl="alignAccFollowNode1" presStyleIdx="7" presStyleCnt="8" custScaleX="104808" custScaleY="1008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B5A95-990D-44A5-88E6-6031174156DA}" srcId="{BB077005-1DC8-479A-A083-1F004767372C}" destId="{C0230ECD-000C-4C0F-9DEB-6F4589A54B28}" srcOrd="2" destOrd="0" parTransId="{833CE84C-A876-4EEF-AD3B-42CE3F3D056F}" sibTransId="{DADD5FB1-070E-4B91-BBC2-9174ECA7BA4D}"/>
    <dgm:cxn modelId="{82D7DA81-C9FC-433A-8187-C05FC0744AF3}" type="presOf" srcId="{46A09E89-D552-4EEA-9F94-3C2913403EE1}" destId="{1CC7A099-0701-4E59-A0EA-1BC8011A04C3}" srcOrd="0" destOrd="0" presId="urn:microsoft.com/office/officeart/2005/8/layout/lProcess1"/>
    <dgm:cxn modelId="{D59976E3-A76F-4F55-A781-E9B7FF8B98C6}" srcId="{B19BD2A2-65D0-4F2A-9179-27ABE9333948}" destId="{49B28894-5272-491D-AE87-F4A5B12E5BCA}" srcOrd="3" destOrd="0" parTransId="{CAA92A11-EF49-4A6F-84E1-A2670B770B0F}" sibTransId="{BE889585-F73F-4626-9ABE-91CF604FF55D}"/>
    <dgm:cxn modelId="{F9735212-CA78-4561-98D7-2B5B830D74D8}" type="presOf" srcId="{BB077005-1DC8-479A-A083-1F004767372C}" destId="{F27C4A5D-F0D3-4FED-B555-2605B8AE299B}" srcOrd="0" destOrd="0" presId="urn:microsoft.com/office/officeart/2005/8/layout/lProcess1"/>
    <dgm:cxn modelId="{6D5A3485-5948-43C8-9EC2-FA76249F791F}" type="presOf" srcId="{96AF42B1-F405-43FD-84CF-EB26E3DFDB71}" destId="{2308F65A-9E88-4BE9-8301-AA2A08DF3801}" srcOrd="0" destOrd="0" presId="urn:microsoft.com/office/officeart/2005/8/layout/lProcess1"/>
    <dgm:cxn modelId="{4B07F43E-817E-4B45-B880-A30DF21EA47A}" type="presOf" srcId="{B19BD2A2-65D0-4F2A-9179-27ABE9333948}" destId="{A009864A-73DF-4A1E-A3FB-B80399FE3739}" srcOrd="0" destOrd="0" presId="urn:microsoft.com/office/officeart/2005/8/layout/lProcess1"/>
    <dgm:cxn modelId="{9E2F8648-74C2-4FBC-836E-A9FAD27B0741}" type="presOf" srcId="{0663228A-993F-40D7-93EA-24365F5F1CFD}" destId="{C14138B1-01BF-4849-ABD9-E05355C52DDB}" srcOrd="0" destOrd="0" presId="urn:microsoft.com/office/officeart/2005/8/layout/lProcess1"/>
    <dgm:cxn modelId="{51A52ABC-382B-4FED-B826-BC6089A3BD92}" type="presOf" srcId="{6C4BD0B9-F4EB-4F9B-AFED-BA030CB416DF}" destId="{77EA5CE2-1139-4A0B-8BF6-3FEB1DFFFD3F}" srcOrd="0" destOrd="0" presId="urn:microsoft.com/office/officeart/2005/8/layout/lProcess1"/>
    <dgm:cxn modelId="{B565D85E-537C-40A4-8E69-B7DD95B4DFD6}" srcId="{FACAF02B-5673-4D16-A943-53F24B62408B}" destId="{B19BD2A2-65D0-4F2A-9179-27ABE9333948}" srcOrd="1" destOrd="0" parTransId="{3BA95D6C-9012-4EB0-B57F-54AB8EA89FDE}" sibTransId="{052D96A8-BFBF-4D3C-A5A8-BF0ADEB51AC5}"/>
    <dgm:cxn modelId="{BA31D17B-35ED-4C68-AE65-6374B3148B9A}" type="presOf" srcId="{49B28894-5272-491D-AE87-F4A5B12E5BCA}" destId="{33017276-01D2-43EA-B98F-674677025D9C}" srcOrd="0" destOrd="0" presId="urn:microsoft.com/office/officeart/2005/8/layout/lProcess1"/>
    <dgm:cxn modelId="{2D84DA47-233E-4E55-8E4B-6CCDD93A51D4}" type="presOf" srcId="{B2CBF999-1690-49D5-A768-E1850012E739}" destId="{03C97A2C-8CBD-49CF-BE58-5D94BDBD8CE3}" srcOrd="0" destOrd="0" presId="urn:microsoft.com/office/officeart/2005/8/layout/lProcess1"/>
    <dgm:cxn modelId="{1E616BD3-9B16-46C3-B3C9-314EF6014B9A}" type="presOf" srcId="{C0230ECD-000C-4C0F-9DEB-6F4589A54B28}" destId="{6108B4CB-AA53-4043-9AF6-3C90BA8C6275}" srcOrd="0" destOrd="0" presId="urn:microsoft.com/office/officeart/2005/8/layout/lProcess1"/>
    <dgm:cxn modelId="{0DABEBA0-DE9B-4692-9F84-1AD9F49215A5}" srcId="{BB077005-1DC8-479A-A083-1F004767372C}" destId="{B2CBF999-1690-49D5-A768-E1850012E739}" srcOrd="0" destOrd="0" parTransId="{EB3C8D2C-48E4-4B87-89DC-8EC9476BBEEE}" sibTransId="{96AF42B1-F405-43FD-84CF-EB26E3DFDB71}"/>
    <dgm:cxn modelId="{ED1632C2-3808-42E4-BA80-E284CFCDFFAD}" type="presOf" srcId="{FACAF02B-5673-4D16-A943-53F24B62408B}" destId="{35E45BEA-C68E-4AA4-99E4-8EC20C0D8419}" srcOrd="0" destOrd="0" presId="urn:microsoft.com/office/officeart/2005/8/layout/lProcess1"/>
    <dgm:cxn modelId="{BFFE4312-9677-447A-AE5C-0D090E556786}" srcId="{B19BD2A2-65D0-4F2A-9179-27ABE9333948}" destId="{9C4116E0-B213-457A-A9F7-8152C8F731D1}" srcOrd="1" destOrd="0" parTransId="{B351B151-1197-42EB-8F01-6D9FA64C5304}" sibTransId="{6C4BD0B9-F4EB-4F9B-AFED-BA030CB416DF}"/>
    <dgm:cxn modelId="{0F340A95-A951-4C07-87A6-D51BED425C5F}" type="presOf" srcId="{BE889585-F73F-4626-9ABE-91CF604FF55D}" destId="{138B8D32-9977-47ED-BF72-A36BDA8E792D}" srcOrd="0" destOrd="0" presId="urn:microsoft.com/office/officeart/2005/8/layout/lProcess1"/>
    <dgm:cxn modelId="{EBE642D2-7E1F-438F-8E9D-2F0F08DA5754}" srcId="{B19BD2A2-65D0-4F2A-9179-27ABE9333948}" destId="{0663228A-993F-40D7-93EA-24365F5F1CFD}" srcOrd="0" destOrd="0" parTransId="{D6E23801-D9BE-4E3A-AE62-FDD1DCA8AA39}" sibTransId="{67AF82BC-0EC9-43D9-A7D1-08C01A77EE43}"/>
    <dgm:cxn modelId="{E8265B1B-288B-4927-9363-C8985ACEA262}" type="presOf" srcId="{9C4116E0-B213-457A-A9F7-8152C8F731D1}" destId="{A9E5AE33-1D23-46B5-B88F-6F6FBA8B2429}" srcOrd="0" destOrd="0" presId="urn:microsoft.com/office/officeart/2005/8/layout/lProcess1"/>
    <dgm:cxn modelId="{AED9CD0B-69BC-4A1C-A322-63601D2C9295}" type="presOf" srcId="{88F087F6-6604-4AE0-8E5A-ABA3414A8EB8}" destId="{EE21CAC4-BE5B-40B0-8898-93F564067A24}" srcOrd="0" destOrd="0" presId="urn:microsoft.com/office/officeart/2005/8/layout/lProcess1"/>
    <dgm:cxn modelId="{8E95CCD0-1CE0-4316-8CFF-E4517DECFF33}" type="presOf" srcId="{3FDE235B-EAEC-4B7D-8E79-11B2343FA262}" destId="{0CFAA839-9D6F-4432-8AFF-664173109018}" srcOrd="0" destOrd="0" presId="urn:microsoft.com/office/officeart/2005/8/layout/lProcess1"/>
    <dgm:cxn modelId="{F9A6CBF3-EB5D-4B0F-A89E-FA8D19759850}" type="presOf" srcId="{1E6FC5FE-0378-402D-B028-53C3B340BA3E}" destId="{9359EDBF-EE6E-4F96-BB0F-1BAA2FF06857}" srcOrd="0" destOrd="0" presId="urn:microsoft.com/office/officeart/2005/8/layout/lProcess1"/>
    <dgm:cxn modelId="{4C10938E-7295-4840-8195-BEF42690EC00}" type="presOf" srcId="{EB3C8D2C-48E4-4B87-89DC-8EC9476BBEEE}" destId="{781650D8-FC95-43BB-AF94-0D8AAD9E417C}" srcOrd="0" destOrd="0" presId="urn:microsoft.com/office/officeart/2005/8/layout/lProcess1"/>
    <dgm:cxn modelId="{A18B6C00-DBB5-4814-A99E-F6EBF412BB44}" srcId="{FACAF02B-5673-4D16-A943-53F24B62408B}" destId="{BB077005-1DC8-479A-A083-1F004767372C}" srcOrd="0" destOrd="0" parTransId="{A60E557D-057E-487E-AFD8-85FD8A2FCAC9}" sibTransId="{35995C63-6C1B-46C9-823E-E4BB40B34F17}"/>
    <dgm:cxn modelId="{75A86F42-4113-42BD-B48A-10446351FEDE}" type="presOf" srcId="{AE2738C0-DBE8-4629-99D4-B20C5BDFB6C8}" destId="{0FF65FAD-3CDA-41B5-9E0C-3BBF37334E7A}" srcOrd="0" destOrd="0" presId="urn:microsoft.com/office/officeart/2005/8/layout/lProcess1"/>
    <dgm:cxn modelId="{B176A98A-D470-4E91-AEBD-A4FB2BFA02B4}" srcId="{B19BD2A2-65D0-4F2A-9179-27ABE9333948}" destId="{3FDE235B-EAEC-4B7D-8E79-11B2343FA262}" srcOrd="4" destOrd="0" parTransId="{FE0F7053-6A12-439D-BD14-1858D33C6B99}" sibTransId="{627FE78F-D812-4E66-BC1E-E3100F526045}"/>
    <dgm:cxn modelId="{5818CF72-FF93-4905-82BD-661BDBCAD4A8}" type="presOf" srcId="{D6E23801-D9BE-4E3A-AE62-FDD1DCA8AA39}" destId="{5D385AE7-980A-40F4-8490-C3519E6EDA64}" srcOrd="0" destOrd="0" presId="urn:microsoft.com/office/officeart/2005/8/layout/lProcess1"/>
    <dgm:cxn modelId="{F7B558E1-41EF-40BB-BEB4-C13FB83B7522}" type="presOf" srcId="{67AF82BC-0EC9-43D9-A7D1-08C01A77EE43}" destId="{24ABA688-E764-4E33-B1C3-7A2AAEBE414C}" srcOrd="0" destOrd="0" presId="urn:microsoft.com/office/officeart/2005/8/layout/lProcess1"/>
    <dgm:cxn modelId="{031C24AE-B750-445B-AD93-86F1075FEDD4}" srcId="{BB077005-1DC8-479A-A083-1F004767372C}" destId="{46A09E89-D552-4EEA-9F94-3C2913403EE1}" srcOrd="1" destOrd="0" parTransId="{1F7607D3-5E0C-4F9B-9BF5-CC1A6DB39238}" sibTransId="{AE2738C0-DBE8-4629-99D4-B20C5BDFB6C8}"/>
    <dgm:cxn modelId="{8A941C47-64ED-41D7-BE6B-E436597E89EF}" srcId="{B19BD2A2-65D0-4F2A-9179-27ABE9333948}" destId="{1E6FC5FE-0378-402D-B028-53C3B340BA3E}" srcOrd="2" destOrd="0" parTransId="{52FC70D1-FC2C-4BED-9729-F1B2B5AC3C10}" sibTransId="{88F087F6-6604-4AE0-8E5A-ABA3414A8EB8}"/>
    <dgm:cxn modelId="{CFB49735-C824-48CF-81E1-41367C3AE89F}" type="presParOf" srcId="{35E45BEA-C68E-4AA4-99E4-8EC20C0D8419}" destId="{AF01C414-EBCD-48FB-85FD-A2CDDE3E6166}" srcOrd="0" destOrd="0" presId="urn:microsoft.com/office/officeart/2005/8/layout/lProcess1"/>
    <dgm:cxn modelId="{318AE937-0A2F-4424-BBE5-9AB083B79986}" type="presParOf" srcId="{AF01C414-EBCD-48FB-85FD-A2CDDE3E6166}" destId="{F27C4A5D-F0D3-4FED-B555-2605B8AE299B}" srcOrd="0" destOrd="0" presId="urn:microsoft.com/office/officeart/2005/8/layout/lProcess1"/>
    <dgm:cxn modelId="{2F372120-936E-47AF-8C87-1DBC9AA733BA}" type="presParOf" srcId="{AF01C414-EBCD-48FB-85FD-A2CDDE3E6166}" destId="{781650D8-FC95-43BB-AF94-0D8AAD9E417C}" srcOrd="1" destOrd="0" presId="urn:microsoft.com/office/officeart/2005/8/layout/lProcess1"/>
    <dgm:cxn modelId="{29B57F66-CD21-428E-899A-D28546EB26A8}" type="presParOf" srcId="{AF01C414-EBCD-48FB-85FD-A2CDDE3E6166}" destId="{03C97A2C-8CBD-49CF-BE58-5D94BDBD8CE3}" srcOrd="2" destOrd="0" presId="urn:microsoft.com/office/officeart/2005/8/layout/lProcess1"/>
    <dgm:cxn modelId="{C617A2DD-1BD1-445D-A277-C6AF08573D53}" type="presParOf" srcId="{AF01C414-EBCD-48FB-85FD-A2CDDE3E6166}" destId="{2308F65A-9E88-4BE9-8301-AA2A08DF3801}" srcOrd="3" destOrd="0" presId="urn:microsoft.com/office/officeart/2005/8/layout/lProcess1"/>
    <dgm:cxn modelId="{B08CEF0B-4179-45FF-93FF-21608448C5B3}" type="presParOf" srcId="{AF01C414-EBCD-48FB-85FD-A2CDDE3E6166}" destId="{1CC7A099-0701-4E59-A0EA-1BC8011A04C3}" srcOrd="4" destOrd="0" presId="urn:microsoft.com/office/officeart/2005/8/layout/lProcess1"/>
    <dgm:cxn modelId="{BBF8DE74-71B9-4BBC-9309-D04025A10E70}" type="presParOf" srcId="{AF01C414-EBCD-48FB-85FD-A2CDDE3E6166}" destId="{0FF65FAD-3CDA-41B5-9E0C-3BBF37334E7A}" srcOrd="5" destOrd="0" presId="urn:microsoft.com/office/officeart/2005/8/layout/lProcess1"/>
    <dgm:cxn modelId="{D556B65A-A8F2-4F74-AEE2-4B4EB10A5678}" type="presParOf" srcId="{AF01C414-EBCD-48FB-85FD-A2CDDE3E6166}" destId="{6108B4CB-AA53-4043-9AF6-3C90BA8C6275}" srcOrd="6" destOrd="0" presId="urn:microsoft.com/office/officeart/2005/8/layout/lProcess1"/>
    <dgm:cxn modelId="{B0138B8F-B87D-4482-A7A1-1707E25554CA}" type="presParOf" srcId="{35E45BEA-C68E-4AA4-99E4-8EC20C0D8419}" destId="{5349A1D9-A6E9-4A65-B9E8-1ACCE05D6052}" srcOrd="1" destOrd="0" presId="urn:microsoft.com/office/officeart/2005/8/layout/lProcess1"/>
    <dgm:cxn modelId="{B167C866-5E2A-496D-B599-0C7C8D7D4F18}" type="presParOf" srcId="{35E45BEA-C68E-4AA4-99E4-8EC20C0D8419}" destId="{8EBE3743-D128-4293-9946-FC9E26CB49CB}" srcOrd="2" destOrd="0" presId="urn:microsoft.com/office/officeart/2005/8/layout/lProcess1"/>
    <dgm:cxn modelId="{14EFC327-F104-4374-8C58-701753894330}" type="presParOf" srcId="{8EBE3743-D128-4293-9946-FC9E26CB49CB}" destId="{A009864A-73DF-4A1E-A3FB-B80399FE3739}" srcOrd="0" destOrd="0" presId="urn:microsoft.com/office/officeart/2005/8/layout/lProcess1"/>
    <dgm:cxn modelId="{35DBE07C-58A5-4081-B129-0C21E1BFEE6E}" type="presParOf" srcId="{8EBE3743-D128-4293-9946-FC9E26CB49CB}" destId="{5D385AE7-980A-40F4-8490-C3519E6EDA64}" srcOrd="1" destOrd="0" presId="urn:microsoft.com/office/officeart/2005/8/layout/lProcess1"/>
    <dgm:cxn modelId="{FE3B7DE8-D5B8-49C6-B323-AB67ADCB893C}" type="presParOf" srcId="{8EBE3743-D128-4293-9946-FC9E26CB49CB}" destId="{C14138B1-01BF-4849-ABD9-E05355C52DDB}" srcOrd="2" destOrd="0" presId="urn:microsoft.com/office/officeart/2005/8/layout/lProcess1"/>
    <dgm:cxn modelId="{9B1B0C77-85C5-4BAE-B315-E286ADCC06ED}" type="presParOf" srcId="{8EBE3743-D128-4293-9946-FC9E26CB49CB}" destId="{24ABA688-E764-4E33-B1C3-7A2AAEBE414C}" srcOrd="3" destOrd="0" presId="urn:microsoft.com/office/officeart/2005/8/layout/lProcess1"/>
    <dgm:cxn modelId="{43D11108-DFE9-4C0A-8D42-C414E72CEC80}" type="presParOf" srcId="{8EBE3743-D128-4293-9946-FC9E26CB49CB}" destId="{A9E5AE33-1D23-46B5-B88F-6F6FBA8B2429}" srcOrd="4" destOrd="0" presId="urn:microsoft.com/office/officeart/2005/8/layout/lProcess1"/>
    <dgm:cxn modelId="{141C342F-A3E4-423D-AF12-C90570CCCB08}" type="presParOf" srcId="{8EBE3743-D128-4293-9946-FC9E26CB49CB}" destId="{77EA5CE2-1139-4A0B-8BF6-3FEB1DFFFD3F}" srcOrd="5" destOrd="0" presId="urn:microsoft.com/office/officeart/2005/8/layout/lProcess1"/>
    <dgm:cxn modelId="{35F72EB8-3696-46C7-AB6C-BB1D8BB33CB8}" type="presParOf" srcId="{8EBE3743-D128-4293-9946-FC9E26CB49CB}" destId="{9359EDBF-EE6E-4F96-BB0F-1BAA2FF06857}" srcOrd="6" destOrd="0" presId="urn:microsoft.com/office/officeart/2005/8/layout/lProcess1"/>
    <dgm:cxn modelId="{A4534579-6392-4CDB-921D-2CF82730B937}" type="presParOf" srcId="{8EBE3743-D128-4293-9946-FC9E26CB49CB}" destId="{EE21CAC4-BE5B-40B0-8898-93F564067A24}" srcOrd="7" destOrd="0" presId="urn:microsoft.com/office/officeart/2005/8/layout/lProcess1"/>
    <dgm:cxn modelId="{595A6461-825C-4EEC-9CF9-E21288544B55}" type="presParOf" srcId="{8EBE3743-D128-4293-9946-FC9E26CB49CB}" destId="{33017276-01D2-43EA-B98F-674677025D9C}" srcOrd="8" destOrd="0" presId="urn:microsoft.com/office/officeart/2005/8/layout/lProcess1"/>
    <dgm:cxn modelId="{61F50BDE-00CA-4BA2-B262-4271BBF512CF}" type="presParOf" srcId="{8EBE3743-D128-4293-9946-FC9E26CB49CB}" destId="{138B8D32-9977-47ED-BF72-A36BDA8E792D}" srcOrd="9" destOrd="0" presId="urn:microsoft.com/office/officeart/2005/8/layout/lProcess1"/>
    <dgm:cxn modelId="{6F4C33A1-4BB1-43B2-B23A-452FE9DA174A}" type="presParOf" srcId="{8EBE3743-D128-4293-9946-FC9E26CB49CB}" destId="{0CFAA839-9D6F-4432-8AFF-664173109018}" srcOrd="10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0.49614</cdr:x>
      <cdr:y>0.31317</cdr:y>
    </cdr:from>
    <cdr:to>
      <cdr:x>0.60696</cdr:x>
      <cdr:y>0.41298</cdr:y>
    </cdr:to>
    <cdr:sp macro="" textlink="">
      <cdr:nvSpPr>
        <cdr:cNvPr id="5" name="Oval 4"/>
        <cdr:cNvSpPr/>
      </cdr:nvSpPr>
      <cdr:spPr>
        <a:xfrm xmlns:a="http://schemas.openxmlformats.org/drawingml/2006/main">
          <a:off x="5039226" y="1462663"/>
          <a:ext cx="1125585" cy="4661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0.49475</cdr:x>
      <cdr:y>0.65961</cdr:y>
    </cdr:from>
    <cdr:to>
      <cdr:x>0.59005</cdr:x>
      <cdr:y>0.77152</cdr:y>
    </cdr:to>
    <cdr:sp macro="" textlink="">
      <cdr:nvSpPr>
        <cdr:cNvPr id="6" name="Oval 5"/>
        <cdr:cNvSpPr/>
      </cdr:nvSpPr>
      <cdr:spPr>
        <a:xfrm xmlns:a="http://schemas.openxmlformats.org/drawingml/2006/main">
          <a:off x="5025158" y="3080701"/>
          <a:ext cx="967950" cy="52267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0.11501</cdr:x>
      <cdr:y>0.03052</cdr:y>
    </cdr:from>
    <cdr:to>
      <cdr:x>0.91644</cdr:x>
      <cdr:y>0.12649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26763" y="145992"/>
          <a:ext cx="5064368" cy="459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solidFill>
                <a:schemeClr val="tx1"/>
              </a:solidFill>
            </a:rPr>
            <a:t>Conventional coconut milk vs. Fresh coconut paste</a:t>
          </a:r>
          <a:endParaRPr lang="en-US" sz="2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03/25/2023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1339403"/>
            <a:ext cx="11354539" cy="216168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Comparative Assessment of the Effectiveness of Fresh Coconut Paste over Conventional Coconut Milk for Domestic </a:t>
            </a:r>
            <a:r>
              <a:rPr lang="en-US" sz="4400" dirty="0" smtClean="0">
                <a:solidFill>
                  <a:schemeClr val="tx1"/>
                </a:solidFill>
              </a:rPr>
              <a:t>Usage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3602038"/>
            <a:ext cx="11354538" cy="8900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en-US" sz="3300" b="1" u="sng" dirty="0" smtClean="0"/>
              <a:t> </a:t>
            </a:r>
          </a:p>
          <a:p>
            <a:r>
              <a:rPr lang="en-US" sz="6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SKAIH </a:t>
            </a:r>
            <a:r>
              <a:rPr lang="en-US" sz="6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Senarathna</a:t>
            </a:r>
            <a:r>
              <a:rPr lang="en-US" sz="6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1*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BGRR Bandara</a:t>
            </a:r>
            <a:r>
              <a:rPr lang="en-US" sz="6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HPDT </a:t>
            </a:r>
            <a:r>
              <a:rPr lang="en-US" sz="6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Hewa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Pathirana</a:t>
            </a:r>
            <a:r>
              <a:rPr lang="en-US" sz="6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LP </a:t>
            </a:r>
            <a:r>
              <a:rPr lang="en-US" sz="6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Vidhana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Arachchi</a:t>
            </a:r>
            <a:r>
              <a:rPr lang="en-US" sz="6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DDMO Dissanayake</a:t>
            </a:r>
            <a:r>
              <a:rPr lang="en-US" sz="6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4611796"/>
            <a:ext cx="11354538" cy="890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0" i="1" baseline="30000" dirty="0" smtClean="0"/>
          </a:p>
          <a:p>
            <a:r>
              <a:rPr lang="en-US" sz="8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8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en-US" sz="8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Export Agriculture, Faculty of Agricultural Sciences, </a:t>
            </a:r>
            <a:r>
              <a:rPr lang="en-US" sz="8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Sabaragamuwa</a:t>
            </a:r>
            <a:r>
              <a:rPr lang="en-US" sz="8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University of Sri Lanka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80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8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Coconut Processing Research Division, Coconut Research Institute, </a:t>
            </a:r>
            <a:r>
              <a:rPr lang="en-US" sz="8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Lunuwila</a:t>
            </a:r>
            <a:r>
              <a:rPr lang="en-US" sz="8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Sri Lanka 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Consumer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047922" cy="4530725"/>
          </a:xfrm>
        </p:spPr>
        <p:txBody>
          <a:bodyPr/>
          <a:lstStyle/>
          <a:p>
            <a:r>
              <a:rPr lang="en-US" dirty="0"/>
              <a:t>150 consumers from </a:t>
            </a:r>
            <a:r>
              <a:rPr lang="en-US" dirty="0" err="1"/>
              <a:t>Gampaha</a:t>
            </a:r>
            <a:r>
              <a:rPr lang="en-US" dirty="0"/>
              <a:t> &amp; Colombo districts. </a:t>
            </a:r>
          </a:p>
          <a:p>
            <a:r>
              <a:rPr lang="en-US" dirty="0" smtClean="0"/>
              <a:t>Provide </a:t>
            </a:r>
            <a:r>
              <a:rPr lang="en-US" dirty="0"/>
              <a:t>50g of fresh coconut paste packets with an instruction to prepare dhal curry.</a:t>
            </a:r>
          </a:p>
          <a:p>
            <a:r>
              <a:rPr lang="en-US" dirty="0" smtClean="0"/>
              <a:t>Provide </a:t>
            </a:r>
            <a:r>
              <a:rPr lang="en-US" dirty="0"/>
              <a:t>consumer survey questionnaire to study</a:t>
            </a:r>
          </a:p>
          <a:p>
            <a:pPr marL="0" indent="0">
              <a:buClrTx/>
              <a:buNone/>
            </a:pPr>
            <a:r>
              <a:rPr lang="en-US" dirty="0"/>
              <a:t>       - demographic information</a:t>
            </a:r>
          </a:p>
          <a:p>
            <a:pPr marL="0" indent="0">
              <a:buClrTx/>
              <a:buNone/>
            </a:pPr>
            <a:r>
              <a:rPr lang="en-US" dirty="0"/>
              <a:t>       - sensory attributes</a:t>
            </a:r>
          </a:p>
          <a:p>
            <a:pPr marL="0" indent="0">
              <a:buClrTx/>
              <a:buNone/>
            </a:pPr>
            <a:r>
              <a:rPr lang="en-US" dirty="0"/>
              <a:t>       - consumer preference and perception of the study area.</a:t>
            </a:r>
          </a:p>
          <a:p>
            <a:r>
              <a:rPr lang="en-US" dirty="0" smtClean="0"/>
              <a:t>After </a:t>
            </a:r>
            <a:r>
              <a:rPr lang="en-US" dirty="0"/>
              <a:t>2 weeks, collect questionnaire.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3004" b="20000"/>
          <a:stretch/>
        </p:blipFill>
        <p:spPr>
          <a:xfrm>
            <a:off x="9803996" y="1289255"/>
            <a:ext cx="1901365" cy="2140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8" t="3193" r="7045" b="20751"/>
          <a:stretch/>
        </p:blipFill>
        <p:spPr>
          <a:xfrm>
            <a:off x="9822388" y="3691291"/>
            <a:ext cx="1882973" cy="2142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Microbial Count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Pour plate method according to SLS 516: 1991</a:t>
            </a:r>
          </a:p>
          <a:p>
            <a:r>
              <a:rPr lang="en-US" dirty="0"/>
              <a:t> Total plate count (PCA media)</a:t>
            </a:r>
          </a:p>
          <a:p>
            <a:r>
              <a:rPr lang="en-US" dirty="0"/>
              <a:t> Yeast and mold count (PDA media)</a:t>
            </a:r>
          </a:p>
          <a:p>
            <a:r>
              <a:rPr lang="en-US" dirty="0"/>
              <a:t> Get microbial count of the product on processing day, after 14 days and 21 days at refrigerator </a:t>
            </a:r>
            <a:r>
              <a:rPr lang="en-US" dirty="0" smtClean="0"/>
              <a:t>conditions (4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lang="en-US" dirty="0" smtClean="0"/>
              <a:t>).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479" b="-2548"/>
          <a:stretch/>
        </p:blipFill>
        <p:spPr>
          <a:xfrm rot="5400000">
            <a:off x="1430305" y="4312463"/>
            <a:ext cx="1506080" cy="1980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2223" y="4366981"/>
            <a:ext cx="1505135" cy="1872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90" y="4549767"/>
            <a:ext cx="1980692" cy="1506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81" y="4549767"/>
            <a:ext cx="1941261" cy="1506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9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Cost-benefit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ctr"/>
            <a:endParaRPr lang="en-US" dirty="0" smtClean="0"/>
          </a:p>
          <a:p>
            <a:pPr marL="342900" indent="-342900" algn="ctr"/>
            <a:r>
              <a:rPr lang="en-US" dirty="0" smtClean="0"/>
              <a:t>Estimate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      </a:t>
            </a:r>
            <a:r>
              <a:rPr lang="en-US" dirty="0" smtClean="0"/>
              <a:t>      - </a:t>
            </a:r>
            <a:r>
              <a:rPr lang="en-US" dirty="0"/>
              <a:t>Initial cost</a:t>
            </a:r>
          </a:p>
          <a:p>
            <a:pPr marL="0" indent="0" algn="ctr">
              <a:buNone/>
            </a:pPr>
            <a:r>
              <a:rPr lang="en-US" dirty="0"/>
              <a:t>     </a:t>
            </a:r>
            <a:r>
              <a:rPr lang="en-US" dirty="0" smtClean="0"/>
              <a:t>  </a:t>
            </a:r>
            <a:r>
              <a:rPr lang="en-US" dirty="0"/>
              <a:t>- Benefit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oogle Shape;1233;p50"/>
          <p:cNvGrpSpPr/>
          <p:nvPr/>
        </p:nvGrpSpPr>
        <p:grpSpPr>
          <a:xfrm>
            <a:off x="2335369" y="3232597"/>
            <a:ext cx="1828799" cy="1841678"/>
            <a:chOff x="655600" y="3183978"/>
            <a:chExt cx="490627" cy="720234"/>
          </a:xfrm>
          <a:solidFill>
            <a:schemeClr val="tx1"/>
          </a:solidFill>
        </p:grpSpPr>
        <p:sp>
          <p:nvSpPr>
            <p:cNvPr id="6" name="Google Shape;1234;p5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35;p5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36;p5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37;p5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38;p5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6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50000"/>
              </a:lnSpc>
              <a:buClr>
                <a:schemeClr val="tx1"/>
              </a:buClr>
            </a:pPr>
            <a:r>
              <a:rPr lang="en-US" dirty="0"/>
              <a:t>IBM SPSS Statistics version 25 software package</a:t>
            </a:r>
          </a:p>
          <a:p>
            <a:pPr marL="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/>
          </a:p>
          <a:p>
            <a:pPr>
              <a:lnSpc>
                <a:spcPct val="70000"/>
              </a:lnSpc>
              <a:buClr>
                <a:schemeClr val="tx1"/>
              </a:buClr>
            </a:pPr>
            <a:r>
              <a:rPr lang="en-US" dirty="0" smtClean="0"/>
              <a:t>Sensory </a:t>
            </a:r>
            <a:r>
              <a:rPr lang="en-US" dirty="0"/>
              <a:t>evaluation data (Non parametric data)</a:t>
            </a:r>
          </a:p>
          <a:p>
            <a:pPr marL="0" indent="0">
              <a:lnSpc>
                <a:spcPct val="70000"/>
              </a:lnSpc>
              <a:buClr>
                <a:schemeClr val="tx1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- Friedman test at 95% confidence level.</a:t>
            </a:r>
          </a:p>
          <a:p>
            <a:pPr marL="0" indent="0">
              <a:lnSpc>
                <a:spcPct val="70000"/>
              </a:lnSpc>
              <a:buClr>
                <a:schemeClr val="tx1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- Results report as sum of rank for each attribute.</a:t>
            </a:r>
          </a:p>
          <a:p>
            <a:pPr marL="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/>
          </a:p>
          <a:p>
            <a:pPr>
              <a:lnSpc>
                <a:spcPct val="70000"/>
              </a:lnSpc>
              <a:buClr>
                <a:schemeClr val="tx1"/>
              </a:buClr>
            </a:pPr>
            <a:r>
              <a:rPr lang="en-US" dirty="0" smtClean="0"/>
              <a:t>Sensory </a:t>
            </a:r>
            <a:r>
              <a:rPr lang="en-US" dirty="0"/>
              <a:t>attributes of consumer survey data</a:t>
            </a:r>
          </a:p>
          <a:p>
            <a:pPr marL="0" indent="0">
              <a:lnSpc>
                <a:spcPct val="70000"/>
              </a:lnSpc>
              <a:buClr>
                <a:schemeClr val="tx1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- Sign test at 95% confidence level.</a:t>
            </a:r>
          </a:p>
          <a:p>
            <a:pPr marL="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/>
          </a:p>
          <a:p>
            <a:pPr>
              <a:lnSpc>
                <a:spcPct val="70000"/>
              </a:lnSpc>
              <a:buClr>
                <a:schemeClr val="tx1"/>
              </a:buClr>
            </a:pPr>
            <a:r>
              <a:rPr lang="en-US" dirty="0" smtClean="0"/>
              <a:t>Other </a:t>
            </a:r>
            <a:r>
              <a:rPr lang="en-US" dirty="0"/>
              <a:t>non parametric data in consumer survey</a:t>
            </a:r>
          </a:p>
          <a:p>
            <a:pPr marL="0" indent="0">
              <a:lnSpc>
                <a:spcPct val="70000"/>
              </a:lnSpc>
              <a:buClr>
                <a:schemeClr val="tx1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   - </a:t>
            </a:r>
            <a:r>
              <a:rPr lang="en-US" dirty="0"/>
              <a:t>descriptively analyze using Microsoft Excel 2013.</a:t>
            </a:r>
          </a:p>
          <a:p>
            <a:pPr marL="0" indent="0">
              <a:lnSpc>
                <a:spcPct val="50000"/>
              </a:lnSpc>
              <a:buClr>
                <a:schemeClr val="tx1"/>
              </a:buClr>
              <a:buNone/>
            </a:pPr>
            <a:endParaRPr lang="en-US" dirty="0"/>
          </a:p>
          <a:p>
            <a:pPr>
              <a:lnSpc>
                <a:spcPct val="70000"/>
              </a:lnSpc>
              <a:buClr>
                <a:schemeClr val="tx1"/>
              </a:buClr>
            </a:pPr>
            <a:r>
              <a:rPr lang="en-US" dirty="0" smtClean="0"/>
              <a:t>Proximate </a:t>
            </a:r>
            <a:r>
              <a:rPr lang="en-US" dirty="0"/>
              <a:t>analysis data (Parametric data)</a:t>
            </a:r>
          </a:p>
          <a:p>
            <a:pPr marL="0" indent="0">
              <a:lnSpc>
                <a:spcPct val="70000"/>
              </a:lnSpc>
              <a:buClr>
                <a:schemeClr val="tx1"/>
              </a:buClr>
              <a:buNone/>
            </a:pPr>
            <a:r>
              <a:rPr lang="en-US" dirty="0"/>
              <a:t>  </a:t>
            </a:r>
            <a:r>
              <a:rPr lang="en-US" dirty="0" smtClean="0"/>
              <a:t>      - </a:t>
            </a:r>
            <a:r>
              <a:rPr lang="en-US" dirty="0"/>
              <a:t>one sample t-test at 95% confidence level.</a:t>
            </a:r>
          </a:p>
          <a:p>
            <a:pPr marL="0" indent="0">
              <a:lnSpc>
                <a:spcPct val="70000"/>
              </a:lnSpc>
              <a:buClr>
                <a:schemeClr val="tx1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- results report as mean ± SD.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oogle Shape;869;p49"/>
          <p:cNvGrpSpPr/>
          <p:nvPr/>
        </p:nvGrpSpPr>
        <p:grpSpPr>
          <a:xfrm>
            <a:off x="8822028" y="2382592"/>
            <a:ext cx="2531772" cy="2125014"/>
            <a:chOff x="3936375" y="3703750"/>
            <a:chExt cx="453050" cy="332175"/>
          </a:xfrm>
          <a:solidFill>
            <a:schemeClr val="tx1"/>
          </a:solidFill>
        </p:grpSpPr>
        <p:sp>
          <p:nvSpPr>
            <p:cNvPr id="6" name="Google Shape;870;p4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1;p4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2;p4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3;p4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4;p4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41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38" y="16184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oogle Shape;823;p49"/>
          <p:cNvGrpSpPr/>
          <p:nvPr/>
        </p:nvGrpSpPr>
        <p:grpSpPr>
          <a:xfrm>
            <a:off x="5728952" y="3786336"/>
            <a:ext cx="734096" cy="932089"/>
            <a:chOff x="6730350" y="2315900"/>
            <a:chExt cx="257700" cy="420100"/>
          </a:xfrm>
          <a:solidFill>
            <a:schemeClr val="bg1"/>
          </a:solidFill>
        </p:grpSpPr>
        <p:sp>
          <p:nvSpPr>
            <p:cNvPr id="6" name="Google Shape;824;p4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5;p4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6;p4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7;p4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8;p4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Proximate Composition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6240" y="1482163"/>
            <a:ext cx="5649760" cy="55198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Composition of Fresh Coconut Paste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487960" y="1500301"/>
            <a:ext cx="5051510" cy="6506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Composition of </a:t>
            </a:r>
            <a:r>
              <a:rPr lang="en-US" sz="2400" dirty="0"/>
              <a:t>u</a:t>
            </a:r>
            <a:r>
              <a:rPr lang="en-US" sz="2400" dirty="0" smtClean="0"/>
              <a:t>ndiluted coconut milk (coconut cream) 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80801"/>
              </p:ext>
            </p:extLst>
          </p:nvPr>
        </p:nvGraphicFramePr>
        <p:xfrm>
          <a:off x="1131553" y="2320230"/>
          <a:ext cx="10222247" cy="377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392"/>
                <a:gridCol w="2544448"/>
                <a:gridCol w="903888"/>
                <a:gridCol w="2253170"/>
                <a:gridCol w="2404349"/>
              </a:tblGrid>
              <a:tr h="882470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Parameters 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Composition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% (w/w)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Composition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% (w/w)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References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Moisture 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67.46 ± 0.72 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57.00</a:t>
                      </a:r>
                      <a:r>
                        <a:rPr lang="en-US" sz="1800" baseline="0" dirty="0" smtClean="0"/>
                        <a:t> ± 1.63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Alyaqoubi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al.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2015)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 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27.89 ± 0.40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35.80 ± 2.27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Alyaqoubi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al.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2015)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 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 ± 0.01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</a:t>
                      </a:r>
                      <a:r>
                        <a:rPr lang="en-US" b="1" baseline="0" dirty="0" smtClean="0"/>
                        <a:t>  </a:t>
                      </a:r>
                      <a:r>
                        <a:rPr lang="en-US" b="1" dirty="0" smtClean="0"/>
                        <a:t>Vs. 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3.10 ± 0.71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Alyaqoubi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al.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2015)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Crude fiber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 ± 0.04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/>
                        </a:rPr>
                        <a:t>  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Latha"/>
                        </a:rPr>
                        <a:t>0.01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Latha"/>
                        </a:rPr>
                        <a:t> ± 0.02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Zafisah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al.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Ash 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 ± 0.08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0.84 ± 0.08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Alyaqoubi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al.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2015)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1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Carbohydrate 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2.63 ± 0.44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5.5 ±</a:t>
                      </a:r>
                      <a:r>
                        <a:rPr lang="en-US" sz="1800" baseline="0" dirty="0" smtClean="0"/>
                        <a:t> 0.25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Seow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Gwee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1997)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7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1077" y="773597"/>
            <a:ext cx="2189407" cy="626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FCP vs. UCM  ***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135121"/>
              </p:ext>
            </p:extLst>
          </p:nvPr>
        </p:nvGraphicFramePr>
        <p:xfrm>
          <a:off x="478865" y="1614544"/>
          <a:ext cx="5385516" cy="402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813263"/>
              </p:ext>
            </p:extLst>
          </p:nvPr>
        </p:nvGraphicFramePr>
        <p:xfrm>
          <a:off x="6578957" y="1880316"/>
          <a:ext cx="5398395" cy="374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278880" y="1399978"/>
            <a:ext cx="0" cy="40697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B9580C-B567-D1F5-5DA7-41C7BA1ABF08}"/>
              </a:ext>
            </a:extLst>
          </p:cNvPr>
          <p:cNvSpPr txBox="1"/>
          <p:nvPr/>
        </p:nvSpPr>
        <p:spPr>
          <a:xfrm>
            <a:off x="5473950" y="283335"/>
            <a:ext cx="160985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***    P&lt;0.05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8098666" y="774462"/>
            <a:ext cx="2189407" cy="626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FCP vs. UCM  ***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2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3956" y="1069811"/>
            <a:ext cx="2189407" cy="626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FCP vs. UCM  ***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134840"/>
              </p:ext>
            </p:extLst>
          </p:nvPr>
        </p:nvGraphicFramePr>
        <p:xfrm>
          <a:off x="734095" y="1696192"/>
          <a:ext cx="5409127" cy="410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264032" y="1006281"/>
            <a:ext cx="2189407" cy="626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FCP vs. UCM  ***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331883"/>
              </p:ext>
            </p:extLst>
          </p:nvPr>
        </p:nvGraphicFramePr>
        <p:xfrm>
          <a:off x="6475927" y="1837702"/>
          <a:ext cx="5295363" cy="4194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9580C-B567-D1F5-5DA7-41C7BA1ABF08}"/>
              </a:ext>
            </a:extLst>
          </p:cNvPr>
          <p:cNvSpPr txBox="1"/>
          <p:nvPr/>
        </p:nvSpPr>
        <p:spPr>
          <a:xfrm>
            <a:off x="5473950" y="606171"/>
            <a:ext cx="160985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***    P&lt;0.05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78880" y="1399978"/>
            <a:ext cx="0" cy="40697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9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31077" y="903919"/>
            <a:ext cx="2189407" cy="626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FCP vs. UCM  ns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517318"/>
              </p:ext>
            </p:extLst>
          </p:nvPr>
        </p:nvGraphicFramePr>
        <p:xfrm>
          <a:off x="643819" y="1722012"/>
          <a:ext cx="5697416" cy="367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394790" y="1412857"/>
            <a:ext cx="0" cy="40697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361718"/>
              </p:ext>
            </p:extLst>
          </p:nvPr>
        </p:nvGraphicFramePr>
        <p:xfrm>
          <a:off x="6505727" y="2128233"/>
          <a:ext cx="5686273" cy="358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7968180" y="906317"/>
            <a:ext cx="2189407" cy="626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FCP vs. UCM  ***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B9580C-B567-D1F5-5DA7-41C7BA1ABF08}"/>
              </a:ext>
            </a:extLst>
          </p:cNvPr>
          <p:cNvSpPr txBox="1"/>
          <p:nvPr/>
        </p:nvSpPr>
        <p:spPr>
          <a:xfrm>
            <a:off x="5458062" y="389217"/>
            <a:ext cx="172342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ns        P&gt;0.05</a:t>
            </a:r>
            <a:endParaRPr lang="en-US" sz="2000" dirty="0"/>
          </a:p>
          <a:p>
            <a:r>
              <a:rPr lang="en-US" sz="2000" dirty="0"/>
              <a:t>*  </a:t>
            </a:r>
            <a:r>
              <a:rPr lang="en-US" sz="2000" dirty="0" smtClean="0"/>
              <a:t>        P&lt;0.05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51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Sensory Evaluation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619836"/>
              </p:ext>
            </p:extLst>
          </p:nvPr>
        </p:nvGraphicFramePr>
        <p:xfrm>
          <a:off x="933026" y="1506489"/>
          <a:ext cx="10156874" cy="467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05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Consumer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than 65% belongs to the age category 25- 45 years. </a:t>
            </a:r>
          </a:p>
          <a:p>
            <a:r>
              <a:rPr lang="en-US" dirty="0"/>
              <a:t>More than 85% are females.</a:t>
            </a:r>
          </a:p>
          <a:p>
            <a:r>
              <a:rPr lang="en-US" dirty="0"/>
              <a:t>Over 75% are married.</a:t>
            </a:r>
          </a:p>
          <a:p>
            <a:r>
              <a:rPr lang="en-US" dirty="0"/>
              <a:t>Over 60% of consumers received a gross monthly income between </a:t>
            </a:r>
            <a:r>
              <a:rPr lang="en-US" dirty="0" err="1"/>
              <a:t>Rs</a:t>
            </a:r>
            <a:r>
              <a:rPr lang="en-US" dirty="0"/>
              <a:t>. 30000- </a:t>
            </a:r>
            <a:r>
              <a:rPr lang="en-US" dirty="0" err="1"/>
              <a:t>Rs</a:t>
            </a:r>
            <a:r>
              <a:rPr lang="en-US" dirty="0"/>
              <a:t>. 50000.</a:t>
            </a:r>
          </a:p>
          <a:p>
            <a:r>
              <a:rPr lang="en-US" dirty="0"/>
              <a:t>Number of family members per household – average is four.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1825625"/>
            <a:ext cx="5087228" cy="73183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Demographic 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34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49237" y="490568"/>
            <a:ext cx="5924282" cy="7083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Coconut Consumption Pattern </a:t>
            </a:r>
            <a:endParaRPr lang="en-US" sz="3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131477"/>
              </p:ext>
            </p:extLst>
          </p:nvPr>
        </p:nvGraphicFramePr>
        <p:xfrm>
          <a:off x="1376430" y="1288474"/>
          <a:ext cx="9362940" cy="533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91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02875" y="463640"/>
            <a:ext cx="8260833" cy="6181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First impression for Fresh Coconut Paste as a product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561258"/>
              </p:ext>
            </p:extLst>
          </p:nvPr>
        </p:nvGraphicFramePr>
        <p:xfrm>
          <a:off x="1816897" y="1484353"/>
          <a:ext cx="8995112" cy="479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061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714868" y="400712"/>
            <a:ext cx="3587261" cy="83031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Sensory Attributes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937663"/>
              </p:ext>
            </p:extLst>
          </p:nvPr>
        </p:nvGraphicFramePr>
        <p:xfrm>
          <a:off x="731522" y="1496291"/>
          <a:ext cx="10837024" cy="462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6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80016" y="349196"/>
            <a:ext cx="6081403" cy="83031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Consumer Preference &amp; Perceptions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13776" y="1469626"/>
            <a:ext cx="580851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Latha"/>
              </a:rPr>
              <a:t>The idea of being able to be </a:t>
            </a:r>
            <a:r>
              <a:rPr lang="en-US" sz="2400" b="1" dirty="0" smtClean="0">
                <a:ea typeface="Calibri" panose="020F0502020204030204" pitchFamily="34" charset="0"/>
                <a:cs typeface="Latha"/>
              </a:rPr>
              <a:t>used Fresh Coconut Paste </a:t>
            </a:r>
            <a:r>
              <a:rPr lang="en-US" sz="2400" b="1" dirty="0">
                <a:ea typeface="Calibri" panose="020F0502020204030204" pitchFamily="34" charset="0"/>
                <a:cs typeface="Latha"/>
              </a:rPr>
              <a:t>as </a:t>
            </a:r>
            <a:r>
              <a:rPr lang="en-US" sz="2400" b="1" dirty="0" smtClean="0">
                <a:ea typeface="Calibri" panose="020F0502020204030204" pitchFamily="34" charset="0"/>
                <a:cs typeface="Latha"/>
              </a:rPr>
              <a:t>substitute for coconut milk </a:t>
            </a:r>
            <a:endParaRPr lang="en-US" sz="2400" b="1" dirty="0">
              <a:effectLst/>
              <a:ea typeface="Calibri" panose="020F0502020204030204" pitchFamily="34" charset="0"/>
              <a:cs typeface="Latha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679809"/>
              </p:ext>
            </p:extLst>
          </p:nvPr>
        </p:nvGraphicFramePr>
        <p:xfrm>
          <a:off x="505162" y="2646218"/>
          <a:ext cx="5190976" cy="343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6246254" y="1661375"/>
            <a:ext cx="8586" cy="404396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400333"/>
              </p:ext>
            </p:extLst>
          </p:nvPr>
        </p:nvGraphicFramePr>
        <p:xfrm>
          <a:off x="6122294" y="1661375"/>
          <a:ext cx="6319165" cy="465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46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666955"/>
              </p:ext>
            </p:extLst>
          </p:nvPr>
        </p:nvGraphicFramePr>
        <p:xfrm>
          <a:off x="-132354" y="1352282"/>
          <a:ext cx="4033860" cy="328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00254" y="4100502"/>
            <a:ext cx="3714938" cy="1136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Willingness to use </a:t>
            </a:r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</a:rPr>
              <a:t>resh Coconut Paste, if it </a:t>
            </a:r>
            <a:r>
              <a:rPr lang="en-US" sz="2400" b="1" dirty="0">
                <a:solidFill>
                  <a:schemeClr val="tx1"/>
                </a:solidFill>
              </a:rPr>
              <a:t>has high nutrition value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690860"/>
              </p:ext>
            </p:extLst>
          </p:nvPr>
        </p:nvGraphicFramePr>
        <p:xfrm>
          <a:off x="3192780" y="829796"/>
          <a:ext cx="5730240" cy="3780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435988" y="4209990"/>
            <a:ext cx="3217689" cy="937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Willingness to buy Fresh Coconut Paste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790834"/>
              </p:ext>
            </p:extLst>
          </p:nvPr>
        </p:nvGraphicFramePr>
        <p:xfrm>
          <a:off x="8270811" y="1197735"/>
          <a:ext cx="4100834" cy="330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8274473" y="4179067"/>
            <a:ext cx="3917527" cy="979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Willingness to introduce Fresh Coconut Paste for others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25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5049" y="1286620"/>
            <a:ext cx="5472546" cy="506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Most preferred quality after cooking dhal curry using Fresh Coconut Paste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757140"/>
              </p:ext>
            </p:extLst>
          </p:nvPr>
        </p:nvGraphicFramePr>
        <p:xfrm>
          <a:off x="9503" y="1998826"/>
          <a:ext cx="5838092" cy="391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08879" y="1539838"/>
            <a:ext cx="0" cy="40697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199568" y="1098499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Latha"/>
              </a:rPr>
              <a:t>Number of people can </a:t>
            </a:r>
            <a:r>
              <a:rPr lang="en-US" sz="2400" b="1" dirty="0" smtClean="0">
                <a:ea typeface="Calibri" panose="020F0502020204030204" pitchFamily="34" charset="0"/>
                <a:cs typeface="Latha"/>
              </a:rPr>
              <a:t>consume </a:t>
            </a:r>
            <a:r>
              <a:rPr lang="en-US" sz="2400" b="1" dirty="0">
                <a:ea typeface="Calibri" panose="020F0502020204030204" pitchFamily="34" charset="0"/>
                <a:cs typeface="Latha"/>
              </a:rPr>
              <a:t>50g of Fresh Coconut Paste</a:t>
            </a:r>
            <a:endParaRPr lang="en-US" sz="2400" b="1" dirty="0">
              <a:effectLst/>
              <a:ea typeface="Calibri" panose="020F0502020204030204" pitchFamily="34" charset="0"/>
              <a:cs typeface="Latha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34005249"/>
              </p:ext>
            </p:extLst>
          </p:nvPr>
        </p:nvGraphicFramePr>
        <p:xfrm>
          <a:off x="6199568" y="2083703"/>
          <a:ext cx="5786512" cy="369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73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Microbial count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9696" y="1698820"/>
            <a:ext cx="9896408" cy="412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Total Plate Count of Fresh Coconut Paste during storage at refrigerated </a:t>
            </a:r>
            <a:r>
              <a:rPr lang="en-US" sz="2800" dirty="0" smtClean="0"/>
              <a:t>condition (4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758895"/>
              </p:ext>
            </p:extLst>
          </p:nvPr>
        </p:nvGraphicFramePr>
        <p:xfrm>
          <a:off x="972589" y="2533454"/>
          <a:ext cx="10033515" cy="382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8843785" y="6107330"/>
            <a:ext cx="1607128" cy="318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APCC (1994)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50887" y="1029139"/>
            <a:ext cx="9701266" cy="412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Yeast and Mold Count of Fresh Coconut Paste during storage at refrigerated </a:t>
            </a:r>
            <a:r>
              <a:rPr lang="en-US" sz="2800" dirty="0" smtClean="0"/>
              <a:t>condition (4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560695"/>
              </p:ext>
            </p:extLst>
          </p:nvPr>
        </p:nvGraphicFramePr>
        <p:xfrm>
          <a:off x="1712889" y="1793836"/>
          <a:ext cx="9440019" cy="403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701520" y="5987018"/>
            <a:ext cx="406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SLS 516/2 Sec 1: 2013 ISO 21527 -1: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58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84508" y="1283789"/>
            <a:ext cx="9076630" cy="6697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Free Fatty </a:t>
            </a:r>
            <a:r>
              <a:rPr lang="en-US" sz="3600" b="1" dirty="0">
                <a:solidFill>
                  <a:schemeClr val="tx1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cid content in </a:t>
            </a:r>
            <a:r>
              <a:rPr lang="en-US" sz="3600" b="1" dirty="0">
                <a:solidFill>
                  <a:schemeClr val="tx1"/>
                </a:solidFill>
              </a:rPr>
              <a:t>f</a:t>
            </a:r>
            <a:r>
              <a:rPr lang="en-US" sz="3600" b="1" dirty="0" smtClean="0">
                <a:solidFill>
                  <a:schemeClr val="tx1"/>
                </a:solidFill>
              </a:rPr>
              <a:t>resh </a:t>
            </a:r>
            <a:r>
              <a:rPr lang="en-US" sz="3600" b="1" dirty="0">
                <a:solidFill>
                  <a:schemeClr val="tx1"/>
                </a:solidFill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</a:rPr>
              <a:t>oconut </a:t>
            </a:r>
            <a:r>
              <a:rPr lang="en-US" sz="3600" b="1" dirty="0">
                <a:solidFill>
                  <a:schemeClr val="tx1"/>
                </a:solidFill>
              </a:rPr>
              <a:t>p</a:t>
            </a:r>
            <a:r>
              <a:rPr lang="en-US" sz="3600" b="1" dirty="0" smtClean="0">
                <a:solidFill>
                  <a:schemeClr val="tx1"/>
                </a:solidFill>
              </a:rPr>
              <a:t>aste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07280"/>
              </p:ext>
            </p:extLst>
          </p:nvPr>
        </p:nvGraphicFramePr>
        <p:xfrm>
          <a:off x="1866168" y="2409833"/>
          <a:ext cx="8116032" cy="1645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5344"/>
                <a:gridCol w="2705344"/>
                <a:gridCol w="2705344"/>
              </a:tblGrid>
              <a:tr h="6382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After</a:t>
                      </a:r>
                      <a:r>
                        <a:rPr lang="en-US" sz="2400" baseline="0" dirty="0" smtClean="0"/>
                        <a:t> 4 days of production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After 2 weeks of production</a:t>
                      </a:r>
                      <a:endParaRPr lang="en-US" sz="2400" dirty="0"/>
                    </a:p>
                  </a:txBody>
                  <a:tcPr/>
                </a:tc>
              </a:tr>
              <a:tr h="6382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FFA (% of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luaric acid by weight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0.06 ± 0.02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0.11 ± 0.01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71771" y="4383306"/>
            <a:ext cx="5043884" cy="1738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Maximum FFA content of coconut oil </a:t>
            </a:r>
          </a:p>
          <a:p>
            <a:pPr algn="ctr"/>
            <a:r>
              <a:rPr lang="en-US" sz="2400" b="1" dirty="0" smtClean="0"/>
              <a:t> &lt; 0.1% (% of </a:t>
            </a:r>
            <a:r>
              <a:rPr lang="en-US" sz="2400" b="1" dirty="0" err="1" smtClean="0"/>
              <a:t>lauric</a:t>
            </a:r>
            <a:r>
              <a:rPr lang="en-US" sz="2400" b="1" dirty="0" smtClean="0"/>
              <a:t> acid by weight)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73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9" y="1451927"/>
            <a:ext cx="4219427" cy="3003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26" y="1430632"/>
            <a:ext cx="4120953" cy="3024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4660036" y="1923282"/>
            <a:ext cx="3052690" cy="25320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White color aqueous extract of coconut endosperm (kernel)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8186" y="4987058"/>
            <a:ext cx="10735613" cy="1312873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/>
              <a:t>Coconut Milk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3100" dirty="0" smtClean="0"/>
              <a:t>Coconut (</a:t>
            </a:r>
            <a:r>
              <a:rPr lang="en-US" sz="3100" i="1" dirty="0" err="1" smtClean="0"/>
              <a:t>Cocos</a:t>
            </a:r>
            <a:r>
              <a:rPr lang="en-US" sz="3100" i="1" dirty="0" smtClean="0"/>
              <a:t> </a:t>
            </a:r>
            <a:r>
              <a:rPr lang="en-US" sz="3100" i="1" dirty="0" err="1" smtClean="0"/>
              <a:t>nucifera</a:t>
            </a:r>
            <a:r>
              <a:rPr lang="en-US" sz="3100" i="1" dirty="0" smtClean="0"/>
              <a:t>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357" y="60355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Coconut saving by using Fresh Coconut Paste (FCP)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Actual coconut usage in FCP</a:t>
            </a:r>
          </a:p>
          <a:p>
            <a:pPr marL="0" indent="0">
              <a:buNone/>
            </a:pPr>
            <a:r>
              <a:rPr lang="en-US" b="1" dirty="0"/>
              <a:t>Calculation: </a:t>
            </a:r>
          </a:p>
          <a:p>
            <a:pPr marL="0" indent="0">
              <a:buNone/>
            </a:pPr>
            <a:r>
              <a:rPr lang="en-US" dirty="0"/>
              <a:t>Average moisture content of FCP      </a:t>
            </a:r>
            <a:r>
              <a:rPr lang="en-US" dirty="0" smtClean="0"/>
              <a:t> = </a:t>
            </a:r>
            <a:r>
              <a:rPr lang="en-US" dirty="0"/>
              <a:t>67.46% (W/W)</a:t>
            </a:r>
          </a:p>
          <a:p>
            <a:pPr marL="0" indent="0">
              <a:buNone/>
            </a:pPr>
            <a:r>
              <a:rPr lang="en-US" dirty="0"/>
              <a:t>Moisture content in 50g of FCP          = 50g × 67.46%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</a:t>
            </a:r>
            <a:r>
              <a:rPr lang="en-US" dirty="0" smtClean="0"/>
              <a:t>= </a:t>
            </a:r>
            <a:r>
              <a:rPr lang="en-US" dirty="0"/>
              <a:t>33.73g  </a:t>
            </a:r>
          </a:p>
          <a:p>
            <a:pPr marL="0" indent="0">
              <a:buNone/>
            </a:pPr>
            <a:r>
              <a:rPr lang="en-US" dirty="0"/>
              <a:t>Actual coconut amount in FCP           </a:t>
            </a:r>
            <a:r>
              <a:rPr lang="en-US" dirty="0" smtClean="0"/>
              <a:t>= </a:t>
            </a:r>
            <a:r>
              <a:rPr lang="en-US" dirty="0"/>
              <a:t>(50 – 33.73)g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</a:t>
            </a:r>
            <a:r>
              <a:rPr lang="en-US" dirty="0" smtClean="0"/>
              <a:t>= </a:t>
            </a:r>
            <a:r>
              <a:rPr lang="en-US" dirty="0">
                <a:solidFill>
                  <a:srgbClr val="FF0000"/>
                </a:solidFill>
              </a:rPr>
              <a:t>16.27g</a:t>
            </a:r>
          </a:p>
          <a:p>
            <a:pPr marL="0" indent="0">
              <a:buNone/>
            </a:pPr>
            <a:r>
              <a:rPr lang="en-US" dirty="0"/>
              <a:t>Actual coconut amount in FCP as %   =  32.54%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Cost- 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318219"/>
              </p:ext>
            </p:extLst>
          </p:nvPr>
        </p:nvGraphicFramePr>
        <p:xfrm>
          <a:off x="657016" y="1936415"/>
          <a:ext cx="10972800" cy="372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1767586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Type of Coconut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Milk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Coconut consumption per household per day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Coconuts saved per year compared to hand squeezing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Amount saved per household per year compared to hand squeezing (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</a:tr>
              <a:tr h="9004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CCM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110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04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FCP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1/4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274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28,680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2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Conclusion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/>
              <a:t>Conclusion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FCP </a:t>
            </a:r>
            <a:r>
              <a:rPr lang="en-US" dirty="0"/>
              <a:t>has higher fiber content compared to CCM and acceptable range of storage at refrigeration condition of FCP was 2 weeks. </a:t>
            </a:r>
            <a:endParaRPr lang="en-US" b="1" dirty="0"/>
          </a:p>
          <a:p>
            <a:pPr>
              <a:lnSpc>
                <a:spcPct val="110000"/>
              </a:lnSpc>
            </a:pPr>
            <a:r>
              <a:rPr lang="en-US" dirty="0" smtClean="0"/>
              <a:t>There </a:t>
            </a:r>
            <a:r>
              <a:rPr lang="en-US" dirty="0"/>
              <a:t>is a high possibility to accept the FCP as coconut milk substitute through higher scoring sensory qualities, willingness to buy and introduce other and easiness of usage.  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Significant </a:t>
            </a:r>
            <a:r>
              <a:rPr lang="en-US" dirty="0"/>
              <a:t>amount of coconut and household cost per year can save by using FCP compared to CCM.  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317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Recommendation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consumer survey should be carried out throughout the Sri Lanka by selecting representative samples from each province.</a:t>
            </a:r>
          </a:p>
          <a:p>
            <a:pPr marL="0" indent="0">
              <a:buClrTx/>
              <a:buNone/>
            </a:pPr>
            <a:endParaRPr lang="en-US" dirty="0"/>
          </a:p>
          <a:p>
            <a:pPr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Further </a:t>
            </a:r>
            <a:r>
              <a:rPr lang="en-US" dirty="0"/>
              <a:t>study to find sustainable technique for improving nutritional quality and preserving fresh coconut paste with improved technology or chemical treatments both in domestic and industrial scales.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Alyaqoubi</a:t>
            </a:r>
            <a:r>
              <a:rPr lang="en-US" dirty="0"/>
              <a:t>, S., Abdullah, A</a:t>
            </a:r>
            <a:r>
              <a:rPr lang="en-US" i="1" dirty="0"/>
              <a:t>., </a:t>
            </a:r>
            <a:r>
              <a:rPr lang="en-US" i="1" dirty="0" err="1"/>
              <a:t>Samudi</a:t>
            </a:r>
            <a:r>
              <a:rPr lang="en-US" i="1" dirty="0"/>
              <a:t>, M., </a:t>
            </a:r>
            <a:r>
              <a:rPr lang="en-US" dirty="0"/>
              <a:t>Abdullah, N.</a:t>
            </a:r>
            <a:r>
              <a:rPr lang="en-US" i="1" dirty="0"/>
              <a:t> </a:t>
            </a:r>
            <a:r>
              <a:rPr lang="en-US" dirty="0"/>
              <a:t>(2015) ‘Study of antioxidant activity and physicochemical properties of coconut milk (</a:t>
            </a:r>
            <a:r>
              <a:rPr lang="en-US" dirty="0" err="1"/>
              <a:t>pati</a:t>
            </a:r>
            <a:r>
              <a:rPr lang="en-US" dirty="0"/>
              <a:t> </a:t>
            </a:r>
            <a:r>
              <a:rPr lang="en-US" dirty="0" err="1"/>
              <a:t>santan</a:t>
            </a:r>
            <a:r>
              <a:rPr lang="en-US" dirty="0"/>
              <a:t>) in Malaysia’, </a:t>
            </a:r>
            <a:r>
              <a:rPr lang="en-US" i="1" dirty="0"/>
              <a:t>Journal of Chemical and Pharmaceutical Research</a:t>
            </a:r>
            <a:r>
              <a:rPr lang="en-US" dirty="0"/>
              <a:t>, 7(4).</a:t>
            </a:r>
          </a:p>
          <a:p>
            <a:r>
              <a:rPr lang="en-US" dirty="0"/>
              <a:t>Association of Official Analytical Chemists (1999) </a:t>
            </a:r>
            <a:r>
              <a:rPr lang="en-US" i="1" dirty="0"/>
              <a:t>Official Methods of Analysis of AOAC international</a:t>
            </a:r>
            <a:r>
              <a:rPr lang="en-US" dirty="0"/>
              <a:t>. 16th </a:t>
            </a:r>
            <a:r>
              <a:rPr lang="en-US" dirty="0" err="1"/>
              <a:t>edn</a:t>
            </a:r>
            <a:r>
              <a:rPr lang="en-US" dirty="0"/>
              <a:t>. Edited by P. </a:t>
            </a:r>
            <a:r>
              <a:rPr lang="en-US" dirty="0" err="1"/>
              <a:t>Cunniff</a:t>
            </a:r>
            <a:r>
              <a:rPr lang="en-US" dirty="0"/>
              <a:t>. Gaithersburg, USA: AOAC International.</a:t>
            </a:r>
          </a:p>
          <a:p>
            <a:r>
              <a:rPr lang="en-US" dirty="0" err="1"/>
              <a:t>Samarajeewa</a:t>
            </a:r>
            <a:r>
              <a:rPr lang="en-US" dirty="0"/>
              <a:t>, S. R. (2002) ‘an Econometric Analysis of Consumer Demand’, 18(02), pp. 1–13.</a:t>
            </a:r>
          </a:p>
          <a:p>
            <a:r>
              <a:rPr lang="en-US" dirty="0" err="1"/>
              <a:t>Seow</a:t>
            </a:r>
            <a:r>
              <a:rPr lang="en-US" dirty="0"/>
              <a:t>, C. C. and </a:t>
            </a:r>
            <a:r>
              <a:rPr lang="en-US" dirty="0" err="1"/>
              <a:t>Gwee</a:t>
            </a:r>
            <a:r>
              <a:rPr lang="en-US" dirty="0"/>
              <a:t>, C. N. (1997) ‘Coconut milk: Chemistry and technology’, </a:t>
            </a:r>
            <a:r>
              <a:rPr lang="en-US" i="1" dirty="0"/>
              <a:t>International Journal of Food Science and Technology</a:t>
            </a:r>
            <a:r>
              <a:rPr lang="en-US" dirty="0"/>
              <a:t>, 32(3), pp. 189–201. </a:t>
            </a:r>
            <a:r>
              <a:rPr lang="en-US" dirty="0" err="1"/>
              <a:t>doi</a:t>
            </a:r>
            <a:r>
              <a:rPr lang="en-US" dirty="0"/>
              <a:t>: 10.1046/j.1365-2621.1997.00400.x.</a:t>
            </a:r>
          </a:p>
          <a:p>
            <a:r>
              <a:rPr lang="en-US" dirty="0"/>
              <a:t>Sri Lanka Standard Institution (1988) ‘Sri Lanka Standard: Specification for desiccated coconut- first </a:t>
            </a:r>
            <a:r>
              <a:rPr lang="en-US" dirty="0" err="1"/>
              <a:t>rivision</a:t>
            </a:r>
            <a:r>
              <a:rPr lang="en-US" dirty="0"/>
              <a:t>’. Colombo 08: Sri Lanka Standard Institution.</a:t>
            </a:r>
          </a:p>
          <a:p>
            <a:r>
              <a:rPr lang="en-US" dirty="0"/>
              <a:t>Sri Lanka Standard Institution (2017) ‘Requirement for edible coconut oil: SLS 32: 2017’ . Colombo 08: Sri Lanka Standard Institution.</a:t>
            </a:r>
          </a:p>
          <a:p>
            <a:r>
              <a:rPr lang="en-US" dirty="0" err="1"/>
              <a:t>Zafisah</a:t>
            </a:r>
            <a:r>
              <a:rPr lang="en-US" dirty="0"/>
              <a:t>, N. S., </a:t>
            </a:r>
            <a:r>
              <a:rPr lang="en-US" dirty="0" err="1"/>
              <a:t>Yusof</a:t>
            </a:r>
            <a:r>
              <a:rPr lang="en-US" dirty="0"/>
              <a:t>, Y.A</a:t>
            </a:r>
            <a:r>
              <a:rPr lang="en-US" i="1" dirty="0"/>
              <a:t>., Ali, M.A., </a:t>
            </a:r>
            <a:r>
              <a:rPr lang="en-US" i="1" dirty="0" err="1"/>
              <a:t>Roslan</a:t>
            </a:r>
            <a:r>
              <a:rPr lang="en-US" i="1" dirty="0"/>
              <a:t>, N. S.</a:t>
            </a:r>
            <a:r>
              <a:rPr lang="en-US" dirty="0"/>
              <a:t> (2018) ‘Processing of raw coconut milk for its value addition using spray and freeze drying techniques’, </a:t>
            </a:r>
            <a:r>
              <a:rPr lang="en-US" i="1" dirty="0"/>
              <a:t>Journal of Food Process Engineering</a:t>
            </a:r>
            <a:r>
              <a:rPr lang="en-US" dirty="0"/>
              <a:t>, 41(1), pp. 1–11. </a:t>
            </a:r>
            <a:r>
              <a:rPr lang="en-US" dirty="0" err="1"/>
              <a:t>doi</a:t>
            </a:r>
            <a:r>
              <a:rPr lang="en-US" dirty="0"/>
              <a:t>: 10.1111/jfpe.12602.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Acknowledgment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Internal </a:t>
            </a:r>
            <a:r>
              <a:rPr lang="en-US" dirty="0"/>
              <a:t>supervisor Senior </a:t>
            </a:r>
            <a:r>
              <a:rPr lang="en-US" dirty="0" err="1"/>
              <a:t>Prof.Lal</a:t>
            </a:r>
            <a:r>
              <a:rPr lang="en-US" dirty="0"/>
              <a:t> P </a:t>
            </a:r>
            <a:r>
              <a:rPr lang="en-US" dirty="0" err="1"/>
              <a:t>Vidhana</a:t>
            </a:r>
            <a:r>
              <a:rPr lang="en-US" dirty="0"/>
              <a:t> </a:t>
            </a:r>
            <a:r>
              <a:rPr lang="en-US" dirty="0" err="1"/>
              <a:t>Arachchi</a:t>
            </a:r>
            <a:r>
              <a:rPr lang="en-US" dirty="0"/>
              <a:t>, Department of Export Agriculture, Faculty of Agricultural Sciences, </a:t>
            </a:r>
            <a:r>
              <a:rPr lang="en-US" dirty="0" err="1"/>
              <a:t>Sabaragamuwa</a:t>
            </a:r>
            <a:r>
              <a:rPr lang="en-US" dirty="0"/>
              <a:t> University of Sri Lanka.</a:t>
            </a:r>
          </a:p>
          <a:p>
            <a:r>
              <a:rPr lang="en-US" dirty="0" smtClean="0"/>
              <a:t>External </a:t>
            </a:r>
            <a:r>
              <a:rPr lang="en-US" dirty="0"/>
              <a:t>supervisor Dr. </a:t>
            </a:r>
            <a:r>
              <a:rPr lang="en-US" dirty="0" err="1"/>
              <a:t>Chandi</a:t>
            </a:r>
            <a:r>
              <a:rPr lang="en-US" dirty="0"/>
              <a:t> </a:t>
            </a:r>
            <a:r>
              <a:rPr lang="en-US" dirty="0" err="1"/>
              <a:t>Yalegama</a:t>
            </a:r>
            <a:r>
              <a:rPr lang="en-US" dirty="0"/>
              <a:t>, Head, Coconut Processing Research Division, Coconut Research Institute, </a:t>
            </a:r>
            <a:r>
              <a:rPr lang="en-US" dirty="0" err="1"/>
              <a:t>Lunuwila</a:t>
            </a:r>
            <a:endParaRPr lang="en-US" dirty="0"/>
          </a:p>
          <a:p>
            <a:r>
              <a:rPr lang="en-US" dirty="0" smtClean="0"/>
              <a:t>Research </a:t>
            </a:r>
            <a:r>
              <a:rPr lang="en-US" dirty="0"/>
              <a:t>officer Ms. </a:t>
            </a:r>
            <a:r>
              <a:rPr lang="en-US" dirty="0" err="1"/>
              <a:t>Ranahansi</a:t>
            </a:r>
            <a:r>
              <a:rPr lang="en-US" dirty="0"/>
              <a:t> </a:t>
            </a:r>
            <a:r>
              <a:rPr lang="en-US" dirty="0" err="1"/>
              <a:t>Bandara</a:t>
            </a:r>
            <a:r>
              <a:rPr lang="en-US" dirty="0"/>
              <a:t>, Coconut Processing Research Division, Coconut Research Institute, </a:t>
            </a:r>
            <a:r>
              <a:rPr lang="en-US" dirty="0" err="1"/>
              <a:t>Lunuwila</a:t>
            </a:r>
            <a:endParaRPr lang="en-US" dirty="0"/>
          </a:p>
          <a:p>
            <a:r>
              <a:rPr lang="en-US" dirty="0" smtClean="0"/>
              <a:t>Co-supervisor </a:t>
            </a:r>
            <a:r>
              <a:rPr lang="en-US" dirty="0"/>
              <a:t>Lecturer Ms. </a:t>
            </a:r>
            <a:r>
              <a:rPr lang="en-US" dirty="0" err="1"/>
              <a:t>Ovini</a:t>
            </a:r>
            <a:r>
              <a:rPr lang="en-US" dirty="0"/>
              <a:t> </a:t>
            </a:r>
            <a:r>
              <a:rPr lang="en-US" dirty="0" err="1"/>
              <a:t>Dissanayake</a:t>
            </a:r>
            <a:r>
              <a:rPr lang="en-US" dirty="0"/>
              <a:t>, Department of Export Agriculture, Faculty of Agricultural Sciences, </a:t>
            </a:r>
            <a:r>
              <a:rPr lang="en-US" dirty="0" err="1"/>
              <a:t>Sabaragamuwa</a:t>
            </a:r>
            <a:r>
              <a:rPr lang="en-US" dirty="0"/>
              <a:t> University of Sri Lanka. </a:t>
            </a:r>
          </a:p>
          <a:p>
            <a:r>
              <a:rPr lang="en-US" dirty="0" smtClean="0"/>
              <a:t>All </a:t>
            </a:r>
            <a:r>
              <a:rPr lang="en-US" dirty="0"/>
              <a:t>the staff members of Coconut Processing Research Division, Coconut Research Institute, </a:t>
            </a:r>
            <a:r>
              <a:rPr lang="en-US" dirty="0" err="1"/>
              <a:t>Lunuwila</a:t>
            </a:r>
            <a:endParaRPr lang="en-US" dirty="0"/>
          </a:p>
          <a:p>
            <a:r>
              <a:rPr lang="en-US" dirty="0" smtClean="0"/>
              <a:t>Everybody </a:t>
            </a:r>
            <a:r>
              <a:rPr lang="en-US" dirty="0"/>
              <a:t>who supported me.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9" y="1922157"/>
            <a:ext cx="6125308" cy="250916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6" b="-723"/>
          <a:stretch/>
        </p:blipFill>
        <p:spPr>
          <a:xfrm>
            <a:off x="6266510" y="497330"/>
            <a:ext cx="4129516" cy="559398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851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Problem statement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089109"/>
            <a:ext cx="4230339" cy="250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7"/>
          <a:stretch/>
        </p:blipFill>
        <p:spPr>
          <a:xfrm>
            <a:off x="3779141" y="2721181"/>
            <a:ext cx="4633718" cy="294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3578" r="15758" b="5054"/>
          <a:stretch/>
        </p:blipFill>
        <p:spPr>
          <a:xfrm>
            <a:off x="8758499" y="4195627"/>
            <a:ext cx="1867437" cy="2228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6534" b="31450"/>
          <a:stretch/>
        </p:blipFill>
        <p:spPr>
          <a:xfrm>
            <a:off x="10373133" y="4398270"/>
            <a:ext cx="1196885" cy="18227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7113" y="3873776"/>
            <a:ext cx="2554988" cy="1163932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Only 30% </a:t>
            </a:r>
            <a:r>
              <a:rPr lang="en-US" sz="2800" b="1" dirty="0" smtClean="0"/>
              <a:t> industrial level </a:t>
            </a:r>
            <a:endParaRPr lang="en-US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04913" y="3305023"/>
            <a:ext cx="0" cy="56875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55068" y="1301110"/>
            <a:ext cx="3192707" cy="11135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Domestic consumption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70%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3384" y="2259850"/>
            <a:ext cx="1904045" cy="875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Efficiency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only 25%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53580" y="3204535"/>
            <a:ext cx="3071258" cy="102430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Ready-to-use product 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5238053" y="5963978"/>
            <a:ext cx="3299567" cy="334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 err="1"/>
              <a:t>Samarajeewa</a:t>
            </a:r>
            <a:r>
              <a:rPr lang="en-US" dirty="0"/>
              <a:t>, 2002)</a:t>
            </a:r>
          </a:p>
        </p:txBody>
      </p:sp>
    </p:spTree>
    <p:extLst>
      <p:ext uri="{BB962C8B-B14F-4D97-AF65-F5344CB8AC3E}">
        <p14:creationId xmlns:p14="http://schemas.microsoft.com/office/powerpoint/2010/main" val="22496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To </a:t>
            </a:r>
            <a:r>
              <a:rPr lang="en-US" dirty="0"/>
              <a:t>evaluate proximate composition of fresh coconut paste.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To </a:t>
            </a:r>
            <a:r>
              <a:rPr lang="en-US" dirty="0"/>
              <a:t>examine sensory properties of fresh coconut paste and conventional coconut milk.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To </a:t>
            </a:r>
            <a:r>
              <a:rPr lang="en-US" dirty="0"/>
              <a:t>analyze the storage stability of fresh coconut paste under refrigerated conditions.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To </a:t>
            </a:r>
            <a:r>
              <a:rPr lang="en-US" dirty="0"/>
              <a:t>study the consumer acceptability and cost benefit analysis of fresh coconut paste.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Production of Fresh Coconut Paste</a:t>
            </a:r>
          </a:p>
          <a:p>
            <a:pPr>
              <a:buClr>
                <a:schemeClr val="tx1"/>
              </a:buClr>
            </a:pPr>
            <a:r>
              <a:rPr lang="en-US" dirty="0"/>
              <a:t>Proximate analysis</a:t>
            </a:r>
          </a:p>
          <a:p>
            <a:pPr>
              <a:buClr>
                <a:schemeClr val="tx1"/>
              </a:buClr>
            </a:pPr>
            <a:r>
              <a:rPr lang="en-US" dirty="0"/>
              <a:t>Sensory evaluation</a:t>
            </a:r>
          </a:p>
          <a:p>
            <a:pPr>
              <a:buClr>
                <a:schemeClr val="tx1"/>
              </a:buClr>
            </a:pPr>
            <a:r>
              <a:rPr lang="en-US" dirty="0"/>
              <a:t>Consumer survey</a:t>
            </a:r>
          </a:p>
          <a:p>
            <a:pPr>
              <a:buClr>
                <a:schemeClr val="tx1"/>
              </a:buClr>
            </a:pPr>
            <a:r>
              <a:rPr lang="en-US" dirty="0"/>
              <a:t>Microbial count analysis</a:t>
            </a:r>
          </a:p>
          <a:p>
            <a:pPr>
              <a:buClr>
                <a:schemeClr val="tx1"/>
              </a:buClr>
            </a:pPr>
            <a:r>
              <a:rPr lang="en-US" dirty="0"/>
              <a:t>Calculation of coconut saving by using FCP</a:t>
            </a:r>
          </a:p>
          <a:p>
            <a:pPr>
              <a:buClr>
                <a:schemeClr val="tx1"/>
              </a:buClr>
            </a:pPr>
            <a:r>
              <a:rPr lang="en-US" dirty="0"/>
              <a:t>Cost-benefit analysis</a:t>
            </a:r>
          </a:p>
          <a:p>
            <a:pPr>
              <a:buClr>
                <a:schemeClr val="tx1"/>
              </a:buClr>
            </a:pPr>
            <a:r>
              <a:rPr lang="en-US" dirty="0"/>
              <a:t>Data analysis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3585" b="982"/>
          <a:stretch/>
        </p:blipFill>
        <p:spPr>
          <a:xfrm>
            <a:off x="7765962" y="2667642"/>
            <a:ext cx="3987486" cy="2667303"/>
          </a:xfrm>
          <a:prstGeom prst="rect">
            <a:avLst/>
          </a:prstGeom>
        </p:spPr>
      </p:pic>
      <p:sp>
        <p:nvSpPr>
          <p:cNvPr id="6" name="Google Shape;701;p49"/>
          <p:cNvSpPr/>
          <p:nvPr/>
        </p:nvSpPr>
        <p:spPr>
          <a:xfrm>
            <a:off x="9489087" y="2006600"/>
            <a:ext cx="427645" cy="501030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592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Production of Fresh Coconut Paste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71833"/>
            <a:ext cx="10515600" cy="4351338"/>
          </a:xfrm>
        </p:spPr>
        <p:txBody>
          <a:bodyPr/>
          <a:lstStyle/>
          <a:p>
            <a:r>
              <a:rPr lang="en-US" dirty="0"/>
              <a:t> Produce at </a:t>
            </a:r>
            <a:r>
              <a:rPr lang="en-US" dirty="0" err="1"/>
              <a:t>Wayamba</a:t>
            </a:r>
            <a:r>
              <a:rPr lang="en-US" dirty="0"/>
              <a:t> University of Sri Lanka, </a:t>
            </a:r>
            <a:r>
              <a:rPr lang="en-US" dirty="0" err="1"/>
              <a:t>Makandura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81871194"/>
              </p:ext>
            </p:extLst>
          </p:nvPr>
        </p:nvGraphicFramePr>
        <p:xfrm>
          <a:off x="838200" y="1760005"/>
          <a:ext cx="3365679" cy="477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6" t="26203" r="7896" b="9045"/>
          <a:stretch/>
        </p:blipFill>
        <p:spPr>
          <a:xfrm rot="5400000">
            <a:off x="4458424" y="1925349"/>
            <a:ext cx="1884377" cy="1713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6367010" y="2782204"/>
            <a:ext cx="712011" cy="1"/>
          </a:xfrm>
          <a:prstGeom prst="straightConnector1">
            <a:avLst/>
          </a:prstGeom>
          <a:ln w="69850"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2564" r="7171" b="6313"/>
          <a:stretch/>
        </p:blipFill>
        <p:spPr>
          <a:xfrm rot="5400000">
            <a:off x="7049956" y="1978622"/>
            <a:ext cx="1909688" cy="1632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8930579" y="2782203"/>
            <a:ext cx="712011" cy="1"/>
          </a:xfrm>
          <a:prstGeom prst="straightConnector1">
            <a:avLst/>
          </a:prstGeom>
          <a:ln w="69850"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27032" r="26149" b="17856"/>
          <a:stretch/>
        </p:blipFill>
        <p:spPr>
          <a:xfrm rot="5400000">
            <a:off x="9626757" y="1981392"/>
            <a:ext cx="1923191" cy="1640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t="25953" r="20976" b="11294"/>
          <a:stretch/>
        </p:blipFill>
        <p:spPr>
          <a:xfrm rot="16200000">
            <a:off x="6742019" y="3245654"/>
            <a:ext cx="2408351" cy="4076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33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Proximate Analysis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252577"/>
              </p:ext>
            </p:extLst>
          </p:nvPr>
        </p:nvGraphicFramePr>
        <p:xfrm>
          <a:off x="529107" y="1400621"/>
          <a:ext cx="4699715" cy="4420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8925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(Association of Official Analytical Chemists, 1999); (Sri Lanka Standard Institution, 1988)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28545" r="2679"/>
          <a:stretch/>
        </p:blipFill>
        <p:spPr>
          <a:xfrm>
            <a:off x="6228726" y="1453575"/>
            <a:ext cx="1625739" cy="1431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9077" r="23173" b="2878"/>
          <a:stretch/>
        </p:blipFill>
        <p:spPr>
          <a:xfrm>
            <a:off x="8206735" y="1453575"/>
            <a:ext cx="1687929" cy="1431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935" y="1453575"/>
            <a:ext cx="1698743" cy="1431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b="4413"/>
          <a:stretch/>
        </p:blipFill>
        <p:spPr>
          <a:xfrm>
            <a:off x="6228726" y="3343310"/>
            <a:ext cx="1735371" cy="149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2254" r="17652" b="14366"/>
          <a:stretch/>
        </p:blipFill>
        <p:spPr>
          <a:xfrm>
            <a:off x="8222853" y="3357292"/>
            <a:ext cx="1765326" cy="149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b="13051"/>
          <a:stretch/>
        </p:blipFill>
        <p:spPr>
          <a:xfrm>
            <a:off x="10246935" y="3357293"/>
            <a:ext cx="1735371" cy="149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25675" r="11300" b="14975"/>
          <a:stretch/>
        </p:blipFill>
        <p:spPr>
          <a:xfrm>
            <a:off x="7804750" y="5135023"/>
            <a:ext cx="2601532" cy="1353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7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Sensory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120166" cy="47554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3230" y="1325563"/>
            <a:ext cx="1807389" cy="5030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Sample preparation 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53432"/>
              </p:ext>
            </p:extLst>
          </p:nvPr>
        </p:nvGraphicFramePr>
        <p:xfrm>
          <a:off x="1889913" y="1098321"/>
          <a:ext cx="7306845" cy="544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8804855" y="2464425"/>
            <a:ext cx="29895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30 semi-trained panelists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Prepare dhal curry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Get sensory attributes</a:t>
            </a:r>
          </a:p>
          <a:p>
            <a:pPr algn="just"/>
            <a:r>
              <a:rPr lang="en-US" sz="2000" dirty="0"/>
              <a:t>        - Appearance</a:t>
            </a:r>
          </a:p>
          <a:p>
            <a:pPr algn="just"/>
            <a:r>
              <a:rPr lang="en-US" sz="2000" dirty="0"/>
              <a:t>        - Odor</a:t>
            </a:r>
          </a:p>
          <a:p>
            <a:pPr algn="just"/>
            <a:r>
              <a:rPr lang="en-US" sz="2000" dirty="0"/>
              <a:t>        - Taste</a:t>
            </a:r>
          </a:p>
          <a:p>
            <a:pPr algn="just"/>
            <a:r>
              <a:rPr lang="en-US" sz="2000" dirty="0"/>
              <a:t>        - Mouth feel</a:t>
            </a:r>
          </a:p>
          <a:p>
            <a:pPr algn="just"/>
            <a:r>
              <a:rPr lang="en-US" sz="2000" dirty="0"/>
              <a:t>        - Overall acceptability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Evaluate - Five- point hedonic scale. </a:t>
            </a:r>
          </a:p>
        </p:txBody>
      </p:sp>
    </p:spTree>
    <p:extLst>
      <p:ext uri="{BB962C8B-B14F-4D97-AF65-F5344CB8AC3E}">
        <p14:creationId xmlns:p14="http://schemas.microsoft.com/office/powerpoint/2010/main" val="38272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1712</Words>
  <Application>Microsoft Office PowerPoint</Application>
  <PresentationFormat>Widescreen</PresentationFormat>
  <Paragraphs>307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Iskoola Pota</vt:lpstr>
      <vt:lpstr>Latha</vt:lpstr>
      <vt:lpstr>Wingdings</vt:lpstr>
      <vt:lpstr>Office Theme</vt:lpstr>
      <vt:lpstr>Comparative Assessment of the Effectiveness of Fresh Coconut Paste over Conventional Coconut Milk for Domestic Usage</vt:lpstr>
      <vt:lpstr>Content for  the presentation</vt:lpstr>
      <vt:lpstr>Introduction</vt:lpstr>
      <vt:lpstr>Problem statement </vt:lpstr>
      <vt:lpstr>Objectives</vt:lpstr>
      <vt:lpstr>Material and Methods</vt:lpstr>
      <vt:lpstr>Production of Fresh Coconut Paste</vt:lpstr>
      <vt:lpstr>Proximate Analysis</vt:lpstr>
      <vt:lpstr>Sensory Evaluation </vt:lpstr>
      <vt:lpstr>Consumer Survey</vt:lpstr>
      <vt:lpstr>Microbial Count Analysis</vt:lpstr>
      <vt:lpstr>Cost-benefit Analysis</vt:lpstr>
      <vt:lpstr>Data Analysis</vt:lpstr>
      <vt:lpstr>Results and Discussion</vt:lpstr>
      <vt:lpstr>Proximate Composition </vt:lpstr>
      <vt:lpstr>PowerPoint Presentation</vt:lpstr>
      <vt:lpstr>PowerPoint Presentation</vt:lpstr>
      <vt:lpstr>PowerPoint Presentation</vt:lpstr>
      <vt:lpstr>Sensory Evaluation </vt:lpstr>
      <vt:lpstr>Consumer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Microbial count analysis</vt:lpstr>
      <vt:lpstr>PowerPoint Presentation</vt:lpstr>
      <vt:lpstr>PowerPoint Presentation</vt:lpstr>
      <vt:lpstr>Coconut saving by using Fresh Coconut Paste (FCP)</vt:lpstr>
      <vt:lpstr>Cost- benefit Analysis</vt:lpstr>
      <vt:lpstr>Conclusion and Recommendations</vt:lpstr>
      <vt:lpstr>PowerPoint Presentation</vt:lpstr>
      <vt:lpstr>References</vt:lpstr>
      <vt:lpstr>Acknowledgment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user</cp:lastModifiedBy>
  <cp:revision>51</cp:revision>
  <dcterms:created xsi:type="dcterms:W3CDTF">2023-02-09T03:28:20Z</dcterms:created>
  <dcterms:modified xsi:type="dcterms:W3CDTF">2023-03-25T10:11:42Z</dcterms:modified>
</cp:coreProperties>
</file>