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6" r:id="rId5"/>
    <p:sldId id="260" r:id="rId6"/>
    <p:sldId id="271" r:id="rId7"/>
    <p:sldId id="261" r:id="rId8"/>
    <p:sldId id="268" r:id="rId9"/>
    <p:sldId id="270" r:id="rId10"/>
    <p:sldId id="273" r:id="rId11"/>
    <p:sldId id="269" r:id="rId12"/>
    <p:sldId id="272" r:id="rId13"/>
    <p:sldId id="274" r:id="rId14"/>
    <p:sldId id="275" r:id="rId15"/>
    <p:sldId id="276" r:id="rId16"/>
    <p:sldId id="277" r:id="rId17"/>
    <p:sldId id="278" r:id="rId18"/>
    <p:sldId id="263" r:id="rId19"/>
    <p:sldId id="264" r:id="rId20"/>
    <p:sldId id="2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-496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Tona</a:t>
            </a:r>
            <a:r>
              <a:rPr lang="en-US" baseline="0"/>
              <a:t> Score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58-63g</c:v>
          </c:tx>
          <c:invertIfNegative val="0"/>
          <c:val>
            <c:numRef>
              <c:f>Sheet1!$B$61</c:f>
              <c:numCache>
                <c:formatCode>General</c:formatCode>
                <c:ptCount val="1"/>
                <c:pt idx="0">
                  <c:v>95.84</c:v>
                </c:pt>
              </c:numCache>
            </c:numRef>
          </c:val>
        </c:ser>
        <c:ser>
          <c:idx val="1"/>
          <c:order val="1"/>
          <c:tx>
            <c:v>64-69g</c:v>
          </c:tx>
          <c:invertIfNegative val="0"/>
          <c:val>
            <c:numRef>
              <c:f>Sheet1!$C$61</c:f>
              <c:numCache>
                <c:formatCode>General</c:formatCode>
                <c:ptCount val="1"/>
                <c:pt idx="0">
                  <c:v>96.04</c:v>
                </c:pt>
              </c:numCache>
            </c:numRef>
          </c:val>
        </c:ser>
        <c:ser>
          <c:idx val="2"/>
          <c:order val="2"/>
          <c:tx>
            <c:v>70-75g</c:v>
          </c:tx>
          <c:invertIfNegative val="0"/>
          <c:val>
            <c:numRef>
              <c:f>Sheet1!$D$61</c:f>
              <c:numCache>
                <c:formatCode>General</c:formatCode>
                <c:ptCount val="1"/>
                <c:pt idx="0">
                  <c:v>95.2</c:v>
                </c:pt>
              </c:numCache>
            </c:numRef>
          </c:val>
        </c:ser>
        <c:ser>
          <c:idx val="3"/>
          <c:order val="3"/>
          <c:tx>
            <c:v>58-63g</c:v>
          </c:tx>
          <c:invertIfNegative val="0"/>
          <c:val>
            <c:numRef>
              <c:f>Sheet1!$E$61</c:f>
              <c:numCache>
                <c:formatCode>General</c:formatCode>
                <c:ptCount val="1"/>
                <c:pt idx="0">
                  <c:v>95.04</c:v>
                </c:pt>
              </c:numCache>
            </c:numRef>
          </c:val>
        </c:ser>
        <c:ser>
          <c:idx val="4"/>
          <c:order val="4"/>
          <c:tx>
            <c:v>64-69g</c:v>
          </c:tx>
          <c:invertIfNegative val="0"/>
          <c:val>
            <c:numRef>
              <c:f>Sheet1!$F$61</c:f>
              <c:numCache>
                <c:formatCode>General</c:formatCode>
                <c:ptCount val="1"/>
                <c:pt idx="0">
                  <c:v>95.84</c:v>
                </c:pt>
              </c:numCache>
            </c:numRef>
          </c:val>
        </c:ser>
        <c:ser>
          <c:idx val="5"/>
          <c:order val="5"/>
          <c:tx>
            <c:v>70-75g</c:v>
          </c:tx>
          <c:invertIfNegative val="0"/>
          <c:val>
            <c:numRef>
              <c:f>Sheet1!$G$61</c:f>
              <c:numCache>
                <c:formatCode>General</c:formatCode>
                <c:ptCount val="1"/>
                <c:pt idx="0">
                  <c:v>94.44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3019520"/>
        <c:axId val="180766208"/>
      </c:barChart>
      <c:catAx>
        <c:axId val="133019520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Flock</a:t>
                </a:r>
                <a:r>
                  <a:rPr lang="en-US" sz="1200" baseline="0"/>
                  <a:t> Age and Egg Weight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.39898961264866001"/>
              <c:y val="0.88502421449287338"/>
            </c:manualLayout>
          </c:layout>
          <c:overlay val="0"/>
        </c:title>
        <c:majorTickMark val="none"/>
        <c:minorTickMark val="none"/>
        <c:tickLblPos val="nextTo"/>
        <c:crossAx val="180766208"/>
        <c:crosses val="autoZero"/>
        <c:auto val="1"/>
        <c:lblAlgn val="ctr"/>
        <c:lblOffset val="100"/>
        <c:noMultiLvlLbl val="0"/>
      </c:catAx>
      <c:valAx>
        <c:axId val="1807662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200"/>
                  <a:t>Chick</a:t>
                </a:r>
                <a:r>
                  <a:rPr lang="en-US" sz="1200" baseline="0"/>
                  <a:t> Quality(Tona Score)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33019520"/>
        <c:crosses val="autoZero"/>
        <c:crossBetween val="between"/>
      </c:valAx>
      <c:spPr>
        <a:solidFill>
          <a:sysClr val="window" lastClr="FFFFFF"/>
        </a:solidFill>
      </c:spPr>
    </c:plotArea>
    <c:legend>
      <c:legendPos val="b"/>
      <c:layout>
        <c:manualLayout>
          <c:xMode val="edge"/>
          <c:yMode val="edge"/>
          <c:x val="0.14583258509020819"/>
          <c:y val="0.92341708132928313"/>
          <c:w val="0.76255908270238626"/>
          <c:h val="7.2029131192299423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b="0"/>
              <a:t>Hatchability </a:t>
            </a:r>
            <a:r>
              <a:rPr lang="en-US" b="0"/>
              <a:t>%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Sheet1!$B$27</c:f>
              <c:strCache>
                <c:ptCount val="1"/>
                <c:pt idx="0">
                  <c:v>Hatchability 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cat>
            <c:multiLvlStrRef>
              <c:f>Sheet1!$C$25:$H$26</c:f>
              <c:multiLvlStrCache>
                <c:ptCount val="6"/>
                <c:lvl>
                  <c:pt idx="0">
                    <c:v>58-63g</c:v>
                  </c:pt>
                  <c:pt idx="1">
                    <c:v>64-69g</c:v>
                  </c:pt>
                  <c:pt idx="2">
                    <c:v>70-75g</c:v>
                  </c:pt>
                  <c:pt idx="3">
                    <c:v>58-63g</c:v>
                  </c:pt>
                  <c:pt idx="4">
                    <c:v>64-69g</c:v>
                  </c:pt>
                  <c:pt idx="5">
                    <c:v>70-75g</c:v>
                  </c:pt>
                </c:lvl>
                <c:lvl>
                  <c:pt idx="0">
                    <c:v>36Wk</c:v>
                  </c:pt>
                  <c:pt idx="3">
                    <c:v>49Wk</c:v>
                  </c:pt>
                </c:lvl>
              </c:multiLvlStrCache>
            </c:multiLvlStrRef>
          </c:cat>
          <c:val>
            <c:numRef>
              <c:f>Sheet1!$C$27:$H$27</c:f>
              <c:numCache>
                <c:formatCode>General</c:formatCode>
                <c:ptCount val="6"/>
                <c:pt idx="0">
                  <c:v>94</c:v>
                </c:pt>
                <c:pt idx="1">
                  <c:v>91</c:v>
                </c:pt>
                <c:pt idx="2">
                  <c:v>93</c:v>
                </c:pt>
                <c:pt idx="3">
                  <c:v>80</c:v>
                </c:pt>
                <c:pt idx="4">
                  <c:v>83</c:v>
                </c:pt>
                <c:pt idx="5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235520"/>
        <c:axId val="142237696"/>
      </c:barChart>
      <c:catAx>
        <c:axId val="1422355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="0"/>
                  <a:t>Flock</a:t>
                </a:r>
                <a:r>
                  <a:rPr lang="en-US" sz="1400" b="0" baseline="0"/>
                  <a:t> age and egg weight</a:t>
                </a:r>
                <a:endParaRPr lang="en-US" sz="1400" b="0"/>
              </a:p>
            </c:rich>
          </c:tx>
          <c:layout/>
          <c:overlay val="0"/>
        </c:title>
        <c:majorTickMark val="out"/>
        <c:minorTickMark val="none"/>
        <c:tickLblPos val="nextTo"/>
        <c:crossAx val="142237696"/>
        <c:crosses val="autoZero"/>
        <c:auto val="1"/>
        <c:lblAlgn val="ctr"/>
        <c:lblOffset val="100"/>
        <c:noMultiLvlLbl val="0"/>
      </c:catAx>
      <c:valAx>
        <c:axId val="1422376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b="0"/>
                  <a:t>Hatchability</a:t>
                </a:r>
                <a:r>
                  <a:rPr lang="en-US" sz="1400" b="0" baseline="0"/>
                  <a:t> %</a:t>
                </a:r>
                <a:endParaRPr lang="en-US" sz="1400" b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2235520"/>
        <c:crosses val="autoZero"/>
        <c:crossBetween val="between"/>
      </c:valAx>
      <c:dTable>
        <c:showHorzBorder val="1"/>
        <c:showVertBorder val="1"/>
        <c:showOutline val="1"/>
        <c:showKeys val="0"/>
      </c:dTable>
      <c:spPr>
        <a:solidFill>
          <a:schemeClr val="bg1"/>
        </a:solidFill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b="0"/>
              <a:t>Hatch of fertile %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Sheet1!$B$32</c:f>
              <c:strCache>
                <c:ptCount val="1"/>
                <c:pt idx="0">
                  <c:v>Hatch of fertile 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cat>
            <c:multiLvlStrRef>
              <c:f>Sheet1!$C$30:$H$31</c:f>
              <c:multiLvlStrCache>
                <c:ptCount val="6"/>
                <c:lvl>
                  <c:pt idx="0">
                    <c:v>58-63g</c:v>
                  </c:pt>
                  <c:pt idx="1">
                    <c:v>64-69g</c:v>
                  </c:pt>
                  <c:pt idx="2">
                    <c:v>70-75g</c:v>
                  </c:pt>
                  <c:pt idx="3">
                    <c:v>58-63g</c:v>
                  </c:pt>
                  <c:pt idx="4">
                    <c:v>64-69g</c:v>
                  </c:pt>
                  <c:pt idx="5">
                    <c:v>70-75g</c:v>
                  </c:pt>
                </c:lvl>
                <c:lvl>
                  <c:pt idx="0">
                    <c:v>36Wk</c:v>
                  </c:pt>
                  <c:pt idx="3">
                    <c:v>49Wk</c:v>
                  </c:pt>
                </c:lvl>
              </c:multiLvlStrCache>
            </c:multiLvlStrRef>
          </c:cat>
          <c:val>
            <c:numRef>
              <c:f>Sheet1!$C$32:$H$32</c:f>
              <c:numCache>
                <c:formatCode>General</c:formatCode>
                <c:ptCount val="6"/>
                <c:pt idx="0">
                  <c:v>94.94</c:v>
                </c:pt>
                <c:pt idx="1">
                  <c:v>91.91</c:v>
                </c:pt>
                <c:pt idx="2">
                  <c:v>94.89</c:v>
                </c:pt>
                <c:pt idx="3">
                  <c:v>86.95</c:v>
                </c:pt>
                <c:pt idx="4">
                  <c:v>93.25</c:v>
                </c:pt>
                <c:pt idx="5">
                  <c:v>91.2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928320"/>
        <c:axId val="141930496"/>
      </c:barChart>
      <c:catAx>
        <c:axId val="1419283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="0"/>
                  <a:t>Flock</a:t>
                </a:r>
                <a:r>
                  <a:rPr lang="en-US" sz="1400" b="0" baseline="0"/>
                  <a:t> age and egg weight</a:t>
                </a:r>
                <a:endParaRPr lang="en-US" sz="1400" b="0"/>
              </a:p>
            </c:rich>
          </c:tx>
          <c:layout/>
          <c:overlay val="0"/>
        </c:title>
        <c:majorTickMark val="out"/>
        <c:minorTickMark val="none"/>
        <c:tickLblPos val="nextTo"/>
        <c:crossAx val="141930496"/>
        <c:crosses val="autoZero"/>
        <c:auto val="1"/>
        <c:lblAlgn val="ctr"/>
        <c:lblOffset val="100"/>
        <c:noMultiLvlLbl val="0"/>
      </c:catAx>
      <c:valAx>
        <c:axId val="1419304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b="0"/>
                  <a:t>Hatch</a:t>
                </a:r>
                <a:r>
                  <a:rPr lang="en-US" sz="1400" b="0" baseline="0"/>
                  <a:t> of fertile %</a:t>
                </a:r>
                <a:endParaRPr lang="en-US" sz="1400" b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1928320"/>
        <c:crosses val="autoZero"/>
        <c:crossBetween val="between"/>
      </c:valAx>
      <c:dTable>
        <c:showHorzBorder val="1"/>
        <c:showVertBorder val="1"/>
        <c:showOutline val="1"/>
        <c:showKeys val="0"/>
      </c:dTable>
      <c:spPr>
        <a:solidFill>
          <a:sysClr val="window" lastClr="FFFFFF"/>
        </a:solidFill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0"/>
              <a:t>Moisture loss %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Sheet1!$B$22</c:f>
              <c:strCache>
                <c:ptCount val="1"/>
                <c:pt idx="0">
                  <c:v>Moisture loss 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cat>
            <c:multiLvlStrRef>
              <c:f>Sheet1!$C$20:$H$21</c:f>
              <c:multiLvlStrCache>
                <c:ptCount val="6"/>
                <c:lvl>
                  <c:pt idx="0">
                    <c:v>58-63g</c:v>
                  </c:pt>
                  <c:pt idx="1">
                    <c:v>64-69g</c:v>
                  </c:pt>
                  <c:pt idx="2">
                    <c:v>70-75g</c:v>
                  </c:pt>
                  <c:pt idx="3">
                    <c:v>58-63g</c:v>
                  </c:pt>
                  <c:pt idx="4">
                    <c:v>64-69g</c:v>
                  </c:pt>
                  <c:pt idx="5">
                    <c:v>70-75g</c:v>
                  </c:pt>
                </c:lvl>
                <c:lvl>
                  <c:pt idx="0">
                    <c:v>36Wk</c:v>
                  </c:pt>
                  <c:pt idx="3">
                    <c:v>49Wk</c:v>
                  </c:pt>
                </c:lvl>
              </c:multiLvlStrCache>
            </c:multiLvlStrRef>
          </c:cat>
          <c:val>
            <c:numRef>
              <c:f>Sheet1!$C$22:$H$22</c:f>
              <c:numCache>
                <c:formatCode>General</c:formatCode>
                <c:ptCount val="6"/>
                <c:pt idx="0">
                  <c:v>11.09</c:v>
                </c:pt>
                <c:pt idx="1">
                  <c:v>11.7</c:v>
                </c:pt>
                <c:pt idx="2">
                  <c:v>12.27</c:v>
                </c:pt>
                <c:pt idx="3">
                  <c:v>11.39</c:v>
                </c:pt>
                <c:pt idx="4">
                  <c:v>12.44</c:v>
                </c:pt>
                <c:pt idx="5">
                  <c:v>13.84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013952"/>
        <c:axId val="142015872"/>
      </c:barChart>
      <c:catAx>
        <c:axId val="142013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="0"/>
                  <a:t>Flock</a:t>
                </a:r>
                <a:r>
                  <a:rPr lang="en-US" sz="1400" b="0" baseline="0"/>
                  <a:t> age and egg weight</a:t>
                </a:r>
                <a:endParaRPr lang="en-US" sz="1400" b="0"/>
              </a:p>
            </c:rich>
          </c:tx>
          <c:layout/>
          <c:overlay val="0"/>
        </c:title>
        <c:majorTickMark val="out"/>
        <c:minorTickMark val="none"/>
        <c:tickLblPos val="nextTo"/>
        <c:crossAx val="142015872"/>
        <c:crosses val="autoZero"/>
        <c:auto val="1"/>
        <c:lblAlgn val="ctr"/>
        <c:lblOffset val="100"/>
        <c:noMultiLvlLbl val="0"/>
      </c:catAx>
      <c:valAx>
        <c:axId val="1420158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b="0"/>
                  <a:t>Moisture</a:t>
                </a:r>
                <a:r>
                  <a:rPr lang="en-US" sz="1400" b="0" baseline="0"/>
                  <a:t> loss %</a:t>
                </a:r>
                <a:endParaRPr lang="en-US" sz="1400" b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2013952"/>
        <c:crosses val="autoZero"/>
        <c:crossBetween val="between"/>
      </c:valAx>
      <c:dTable>
        <c:showHorzBorder val="1"/>
        <c:showVertBorder val="1"/>
        <c:showOutline val="1"/>
        <c:showKeys val="0"/>
      </c:dTable>
      <c:spPr>
        <a:solidFill>
          <a:schemeClr val="bg1"/>
        </a:solidFill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Embryonic</a:t>
            </a:r>
            <a:r>
              <a:rPr lang="en-US" sz="1800" b="1" baseline="0"/>
              <a:t> Mortality %</a:t>
            </a:r>
            <a:endParaRPr lang="en-US" sz="1800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Sheet1!$B$15</c:f>
              <c:strCache>
                <c:ptCount val="1"/>
                <c:pt idx="0">
                  <c:v>Early death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Sheet1!$C$13:$H$14</c:f>
              <c:multiLvlStrCache>
                <c:ptCount val="6"/>
                <c:lvl>
                  <c:pt idx="0">
                    <c:v>58-63g</c:v>
                  </c:pt>
                  <c:pt idx="1">
                    <c:v>64-69g</c:v>
                  </c:pt>
                  <c:pt idx="2">
                    <c:v>70-75g</c:v>
                  </c:pt>
                  <c:pt idx="3">
                    <c:v>58-63g</c:v>
                  </c:pt>
                  <c:pt idx="4">
                    <c:v>64-69g</c:v>
                  </c:pt>
                  <c:pt idx="5">
                    <c:v>70-75g</c:v>
                  </c:pt>
                </c:lvl>
                <c:lvl>
                  <c:pt idx="0">
                    <c:v>36Wk</c:v>
                  </c:pt>
                  <c:pt idx="3">
                    <c:v>49Wk</c:v>
                  </c:pt>
                </c:lvl>
              </c:multiLvlStrCache>
            </c:multiLvlStrRef>
          </c:cat>
          <c:val>
            <c:numRef>
              <c:f>Sheet1!$C$15:$H$15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5</c:v>
                </c:pt>
                <c:pt idx="4">
                  <c:v>2</c:v>
                </c:pt>
                <c:pt idx="5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Sheet1!$B$16</c:f>
              <c:strCache>
                <c:ptCount val="1"/>
                <c:pt idx="0">
                  <c:v>Mid death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Sheet1!$C$13:$H$14</c:f>
              <c:multiLvlStrCache>
                <c:ptCount val="6"/>
                <c:lvl>
                  <c:pt idx="0">
                    <c:v>58-63g</c:v>
                  </c:pt>
                  <c:pt idx="1">
                    <c:v>64-69g</c:v>
                  </c:pt>
                  <c:pt idx="2">
                    <c:v>70-75g</c:v>
                  </c:pt>
                  <c:pt idx="3">
                    <c:v>58-63g</c:v>
                  </c:pt>
                  <c:pt idx="4">
                    <c:v>64-69g</c:v>
                  </c:pt>
                  <c:pt idx="5">
                    <c:v>70-75g</c:v>
                  </c:pt>
                </c:lvl>
                <c:lvl>
                  <c:pt idx="0">
                    <c:v>36Wk</c:v>
                  </c:pt>
                  <c:pt idx="3">
                    <c:v>49Wk</c:v>
                  </c:pt>
                </c:lvl>
              </c:multiLvlStrCache>
            </c:multiLvlStrRef>
          </c:cat>
          <c:val>
            <c:numRef>
              <c:f>Sheet1!$C$16:$H$16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3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Sheet1!$B$17</c:f>
              <c:strCache>
                <c:ptCount val="1"/>
                <c:pt idx="0">
                  <c:v>Late death 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Sheet1!$C$13:$H$14</c:f>
              <c:multiLvlStrCache>
                <c:ptCount val="6"/>
                <c:lvl>
                  <c:pt idx="0">
                    <c:v>58-63g</c:v>
                  </c:pt>
                  <c:pt idx="1">
                    <c:v>64-69g</c:v>
                  </c:pt>
                  <c:pt idx="2">
                    <c:v>70-75g</c:v>
                  </c:pt>
                  <c:pt idx="3">
                    <c:v>58-63g</c:v>
                  </c:pt>
                  <c:pt idx="4">
                    <c:v>64-69g</c:v>
                  </c:pt>
                  <c:pt idx="5">
                    <c:v>70-75g</c:v>
                  </c:pt>
                </c:lvl>
                <c:lvl>
                  <c:pt idx="0">
                    <c:v>36Wk</c:v>
                  </c:pt>
                  <c:pt idx="3">
                    <c:v>49Wk</c:v>
                  </c:pt>
                </c:lvl>
              </c:multiLvlStrCache>
            </c:multiLvlStrRef>
          </c:cat>
          <c:val>
            <c:numRef>
              <c:f>Sheet1!$C$17:$H$17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340480"/>
        <c:axId val="142342016"/>
      </c:barChart>
      <c:catAx>
        <c:axId val="14234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342016"/>
        <c:crosses val="autoZero"/>
        <c:auto val="1"/>
        <c:lblAlgn val="ctr"/>
        <c:lblOffset val="100"/>
        <c:noMultiLvlLbl val="0"/>
      </c:catAx>
      <c:valAx>
        <c:axId val="14234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smtClean="0"/>
                  <a:t>Embryonic</a:t>
                </a:r>
                <a:r>
                  <a:rPr lang="en-US" sz="1400" baseline="0" smtClean="0"/>
                  <a:t> </a:t>
                </a:r>
                <a:r>
                  <a:rPr lang="en-US" sz="1400" baseline="0"/>
                  <a:t>mortality %</a:t>
                </a:r>
                <a:endParaRPr lang="en-US" sz="14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3404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0"/>
              <a:t>Chick yield %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Sheet1!$B$37</c:f>
              <c:strCache>
                <c:ptCount val="1"/>
                <c:pt idx="0">
                  <c:v>Chick yield 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cat>
            <c:multiLvlStrRef>
              <c:f>Sheet1!$C$35:$H$36</c:f>
              <c:multiLvlStrCache>
                <c:ptCount val="6"/>
                <c:lvl>
                  <c:pt idx="0">
                    <c:v>58-63g</c:v>
                  </c:pt>
                  <c:pt idx="1">
                    <c:v>64-69g</c:v>
                  </c:pt>
                  <c:pt idx="2">
                    <c:v>70-75g</c:v>
                  </c:pt>
                  <c:pt idx="3">
                    <c:v>58-63g</c:v>
                  </c:pt>
                  <c:pt idx="4">
                    <c:v>64-69g</c:v>
                  </c:pt>
                  <c:pt idx="5">
                    <c:v>70-75g</c:v>
                  </c:pt>
                </c:lvl>
                <c:lvl>
                  <c:pt idx="0">
                    <c:v>36Wk</c:v>
                  </c:pt>
                  <c:pt idx="3">
                    <c:v>49Wk</c:v>
                  </c:pt>
                </c:lvl>
              </c:multiLvlStrCache>
            </c:multiLvlStrRef>
          </c:cat>
          <c:val>
            <c:numRef>
              <c:f>Sheet1!$C$37:$H$37</c:f>
              <c:numCache>
                <c:formatCode>General</c:formatCode>
                <c:ptCount val="6"/>
                <c:pt idx="0">
                  <c:v>68.790000000000006</c:v>
                </c:pt>
                <c:pt idx="1">
                  <c:v>67.650000000000006</c:v>
                </c:pt>
                <c:pt idx="2">
                  <c:v>68.209999999999994</c:v>
                </c:pt>
                <c:pt idx="3">
                  <c:v>68.91</c:v>
                </c:pt>
                <c:pt idx="4">
                  <c:v>67.7</c:v>
                </c:pt>
                <c:pt idx="5">
                  <c:v>68.19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438400"/>
        <c:axId val="142440320"/>
      </c:barChart>
      <c:catAx>
        <c:axId val="1424384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="0"/>
                  <a:t>Flock</a:t>
                </a:r>
                <a:r>
                  <a:rPr lang="en-US" sz="1400" b="0" baseline="0"/>
                  <a:t> age and egg weight</a:t>
                </a:r>
                <a:endParaRPr lang="en-US" sz="1400" b="0"/>
              </a:p>
            </c:rich>
          </c:tx>
          <c:layout/>
          <c:overlay val="0"/>
        </c:title>
        <c:majorTickMark val="out"/>
        <c:minorTickMark val="none"/>
        <c:tickLblPos val="nextTo"/>
        <c:crossAx val="142440320"/>
        <c:crosses val="autoZero"/>
        <c:auto val="1"/>
        <c:lblAlgn val="ctr"/>
        <c:lblOffset val="100"/>
        <c:noMultiLvlLbl val="0"/>
      </c:catAx>
      <c:valAx>
        <c:axId val="1424403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b="0"/>
                  <a:t>Chick</a:t>
                </a:r>
                <a:r>
                  <a:rPr lang="en-US" sz="1400" b="0" baseline="0"/>
                  <a:t> yield %</a:t>
                </a:r>
                <a:endParaRPr lang="en-US" sz="1400" b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2438400"/>
        <c:crosses val="autoZero"/>
        <c:crossBetween val="between"/>
      </c:valAx>
      <c:dTable>
        <c:showHorzBorder val="1"/>
        <c:showVertBorder val="1"/>
        <c:showOutline val="1"/>
        <c:showKeys val="0"/>
      </c:dTable>
      <c:spPr>
        <a:solidFill>
          <a:schemeClr val="bg1"/>
        </a:solidFill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0.20656</cdr:x>
      <cdr:y>0.82762</cdr:y>
    </cdr:from>
    <cdr:to>
      <cdr:x>0.50416</cdr:x>
      <cdr:y>0.86512</cdr:y>
    </cdr:to>
    <cdr:sp macro="" textlink="">
      <cdr:nvSpPr>
        <cdr:cNvPr id="2" name="Left Bracket 1"/>
        <cdr:cNvSpPr/>
      </cdr:nvSpPr>
      <cdr:spPr>
        <a:xfrm xmlns:a="http://schemas.openxmlformats.org/drawingml/2006/main" rot="5400000" flipH="1">
          <a:off x="1993974" y="2208080"/>
          <a:ext cx="136102" cy="1726845"/>
        </a:xfrm>
        <a:prstGeom xmlns:a="http://schemas.openxmlformats.org/drawingml/2006/main" prst="leftBracke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sp>
  </cdr:relSizeAnchor>
  <cdr:relSizeAnchor xmlns:cdr="http://schemas.openxmlformats.org/drawingml/2006/chartDrawing">
    <cdr:from>
      <cdr:x>0.60289</cdr:x>
      <cdr:y>0.82762</cdr:y>
    </cdr:from>
    <cdr:to>
      <cdr:x>0.90049</cdr:x>
      <cdr:y>0.86512</cdr:y>
    </cdr:to>
    <cdr:sp macro="" textlink="">
      <cdr:nvSpPr>
        <cdr:cNvPr id="3" name="Left Bracket 2"/>
        <cdr:cNvSpPr/>
      </cdr:nvSpPr>
      <cdr:spPr>
        <a:xfrm xmlns:a="http://schemas.openxmlformats.org/drawingml/2006/main" rot="5400000" flipH="1">
          <a:off x="4293722" y="2208080"/>
          <a:ext cx="136102" cy="1726846"/>
        </a:xfrm>
        <a:prstGeom xmlns:a="http://schemas.openxmlformats.org/drawingml/2006/main" prst="leftBracke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sp>
  </cdr:relSizeAnchor>
  <cdr:relSizeAnchor xmlns:cdr="http://schemas.openxmlformats.org/drawingml/2006/chartDrawing">
    <cdr:from>
      <cdr:x>0.69702</cdr:x>
      <cdr:y>0.84962</cdr:y>
    </cdr:from>
    <cdr:to>
      <cdr:x>0.84155</cdr:x>
      <cdr:y>0.93938</cdr:y>
    </cdr:to>
    <cdr:sp macro="" textlink="">
      <cdr:nvSpPr>
        <cdr:cNvPr id="5" name="Text Box 11"/>
        <cdr:cNvSpPr txBox="1"/>
      </cdr:nvSpPr>
      <cdr:spPr>
        <a:xfrm xmlns:a="http://schemas.openxmlformats.org/drawingml/2006/main">
          <a:off x="4890596" y="3644849"/>
          <a:ext cx="1014086" cy="38506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noFill/>
        </a:ln>
        <a:effectLst xmlns:a="http://schemas.openxmlformats.org/drawingml/2006/main"/>
      </cdr:spPr>
      <cdr:style>
        <a:lnRef xmlns:a="http://schemas.openxmlformats.org/drawingml/2006/main" idx="0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r>
            <a:rPr lang="en-US" sz="1200"/>
            <a:t>49 Week</a:t>
          </a:r>
        </a:p>
      </cdr:txBody>
    </cdr:sp>
  </cdr:relSizeAnchor>
  <cdr:relSizeAnchor xmlns:cdr="http://schemas.openxmlformats.org/drawingml/2006/chartDrawing">
    <cdr:from>
      <cdr:x>0.54452</cdr:x>
      <cdr:y>0.12419</cdr:y>
    </cdr:from>
    <cdr:to>
      <cdr:x>0.54581</cdr:x>
      <cdr:y>0.83328</cdr:y>
    </cdr:to>
    <cdr:cxnSp macro="">
      <cdr:nvCxnSpPr>
        <cdr:cNvPr id="6" name="Straight Connector 5"/>
        <cdr:cNvCxnSpPr/>
      </cdr:nvCxnSpPr>
      <cdr:spPr>
        <a:xfrm xmlns:a="http://schemas.openxmlformats.org/drawingml/2006/main" flipH="1" flipV="1">
          <a:off x="3820562" y="532773"/>
          <a:ext cx="9054" cy="3041964"/>
        </a:xfrm>
        <a:prstGeom xmlns:a="http://schemas.openxmlformats.org/drawingml/2006/main" prst="line">
          <a:avLst/>
        </a:prstGeom>
        <a:ln xmlns:a="http://schemas.openxmlformats.org/drawingml/2006/main" w="6350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0.56636</cdr:x>
      <cdr:y>0.13889</cdr:y>
    </cdr:from>
    <cdr:to>
      <cdr:x>0.56969</cdr:x>
      <cdr:y>0.74915</cdr:y>
    </cdr:to>
    <cdr:cxnSp macro="">
      <cdr:nvCxnSpPr>
        <cdr:cNvPr id="3" name="Straight Connector 2"/>
        <cdr:cNvCxnSpPr/>
      </cdr:nvCxnSpPr>
      <cdr:spPr>
        <a:xfrm xmlns:a="http://schemas.openxmlformats.org/drawingml/2006/main" flipH="1" flipV="1">
          <a:off x="3500026" y="543208"/>
          <a:ext cx="20597" cy="2386788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tx1">
              <a:lumMod val="65000"/>
              <a:lumOff val="35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0.55954</cdr:x>
      <cdr:y>0.11167</cdr:y>
    </cdr:from>
    <cdr:to>
      <cdr:x>0.55987</cdr:x>
      <cdr:y>0.80008</cdr:y>
    </cdr:to>
    <cdr:cxnSp macro="">
      <cdr:nvCxnSpPr>
        <cdr:cNvPr id="8" name="Straight Connector 7"/>
        <cdr:cNvCxnSpPr/>
      </cdr:nvCxnSpPr>
      <cdr:spPr>
        <a:xfrm xmlns:a="http://schemas.openxmlformats.org/drawingml/2006/main" flipV="1">
          <a:off x="4777420" y="543208"/>
          <a:ext cx="2809" cy="3348529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tx1">
              <a:lumMod val="65000"/>
              <a:lumOff val="35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0.55637</cdr:x>
      <cdr:y>0.10247</cdr:y>
    </cdr:from>
    <cdr:to>
      <cdr:x>0.55745</cdr:x>
      <cdr:y>0.80533</cdr:y>
    </cdr:to>
    <cdr:cxnSp macro="">
      <cdr:nvCxnSpPr>
        <cdr:cNvPr id="4" name="Straight Connector 3"/>
        <cdr:cNvCxnSpPr/>
      </cdr:nvCxnSpPr>
      <cdr:spPr>
        <a:xfrm xmlns:a="http://schemas.openxmlformats.org/drawingml/2006/main" flipV="1">
          <a:off x="4599254" y="516047"/>
          <a:ext cx="8959" cy="3539799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0.55428</cdr:x>
      <cdr:y>0.09248</cdr:y>
    </cdr:from>
    <cdr:to>
      <cdr:x>0.55437</cdr:x>
      <cdr:y>0.75089</cdr:y>
    </cdr:to>
    <cdr:cxnSp macro="">
      <cdr:nvCxnSpPr>
        <cdr:cNvPr id="4" name="Straight Connector 3"/>
        <cdr:cNvCxnSpPr/>
      </cdr:nvCxnSpPr>
      <cdr:spPr>
        <a:xfrm xmlns:a="http://schemas.openxmlformats.org/drawingml/2006/main" flipV="1">
          <a:off x="4426466" y="470779"/>
          <a:ext cx="679" cy="3351646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0.54881</cdr:x>
      <cdr:y>0.10886</cdr:y>
    </cdr:from>
    <cdr:to>
      <cdr:x>0.55177</cdr:x>
      <cdr:y>0.80061</cdr:y>
    </cdr:to>
    <cdr:cxnSp macro="">
      <cdr:nvCxnSpPr>
        <cdr:cNvPr id="4" name="Straight Connector 3"/>
        <cdr:cNvCxnSpPr/>
      </cdr:nvCxnSpPr>
      <cdr:spPr>
        <a:xfrm xmlns:a="http://schemas.openxmlformats.org/drawingml/2006/main" flipH="1" flipV="1">
          <a:off x="4173648" y="534154"/>
          <a:ext cx="22518" cy="339440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>
              <a:lumMod val="50000"/>
              <a:lumOff val="5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99955-9A95-436C-99C3-9249808B2C94}" type="datetimeFigureOut">
              <a:rPr lang="en-US" smtClean="0"/>
              <a:t>25-Mar-23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A908A-40DA-4385-96CA-0E233AB8F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38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417969-4646-0311-37D1-2E355C5917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Research Topic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EAE0CF-F39E-AF3A-21D1-E58FEE7FAB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7085C5-110D-2BCE-5729-CEE44BA3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9B83A7-1EC4-307E-554D-281220A7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DC7F6B-80C0-4DD9-5B3D-5C7D6043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92879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C4EA05-7E01-5383-DBE0-8DD3BF08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83BAA55-5A9B-2056-A6C3-32F821CF0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1926F8-0703-66E5-E71D-E1FC8C87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1BC5C9-8250-99C9-BCE1-B4AF3FB1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16E12C-4B65-E3AF-1721-C890FA4F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2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F2F473C-73E3-01D0-7AFC-C38C4A48C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1896384-DC25-594D-6B35-E3A83B321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2B6F9C-5D81-9610-48C8-C313116EF8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5CB411-649C-341A-0F9E-AB2FBAE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8CB216-4EC5-B91B-1928-253A567E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3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5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Topic Here……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1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49452A-D6F8-C6AE-3FEA-ADFC57F0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EAD072-65FF-CF97-B7E8-CB5B22EA1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142CF0D-0151-44E9-10B8-0738B9EEB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DA0FD8-8632-4358-3ED7-0603A4B2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411A09-9139-A265-D5CF-79C46D5E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D7811F-7FA8-BF72-D8DB-21511B8A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0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FD7A8C-0323-E4BB-D073-B752DF7E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E0559D-E3F0-4C5F-4D86-808179E8C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2B72E48-E5D6-4309-FE87-162FA1AF0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DEA7410-28B9-1126-0F82-88CCCC466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CD13B33-090A-51AD-E7B4-AA38C5B55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9F57A7-6E89-04D9-023A-140844CC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4D958A4-AEFE-A6A8-0386-6589FBB4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B3B3EC1-87F8-80FE-0F81-CDBCA4A4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4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3B1659-B1BC-7FAE-991B-BF09F93A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97A4906-531C-4B30-7879-310FD641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353892B-0FC9-B7C7-B278-75FBF37E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6859966-AABE-1811-710F-18CE3CF2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5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CAC124B-EF3A-7C52-502B-78199F7A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40B8CAC-C8F4-4045-54C8-67793DDA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ED00E0A-0E4F-0283-9D71-27DBDEC9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FC9EA5-45C2-D087-3AF0-DFEB34368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F1E509-E2B2-3FF9-0A5B-3508A025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9D9F53B-8935-BC25-B503-B4889244F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45C09E0-9170-0D9A-AC6E-728CA3C5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9F8903-2675-9F49-D34C-C32DDC4FB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DB0455-5F1B-6A63-20DA-AD38F3C0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1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6C56F0-7043-96BF-B4C4-43D1E4145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AFF1898-3C62-34C4-E2B9-88B437588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4488573-FF6E-CBA7-4CB0-4E874445D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F9B5EE-4355-D7FE-2C32-2FEF9FE8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473719-B06C-C3B0-5EF9-CCEAC6432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346418-6E63-F759-38D3-A627712D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7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EE8BA6E-A64F-4653-598A-C97DA36121E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332B1D3-6A11-F23D-7C31-1F0084E5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646B8D-AF73-C7A6-19BB-19FF9677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2890DE-316E-2527-E356-1E4370DC8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7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6142CA-5798-0436-B8AE-5C0A3BB06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214" y="1107101"/>
            <a:ext cx="11354539" cy="1989186"/>
          </a:xfr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Influence </a:t>
            </a:r>
            <a:r>
              <a:rPr lang="en-US" sz="4800">
                <a:solidFill>
                  <a:schemeClr val="tx1">
                    <a:lumMod val="95000"/>
                    <a:lumOff val="5000"/>
                  </a:schemeClr>
                </a:solidFill>
              </a:rPr>
              <a:t>of Breeder Age and Egg Weight on Hatchability and Chick Quality of Cobb 500 Broiler </a:t>
            </a:r>
            <a:r>
              <a:rPr lang="en-US" sz="4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Breeder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C7029D9-45E1-6988-ED36-1DA428853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728" y="4885465"/>
            <a:ext cx="11354539" cy="496058"/>
          </a:xfr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200" u="sng" smtClean="0">
                <a:solidFill>
                  <a:srgbClr val="000000"/>
                </a:solidFill>
                <a:ea typeface="Times New Roman"/>
                <a:cs typeface="Iskoola Pota"/>
              </a:rPr>
              <a:t>KCS Pieris</a:t>
            </a:r>
            <a:r>
              <a:rPr lang="en-GB" sz="11200" u="sng" baseline="30000" smtClean="0">
                <a:solidFill>
                  <a:srgbClr val="000000"/>
                </a:solidFill>
                <a:ea typeface="Times New Roman"/>
                <a:cs typeface="Iskoola Pota"/>
              </a:rPr>
              <a:t>1</a:t>
            </a:r>
            <a:r>
              <a:rPr lang="en-GB" sz="11200" baseline="30000" smtClean="0">
                <a:solidFill>
                  <a:srgbClr val="000000"/>
                </a:solidFill>
                <a:ea typeface="Times New Roman"/>
                <a:cs typeface="Iskoola Pota"/>
              </a:rPr>
              <a:t>*</a:t>
            </a:r>
            <a:r>
              <a:rPr lang="en-GB" sz="11200" smtClean="0">
                <a:solidFill>
                  <a:srgbClr val="000000"/>
                </a:solidFill>
                <a:ea typeface="Times New Roman"/>
                <a:cs typeface="Iskoola Pota"/>
              </a:rPr>
              <a:t>, MAJP Munasinghe</a:t>
            </a:r>
            <a:r>
              <a:rPr lang="en-GB" sz="11200" baseline="30000" smtClean="0">
                <a:solidFill>
                  <a:srgbClr val="000000"/>
                </a:solidFill>
                <a:ea typeface="Times New Roman"/>
                <a:cs typeface="Iskoola Pota"/>
              </a:rPr>
              <a:t>1</a:t>
            </a:r>
            <a:r>
              <a:rPr lang="en-GB" sz="11200" smtClean="0">
                <a:solidFill>
                  <a:srgbClr val="000000"/>
                </a:solidFill>
                <a:ea typeface="Times New Roman"/>
                <a:cs typeface="Iskoola Pota"/>
              </a:rPr>
              <a:t>, KATC Kulawansa</a:t>
            </a:r>
            <a:r>
              <a:rPr lang="en-GB" sz="11200" baseline="30000" smtClean="0">
                <a:solidFill>
                  <a:srgbClr val="000000"/>
                </a:solidFill>
                <a:ea typeface="Times New Roman"/>
                <a:cs typeface="Iskoola Pota"/>
              </a:rPr>
              <a:t>2</a:t>
            </a:r>
            <a:endParaRPr lang="en-US" sz="1120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2800">
                <a:solidFill>
                  <a:srgbClr val="000000"/>
                </a:solidFill>
                <a:latin typeface="Times New Roman"/>
                <a:ea typeface="Times New Roman"/>
                <a:cs typeface="Iskoola Pota"/>
              </a:rPr>
              <a:t>  </a:t>
            </a:r>
            <a:endParaRPr lang="en-US" sz="2400">
              <a:ea typeface="Calibri"/>
              <a:cs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BC4BB5B-09EB-1B3A-429A-B87F5F1A0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4B152B19-860D-D292-3F8A-1BA2E3F4049A}"/>
              </a:ext>
            </a:extLst>
          </p:cNvPr>
          <p:cNvSpPr txBox="1">
            <a:spLocks/>
          </p:cNvSpPr>
          <p:nvPr/>
        </p:nvSpPr>
        <p:spPr>
          <a:xfrm>
            <a:off x="418728" y="5481111"/>
            <a:ext cx="11354539" cy="8900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2000" i="1" baseline="30000">
                <a:ea typeface="Times New Roman"/>
                <a:cs typeface="Times New Roman"/>
              </a:rPr>
              <a:t>1</a:t>
            </a:r>
            <a:r>
              <a:rPr lang="en-US" sz="2000" i="1">
                <a:ea typeface="Times New Roman"/>
                <a:cs typeface="Times New Roman"/>
              </a:rPr>
              <a:t>Department of Livestock Production, Faculty of Agricultural Sciences, Sabaragamuwa University of Sri Lanka</a:t>
            </a:r>
            <a:endParaRPr lang="en-US" sz="200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2000" i="1">
                <a:ea typeface="Times New Roman"/>
                <a:cs typeface="Times New Roman"/>
              </a:rPr>
              <a:t>2. NLDB Miriswatta farm, Millewa, Sri Lanka</a:t>
            </a:r>
            <a:endParaRPr lang="en-US" sz="200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2000" i="1">
                <a:ea typeface="Times New Roman"/>
                <a:cs typeface="Times New Roman"/>
              </a:rPr>
              <a:t> </a:t>
            </a:r>
            <a:endParaRPr lang="en-US" sz="2000">
              <a:ea typeface="Calibri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" t="26004" r="3779" b="10139"/>
          <a:stretch/>
        </p:blipFill>
        <p:spPr>
          <a:xfrm>
            <a:off x="4373568" y="3007634"/>
            <a:ext cx="3444858" cy="177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25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628" y="944547"/>
            <a:ext cx="10515600" cy="1325563"/>
          </a:xfrm>
        </p:spPr>
        <p:txBody>
          <a:bodyPr/>
          <a:lstStyle/>
          <a:p>
            <a:r>
              <a:rPr lang="en-US"/>
              <a:t/>
            </a:r>
            <a:br>
              <a:rPr lang="en-US"/>
            </a:br>
            <a:r>
              <a:rPr lang="en-US" sz="3600">
                <a:solidFill>
                  <a:srgbClr val="70AD47">
                    <a:lumMod val="75000"/>
                  </a:srgbClr>
                </a:solidFill>
              </a:rPr>
              <a:t>Statistical Analysis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253" y="2613276"/>
            <a:ext cx="10515600" cy="297271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342900" lvl="2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800">
                <a:solidFill>
                  <a:prstClr val="black"/>
                </a:solidFill>
              </a:rPr>
              <a:t>Data analysis was done </a:t>
            </a:r>
            <a:r>
              <a:rPr lang="en-US" sz="2800">
                <a:solidFill>
                  <a:prstClr val="black"/>
                </a:solidFill>
                <a:ea typeface="Calibri" panose="020F0502020204030204" pitchFamily="34" charset="0"/>
              </a:rPr>
              <a:t>using two way ANOVA with help of SAS: </a:t>
            </a:r>
            <a:r>
              <a:rPr lang="en-US" sz="2800">
                <a:solidFill>
                  <a:prstClr val="black"/>
                </a:solidFill>
              </a:rPr>
              <a:t>Version 9.04.01M6P11072018 (</a:t>
            </a:r>
            <a:r>
              <a:rPr lang="en-US" sz="2800">
                <a:solidFill>
                  <a:prstClr val="black"/>
                </a:solidFill>
                <a:ea typeface="Calibri" panose="020F0502020204030204" pitchFamily="34" charset="0"/>
              </a:rPr>
              <a:t>The significant level were declared at p=0.05).</a:t>
            </a:r>
          </a:p>
          <a:p>
            <a:pPr marL="0" lvl="2" indent="0" algn="just">
              <a:lnSpc>
                <a:spcPct val="100000"/>
              </a:lnSpc>
              <a:spcBef>
                <a:spcPct val="20000"/>
              </a:spcBef>
              <a:buNone/>
            </a:pPr>
            <a:endParaRPr lang="en-US" sz="2800">
              <a:solidFill>
                <a:prstClr val="black"/>
              </a:solidFill>
            </a:endParaRPr>
          </a:p>
          <a:p>
            <a:pPr marL="342900" lvl="1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800">
                <a:solidFill>
                  <a:prstClr val="black"/>
                </a:solidFill>
                <a:ea typeface="Calibri" panose="020F0502020204030204" pitchFamily="34" charset="0"/>
              </a:rPr>
              <a:t>Descriptive statistics were calculated using Microsoft Excel for windows 10</a:t>
            </a:r>
            <a:r>
              <a:rPr lang="en-US" sz="2800" smtClean="0">
                <a:solidFill>
                  <a:prstClr val="black"/>
                </a:solidFill>
                <a:ea typeface="Calibri" panose="020F0502020204030204" pitchFamily="34" charset="0"/>
              </a:rPr>
              <a:t>.</a:t>
            </a:r>
            <a:endParaRPr lang="en-US" sz="2800">
              <a:solidFill>
                <a:prstClr val="black"/>
              </a:solidFill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53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198A-8E9B-4FFF-B939-74F479E8CE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2289" y="1066800"/>
            <a:ext cx="680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</a:rPr>
              <a:t>Chick </a:t>
            </a: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quality </a:t>
            </a:r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</a:rPr>
              <a:t>parameters:</a:t>
            </a:r>
            <a:endParaRPr lang="en-US" sz="28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390" y="6059930"/>
            <a:ext cx="11053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2">
                    <a:lumMod val="75000"/>
                  </a:schemeClr>
                </a:solidFill>
              </a:rPr>
              <a:t>Tona score in </a:t>
            </a:r>
            <a:r>
              <a:rPr lang="en-US" sz="2400" b="1">
                <a:solidFill>
                  <a:schemeClr val="accent2">
                    <a:lumMod val="75000"/>
                  </a:schemeClr>
                </a:solidFill>
              </a:rPr>
              <a:t>the two ages of broiler breeders and </a:t>
            </a:r>
            <a:r>
              <a:rPr lang="en-US" sz="2400" b="1" smtClean="0">
                <a:solidFill>
                  <a:schemeClr val="accent2">
                    <a:lumMod val="75000"/>
                  </a:schemeClr>
                </a:solidFill>
              </a:rPr>
              <a:t>three egg </a:t>
            </a:r>
            <a:r>
              <a:rPr lang="en-US" sz="2400" b="1">
                <a:solidFill>
                  <a:schemeClr val="accent2">
                    <a:lumMod val="75000"/>
                  </a:schemeClr>
                </a:solidFill>
              </a:rPr>
              <a:t>weight group categories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084309" y="5420765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(N=50)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 txBox="1">
            <a:spLocks/>
          </p:cNvSpPr>
          <p:nvPr/>
        </p:nvSpPr>
        <p:spPr>
          <a:xfrm>
            <a:off x="773316" y="28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smtClean="0"/>
              <a:t>Results and Discussion</a:t>
            </a:r>
            <a:endParaRPr lang="en-US" u="sng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488614560"/>
              </p:ext>
            </p:extLst>
          </p:nvPr>
        </p:nvGraphicFramePr>
        <p:xfrm>
          <a:off x="2616451" y="1590020"/>
          <a:ext cx="7016436" cy="4289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Box 11"/>
          <p:cNvSpPr txBox="1"/>
          <p:nvPr/>
        </p:nvSpPr>
        <p:spPr>
          <a:xfrm>
            <a:off x="4793430" y="5257752"/>
            <a:ext cx="788087" cy="326027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smtClean="0"/>
              <a:t>36 </a:t>
            </a:r>
            <a:r>
              <a:rPr lang="en-US" sz="1200"/>
              <a:t>Week</a:t>
            </a:r>
          </a:p>
        </p:txBody>
      </p:sp>
    </p:spTree>
    <p:extLst>
      <p:ext uri="{BB962C8B-B14F-4D97-AF65-F5344CB8AC3E}">
        <p14:creationId xmlns:p14="http://schemas.microsoft.com/office/powerpoint/2010/main" val="287212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131" y="1035021"/>
            <a:ext cx="6962115" cy="476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2962" y="5943600"/>
            <a:ext cx="11190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2">
                    <a:lumMod val="75000"/>
                  </a:schemeClr>
                </a:solidFill>
              </a:rPr>
              <a:t>Chick weight in </a:t>
            </a:r>
            <a:r>
              <a:rPr lang="en-US" sz="2400" b="1">
                <a:solidFill>
                  <a:schemeClr val="accent2">
                    <a:lumMod val="75000"/>
                  </a:schemeClr>
                </a:solidFill>
              </a:rPr>
              <a:t>the two ages of broiler breeders and three </a:t>
            </a:r>
            <a:r>
              <a:rPr lang="en-US" sz="2400" b="1" smtClean="0">
                <a:solidFill>
                  <a:schemeClr val="accent2">
                    <a:lumMod val="75000"/>
                  </a:schemeClr>
                </a:solidFill>
              </a:rPr>
              <a:t>egg weight </a:t>
            </a:r>
            <a:r>
              <a:rPr lang="en-US" sz="2400" b="1">
                <a:solidFill>
                  <a:schemeClr val="accent2">
                    <a:lumMod val="75000"/>
                  </a:schemeClr>
                </a:solidFill>
              </a:rPr>
              <a:t>group categories</a:t>
            </a:r>
          </a:p>
        </p:txBody>
      </p:sp>
      <p:sp>
        <p:nvSpPr>
          <p:cNvPr id="7" name="Text Box 11"/>
          <p:cNvSpPr txBox="1"/>
          <p:nvPr/>
        </p:nvSpPr>
        <p:spPr>
          <a:xfrm>
            <a:off x="4277382" y="5031363"/>
            <a:ext cx="788087" cy="326027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smtClean="0"/>
              <a:t>36 </a:t>
            </a:r>
            <a:r>
              <a:rPr lang="en-US" sz="1200"/>
              <a:t>Week</a:t>
            </a:r>
          </a:p>
        </p:txBody>
      </p:sp>
      <p:sp>
        <p:nvSpPr>
          <p:cNvPr id="8" name="Text Box 11"/>
          <p:cNvSpPr txBox="1"/>
          <p:nvPr/>
        </p:nvSpPr>
        <p:spPr>
          <a:xfrm>
            <a:off x="7491363" y="5010945"/>
            <a:ext cx="788087" cy="326027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smtClean="0"/>
              <a:t>49 Week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96160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627" y="1049211"/>
            <a:ext cx="10686861" cy="471935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Incubation parameters</a:t>
            </a:r>
            <a:r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038330588"/>
              </p:ext>
            </p:extLst>
          </p:nvPr>
        </p:nvGraphicFramePr>
        <p:xfrm>
          <a:off x="3253859" y="1665838"/>
          <a:ext cx="6179852" cy="3911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0451" y="5768566"/>
            <a:ext cx="1146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2">
                    <a:lumMod val="75000"/>
                  </a:schemeClr>
                </a:solidFill>
              </a:rPr>
              <a:t>Hatchability in the two ages of broiler breeders and three </a:t>
            </a:r>
            <a:r>
              <a:rPr lang="en-US" sz="2400" b="1" smtClean="0">
                <a:solidFill>
                  <a:schemeClr val="accent2">
                    <a:lumMod val="75000"/>
                  </a:schemeClr>
                </a:solidFill>
              </a:rPr>
              <a:t>egg weight </a:t>
            </a:r>
            <a:r>
              <a:rPr lang="en-US" sz="2400" b="1">
                <a:solidFill>
                  <a:schemeClr val="accent2">
                    <a:lumMod val="75000"/>
                  </a:schemeClr>
                </a:solidFill>
              </a:rPr>
              <a:t>group categories</a:t>
            </a:r>
          </a:p>
        </p:txBody>
      </p:sp>
    </p:spTree>
    <p:extLst>
      <p:ext uri="{BB962C8B-B14F-4D97-AF65-F5344CB8AC3E}">
        <p14:creationId xmlns:p14="http://schemas.microsoft.com/office/powerpoint/2010/main" val="3298106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4199063"/>
              </p:ext>
            </p:extLst>
          </p:nvPr>
        </p:nvGraphicFramePr>
        <p:xfrm>
          <a:off x="2163779" y="860079"/>
          <a:ext cx="8538172" cy="4864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1285" y="5812691"/>
            <a:ext cx="11963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2">
                    <a:lumMod val="75000"/>
                  </a:schemeClr>
                </a:solidFill>
              </a:rPr>
              <a:t>Hatch of fertile % </a:t>
            </a:r>
            <a:r>
              <a:rPr lang="en-US" sz="2400" b="1">
                <a:solidFill>
                  <a:schemeClr val="accent2">
                    <a:lumMod val="75000"/>
                  </a:schemeClr>
                </a:solidFill>
              </a:rPr>
              <a:t>in the two ages of broiler breeders and </a:t>
            </a:r>
            <a:r>
              <a:rPr lang="en-US" sz="2400" b="1" smtClean="0">
                <a:solidFill>
                  <a:schemeClr val="accent2">
                    <a:lumMod val="75000"/>
                  </a:schemeClr>
                </a:solidFill>
              </a:rPr>
              <a:t>three egg </a:t>
            </a:r>
            <a:r>
              <a:rPr lang="en-US" sz="2400" b="1">
                <a:solidFill>
                  <a:schemeClr val="accent2">
                    <a:lumMod val="75000"/>
                  </a:schemeClr>
                </a:solidFill>
              </a:rPr>
              <a:t>weight group categories</a:t>
            </a:r>
          </a:p>
        </p:txBody>
      </p:sp>
    </p:spTree>
    <p:extLst>
      <p:ext uri="{BB962C8B-B14F-4D97-AF65-F5344CB8AC3E}">
        <p14:creationId xmlns:p14="http://schemas.microsoft.com/office/powerpoint/2010/main" val="1750749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0152509"/>
              </p:ext>
            </p:extLst>
          </p:nvPr>
        </p:nvGraphicFramePr>
        <p:xfrm>
          <a:off x="2145672" y="679010"/>
          <a:ext cx="8266568" cy="5036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7695" y="5801762"/>
            <a:ext cx="11850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2">
                    <a:lumMod val="75000"/>
                  </a:schemeClr>
                </a:solidFill>
              </a:rPr>
              <a:t>Moisture loss % </a:t>
            </a:r>
            <a:r>
              <a:rPr lang="en-US" sz="2400" b="1">
                <a:solidFill>
                  <a:schemeClr val="accent2">
                    <a:lumMod val="75000"/>
                  </a:schemeClr>
                </a:solidFill>
              </a:rPr>
              <a:t>in the two ages of broiler breeders and three </a:t>
            </a:r>
            <a:r>
              <a:rPr lang="en-US" sz="2400" b="1" smtClean="0">
                <a:solidFill>
                  <a:schemeClr val="accent2">
                    <a:lumMod val="75000"/>
                  </a:schemeClr>
                </a:solidFill>
              </a:rPr>
              <a:t>egg weight </a:t>
            </a:r>
            <a:r>
              <a:rPr lang="en-US" sz="2400" b="1">
                <a:solidFill>
                  <a:schemeClr val="accent2">
                    <a:lumMod val="75000"/>
                  </a:schemeClr>
                </a:solidFill>
              </a:rPr>
              <a:t>group categories</a:t>
            </a:r>
          </a:p>
        </p:txBody>
      </p:sp>
    </p:spTree>
    <p:extLst>
      <p:ext uri="{BB962C8B-B14F-4D97-AF65-F5344CB8AC3E}">
        <p14:creationId xmlns:p14="http://schemas.microsoft.com/office/powerpoint/2010/main" val="3567105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3760842"/>
              </p:ext>
            </p:extLst>
          </p:nvPr>
        </p:nvGraphicFramePr>
        <p:xfrm>
          <a:off x="2598343" y="396219"/>
          <a:ext cx="7985911" cy="5090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6460" y="5694996"/>
            <a:ext cx="12010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2">
                    <a:lumMod val="75000"/>
                  </a:schemeClr>
                </a:solidFill>
              </a:rPr>
              <a:t>Embryonic </a:t>
            </a:r>
            <a:r>
              <a:rPr lang="en-US" sz="2400" b="1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US" sz="2400" b="1" smtClean="0">
                <a:solidFill>
                  <a:schemeClr val="accent2">
                    <a:lumMod val="75000"/>
                  </a:schemeClr>
                </a:solidFill>
              </a:rPr>
              <a:t>ortality %  </a:t>
            </a:r>
            <a:r>
              <a:rPr lang="en-US" sz="2400" b="1">
                <a:solidFill>
                  <a:schemeClr val="accent2">
                    <a:lumMod val="75000"/>
                  </a:schemeClr>
                </a:solidFill>
              </a:rPr>
              <a:t>in the two ages of broiler breeders and </a:t>
            </a:r>
            <a:r>
              <a:rPr lang="en-US" sz="2400" b="1" smtClean="0">
                <a:solidFill>
                  <a:schemeClr val="accent2">
                    <a:lumMod val="75000"/>
                  </a:schemeClr>
                </a:solidFill>
              </a:rPr>
              <a:t>three egg weight </a:t>
            </a:r>
            <a:r>
              <a:rPr lang="en-US" sz="2400" b="1">
                <a:solidFill>
                  <a:schemeClr val="accent2">
                    <a:lumMod val="75000"/>
                  </a:schemeClr>
                </a:solidFill>
              </a:rPr>
              <a:t>group categories</a:t>
            </a:r>
          </a:p>
        </p:txBody>
      </p:sp>
    </p:spTree>
    <p:extLst>
      <p:ext uri="{BB962C8B-B14F-4D97-AF65-F5344CB8AC3E}">
        <p14:creationId xmlns:p14="http://schemas.microsoft.com/office/powerpoint/2010/main" val="1529423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100624"/>
              </p:ext>
            </p:extLst>
          </p:nvPr>
        </p:nvGraphicFramePr>
        <p:xfrm>
          <a:off x="2706986" y="742385"/>
          <a:ext cx="7604911" cy="4906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6749" y="5902859"/>
            <a:ext cx="11986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2">
                    <a:lumMod val="75000"/>
                  </a:schemeClr>
                </a:solidFill>
              </a:rPr>
              <a:t>Chick yield </a:t>
            </a:r>
            <a:r>
              <a:rPr lang="en-US" sz="2400" b="1" smtClean="0">
                <a:solidFill>
                  <a:schemeClr val="accent2">
                    <a:lumMod val="75000"/>
                  </a:schemeClr>
                </a:solidFill>
              </a:rPr>
              <a:t>% in </a:t>
            </a:r>
            <a:r>
              <a:rPr lang="en-US" sz="2400" b="1">
                <a:solidFill>
                  <a:schemeClr val="accent2">
                    <a:lumMod val="75000"/>
                  </a:schemeClr>
                </a:solidFill>
              </a:rPr>
              <a:t>the two ages of broiler breeders and three </a:t>
            </a:r>
            <a:r>
              <a:rPr lang="en-US" sz="2400" b="1" smtClean="0">
                <a:solidFill>
                  <a:schemeClr val="accent2">
                    <a:lumMod val="75000"/>
                  </a:schemeClr>
                </a:solidFill>
              </a:rPr>
              <a:t>egg weight </a:t>
            </a:r>
            <a:r>
              <a:rPr lang="en-US" sz="2400" b="1">
                <a:solidFill>
                  <a:schemeClr val="accent2">
                    <a:lumMod val="75000"/>
                  </a:schemeClr>
                </a:solidFill>
              </a:rPr>
              <a:t>group categories</a:t>
            </a:r>
          </a:p>
        </p:txBody>
      </p:sp>
    </p:spTree>
    <p:extLst>
      <p:ext uri="{BB962C8B-B14F-4D97-AF65-F5344CB8AC3E}">
        <p14:creationId xmlns:p14="http://schemas.microsoft.com/office/powerpoint/2010/main" val="3115496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/>
              <a:t>Conclusion and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932" y="2350726"/>
            <a:ext cx="10515600" cy="2384236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just"/>
            <a:r>
              <a:rPr lang="en-US"/>
              <a:t>Egg weight and breeder age were not significant with chick quality</a:t>
            </a:r>
            <a:r>
              <a:rPr lang="en-US" smtClean="0"/>
              <a:t>.</a:t>
            </a:r>
          </a:p>
          <a:p>
            <a:pPr marL="0" indent="0" algn="just">
              <a:buNone/>
            </a:pPr>
            <a:endParaRPr lang="en-US" smtClean="0"/>
          </a:p>
          <a:p>
            <a:pPr lvl="0" algn="just"/>
            <a:r>
              <a:rPr lang="en-US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chick quality and </a:t>
            </a:r>
            <a:r>
              <a:rPr lang="en-US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incubation </a:t>
            </a:r>
            <a:r>
              <a:rPr lang="en-US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parameters decreasing with increasing the breeder age (Hatchability and hatch of fertile decrease and embryonic mortality increase</a:t>
            </a:r>
            <a:r>
              <a:rPr lang="en-US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9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56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147" y="844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192" y="1421394"/>
            <a:ext cx="11633703" cy="5305330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Iqbal, J. </a:t>
            </a:r>
            <a:r>
              <a:rPr lang="en-US" i="1"/>
              <a:t>et al.</a:t>
            </a:r>
            <a:r>
              <a:rPr lang="en-US"/>
              <a:t> (2016) ‘Effects of egg size (weight) and age on hatching performance and chick quality of broiler breeder’, </a:t>
            </a:r>
            <a:r>
              <a:rPr lang="en-US" i="1"/>
              <a:t>Journal of Applied Animal Research</a:t>
            </a:r>
            <a:r>
              <a:rPr lang="en-US"/>
              <a:t>, 44(1), pp. 54–64. doi:10.1080/09712119.2014.987294.</a:t>
            </a:r>
          </a:p>
          <a:p>
            <a:r>
              <a:rPr lang="en-US"/>
              <a:t>Iqbal, J. </a:t>
            </a:r>
            <a:r>
              <a:rPr lang="en-US" i="1"/>
              <a:t>et al.</a:t>
            </a:r>
            <a:r>
              <a:rPr lang="en-US"/>
              <a:t> (2017) ‘Effects of egg weight on the egg quality, chick quality, and broiler performance at the later stages of production (week 60) in broiler breeders’, </a:t>
            </a:r>
            <a:r>
              <a:rPr lang="en-US" i="1"/>
              <a:t>Journal of Applied Poultry Research</a:t>
            </a:r>
            <a:r>
              <a:rPr lang="en-US"/>
              <a:t>, 26(2), pp. 183–191. doi:10.3382/japr/pfw061.</a:t>
            </a:r>
          </a:p>
          <a:p>
            <a:r>
              <a:rPr lang="en-US"/>
              <a:t>Jabbar, A. (2017) </a:t>
            </a:r>
            <a:r>
              <a:rPr lang="en-US" i="1"/>
              <a:t>Effect of Broiler Breeders Age on Hatchability, Candling, Water Loss, Chick Yield and Dead in Shell</a:t>
            </a:r>
            <a:r>
              <a:rPr lang="en-US"/>
              <a:t>. Available at: www.wvj.science-line.com.</a:t>
            </a:r>
          </a:p>
          <a:p>
            <a:r>
              <a:rPr lang="en-US"/>
              <a:t>Willemsen, H. et al. (2008) ‘Critical assessment of chick quality measurements as an indicator of posthatch performance’, Poultry Science, 87(11), pp. 2358–2366. doi:10.3382/ps.2008-00095.</a:t>
            </a:r>
          </a:p>
          <a:p>
            <a:r>
              <a:rPr lang="en-US"/>
              <a:t>Wyatt, C.L., Weaver, W.D. and Beane, W.L. (1984) Influence of Egg Size, Eggshell Quality, and Posthatch Holding Time on Broiler </a:t>
            </a:r>
            <a:r>
              <a:rPr lang="en-US" smtClean="0"/>
              <a:t>Performance.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9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7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7F6B58-BEB4-7EC1-F5FE-DF097D6D6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u="sng"/>
              <a:t>Content </a:t>
            </a:r>
            <a:r>
              <a:rPr lang="en-US" sz="4400" u="sng" smtClean="0"/>
              <a:t>for </a:t>
            </a:r>
            <a:r>
              <a:rPr lang="en-US" sz="4400" u="sng" dirty="0"/>
              <a:t>the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54ADEF-2197-9A5F-5429-3CD03E1AB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Introduction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Objectives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Material and Methods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Results and Discussion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Conclusion and Recommendations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F8F961-52E7-EAC8-9412-12E4E3384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692" y="6492879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45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FDF9E5-0E49-850E-F5C9-8747106A6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Thank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ECBED9C-61C2-F5E2-374E-E4D467FF9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74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01" y="1157685"/>
            <a:ext cx="12116499" cy="5700319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>
                <a:solidFill>
                  <a:prstClr val="black"/>
                </a:solidFill>
                <a:cs typeface="Times New Roman" pitchFamily="18" charset="0"/>
              </a:rPr>
              <a:t>Poultry production supplies the majority of household food and income in developing countries. Therefore continuous broiler production is one of the essential components in the industry</a:t>
            </a:r>
            <a:r>
              <a:rPr lang="en-US" smtClean="0">
                <a:solidFill>
                  <a:prstClr val="black"/>
                </a:solidFill>
                <a:cs typeface="Times New Roman" pitchFamily="18" charset="0"/>
              </a:rPr>
              <a:t>.</a:t>
            </a:r>
            <a:endParaRPr lang="en-US">
              <a:solidFill>
                <a:prstClr val="black"/>
              </a:solidFill>
              <a:cs typeface="Times New Roman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C0504D"/>
              </a:buClr>
              <a:buFont typeface="Wingdings" pitchFamily="2" charset="2"/>
              <a:buChar char="Ø"/>
            </a:pPr>
            <a:r>
              <a:rPr lang="en-US">
                <a:solidFill>
                  <a:prstClr val="black"/>
                </a:solidFill>
                <a:cs typeface="Times New Roman" pitchFamily="18" charset="0"/>
              </a:rPr>
              <a:t>Aim of commercial hatcheries:</a:t>
            </a:r>
          </a:p>
          <a:p>
            <a:pPr marL="857250" lvl="1" indent="-457200" algn="just">
              <a:lnSpc>
                <a:spcPct val="100000"/>
              </a:lnSpc>
              <a:spcBef>
                <a:spcPct val="20000"/>
              </a:spcBef>
            </a:pPr>
            <a:r>
              <a:rPr lang="en-US" sz="2800">
                <a:cs typeface="Times New Roman" pitchFamily="18" charset="0"/>
              </a:rPr>
              <a:t>Higher hatchability</a:t>
            </a:r>
          </a:p>
          <a:p>
            <a:pPr marL="857250" lvl="1" indent="-457200" algn="just">
              <a:lnSpc>
                <a:spcPct val="100000"/>
              </a:lnSpc>
              <a:spcBef>
                <a:spcPct val="20000"/>
              </a:spcBef>
            </a:pPr>
            <a:r>
              <a:rPr lang="en-US" sz="2800">
                <a:cs typeface="Times New Roman" pitchFamily="18" charset="0"/>
              </a:rPr>
              <a:t>Higher number of fertile eggs</a:t>
            </a:r>
          </a:p>
          <a:p>
            <a:pPr marL="857250" lvl="1" indent="-457200" algn="just">
              <a:lnSpc>
                <a:spcPct val="100000"/>
              </a:lnSpc>
              <a:spcBef>
                <a:spcPct val="20000"/>
              </a:spcBef>
            </a:pPr>
            <a:r>
              <a:rPr lang="en-US" sz="2800">
                <a:cs typeface="Times New Roman" pitchFamily="18" charset="0"/>
              </a:rPr>
              <a:t>Good quality chicks with high growth potential</a:t>
            </a:r>
          </a:p>
          <a:p>
            <a:pPr marL="857250" lvl="1" indent="-457200" algn="just">
              <a:lnSpc>
                <a:spcPct val="100000"/>
              </a:lnSpc>
              <a:spcBef>
                <a:spcPct val="20000"/>
              </a:spcBef>
            </a:pPr>
            <a:r>
              <a:rPr lang="en-US" sz="2800">
                <a:cs typeface="Times New Roman" pitchFamily="18" charset="0"/>
              </a:rPr>
              <a:t>Uniform </a:t>
            </a:r>
            <a:r>
              <a:rPr lang="en-US" sz="2800" smtClean="0">
                <a:cs typeface="Times New Roman" pitchFamily="18" charset="0"/>
              </a:rPr>
              <a:t>chicks</a:t>
            </a:r>
            <a:endParaRPr lang="en-US" sz="2800">
              <a:solidFill>
                <a:srgbClr val="7030A0"/>
              </a:solidFill>
              <a:cs typeface="Times New Roman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>
                <a:srgbClr val="C0504D"/>
              </a:buClr>
              <a:buFont typeface="Wingdings" pitchFamily="2" charset="2"/>
              <a:buChar char="Ø"/>
            </a:pPr>
            <a:r>
              <a:rPr lang="en-US">
                <a:solidFill>
                  <a:prstClr val="black"/>
                </a:solidFill>
                <a:cs typeface="Times New Roman" pitchFamily="18" charset="0"/>
              </a:rPr>
              <a:t>Chick quality depends on:</a:t>
            </a:r>
          </a:p>
          <a:p>
            <a:pPr marL="914400" lvl="1" indent="-457200">
              <a:lnSpc>
                <a:spcPct val="100000"/>
              </a:lnSpc>
              <a:spcBef>
                <a:spcPct val="20000"/>
              </a:spcBef>
            </a:pPr>
            <a:r>
              <a:rPr lang="en-US" sz="2800">
                <a:solidFill>
                  <a:prstClr val="black"/>
                </a:solidFill>
                <a:cs typeface="Times New Roman" pitchFamily="18" charset="0"/>
              </a:rPr>
              <a:t>Pre incubation factors</a:t>
            </a:r>
          </a:p>
          <a:p>
            <a:pPr marL="914400" lvl="1" indent="-457200">
              <a:lnSpc>
                <a:spcPct val="100000"/>
              </a:lnSpc>
              <a:spcBef>
                <a:spcPct val="20000"/>
              </a:spcBef>
            </a:pPr>
            <a:r>
              <a:rPr lang="en-US" sz="2800">
                <a:solidFill>
                  <a:prstClr val="black"/>
                </a:solidFill>
                <a:cs typeface="Times New Roman" pitchFamily="18" charset="0"/>
              </a:rPr>
              <a:t>Incubation </a:t>
            </a:r>
            <a:r>
              <a:rPr lang="en-US" sz="2800" smtClean="0">
                <a:solidFill>
                  <a:prstClr val="black"/>
                </a:solidFill>
                <a:cs typeface="Times New Roman" pitchFamily="18" charset="0"/>
              </a:rPr>
              <a:t>factors</a:t>
            </a:r>
            <a:endParaRPr lang="en-US" sz="28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9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51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171" y="1291904"/>
            <a:ext cx="11484528" cy="5192785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Clr>
                <a:srgbClr val="C0504D"/>
              </a:buClr>
              <a:buFont typeface="Wingdings" pitchFamily="2" charset="2"/>
              <a:buChar char="Ø"/>
            </a:pPr>
            <a:r>
              <a:rPr lang="en-US" sz="3000">
                <a:solidFill>
                  <a:prstClr val="black"/>
                </a:solidFill>
                <a:cs typeface="Times New Roman" pitchFamily="18" charset="0"/>
              </a:rPr>
              <a:t>Pre incubation factors influence day old chick quality;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Clr>
                <a:srgbClr val="C0504D"/>
              </a:buClr>
              <a:buFont typeface="Wingdings" pitchFamily="2" charset="2"/>
              <a:buChar char="Ø"/>
            </a:pPr>
            <a:endParaRPr lang="en-US" sz="3000">
              <a:solidFill>
                <a:prstClr val="black"/>
              </a:solidFill>
              <a:cs typeface="Times New Roman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C0504D"/>
              </a:buClr>
              <a:buNone/>
            </a:pPr>
            <a:r>
              <a:rPr lang="en-US" sz="3000">
                <a:solidFill>
                  <a:prstClr val="black"/>
                </a:solidFill>
                <a:cs typeface="Times New Roman" pitchFamily="18" charset="0"/>
              </a:rPr>
              <a:t>With the broiler breeders age: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</a:pPr>
            <a:r>
              <a:rPr lang="en-US" sz="3000">
                <a:solidFill>
                  <a:prstClr val="black"/>
                </a:solidFill>
                <a:cs typeface="Times New Roman" pitchFamily="18" charset="0"/>
              </a:rPr>
              <a:t>In older breeders: Egg weight increases, shell thickness decreases, proportion of yolk increases 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</a:pPr>
            <a:r>
              <a:rPr lang="en-US" sz="3000">
                <a:solidFill>
                  <a:prstClr val="black"/>
                </a:solidFill>
                <a:cs typeface="Times New Roman" pitchFamily="18" charset="0"/>
              </a:rPr>
              <a:t>In younger breeders: Better albumen quality, thicker shell.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3000">
              <a:solidFill>
                <a:prstClr val="black"/>
              </a:solidFill>
              <a:cs typeface="Times New Roman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>
                <a:solidFill>
                  <a:prstClr val="black"/>
                </a:solidFill>
                <a:cs typeface="Times New Roman" pitchFamily="18" charset="0"/>
              </a:rPr>
              <a:t>With the egg handling and storage time: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</a:pPr>
            <a:r>
              <a:rPr lang="en-US" sz="3000">
                <a:solidFill>
                  <a:prstClr val="black"/>
                </a:solidFill>
                <a:cs typeface="Times New Roman" pitchFamily="18" charset="0"/>
              </a:rPr>
              <a:t>Hatchability is depressed by prolonged storage. 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</a:pPr>
            <a:r>
              <a:rPr lang="en-US" sz="3000">
                <a:solidFill>
                  <a:prstClr val="black"/>
                </a:solidFill>
                <a:cs typeface="Times New Roman" pitchFamily="18" charset="0"/>
              </a:rPr>
              <a:t>Effect increases with storage time after the initial six day period. 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3000">
              <a:solidFill>
                <a:prstClr val="black"/>
              </a:solidFill>
              <a:cs typeface="Times New Roman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Clr>
                <a:srgbClr val="C0504D"/>
              </a:buClr>
              <a:buFont typeface="Wingdings" pitchFamily="2" charset="2"/>
              <a:buChar char="Ø"/>
            </a:pPr>
            <a:r>
              <a:rPr lang="en-US" sz="3000">
                <a:solidFill>
                  <a:prstClr val="black"/>
                </a:solidFill>
                <a:cs typeface="Times New Roman" pitchFamily="18" charset="0"/>
              </a:rPr>
              <a:t>Incubation factors influence day old chick quality in the way of chick hatching weight, body length, activity, yolk sac uptake, navel closure and also post hatch performance.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70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u="sng" dirty="0">
                <a:ea typeface="Calibri" panose="020F0502020204030204" pitchFamily="34" charset="0"/>
                <a:cs typeface="Iskoola Pota" panose="02010503010101010104" pitchFamily="2" charset="0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400" y="1910281"/>
            <a:ext cx="10170149" cy="4182701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b="1"/>
              <a:t>Broad </a:t>
            </a:r>
            <a:r>
              <a:rPr lang="en-US" b="1" smtClean="0"/>
              <a:t>objective</a:t>
            </a:r>
          </a:p>
          <a:p>
            <a:pPr marL="0" indent="0" algn="just">
              <a:buNone/>
            </a:pPr>
            <a:r>
              <a:rPr lang="en-US" smtClean="0"/>
              <a:t>Comparative </a:t>
            </a:r>
            <a:r>
              <a:rPr lang="en-US"/>
              <a:t>evaluation of the quality of chicks produced under different age groups (36 weeks and 49 weeks) of breeders and different weight groups of eggs (58 – 63g, 64 – 69g, and 70 – 75g</a:t>
            </a:r>
            <a:r>
              <a:rPr lang="en-US" smtClean="0"/>
              <a:t>).</a:t>
            </a:r>
          </a:p>
          <a:p>
            <a:pPr marL="0" indent="0" algn="just">
              <a:buNone/>
            </a:pPr>
            <a:endParaRPr lang="en-US"/>
          </a:p>
          <a:p>
            <a:pPr algn="just"/>
            <a:r>
              <a:rPr lang="en-US" b="1"/>
              <a:t>Specific </a:t>
            </a:r>
            <a:r>
              <a:rPr lang="en-US" b="1" smtClean="0"/>
              <a:t>objective</a:t>
            </a:r>
          </a:p>
          <a:p>
            <a:pPr marL="0" indent="0" algn="just">
              <a:buNone/>
            </a:pPr>
            <a:r>
              <a:rPr lang="en-US" smtClean="0"/>
              <a:t>To </a:t>
            </a:r>
            <a:r>
              <a:rPr lang="en-US"/>
              <a:t>evaluate the effect of broiler breeder age (36 weeks and 49 weeks) and egg weight (58 – 63g, 64 – 69g, and 70 – 75g) on incubation and chick quality parameters.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9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41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/>
              <a:t>Material and Methods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534153" y="1825625"/>
            <a:ext cx="11271565" cy="438171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b="1">
                <a:solidFill>
                  <a:srgbClr val="9BBB59">
                    <a:lumMod val="75000"/>
                  </a:srgbClr>
                </a:solidFill>
                <a:cs typeface="Times New Roman" pitchFamily="18" charset="0"/>
              </a:rPr>
              <a:t>Study </a:t>
            </a:r>
            <a:r>
              <a:rPr lang="en-US" b="1" smtClean="0">
                <a:solidFill>
                  <a:srgbClr val="9BBB59">
                    <a:lumMod val="75000"/>
                  </a:srgbClr>
                </a:solidFill>
                <a:cs typeface="Times New Roman" pitchFamily="18" charset="0"/>
              </a:rPr>
              <a:t>location:</a:t>
            </a:r>
            <a:r>
              <a:rPr lang="en-US" smtClean="0">
                <a:solidFill>
                  <a:prstClr val="black"/>
                </a:solidFill>
                <a:cs typeface="Times New Roman" pitchFamily="18" charset="0"/>
              </a:rPr>
              <a:t> Hatchery </a:t>
            </a:r>
            <a:r>
              <a:rPr lang="en-US">
                <a:solidFill>
                  <a:prstClr val="black"/>
                </a:solidFill>
                <a:cs typeface="Times New Roman" pitchFamily="18" charset="0"/>
              </a:rPr>
              <a:t>unit at NLDB Miriswatta farm, Millawa, </a:t>
            </a:r>
            <a:r>
              <a:rPr lang="en-US" smtClean="0">
                <a:solidFill>
                  <a:prstClr val="black"/>
                </a:solidFill>
                <a:cs typeface="Times New Roman" pitchFamily="18" charset="0"/>
              </a:rPr>
              <a:t>Horana</a:t>
            </a:r>
          </a:p>
          <a:p>
            <a:pPr marL="0" lvl="0" indent="0">
              <a:buNone/>
            </a:pPr>
            <a:endParaRPr lang="en-US" smtClean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>
                <a:solidFill>
                  <a:srgbClr val="9BBB59">
                    <a:lumMod val="75000"/>
                  </a:srgbClr>
                </a:solidFill>
                <a:cs typeface="Times New Roman" pitchFamily="18" charset="0"/>
              </a:rPr>
              <a:t>Research </a:t>
            </a:r>
            <a:r>
              <a:rPr lang="en-US" b="1" smtClean="0">
                <a:solidFill>
                  <a:srgbClr val="9BBB59">
                    <a:lumMod val="75000"/>
                  </a:srgbClr>
                </a:solidFill>
                <a:cs typeface="Times New Roman" pitchFamily="18" charset="0"/>
              </a:rPr>
              <a:t>Design: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b="1">
              <a:solidFill>
                <a:srgbClr val="9BBB59">
                  <a:lumMod val="75000"/>
                </a:srgbClr>
              </a:solidFill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b="1" smtClean="0">
              <a:solidFill>
                <a:srgbClr val="9BBB59">
                  <a:lumMod val="75000"/>
                </a:srgbClr>
              </a:solidFill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b="1">
              <a:solidFill>
                <a:srgbClr val="9BBB59">
                  <a:lumMod val="75000"/>
                </a:srgbClr>
              </a:solidFill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b="1" smtClean="0">
              <a:solidFill>
                <a:srgbClr val="9BBB59">
                  <a:lumMod val="75000"/>
                </a:srgbClr>
              </a:solidFill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b="1">
              <a:solidFill>
                <a:srgbClr val="9BBB59">
                  <a:lumMod val="75000"/>
                </a:srgbClr>
              </a:solidFill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b="1" smtClean="0">
              <a:solidFill>
                <a:srgbClr val="9BBB59">
                  <a:lumMod val="75000"/>
                </a:srgbClr>
              </a:solidFill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smtClean="0">
              <a:solidFill>
                <a:srgbClr val="9BBB59">
                  <a:lumMod val="75000"/>
                </a:srgbClr>
              </a:solidFill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b="1">
              <a:solidFill>
                <a:srgbClr val="9BBB59">
                  <a:lumMod val="75000"/>
                </a:srgbClr>
              </a:solidFill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17"/>
          <a:stretch/>
        </p:blipFill>
        <p:spPr bwMode="auto">
          <a:xfrm>
            <a:off x="3114393" y="3482564"/>
            <a:ext cx="5590163" cy="237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94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909" y="1534604"/>
            <a:ext cx="3162648" cy="4201733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b="1">
                <a:solidFill>
                  <a:prstClr val="black"/>
                </a:solidFill>
                <a:cs typeface="Times New Roman" pitchFamily="18" charset="0"/>
              </a:rPr>
              <a:t>Materials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ea typeface="Calibri"/>
              </a:rPr>
              <a:t>Top loading balance 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</a:rPr>
              <a:t>Hatchery trays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</a:rPr>
              <a:t>Egg trays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</a:rPr>
              <a:t>Hatch baskets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ea typeface="Calibri"/>
              </a:rPr>
              <a:t>KMnO4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ea typeface="Calibri"/>
              </a:rPr>
              <a:t>Formalin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US" sz="2400">
              <a:solidFill>
                <a:prstClr val="black"/>
              </a:solidFill>
              <a:ea typeface="Calibri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9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93305" y="1563326"/>
            <a:ext cx="4857227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800" b="1">
                <a:solidFill>
                  <a:prstClr val="black"/>
                </a:solidFill>
              </a:rPr>
              <a:t>Machines</a:t>
            </a:r>
          </a:p>
          <a:p>
            <a:pPr marL="457200" lvl="0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>
                <a:solidFill>
                  <a:prstClr val="black"/>
                </a:solidFill>
              </a:rPr>
              <a:t>Cool room</a:t>
            </a:r>
          </a:p>
          <a:p>
            <a:pPr marL="457200" lvl="0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>
                <a:solidFill>
                  <a:prstClr val="black"/>
                </a:solidFill>
              </a:rPr>
              <a:t>Jamesway setter machine</a:t>
            </a:r>
          </a:p>
          <a:p>
            <a:pPr marL="457200" lvl="0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>
                <a:solidFill>
                  <a:prstClr val="black"/>
                </a:solidFill>
              </a:rPr>
              <a:t>Jamesway hatcher machine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2"/>
          <a:stretch/>
        </p:blipFill>
        <p:spPr>
          <a:xfrm>
            <a:off x="10328128" y="1534604"/>
            <a:ext cx="1779837" cy="220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605" y="1534604"/>
            <a:ext cx="1657351" cy="220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34" b="12341"/>
          <a:stretch/>
        </p:blipFill>
        <p:spPr>
          <a:xfrm>
            <a:off x="5482209" y="4512148"/>
            <a:ext cx="1859507" cy="16493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215" y="4499856"/>
            <a:ext cx="2199172" cy="16493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795" y="4484407"/>
            <a:ext cx="2199172" cy="16493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188955" y="3831584"/>
            <a:ext cx="2304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chemeClr val="accent6">
                    <a:lumMod val="50000"/>
                  </a:schemeClr>
                </a:solidFill>
                <a:latin typeface="Calibri (Body)"/>
                <a:cs typeface="Times New Roman" pitchFamily="18" charset="0"/>
              </a:rPr>
              <a:t>Top loading balance</a:t>
            </a:r>
            <a:endParaRPr lang="en-US" sz="1600" b="1">
              <a:solidFill>
                <a:schemeClr val="accent6">
                  <a:lumMod val="50000"/>
                </a:schemeClr>
              </a:solidFill>
              <a:latin typeface="Calibri (Body)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31603" y="3815211"/>
            <a:ext cx="1840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Hatchery trays</a:t>
            </a:r>
            <a:endParaRPr lang="en-US" b="1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14671" y="6152179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Egg trays</a:t>
            </a:r>
            <a:endParaRPr lang="en-US" b="1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92099" y="613378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Setter machine</a:t>
            </a:r>
            <a:endParaRPr lang="en-US" b="1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8792" y="613378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Hatcher machine</a:t>
            </a:r>
            <a:endParaRPr lang="en-US" b="1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585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7" b="13360"/>
          <a:stretch/>
        </p:blipFill>
        <p:spPr>
          <a:xfrm>
            <a:off x="2346888" y="429368"/>
            <a:ext cx="2282251" cy="1737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04"/>
          <a:stretch/>
        </p:blipFill>
        <p:spPr>
          <a:xfrm>
            <a:off x="5664361" y="399806"/>
            <a:ext cx="2901459" cy="1766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 b="19599"/>
          <a:stretch/>
        </p:blipFill>
        <p:spPr>
          <a:xfrm>
            <a:off x="9568216" y="399806"/>
            <a:ext cx="2353104" cy="1766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2" b="22066"/>
          <a:stretch/>
        </p:blipFill>
        <p:spPr>
          <a:xfrm>
            <a:off x="9370760" y="3019372"/>
            <a:ext cx="2550560" cy="1733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" t="25213" b="7445"/>
          <a:stretch/>
        </p:blipFill>
        <p:spPr>
          <a:xfrm>
            <a:off x="5388167" y="3019368"/>
            <a:ext cx="2595087" cy="1815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48066" y="2328483"/>
            <a:ext cx="1649522" cy="2932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03" y="5203883"/>
            <a:ext cx="1244600" cy="124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4" r="7905" b="20586"/>
          <a:stretch/>
        </p:blipFill>
        <p:spPr>
          <a:xfrm>
            <a:off x="3265036" y="5123735"/>
            <a:ext cx="1559269" cy="1244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ight Arrow 12"/>
          <p:cNvSpPr/>
          <p:nvPr/>
        </p:nvSpPr>
        <p:spPr>
          <a:xfrm>
            <a:off x="4824305" y="1108495"/>
            <a:ext cx="711200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8681981" y="1092740"/>
            <a:ext cx="711200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5400000">
            <a:off x="10604989" y="2467714"/>
            <a:ext cx="642035" cy="36247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0800000">
            <a:off x="8326381" y="3695706"/>
            <a:ext cx="711200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0800000">
            <a:off x="4044671" y="3736460"/>
            <a:ext cx="711200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7586713">
            <a:off x="1509461" y="4820366"/>
            <a:ext cx="533400" cy="508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3345691">
            <a:off x="2737324" y="4806496"/>
            <a:ext cx="533400" cy="508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293411" y="2243514"/>
            <a:ext cx="2012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cs typeface="Times New Roman" pitchFamily="18" charset="0"/>
              </a:rPr>
              <a:t>Egg selection</a:t>
            </a:r>
            <a:endParaRPr lang="en-US"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49687" y="2243514"/>
            <a:ext cx="1937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cs typeface="Times New Roman" pitchFamily="18" charset="0"/>
              </a:rPr>
              <a:t>Egg Storage</a:t>
            </a:r>
            <a:endParaRPr lang="en-US"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03149" y="2262704"/>
            <a:ext cx="1499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cs typeface="Times New Roman" pitchFamily="18" charset="0"/>
              </a:rPr>
              <a:t>Egg loading</a:t>
            </a:r>
            <a:endParaRPr lang="en-US"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42766" y="4834551"/>
            <a:ext cx="2699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cs typeface="Times New Roman" pitchFamily="18" charset="0"/>
              </a:rPr>
              <a:t>Egg candling</a:t>
            </a:r>
            <a:endParaRPr lang="en-US"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88165" y="4870562"/>
            <a:ext cx="369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cs typeface="Times New Roman" pitchFamily="18" charset="0"/>
              </a:rPr>
              <a:t>Egg transfer</a:t>
            </a:r>
            <a:endParaRPr lang="en-US"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3667" y="4722564"/>
            <a:ext cx="369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cs typeface="Times New Roman" pitchFamily="18" charset="0"/>
              </a:rPr>
              <a:t>Chick pull</a:t>
            </a:r>
            <a:endParaRPr lang="en-US"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89973" y="5545799"/>
            <a:ext cx="369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cs typeface="Times New Roman" pitchFamily="18" charset="0"/>
              </a:rPr>
              <a:t>Chick quality </a:t>
            </a:r>
          </a:p>
          <a:p>
            <a:r>
              <a:rPr lang="en-US" smtClean="0">
                <a:cs typeface="Times New Roman" pitchFamily="18" charset="0"/>
              </a:rPr>
              <a:t>assessment</a:t>
            </a:r>
            <a:endParaRPr lang="en-US">
              <a:cs typeface="Times New Roman" pitchFamily="18" charset="0"/>
            </a:endParaRPr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</p:spPr>
        <p:txBody>
          <a:bodyPr/>
          <a:lstStyle/>
          <a:p>
            <a:fld id="{AAB3198A-8E9B-4FFF-B939-74F479E8CE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5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920" y="1146591"/>
            <a:ext cx="8501958" cy="1325563"/>
          </a:xfrm>
        </p:spPr>
        <p:txBody>
          <a:bodyPr>
            <a:normAutofit/>
          </a:bodyPr>
          <a:lstStyle/>
          <a:p>
            <a:r>
              <a:rPr lang="en-US" sz="3600" smtClean="0">
                <a:solidFill>
                  <a:schemeClr val="accent6">
                    <a:lumMod val="75000"/>
                  </a:schemeClr>
                </a:solidFill>
              </a:rPr>
              <a:t>Parameters</a:t>
            </a:r>
            <a:endParaRPr lang="en-US" sz="36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9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20093" y="2472154"/>
            <a:ext cx="10515600" cy="3362011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Incubation parameters</a:t>
            </a:r>
          </a:p>
          <a:p>
            <a:r>
              <a:rPr lang="en-US" sz="280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Moisture loss</a:t>
            </a:r>
          </a:p>
          <a:p>
            <a:r>
              <a:rPr lang="en-US" sz="280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Hatchability</a:t>
            </a:r>
          </a:p>
          <a:p>
            <a:r>
              <a:rPr lang="en-US" sz="280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Hatch of fertile</a:t>
            </a:r>
          </a:p>
          <a:p>
            <a:r>
              <a:rPr lang="en-US" sz="280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Chick yield</a:t>
            </a:r>
          </a:p>
          <a:p>
            <a:r>
              <a:rPr lang="en-US" sz="280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Embryonic mortality</a:t>
            </a:r>
          </a:p>
          <a:p>
            <a:pPr marL="0" indent="0">
              <a:buNone/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6109" y="2472154"/>
            <a:ext cx="4689695" cy="1512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Chick quality parameters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80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Tona score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80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Chick weight</a:t>
            </a:r>
          </a:p>
        </p:txBody>
      </p:sp>
    </p:spTree>
    <p:extLst>
      <p:ext uri="{BB962C8B-B14F-4D97-AF65-F5344CB8AC3E}">
        <p14:creationId xmlns:p14="http://schemas.microsoft.com/office/powerpoint/2010/main" val="2894758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2151</TotalTime>
  <Words>884</Words>
  <Application>Microsoft Office PowerPoint</Application>
  <PresentationFormat>Custom</PresentationFormat>
  <Paragraphs>151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Influence of Breeder Age and Egg Weight on Hatchability and Chick Quality of Cobb 500 Broiler Breeder</vt:lpstr>
      <vt:lpstr>Content for the presentation</vt:lpstr>
      <vt:lpstr>Introduction</vt:lpstr>
      <vt:lpstr>PowerPoint Presentation</vt:lpstr>
      <vt:lpstr>Objectives</vt:lpstr>
      <vt:lpstr>Material and Methods</vt:lpstr>
      <vt:lpstr>PowerPoint Presentation</vt:lpstr>
      <vt:lpstr>PowerPoint Presentation</vt:lpstr>
      <vt:lpstr>Parameters</vt:lpstr>
      <vt:lpstr> Statistical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 and Recommendations</vt:lpstr>
      <vt:lpstr>References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M.D. Anuradha</dc:creator>
  <cp:lastModifiedBy>CHAMODINI PEIRIS</cp:lastModifiedBy>
  <cp:revision>103</cp:revision>
  <dcterms:created xsi:type="dcterms:W3CDTF">2023-02-09T03:28:20Z</dcterms:created>
  <dcterms:modified xsi:type="dcterms:W3CDTF">2023-03-25T12:35:16Z</dcterms:modified>
</cp:coreProperties>
</file>