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66" r:id="rId5"/>
    <p:sldId id="260" r:id="rId6"/>
    <p:sldId id="261" r:id="rId7"/>
    <p:sldId id="267" r:id="rId8"/>
    <p:sldId id="268" r:id="rId9"/>
    <p:sldId id="269" r:id="rId10"/>
    <p:sldId id="270" r:id="rId11"/>
    <p:sldId id="272" r:id="rId12"/>
    <p:sldId id="273" r:id="rId13"/>
    <p:sldId id="274" r:id="rId14"/>
    <p:sldId id="275" r:id="rId15"/>
    <p:sldId id="276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62" r:id="rId36"/>
    <p:sldId id="26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Sheet2!$E$15</c:f>
              <c:strCache>
                <c:ptCount val="1"/>
                <c:pt idx="0">
                  <c:v>T1</c:v>
                </c:pt>
              </c:strCache>
            </c:strRef>
          </c:tx>
          <c:marker>
            <c:symbol val="none"/>
          </c:marker>
          <c:xVal>
            <c:numRef>
              <c:f>Sheet2!$D$16:$D$32</c:f>
              <c:numCache>
                <c:formatCode>General</c:formatCode>
                <c:ptCount val="17"/>
                <c:pt idx="0">
                  <c:v>10</c:v>
                </c:pt>
                <c:pt idx="1">
                  <c:v>12</c:v>
                </c:pt>
                <c:pt idx="2">
                  <c:v>14</c:v>
                </c:pt>
                <c:pt idx="3">
                  <c:v>16</c:v>
                </c:pt>
                <c:pt idx="4">
                  <c:v>18</c:v>
                </c:pt>
                <c:pt idx="5">
                  <c:v>20</c:v>
                </c:pt>
                <c:pt idx="6">
                  <c:v>22</c:v>
                </c:pt>
                <c:pt idx="7">
                  <c:v>24</c:v>
                </c:pt>
                <c:pt idx="8">
                  <c:v>26</c:v>
                </c:pt>
                <c:pt idx="9">
                  <c:v>28</c:v>
                </c:pt>
                <c:pt idx="10">
                  <c:v>30</c:v>
                </c:pt>
                <c:pt idx="11">
                  <c:v>32</c:v>
                </c:pt>
                <c:pt idx="12">
                  <c:v>34</c:v>
                </c:pt>
                <c:pt idx="13">
                  <c:v>36</c:v>
                </c:pt>
                <c:pt idx="14">
                  <c:v>38</c:v>
                </c:pt>
                <c:pt idx="15">
                  <c:v>40</c:v>
                </c:pt>
                <c:pt idx="16">
                  <c:v>42</c:v>
                </c:pt>
              </c:numCache>
            </c:numRef>
          </c:xVal>
          <c:yVal>
            <c:numRef>
              <c:f>Sheet2!$E$16:$E$32</c:f>
              <c:numCache>
                <c:formatCode>General</c:formatCode>
                <c:ptCount val="17"/>
                <c:pt idx="0">
                  <c:v>9.5238095238095237</c:v>
                </c:pt>
                <c:pt idx="1">
                  <c:v>15.476190476190476</c:v>
                </c:pt>
                <c:pt idx="2">
                  <c:v>30.158730158730158</c:v>
                </c:pt>
                <c:pt idx="3">
                  <c:v>34.523809523809526</c:v>
                </c:pt>
                <c:pt idx="4">
                  <c:v>38.095238095238095</c:v>
                </c:pt>
                <c:pt idx="5">
                  <c:v>38.888888888888893</c:v>
                </c:pt>
                <c:pt idx="6">
                  <c:v>44.841269841269842</c:v>
                </c:pt>
                <c:pt idx="7">
                  <c:v>48.80952380952381</c:v>
                </c:pt>
                <c:pt idx="8">
                  <c:v>49.603174603174608</c:v>
                </c:pt>
                <c:pt idx="9">
                  <c:v>51.19047619047619</c:v>
                </c:pt>
                <c:pt idx="10">
                  <c:v>52.777777777777779</c:v>
                </c:pt>
                <c:pt idx="11">
                  <c:v>56.746031746031747</c:v>
                </c:pt>
                <c:pt idx="12">
                  <c:v>59.126984126984127</c:v>
                </c:pt>
                <c:pt idx="13">
                  <c:v>59.523809523809526</c:v>
                </c:pt>
                <c:pt idx="14">
                  <c:v>61.111111111111114</c:v>
                </c:pt>
                <c:pt idx="15">
                  <c:v>61.111111111111114</c:v>
                </c:pt>
                <c:pt idx="16">
                  <c:v>61.111111111111114</c:v>
                </c:pt>
              </c:numCache>
            </c:numRef>
          </c:yVal>
          <c:smooth val="1"/>
        </c:ser>
        <c:ser>
          <c:idx val="1"/>
          <c:order val="1"/>
          <c:tx>
            <c:v>T2</c:v>
          </c:tx>
          <c:marker>
            <c:symbol val="none"/>
          </c:marker>
          <c:xVal>
            <c:numRef>
              <c:f>Sheet2!$D$16:$D$32</c:f>
              <c:numCache>
                <c:formatCode>General</c:formatCode>
                <c:ptCount val="17"/>
                <c:pt idx="0">
                  <c:v>10</c:v>
                </c:pt>
                <c:pt idx="1">
                  <c:v>12</c:v>
                </c:pt>
                <c:pt idx="2">
                  <c:v>14</c:v>
                </c:pt>
                <c:pt idx="3">
                  <c:v>16</c:v>
                </c:pt>
                <c:pt idx="4">
                  <c:v>18</c:v>
                </c:pt>
                <c:pt idx="5">
                  <c:v>20</c:v>
                </c:pt>
                <c:pt idx="6">
                  <c:v>22</c:v>
                </c:pt>
                <c:pt idx="7">
                  <c:v>24</c:v>
                </c:pt>
                <c:pt idx="8">
                  <c:v>26</c:v>
                </c:pt>
                <c:pt idx="9">
                  <c:v>28</c:v>
                </c:pt>
                <c:pt idx="10">
                  <c:v>30</c:v>
                </c:pt>
                <c:pt idx="11">
                  <c:v>32</c:v>
                </c:pt>
                <c:pt idx="12">
                  <c:v>34</c:v>
                </c:pt>
                <c:pt idx="13">
                  <c:v>36</c:v>
                </c:pt>
                <c:pt idx="14">
                  <c:v>38</c:v>
                </c:pt>
                <c:pt idx="15">
                  <c:v>40</c:v>
                </c:pt>
                <c:pt idx="16">
                  <c:v>42</c:v>
                </c:pt>
              </c:numCache>
            </c:numRef>
          </c:xVal>
          <c:yVal>
            <c:numRef>
              <c:f>Sheet2!$F$16:$F$32</c:f>
              <c:numCache>
                <c:formatCode>General</c:formatCode>
                <c:ptCount val="17"/>
                <c:pt idx="0">
                  <c:v>7.9365079365079358</c:v>
                </c:pt>
                <c:pt idx="1">
                  <c:v>17.063492063492063</c:v>
                </c:pt>
                <c:pt idx="2">
                  <c:v>27.777777777777779</c:v>
                </c:pt>
                <c:pt idx="3">
                  <c:v>34.126984126984127</c:v>
                </c:pt>
                <c:pt idx="4">
                  <c:v>35.714285714285715</c:v>
                </c:pt>
                <c:pt idx="5">
                  <c:v>38.492063492063494</c:v>
                </c:pt>
                <c:pt idx="6">
                  <c:v>42.857142857142854</c:v>
                </c:pt>
                <c:pt idx="7">
                  <c:v>50</c:v>
                </c:pt>
                <c:pt idx="8">
                  <c:v>51.984126984126988</c:v>
                </c:pt>
                <c:pt idx="9">
                  <c:v>53.174603174603178</c:v>
                </c:pt>
                <c:pt idx="10">
                  <c:v>55.158730158730165</c:v>
                </c:pt>
                <c:pt idx="11">
                  <c:v>56.349206349206348</c:v>
                </c:pt>
                <c:pt idx="12">
                  <c:v>56.746031746031747</c:v>
                </c:pt>
                <c:pt idx="13">
                  <c:v>58.333333333333336</c:v>
                </c:pt>
                <c:pt idx="14">
                  <c:v>60.714285714285708</c:v>
                </c:pt>
                <c:pt idx="15">
                  <c:v>60.714285714285708</c:v>
                </c:pt>
                <c:pt idx="16">
                  <c:v>60.714285714285708</c:v>
                </c:pt>
              </c:numCache>
            </c:numRef>
          </c:yVal>
          <c:smooth val="1"/>
        </c:ser>
        <c:ser>
          <c:idx val="2"/>
          <c:order val="2"/>
          <c:tx>
            <c:v>T3</c:v>
          </c:tx>
          <c:marker>
            <c:symbol val="none"/>
          </c:marker>
          <c:xVal>
            <c:numRef>
              <c:f>Sheet2!$D$16:$D$32</c:f>
              <c:numCache>
                <c:formatCode>General</c:formatCode>
                <c:ptCount val="17"/>
                <c:pt idx="0">
                  <c:v>10</c:v>
                </c:pt>
                <c:pt idx="1">
                  <c:v>12</c:v>
                </c:pt>
                <c:pt idx="2">
                  <c:v>14</c:v>
                </c:pt>
                <c:pt idx="3">
                  <c:v>16</c:v>
                </c:pt>
                <c:pt idx="4">
                  <c:v>18</c:v>
                </c:pt>
                <c:pt idx="5">
                  <c:v>20</c:v>
                </c:pt>
                <c:pt idx="6">
                  <c:v>22</c:v>
                </c:pt>
                <c:pt idx="7">
                  <c:v>24</c:v>
                </c:pt>
                <c:pt idx="8">
                  <c:v>26</c:v>
                </c:pt>
                <c:pt idx="9">
                  <c:v>28</c:v>
                </c:pt>
                <c:pt idx="10">
                  <c:v>30</c:v>
                </c:pt>
                <c:pt idx="11">
                  <c:v>32</c:v>
                </c:pt>
                <c:pt idx="12">
                  <c:v>34</c:v>
                </c:pt>
                <c:pt idx="13">
                  <c:v>36</c:v>
                </c:pt>
                <c:pt idx="14">
                  <c:v>38</c:v>
                </c:pt>
                <c:pt idx="15">
                  <c:v>40</c:v>
                </c:pt>
                <c:pt idx="16">
                  <c:v>42</c:v>
                </c:pt>
              </c:numCache>
            </c:numRef>
          </c:xVal>
          <c:yVal>
            <c:numRef>
              <c:f>Sheet2!$G$16:$G$32</c:f>
              <c:numCache>
                <c:formatCode>General</c:formatCode>
                <c:ptCount val="17"/>
                <c:pt idx="0">
                  <c:v>3.1746031746031744</c:v>
                </c:pt>
                <c:pt idx="1">
                  <c:v>11.904761904761903</c:v>
                </c:pt>
                <c:pt idx="2">
                  <c:v>24.206349206349206</c:v>
                </c:pt>
                <c:pt idx="3">
                  <c:v>27.777777777777779</c:v>
                </c:pt>
                <c:pt idx="4">
                  <c:v>32.142857142857146</c:v>
                </c:pt>
                <c:pt idx="5">
                  <c:v>34.523809523809526</c:v>
                </c:pt>
                <c:pt idx="6">
                  <c:v>40.079365079365083</c:v>
                </c:pt>
                <c:pt idx="7">
                  <c:v>47.222222222222221</c:v>
                </c:pt>
                <c:pt idx="8">
                  <c:v>48.412698412698411</c:v>
                </c:pt>
                <c:pt idx="9">
                  <c:v>50</c:v>
                </c:pt>
                <c:pt idx="10">
                  <c:v>50.793650793650791</c:v>
                </c:pt>
                <c:pt idx="11">
                  <c:v>51.984126984126988</c:v>
                </c:pt>
                <c:pt idx="12">
                  <c:v>53.174603174603178</c:v>
                </c:pt>
                <c:pt idx="13">
                  <c:v>53.571428571428569</c:v>
                </c:pt>
                <c:pt idx="14">
                  <c:v>53.968253968253968</c:v>
                </c:pt>
                <c:pt idx="15">
                  <c:v>53.968253968253968</c:v>
                </c:pt>
                <c:pt idx="16">
                  <c:v>53.968253968253968</c:v>
                </c:pt>
              </c:numCache>
            </c:numRef>
          </c:yVal>
          <c:smooth val="1"/>
        </c:ser>
        <c:ser>
          <c:idx val="3"/>
          <c:order val="3"/>
          <c:tx>
            <c:v>T4</c:v>
          </c:tx>
          <c:marker>
            <c:symbol val="none"/>
          </c:marker>
          <c:xVal>
            <c:numRef>
              <c:f>Sheet2!$D$16:$D$32</c:f>
              <c:numCache>
                <c:formatCode>General</c:formatCode>
                <c:ptCount val="17"/>
                <c:pt idx="0">
                  <c:v>10</c:v>
                </c:pt>
                <c:pt idx="1">
                  <c:v>12</c:v>
                </c:pt>
                <c:pt idx="2">
                  <c:v>14</c:v>
                </c:pt>
                <c:pt idx="3">
                  <c:v>16</c:v>
                </c:pt>
                <c:pt idx="4">
                  <c:v>18</c:v>
                </c:pt>
                <c:pt idx="5">
                  <c:v>20</c:v>
                </c:pt>
                <c:pt idx="6">
                  <c:v>22</c:v>
                </c:pt>
                <c:pt idx="7">
                  <c:v>24</c:v>
                </c:pt>
                <c:pt idx="8">
                  <c:v>26</c:v>
                </c:pt>
                <c:pt idx="9">
                  <c:v>28</c:v>
                </c:pt>
                <c:pt idx="10">
                  <c:v>30</c:v>
                </c:pt>
                <c:pt idx="11">
                  <c:v>32</c:v>
                </c:pt>
                <c:pt idx="12">
                  <c:v>34</c:v>
                </c:pt>
                <c:pt idx="13">
                  <c:v>36</c:v>
                </c:pt>
                <c:pt idx="14">
                  <c:v>38</c:v>
                </c:pt>
                <c:pt idx="15">
                  <c:v>40</c:v>
                </c:pt>
                <c:pt idx="16">
                  <c:v>42</c:v>
                </c:pt>
              </c:numCache>
            </c:numRef>
          </c:xVal>
          <c:yVal>
            <c:numRef>
              <c:f>Sheet2!$H$16:$H$32</c:f>
              <c:numCache>
                <c:formatCode>General</c:formatCode>
                <c:ptCount val="17"/>
                <c:pt idx="0">
                  <c:v>4.3650793650793647</c:v>
                </c:pt>
                <c:pt idx="1">
                  <c:v>10.317460317460316</c:v>
                </c:pt>
                <c:pt idx="2">
                  <c:v>25.396825396825395</c:v>
                </c:pt>
                <c:pt idx="3">
                  <c:v>28.174603174603174</c:v>
                </c:pt>
                <c:pt idx="4">
                  <c:v>33.730158730158735</c:v>
                </c:pt>
                <c:pt idx="5">
                  <c:v>37.698412698412696</c:v>
                </c:pt>
                <c:pt idx="6">
                  <c:v>40.873015873015873</c:v>
                </c:pt>
                <c:pt idx="7">
                  <c:v>42.460317460317462</c:v>
                </c:pt>
                <c:pt idx="8">
                  <c:v>44.444444444444443</c:v>
                </c:pt>
                <c:pt idx="9">
                  <c:v>46.825396825396822</c:v>
                </c:pt>
                <c:pt idx="10">
                  <c:v>48.412698412698411</c:v>
                </c:pt>
                <c:pt idx="11">
                  <c:v>50</c:v>
                </c:pt>
                <c:pt idx="12">
                  <c:v>52.777777777777779</c:v>
                </c:pt>
                <c:pt idx="13">
                  <c:v>52.380952380952387</c:v>
                </c:pt>
                <c:pt idx="14">
                  <c:v>53.968253968253968</c:v>
                </c:pt>
                <c:pt idx="15">
                  <c:v>53.968253968253968</c:v>
                </c:pt>
                <c:pt idx="16">
                  <c:v>53.968253968253968</c:v>
                </c:pt>
              </c:numCache>
            </c:numRef>
          </c:yVal>
          <c:smooth val="1"/>
        </c:ser>
        <c:ser>
          <c:idx val="4"/>
          <c:order val="4"/>
          <c:tx>
            <c:v>T5</c:v>
          </c:tx>
          <c:marker>
            <c:symbol val="none"/>
          </c:marker>
          <c:xVal>
            <c:numRef>
              <c:f>Sheet2!$D$16:$D$32</c:f>
              <c:numCache>
                <c:formatCode>General</c:formatCode>
                <c:ptCount val="17"/>
                <c:pt idx="0">
                  <c:v>10</c:v>
                </c:pt>
                <c:pt idx="1">
                  <c:v>12</c:v>
                </c:pt>
                <c:pt idx="2">
                  <c:v>14</c:v>
                </c:pt>
                <c:pt idx="3">
                  <c:v>16</c:v>
                </c:pt>
                <c:pt idx="4">
                  <c:v>18</c:v>
                </c:pt>
                <c:pt idx="5">
                  <c:v>20</c:v>
                </c:pt>
                <c:pt idx="6">
                  <c:v>22</c:v>
                </c:pt>
                <c:pt idx="7">
                  <c:v>24</c:v>
                </c:pt>
                <c:pt idx="8">
                  <c:v>26</c:v>
                </c:pt>
                <c:pt idx="9">
                  <c:v>28</c:v>
                </c:pt>
                <c:pt idx="10">
                  <c:v>30</c:v>
                </c:pt>
                <c:pt idx="11">
                  <c:v>32</c:v>
                </c:pt>
                <c:pt idx="12">
                  <c:v>34</c:v>
                </c:pt>
                <c:pt idx="13">
                  <c:v>36</c:v>
                </c:pt>
                <c:pt idx="14">
                  <c:v>38</c:v>
                </c:pt>
                <c:pt idx="15">
                  <c:v>40</c:v>
                </c:pt>
                <c:pt idx="16">
                  <c:v>42</c:v>
                </c:pt>
              </c:numCache>
            </c:numRef>
          </c:xVal>
          <c:yVal>
            <c:numRef>
              <c:f>Sheet2!$I$16:$I$32</c:f>
              <c:numCache>
                <c:formatCode>General</c:formatCode>
                <c:ptCount val="17"/>
                <c:pt idx="0">
                  <c:v>6.3492063492063489</c:v>
                </c:pt>
                <c:pt idx="1">
                  <c:v>15.476190476190476</c:v>
                </c:pt>
                <c:pt idx="2">
                  <c:v>30.555555555555557</c:v>
                </c:pt>
                <c:pt idx="3">
                  <c:v>34.523809523809526</c:v>
                </c:pt>
                <c:pt idx="4">
                  <c:v>38.492063492063494</c:v>
                </c:pt>
                <c:pt idx="5">
                  <c:v>42.063492063492063</c:v>
                </c:pt>
                <c:pt idx="6">
                  <c:v>46.428571428571431</c:v>
                </c:pt>
                <c:pt idx="7">
                  <c:v>51.19047619047619</c:v>
                </c:pt>
                <c:pt idx="8">
                  <c:v>53.174603174603178</c:v>
                </c:pt>
                <c:pt idx="9">
                  <c:v>54.761904761904766</c:v>
                </c:pt>
                <c:pt idx="10">
                  <c:v>54.761904761904766</c:v>
                </c:pt>
                <c:pt idx="11">
                  <c:v>57.539682539682538</c:v>
                </c:pt>
                <c:pt idx="12">
                  <c:v>57.539682539682538</c:v>
                </c:pt>
                <c:pt idx="13">
                  <c:v>57.936507936507944</c:v>
                </c:pt>
                <c:pt idx="14">
                  <c:v>59.126984126984127</c:v>
                </c:pt>
                <c:pt idx="15">
                  <c:v>59.126984126984127</c:v>
                </c:pt>
                <c:pt idx="16">
                  <c:v>59.126984126984127</c:v>
                </c:pt>
              </c:numCache>
            </c:numRef>
          </c:yVal>
          <c:smooth val="1"/>
        </c:ser>
        <c:ser>
          <c:idx val="5"/>
          <c:order val="5"/>
          <c:tx>
            <c:v>T6</c:v>
          </c:tx>
          <c:marker>
            <c:symbol val="none"/>
          </c:marker>
          <c:xVal>
            <c:numRef>
              <c:f>Sheet2!$D$16:$D$32</c:f>
              <c:numCache>
                <c:formatCode>General</c:formatCode>
                <c:ptCount val="17"/>
                <c:pt idx="0">
                  <c:v>10</c:v>
                </c:pt>
                <c:pt idx="1">
                  <c:v>12</c:v>
                </c:pt>
                <c:pt idx="2">
                  <c:v>14</c:v>
                </c:pt>
                <c:pt idx="3">
                  <c:v>16</c:v>
                </c:pt>
                <c:pt idx="4">
                  <c:v>18</c:v>
                </c:pt>
                <c:pt idx="5">
                  <c:v>20</c:v>
                </c:pt>
                <c:pt idx="6">
                  <c:v>22</c:v>
                </c:pt>
                <c:pt idx="7">
                  <c:v>24</c:v>
                </c:pt>
                <c:pt idx="8">
                  <c:v>26</c:v>
                </c:pt>
                <c:pt idx="9">
                  <c:v>28</c:v>
                </c:pt>
                <c:pt idx="10">
                  <c:v>30</c:v>
                </c:pt>
                <c:pt idx="11">
                  <c:v>32</c:v>
                </c:pt>
                <c:pt idx="12">
                  <c:v>34</c:v>
                </c:pt>
                <c:pt idx="13">
                  <c:v>36</c:v>
                </c:pt>
                <c:pt idx="14">
                  <c:v>38</c:v>
                </c:pt>
                <c:pt idx="15">
                  <c:v>40</c:v>
                </c:pt>
                <c:pt idx="16">
                  <c:v>42</c:v>
                </c:pt>
              </c:numCache>
            </c:numRef>
          </c:xVal>
          <c:yVal>
            <c:numRef>
              <c:f>Sheet2!$J$16:$J$32</c:f>
              <c:numCache>
                <c:formatCode>General</c:formatCode>
                <c:ptCount val="17"/>
                <c:pt idx="0">
                  <c:v>1.5873015873015872</c:v>
                </c:pt>
                <c:pt idx="1">
                  <c:v>10.714285714285714</c:v>
                </c:pt>
                <c:pt idx="2">
                  <c:v>25.396825396825395</c:v>
                </c:pt>
                <c:pt idx="3">
                  <c:v>28.174603174603174</c:v>
                </c:pt>
                <c:pt idx="4">
                  <c:v>30.158730158730158</c:v>
                </c:pt>
                <c:pt idx="5">
                  <c:v>32.539682539682538</c:v>
                </c:pt>
                <c:pt idx="6">
                  <c:v>37.301587301587304</c:v>
                </c:pt>
                <c:pt idx="7">
                  <c:v>41.666666666666671</c:v>
                </c:pt>
                <c:pt idx="8">
                  <c:v>44.444444444444443</c:v>
                </c:pt>
                <c:pt idx="9">
                  <c:v>45.634920634920633</c:v>
                </c:pt>
                <c:pt idx="10">
                  <c:v>46.428571428571431</c:v>
                </c:pt>
                <c:pt idx="11">
                  <c:v>49.603174603174608</c:v>
                </c:pt>
                <c:pt idx="12">
                  <c:v>52.380952380952387</c:v>
                </c:pt>
                <c:pt idx="13">
                  <c:v>52.777777777777779</c:v>
                </c:pt>
                <c:pt idx="14">
                  <c:v>53.174603174603178</c:v>
                </c:pt>
                <c:pt idx="15">
                  <c:v>53.174603174603178</c:v>
                </c:pt>
                <c:pt idx="16">
                  <c:v>53.174603174603178</c:v>
                </c:pt>
              </c:numCache>
            </c:numRef>
          </c:yVal>
          <c:smooth val="1"/>
        </c:ser>
        <c:ser>
          <c:idx val="6"/>
          <c:order val="6"/>
          <c:tx>
            <c:v>T7</c:v>
          </c:tx>
          <c:marker>
            <c:symbol val="none"/>
          </c:marker>
          <c:xVal>
            <c:numRef>
              <c:f>Sheet2!$D$16:$D$32</c:f>
              <c:numCache>
                <c:formatCode>General</c:formatCode>
                <c:ptCount val="17"/>
                <c:pt idx="0">
                  <c:v>10</c:v>
                </c:pt>
                <c:pt idx="1">
                  <c:v>12</c:v>
                </c:pt>
                <c:pt idx="2">
                  <c:v>14</c:v>
                </c:pt>
                <c:pt idx="3">
                  <c:v>16</c:v>
                </c:pt>
                <c:pt idx="4">
                  <c:v>18</c:v>
                </c:pt>
                <c:pt idx="5">
                  <c:v>20</c:v>
                </c:pt>
                <c:pt idx="6">
                  <c:v>22</c:v>
                </c:pt>
                <c:pt idx="7">
                  <c:v>24</c:v>
                </c:pt>
                <c:pt idx="8">
                  <c:v>26</c:v>
                </c:pt>
                <c:pt idx="9">
                  <c:v>28</c:v>
                </c:pt>
                <c:pt idx="10">
                  <c:v>30</c:v>
                </c:pt>
                <c:pt idx="11">
                  <c:v>32</c:v>
                </c:pt>
                <c:pt idx="12">
                  <c:v>34</c:v>
                </c:pt>
                <c:pt idx="13">
                  <c:v>36</c:v>
                </c:pt>
                <c:pt idx="14">
                  <c:v>38</c:v>
                </c:pt>
                <c:pt idx="15">
                  <c:v>40</c:v>
                </c:pt>
                <c:pt idx="16">
                  <c:v>42</c:v>
                </c:pt>
              </c:numCache>
            </c:numRef>
          </c:xVal>
          <c:yVal>
            <c:numRef>
              <c:f>Sheet2!$K$16:$K$32</c:f>
              <c:numCache>
                <c:formatCode>General</c:formatCode>
                <c:ptCount val="17"/>
                <c:pt idx="0">
                  <c:v>7.9861111111111107</c:v>
                </c:pt>
                <c:pt idx="1">
                  <c:v>17.708333333333336</c:v>
                </c:pt>
                <c:pt idx="2">
                  <c:v>30.208333333333332</c:v>
                </c:pt>
                <c:pt idx="3">
                  <c:v>40.972222222222221</c:v>
                </c:pt>
                <c:pt idx="4">
                  <c:v>45.138888888888893</c:v>
                </c:pt>
                <c:pt idx="5">
                  <c:v>47.916666666666671</c:v>
                </c:pt>
                <c:pt idx="6">
                  <c:v>50.694444444444443</c:v>
                </c:pt>
                <c:pt idx="7">
                  <c:v>50.347222222222221</c:v>
                </c:pt>
                <c:pt idx="8">
                  <c:v>53.125</c:v>
                </c:pt>
                <c:pt idx="9">
                  <c:v>53.472222222222221</c:v>
                </c:pt>
                <c:pt idx="10">
                  <c:v>53.472222222222221</c:v>
                </c:pt>
                <c:pt idx="11">
                  <c:v>54.166666666666664</c:v>
                </c:pt>
                <c:pt idx="12">
                  <c:v>54.513888888888886</c:v>
                </c:pt>
                <c:pt idx="13">
                  <c:v>54.861111111111114</c:v>
                </c:pt>
                <c:pt idx="14">
                  <c:v>56.944444444444443</c:v>
                </c:pt>
                <c:pt idx="15">
                  <c:v>56.944444444444443</c:v>
                </c:pt>
                <c:pt idx="16">
                  <c:v>56.944444444444443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582848"/>
        <c:axId val="181597312"/>
      </c:scatterChart>
      <c:valAx>
        <c:axId val="1815828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/>
                  <a:t>Days</a:t>
                </a:r>
              </a:p>
            </c:rich>
          </c:tx>
          <c:layout>
            <c:manualLayout>
              <c:xMode val="edge"/>
              <c:yMode val="edge"/>
              <c:x val="0.47657130674073694"/>
              <c:y val="0.9002853115582772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81597312"/>
        <c:crosses val="autoZero"/>
        <c:crossBetween val="midCat"/>
      </c:valAx>
      <c:valAx>
        <c:axId val="1815973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 smtClean="0"/>
                  <a:t>Germination</a:t>
                </a:r>
                <a:r>
                  <a:rPr lang="en-US" sz="1200" dirty="0"/>
                  <a:t>(%)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8158284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99955-9A95-436C-99C3-9249808B2C94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A908A-40DA-4385-96CA-0E233AB8F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38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417969-4646-0311-37D1-2E355C5917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Research Topic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5EAE0CF-F39E-AF3A-21D1-E58FEE7FAB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17085C5-110D-2BCE-5729-CEE44BA3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89B83A7-1EC4-307E-554D-281220A7C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DC7F6B-80C0-4DD9-5B3D-5C7D6043D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C4EA05-7E01-5383-DBE0-8DD3BF085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83BAA55-5A9B-2056-A6C3-32F821CF0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1926F8-0703-66E5-E71D-E1FC8C87EA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1BC5C9-8250-99C9-BCE1-B4AF3FB1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F16E12C-4B65-E3AF-1721-C890FA4F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2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F2F473C-73E3-01D0-7AFC-C38C4A48C1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1896384-DC25-594D-6B35-E3A83B321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82B6F9C-5D81-9610-48C8-C313116EF8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F5CB411-649C-341A-0F9E-AB2FBAEF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8CB216-4EC5-B91B-1928-253A567E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3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D471F7-8430-D4D9-C410-605B860FD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33130F-EE6E-3BB1-E1C6-D238555799F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DB1DCA-CC52-136E-CED2-F56D3B8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97FAA6-010F-5EB9-B53A-A0EE7948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B88A30-44ED-403D-5F22-09F89F2E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59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D471F7-8430-D4D9-C410-605B860FD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 dirty="0"/>
              <a:t>Topic Here……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33130F-EE6E-3BB1-E1C6-D238555799F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DB1DCA-CC52-136E-CED2-F56D3B8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97FAA6-010F-5EB9-B53A-A0EE7948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B88A30-44ED-403D-5F22-09F89F2E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1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49452A-D6F8-C6AE-3FEA-ADFC57F08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EAD072-65FF-CF97-B7E8-CB5B22EA1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142CF0D-0151-44E9-10B8-0738B9EEB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6DA0FD8-8632-4358-3ED7-0603A4B2BB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2411A09-9139-A265-D5CF-79C46D5E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7D7811F-7FA8-BF72-D8DB-21511B8A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0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FD7A8C-0323-E4BB-D073-B752DF7E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E0559D-E3F0-4C5F-4D86-808179E8C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2B72E48-E5D6-4309-FE87-162FA1AF0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DEA7410-28B9-1126-0F82-88CCCC466F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CD13B33-090A-51AD-E7B4-AA38C5B55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89F57A7-6E89-04D9-023A-140844CC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4D958A4-AEFE-A6A8-0386-6589FBB4C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B3B3EC1-87F8-80FE-0F81-CDBCA4A4F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4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3B1659-B1BC-7FAE-991B-BF09F93A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97A4906-531C-4B30-7879-310FD641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353892B-0FC9-B7C7-B278-75FBF37E7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6859966-AABE-1811-710F-18CE3CF23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5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CAC124B-EF3A-7C52-502B-78199F7AD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40B8CAC-C8F4-4045-54C8-67793DDAD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ED00E0A-0E4F-0283-9D71-27DBDEC9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FC9EA5-45C2-D087-3AF0-DFEB34368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F1E509-E2B2-3FF9-0A5B-3508A025D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9D9F53B-8935-BC25-B503-B4889244F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45C09E0-9170-0D9A-AC6E-728CA3C5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39F8903-2675-9F49-D34C-C32DDC4FB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CDB0455-5F1B-6A63-20DA-AD38F3C0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1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6C56F0-7043-96BF-B4C4-43D1E4145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AFF1898-3C62-34C4-E2B9-88B437588F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4488573-FF6E-CBA7-4CB0-4E874445D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DF9B5EE-4355-D7FE-2C32-2FEF9FE85B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6473719-B06C-C3B0-5EF9-CCEAC6432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C346418-6E63-F759-38D3-A627712D1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7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EE8BA6E-A64F-4653-598A-C97DA36121E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332B1D3-6A11-F23D-7C31-1F0084E5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646B8D-AF73-C7A6-19BB-19FF9677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22890DE-316E-2527-E356-1E4370DC8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7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BC4BB5B-09EB-1B3A-429A-B87F5F1A0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z="800" smtClean="0"/>
              <a:t>1</a:t>
            </a:fld>
            <a:endParaRPr lang="en-US" sz="800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1351142"/>
            <a:ext cx="12192000" cy="1466850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Effect of Cinnamon </a:t>
            </a: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Wood 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3300" b="1" i="1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Cinnamomum</a:t>
            </a:r>
            <a:r>
              <a:rPr kumimoji="0" lang="en-US" sz="3300" b="1" i="1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1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zeylanicum</a:t>
            </a:r>
            <a:r>
              <a:rPr kumimoji="0" lang="en-US" sz="3300" b="1" i="1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Blume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  <a:r>
              <a:rPr kumimoji="0" lang="en-US" sz="33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Biochar</a:t>
            </a: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a Potting Media for Cinnamon Seedling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type="subTitle" idx="1"/>
          </p:nvPr>
        </p:nvSpPr>
        <p:spPr>
          <a:xfrm>
            <a:off x="512763" y="2909888"/>
            <a:ext cx="11355387" cy="139223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Madushika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P.K.A.D.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 AGA1281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Module - </a:t>
            </a: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Agri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Environmental Resource Management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Department of Export Agriculture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Faculty of Agricultural Sciences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Sabaragamuwa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University of Sri Lanka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052" y="4851809"/>
            <a:ext cx="2957168" cy="1685862"/>
          </a:xfrm>
          <a:prstGeom prst="rect">
            <a:avLst/>
          </a:prstGeom>
          <a:noFill/>
        </p:spPr>
        <p:txBody>
          <a:bodyPr wrap="square" lIns="69357" tIns="34679" rIns="69357" bIns="34679" rtlCol="0">
            <a:spAutoFit/>
          </a:bodyPr>
          <a:lstStyle/>
          <a:p>
            <a:pPr defTabSz="693572">
              <a:lnSpc>
                <a:spcPct val="150000"/>
              </a:lnSpc>
            </a:pPr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Internal Supervisor:</a:t>
            </a:r>
          </a:p>
          <a:p>
            <a:pPr defTabSz="693572">
              <a:lnSpc>
                <a:spcPct val="150000"/>
              </a:lnSpc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Prof. </a:t>
            </a:r>
            <a:r>
              <a:rPr lang="en-US" sz="1400" dirty="0" err="1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P.I.Yapa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  </a:t>
            </a:r>
            <a:b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</a:b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Department of Export Agriculture</a:t>
            </a:r>
          </a:p>
          <a:p>
            <a:pPr defTabSz="693572">
              <a:lnSpc>
                <a:spcPct val="150000"/>
              </a:lnSpc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Faculty of Agricultural Sciences</a:t>
            </a:r>
          </a:p>
          <a:p>
            <a:pPr defTabSz="693572">
              <a:lnSpc>
                <a:spcPct val="150000"/>
              </a:lnSpc>
            </a:pPr>
            <a:r>
              <a:rPr lang="en-US" sz="1400" dirty="0" err="1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Sabaragamuwa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 University of Sri Lanka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97780" y="4851809"/>
            <a:ext cx="4069724" cy="1685862"/>
          </a:xfrm>
          <a:prstGeom prst="rect">
            <a:avLst/>
          </a:prstGeom>
          <a:noFill/>
        </p:spPr>
        <p:txBody>
          <a:bodyPr wrap="square" lIns="69357" tIns="34679" rIns="69357" bIns="34679" rtlCol="0">
            <a:spAutoFit/>
          </a:bodyPr>
          <a:lstStyle/>
          <a:p>
            <a:pPr defTabSz="693572">
              <a:lnSpc>
                <a:spcPct val="150000"/>
              </a:lnSpc>
            </a:pPr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External Supervisor:</a:t>
            </a:r>
          </a:p>
          <a:p>
            <a:pPr defTabSz="693572">
              <a:lnSpc>
                <a:spcPct val="150000"/>
              </a:lnSpc>
            </a:pPr>
            <a:r>
              <a:rPr lang="en-US" sz="1400" dirty="0" err="1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K.H.G.M.Tharanga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/>
            </a:r>
            <a:b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</a:b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Deputy  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Director (Research)</a:t>
            </a:r>
            <a:b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</a:b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Soil and Plant Nutrition Division</a:t>
            </a:r>
            <a:b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</a:b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rPr>
              <a:t>National Cinnamon Research and Training Centre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52" y="3016391"/>
            <a:ext cx="2957168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368" y="2920173"/>
            <a:ext cx="2743200" cy="173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62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8045" y="489397"/>
            <a:ext cx="9314677" cy="631065"/>
          </a:xfrm>
        </p:spPr>
        <p:txBody>
          <a:bodyPr>
            <a:normAutofit fontScale="90000"/>
          </a:bodyPr>
          <a:lstStyle/>
          <a:p>
            <a:r>
              <a:rPr lang="en-US" dirty="0"/>
              <a:t>Cone pit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z="1800" b="1" smtClean="0">
                <a:solidFill>
                  <a:schemeClr val="tx1"/>
                </a:solidFill>
              </a:rPr>
              <a:t>10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35" y="1575793"/>
            <a:ext cx="1635617" cy="3499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321" y="1583152"/>
            <a:ext cx="1609859" cy="3671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204" y="1583152"/>
            <a:ext cx="1753596" cy="3671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598" y="1583152"/>
            <a:ext cx="1828800" cy="3671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494" y="1583152"/>
            <a:ext cx="1558344" cy="3671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3335" y="5547460"/>
            <a:ext cx="2150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6” of cinnamon wood biomass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30321" y="5547460"/>
            <a:ext cx="1609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 weight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69188" y="5685960"/>
            <a:ext cx="2748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Burning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69443" y="5612637"/>
            <a:ext cx="1498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Final weight</a:t>
            </a:r>
          </a:p>
        </p:txBody>
      </p:sp>
      <p:sp>
        <p:nvSpPr>
          <p:cNvPr id="3" name="Right Arrow 2"/>
          <p:cNvSpPr/>
          <p:nvPr/>
        </p:nvSpPr>
        <p:spPr>
          <a:xfrm>
            <a:off x="2021983" y="3418866"/>
            <a:ext cx="412124" cy="457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520485" y="3418866"/>
            <a:ext cx="450760" cy="457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057623" y="3471872"/>
            <a:ext cx="553791" cy="434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9749307" y="3471872"/>
            <a:ext cx="425003" cy="5250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909" y="437881"/>
            <a:ext cx="8434588" cy="72477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Treatment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439" y="1296003"/>
            <a:ext cx="11577034" cy="4351338"/>
          </a:xfrm>
        </p:spPr>
        <p:txBody>
          <a:bodyPr/>
          <a:lstStyle/>
          <a:p>
            <a:r>
              <a:rPr lang="en-US" dirty="0"/>
              <a:t>Two month after seed establishment process, Nutrient solution was applied with two weeks interval. </a:t>
            </a:r>
          </a:p>
          <a:p>
            <a:r>
              <a:rPr lang="en-US" dirty="0"/>
              <a:t>Urea, TSP (Triple Super Phosphate) and MOP (</a:t>
            </a:r>
            <a:r>
              <a:rPr lang="en-US" dirty="0" err="1"/>
              <a:t>Muriate</a:t>
            </a:r>
            <a:r>
              <a:rPr lang="en-US" dirty="0"/>
              <a:t> of Potash) was applied as nutrient solution by mixing with water. 30g of Urea, 15g of MOP and 15g of TSP </a:t>
            </a:r>
            <a:r>
              <a:rPr lang="en-US" dirty="0" smtClean="0"/>
              <a:t>were </a:t>
            </a:r>
            <a:r>
              <a:rPr lang="en-US" dirty="0"/>
              <a:t>applied by mixing with 3 liter of water. That 3 liter nutrient solution was applied to 500 plots.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z="1800" b="1" smtClean="0">
                <a:solidFill>
                  <a:schemeClr val="tx1"/>
                </a:solidFill>
              </a:rPr>
              <a:t>11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71" y="4201787"/>
            <a:ext cx="3286125" cy="1947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581" y="4209066"/>
            <a:ext cx="2249487" cy="194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502" y="3440765"/>
            <a:ext cx="1850846" cy="2708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46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0330" y="515155"/>
            <a:ext cx="10515600" cy="68613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4. Data collection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13" y="1390918"/>
            <a:ext cx="10515600" cy="4837561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Analysis of growth Parameters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Plant height(cm) </a:t>
            </a:r>
          </a:p>
          <a:p>
            <a:r>
              <a:rPr lang="en-US" dirty="0"/>
              <a:t> Shoot length(cm)</a:t>
            </a:r>
          </a:p>
          <a:p>
            <a:r>
              <a:rPr lang="en-US" dirty="0"/>
              <a:t>  Leaf area(cm</a:t>
            </a:r>
            <a:r>
              <a:rPr lang="en-US" baseline="30000" dirty="0"/>
              <a:t>2 </a:t>
            </a:r>
            <a:r>
              <a:rPr lang="en-US" dirty="0"/>
              <a:t>)</a:t>
            </a:r>
          </a:p>
          <a:p>
            <a:r>
              <a:rPr lang="en-US" dirty="0"/>
              <a:t>  Tap root length(cm)</a:t>
            </a:r>
          </a:p>
          <a:p>
            <a:r>
              <a:rPr lang="en-US" dirty="0"/>
              <a:t>  Shoot dry mass(g)</a:t>
            </a:r>
          </a:p>
          <a:p>
            <a:r>
              <a:rPr lang="en-US" dirty="0"/>
              <a:t>  Root dry mass(g)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z="1800" b="1" smtClean="0">
                <a:solidFill>
                  <a:schemeClr val="tx1"/>
                </a:solidFill>
              </a:rPr>
              <a:t>12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157" y="2528664"/>
            <a:ext cx="16224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247" y="2498502"/>
            <a:ext cx="1438275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037" y="2485802"/>
            <a:ext cx="1457325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389" y="2485802"/>
            <a:ext cx="1566389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86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560" y="1287888"/>
            <a:ext cx="11654307" cy="66037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Analysis of Chemical Properties in final Potting mixture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z="1800" b="1" smtClean="0">
                <a:solidFill>
                  <a:schemeClr val="tx1"/>
                </a:solidFill>
              </a:rPr>
              <a:t>13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458" y="2034862"/>
            <a:ext cx="8431499" cy="4185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97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0330" y="502276"/>
            <a:ext cx="4970171" cy="68613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Pest and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03" y="127183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Pest </a:t>
            </a:r>
          </a:p>
          <a:p>
            <a:r>
              <a:rPr lang="en-US" dirty="0"/>
              <a:t>Caterpillar attach</a:t>
            </a:r>
          </a:p>
          <a:p>
            <a:r>
              <a:rPr lang="en-US" dirty="0" err="1"/>
              <a:t>Thrips</a:t>
            </a:r>
            <a:r>
              <a:rPr lang="en-US" dirty="0"/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Disease </a:t>
            </a:r>
          </a:p>
          <a:p>
            <a:r>
              <a:rPr lang="en-US" dirty="0" smtClean="0"/>
              <a:t>Leaf blight</a:t>
            </a:r>
            <a:endParaRPr lang="en-US" dirty="0"/>
          </a:p>
          <a:p>
            <a:r>
              <a:rPr lang="en-US" dirty="0"/>
              <a:t>Upper leaf gall</a:t>
            </a:r>
          </a:p>
          <a:p>
            <a:r>
              <a:rPr lang="en-US" dirty="0"/>
              <a:t>Lower leaf gall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z="1800" b="1" smtClean="0">
                <a:solidFill>
                  <a:schemeClr val="tx1"/>
                </a:solidFill>
              </a:rPr>
              <a:t>14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133" y="1610844"/>
            <a:ext cx="3603625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74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54" y="927279"/>
            <a:ext cx="10515600" cy="48007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Statistical Data Analysis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198" y="1421134"/>
            <a:ext cx="10515600" cy="4351338"/>
          </a:xfrm>
        </p:spPr>
        <p:txBody>
          <a:bodyPr/>
          <a:lstStyle/>
          <a:p>
            <a:r>
              <a:rPr lang="en-US" dirty="0"/>
              <a:t>The experimental data was analyzed by SAS 9.0 software version</a:t>
            </a:r>
          </a:p>
          <a:p>
            <a:r>
              <a:rPr lang="en-US" dirty="0"/>
              <a:t>Mean separation was done by Duncan's Multiple Range Test</a:t>
            </a:r>
          </a:p>
          <a:p>
            <a:r>
              <a:rPr lang="en-US" dirty="0"/>
              <a:t>Graphical analysis of data was done by MS excel-2010</a:t>
            </a:r>
          </a:p>
          <a:p>
            <a:r>
              <a:rPr lang="en-US" dirty="0"/>
              <a:t>Afterwards, all treatment combinations were compared with control plot; only sub soil by ANOVA test.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z="1800" b="1" smtClean="0">
                <a:solidFill>
                  <a:schemeClr val="tx1"/>
                </a:solidFill>
              </a:rPr>
              <a:t>15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435" y="4572001"/>
            <a:ext cx="5751618" cy="120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5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4572" y="154434"/>
            <a:ext cx="10515600" cy="465037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latin typeface="+mn-lt"/>
              </a:rPr>
              <a:t>Results and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z="1800" b="1" smtClean="0">
                <a:solidFill>
                  <a:schemeClr val="tx1"/>
                </a:solidFill>
              </a:rPr>
              <a:t>16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006" y="1140532"/>
            <a:ext cx="11953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765" y="6035161"/>
            <a:ext cx="4987142" cy="597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2251956"/>
              </p:ext>
            </p:extLst>
          </p:nvPr>
        </p:nvGraphicFramePr>
        <p:xfrm>
          <a:off x="452001" y="1867436"/>
          <a:ext cx="11241244" cy="4270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9701" y="1111025"/>
            <a:ext cx="462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Seed germination percentage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1482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9423" y="502275"/>
            <a:ext cx="10515600" cy="62174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Plant height(cm)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z="1800" b="1" smtClean="0">
                <a:solidFill>
                  <a:schemeClr val="tx1"/>
                </a:solidFill>
              </a:rPr>
              <a:t>17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80" y="1506829"/>
            <a:ext cx="5410785" cy="3966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1972" y="5620058"/>
            <a:ext cx="5383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Figure ; Variation of mean plant height with preparation methods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621" y="1506827"/>
            <a:ext cx="5138670" cy="3966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987299" y="5681613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Figure ; Variation of mean plant height with application rate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1775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z="1800" b="1" smtClean="0">
                <a:solidFill>
                  <a:schemeClr val="tx1"/>
                </a:solidFill>
              </a:rPr>
              <a:t>18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559" y="1214327"/>
            <a:ext cx="8765160" cy="4998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2690" y="6058557"/>
            <a:ext cx="5013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** Significantly different (p&lt;0.05)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9203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639" y="489398"/>
            <a:ext cx="10515600" cy="6346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Shoot length (cm)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z="1800" b="1" smtClean="0">
                <a:solidFill>
                  <a:schemeClr val="tx1"/>
                </a:solidFill>
              </a:rPr>
              <a:t>19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979" y="1393095"/>
            <a:ext cx="9673911" cy="393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283" y="5618296"/>
            <a:ext cx="57118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67729" y="68369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P&gt;0.05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4289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7F6B58-BEB4-7EC1-F5FE-DF097D6D6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594" y="2492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+mn-lt"/>
              </a:rPr>
              <a:t>Content</a:t>
            </a:r>
            <a:endParaRPr lang="en-US" sz="44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A54ADEF-2197-9A5F-5429-3CD03E1AB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380" y="1606685"/>
            <a:ext cx="10515600" cy="4351338"/>
          </a:xfrm>
        </p:spPr>
        <p:txBody>
          <a:bodyPr>
            <a:normAutofit lnSpcReduction="10000"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Introduction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Objectives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Material and Methods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Results and Discussion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Conclusion </a:t>
            </a:r>
            <a:r>
              <a:rPr lang="en-US" dirty="0" smtClean="0">
                <a:ea typeface="Calibri" panose="020F0502020204030204" pitchFamily="34" charset="0"/>
                <a:cs typeface="Iskoola Pota" panose="02010503010101010104" pitchFamily="2" charset="0"/>
              </a:rPr>
              <a:t>and Recommendations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ea typeface="Calibri" panose="020F0502020204030204" pitchFamily="34" charset="0"/>
                <a:cs typeface="Iskoola Pota" panose="02010503010101010104" pitchFamily="2" charset="0"/>
              </a:rPr>
              <a:t>References</a:t>
            </a:r>
            <a:endParaRPr lang="en-US" dirty="0">
              <a:ea typeface="Calibri" panose="020F0502020204030204" pitchFamily="34" charset="0"/>
              <a:cs typeface="Iskoola Pota" panose="020105030101010101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F8F961-52E7-EAC8-9412-12E4E3384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692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800" b="1" smtClean="0">
                <a:solidFill>
                  <a:schemeClr val="tx1"/>
                </a:solidFill>
              </a:rPr>
              <a:t>2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628" y="4018209"/>
            <a:ext cx="2922158" cy="2045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44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z="1800" b="1" smtClean="0">
                <a:solidFill>
                  <a:schemeClr val="tx1"/>
                </a:solidFill>
              </a:rPr>
              <a:t>20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474" y="1275008"/>
            <a:ext cx="8980728" cy="4816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62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846" y="489397"/>
            <a:ext cx="10515600" cy="71189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Tap root length (cm)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z="1800" b="1" smtClean="0">
                <a:solidFill>
                  <a:schemeClr val="tx1"/>
                </a:solidFill>
              </a:rPr>
              <a:t>21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491" y="1490276"/>
            <a:ext cx="9674260" cy="4185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40" y="5829836"/>
            <a:ext cx="618807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42090" y="116149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P&gt;0.05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7025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z="1800" b="1" smtClean="0">
                <a:solidFill>
                  <a:schemeClr val="tx1"/>
                </a:solidFill>
              </a:rPr>
              <a:t>22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746" y="1403797"/>
            <a:ext cx="8684931" cy="4872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01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6544" y="592428"/>
            <a:ext cx="10515600" cy="55734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Root dry mass (g)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z="1800" b="1" smtClean="0">
                <a:solidFill>
                  <a:schemeClr val="tx1"/>
                </a:solidFill>
              </a:rPr>
              <a:t>23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73" y="1720650"/>
            <a:ext cx="9493617" cy="4106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668" y="1243260"/>
            <a:ext cx="11953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270" y="5815013"/>
            <a:ext cx="6321425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45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z="1800" b="1" smtClean="0">
                <a:solidFill>
                  <a:schemeClr val="tx1"/>
                </a:solidFill>
              </a:rPr>
              <a:t>24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114" y="1378270"/>
            <a:ext cx="8669804" cy="479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9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907" y="540914"/>
            <a:ext cx="10515600" cy="64749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Shoot dry mass(g)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z="1800" b="1" smtClean="0">
                <a:solidFill>
                  <a:schemeClr val="tx1"/>
                </a:solidFill>
              </a:rPr>
              <a:t>25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932" y="1286142"/>
            <a:ext cx="15732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436" y="1754969"/>
            <a:ext cx="9318665" cy="3923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831" y="5772844"/>
            <a:ext cx="607218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05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z="1800" b="1" smtClean="0">
                <a:solidFill>
                  <a:schemeClr val="tx1"/>
                </a:solidFill>
              </a:rPr>
              <a:t>26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597" y="1159098"/>
            <a:ext cx="8479595" cy="4751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7" y="6017877"/>
            <a:ext cx="37068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40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9119" y="389697"/>
            <a:ext cx="10515600" cy="67325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Leaf area(cm</a:t>
            </a:r>
            <a:r>
              <a:rPr lang="en-US" baseline="30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z="1800" b="1" smtClean="0">
                <a:solidFill>
                  <a:schemeClr val="tx1"/>
                </a:solidFill>
              </a:rPr>
              <a:t>27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777" y="1658215"/>
            <a:ext cx="9784343" cy="408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561" y="934166"/>
            <a:ext cx="10429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85" y="5739684"/>
            <a:ext cx="58642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62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z="1800" b="1" smtClean="0">
                <a:solidFill>
                  <a:schemeClr val="tx1"/>
                </a:solidFill>
              </a:rPr>
              <a:t>28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146" y="1300766"/>
            <a:ext cx="8429425" cy="468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4999"/>
            <a:ext cx="35607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65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7822847"/>
              </p:ext>
            </p:extLst>
          </p:nvPr>
        </p:nvGraphicFramePr>
        <p:xfrm>
          <a:off x="1147584" y="1455312"/>
          <a:ext cx="10019763" cy="4754880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10019763"/>
              </a:tblGrid>
              <a:tr h="68658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</a:rPr>
                        <a:t>Main plot factor       </a:t>
                      </a:r>
                      <a:r>
                        <a:rPr lang="en-US" sz="1600" dirty="0" smtClean="0">
                          <a:solidFill>
                            <a:srgbClr val="FFFF00"/>
                          </a:solidFill>
                          <a:effectLst/>
                        </a:rPr>
                        <a:t>   </a:t>
                      </a:r>
                      <a:r>
                        <a:rPr lang="en-US" sz="1600" dirty="0" smtClean="0">
                          <a:effectLst/>
                        </a:rPr>
                        <a:t>Upper </a:t>
                      </a:r>
                      <a:r>
                        <a:rPr lang="en-US" sz="1600" dirty="0">
                          <a:effectLst/>
                        </a:rPr>
                        <a:t>leaf             </a:t>
                      </a:r>
                      <a:r>
                        <a:rPr lang="en-US" sz="1600" dirty="0" err="1">
                          <a:effectLst/>
                        </a:rPr>
                        <a:t>Leaf</a:t>
                      </a:r>
                      <a:r>
                        <a:rPr lang="en-US" sz="1600" dirty="0">
                          <a:effectLst/>
                        </a:rPr>
                        <a:t>                          </a:t>
                      </a:r>
                      <a:r>
                        <a:rPr lang="en-US" sz="1600" dirty="0" smtClean="0">
                          <a:effectLst/>
                        </a:rPr>
                        <a:t>             </a:t>
                      </a:r>
                      <a:r>
                        <a:rPr lang="en-US" sz="1600" dirty="0" err="1" smtClean="0">
                          <a:effectLst/>
                        </a:rPr>
                        <a:t>Leaf</a:t>
                      </a:r>
                      <a:r>
                        <a:rPr lang="en-US" sz="1600" dirty="0" smtClean="0">
                          <a:effectLst/>
                        </a:rPr>
                        <a:t>                           </a:t>
                      </a:r>
                      <a:r>
                        <a:rPr lang="en-US" sz="1600" dirty="0" err="1" smtClean="0">
                          <a:effectLst/>
                        </a:rPr>
                        <a:t>Thrips</a:t>
                      </a:r>
                      <a:r>
                        <a:rPr lang="en-US" sz="1600" dirty="0" smtClean="0">
                          <a:effectLst/>
                        </a:rPr>
                        <a:t>                      </a:t>
                      </a:r>
                      <a:r>
                        <a:rPr lang="en-US" sz="1600" dirty="0">
                          <a:effectLst/>
                        </a:rPr>
                        <a:t>Lower leaf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                               </a:t>
                      </a:r>
                      <a:r>
                        <a:rPr lang="en-US" sz="1600" dirty="0" smtClean="0">
                          <a:effectLst/>
                        </a:rPr>
                        <a:t>     Gall </a:t>
                      </a:r>
                      <a:r>
                        <a:rPr lang="en-US" sz="1600" dirty="0">
                          <a:effectLst/>
                        </a:rPr>
                        <a:t>(%)          </a:t>
                      </a:r>
                      <a:r>
                        <a:rPr lang="en-US" sz="1600" dirty="0" smtClean="0">
                          <a:effectLst/>
                        </a:rPr>
                        <a:t>       Caterpillar </a:t>
                      </a:r>
                      <a:r>
                        <a:rPr lang="en-US" sz="1600" dirty="0">
                          <a:effectLst/>
                        </a:rPr>
                        <a:t>(%)          </a:t>
                      </a:r>
                      <a:r>
                        <a:rPr lang="en-US" sz="1600" dirty="0" smtClean="0">
                          <a:effectLst/>
                        </a:rPr>
                        <a:t>           Blight </a:t>
                      </a:r>
                      <a:r>
                        <a:rPr lang="en-US" sz="1600" dirty="0">
                          <a:effectLst/>
                        </a:rPr>
                        <a:t>(%)            </a:t>
                      </a:r>
                      <a:r>
                        <a:rPr lang="en-US" sz="1600" dirty="0" smtClean="0">
                          <a:effectLst/>
                        </a:rPr>
                        <a:t>    </a:t>
                      </a:r>
                      <a:r>
                        <a:rPr lang="en-US" sz="1600" dirty="0">
                          <a:effectLst/>
                        </a:rPr>
                        <a:t>(%)	        </a:t>
                      </a:r>
                      <a:r>
                        <a:rPr lang="en-US" sz="1600" dirty="0" smtClean="0">
                          <a:effectLst/>
                        </a:rPr>
                        <a:t>                   Gall </a:t>
                      </a:r>
                      <a:r>
                        <a:rPr lang="en-US" sz="1600" dirty="0">
                          <a:effectLst/>
                        </a:rPr>
                        <a:t>(%)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71971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1(Barrel method)     </a:t>
                      </a:r>
                      <a:r>
                        <a:rPr lang="en-US" sz="1600" dirty="0" smtClean="0">
                          <a:effectLst/>
                        </a:rPr>
                        <a:t>    </a:t>
                      </a:r>
                      <a:r>
                        <a:rPr lang="en-US" sz="1600" dirty="0">
                          <a:effectLst/>
                        </a:rPr>
                        <a:t>1.2638           </a:t>
                      </a:r>
                      <a:r>
                        <a:rPr lang="en-US" sz="1600" dirty="0" smtClean="0">
                          <a:effectLst/>
                        </a:rPr>
                        <a:t>       2.5669                                   1.1138                      1.4325                     6.3838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2(Pit method)          </a:t>
                      </a:r>
                      <a:r>
                        <a:rPr lang="en-US" sz="1600" dirty="0" smtClean="0">
                          <a:effectLst/>
                        </a:rPr>
                        <a:t>     </a:t>
                      </a:r>
                      <a:r>
                        <a:rPr lang="en-US" sz="1600" dirty="0">
                          <a:effectLst/>
                        </a:rPr>
                        <a:t>1.6331           </a:t>
                      </a:r>
                      <a:r>
                        <a:rPr lang="en-US" sz="1600" dirty="0" smtClean="0">
                          <a:effectLst/>
                        </a:rPr>
                        <a:t>       2.5894                                   1.1738                      </a:t>
                      </a:r>
                      <a:r>
                        <a:rPr lang="en-US" sz="1600" dirty="0">
                          <a:effectLst/>
                        </a:rPr>
                        <a:t>1.3588           </a:t>
                      </a:r>
                      <a:r>
                        <a:rPr lang="en-US" sz="1600" dirty="0" smtClean="0">
                          <a:effectLst/>
                        </a:rPr>
                        <a:t>          5.1362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3536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Significance            </a:t>
                      </a:r>
                      <a:r>
                        <a:rPr lang="en-US" sz="1600" dirty="0" smtClean="0">
                          <a:effectLst/>
                        </a:rPr>
                        <a:t>       NS                         </a:t>
                      </a:r>
                      <a:r>
                        <a:rPr lang="en-US" sz="1600" dirty="0" err="1" smtClean="0">
                          <a:effectLst/>
                        </a:rPr>
                        <a:t>NS</a:t>
                      </a:r>
                      <a:r>
                        <a:rPr lang="en-US" sz="1600" dirty="0" smtClean="0">
                          <a:effectLst/>
                        </a:rPr>
                        <a:t>                                           </a:t>
                      </a:r>
                      <a:r>
                        <a:rPr lang="en-US" sz="1600" dirty="0" err="1" smtClean="0">
                          <a:effectLst/>
                        </a:rPr>
                        <a:t>NS</a:t>
                      </a:r>
                      <a:r>
                        <a:rPr lang="en-US" sz="1600" dirty="0" smtClean="0">
                          <a:effectLst/>
                        </a:rPr>
                        <a:t>                             </a:t>
                      </a:r>
                      <a:r>
                        <a:rPr lang="en-US" sz="1600" dirty="0" err="1" smtClean="0">
                          <a:effectLst/>
                        </a:rPr>
                        <a:t>NS</a:t>
                      </a:r>
                      <a:r>
                        <a:rPr lang="en-US" sz="1600" dirty="0" smtClean="0">
                          <a:effectLst/>
                        </a:rPr>
                        <a:t>                            </a:t>
                      </a:r>
                      <a:r>
                        <a:rPr lang="en-US" sz="1600" dirty="0" err="1">
                          <a:effectLst/>
                        </a:rPr>
                        <a:t>NS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3536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</a:rPr>
                        <a:t>Sub  plot factor 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14455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0% </a:t>
                      </a:r>
                      <a:r>
                        <a:rPr lang="en-US" sz="1600" dirty="0" err="1">
                          <a:effectLst/>
                        </a:rPr>
                        <a:t>biochar</a:t>
                      </a:r>
                      <a:r>
                        <a:rPr lang="en-US" sz="1600" dirty="0">
                          <a:effectLst/>
                        </a:rPr>
                        <a:t>              </a:t>
                      </a:r>
                      <a:r>
                        <a:rPr lang="en-US" sz="1600" dirty="0" smtClean="0">
                          <a:effectLst/>
                        </a:rPr>
                        <a:t>      3.01</a:t>
                      </a:r>
                      <a:r>
                        <a:rPr lang="en-US" sz="1600" baseline="30000" dirty="0" smtClean="0">
                          <a:effectLst/>
                        </a:rPr>
                        <a:t>a        </a:t>
                      </a:r>
                      <a:r>
                        <a:rPr lang="en-US" sz="1600" dirty="0" smtClean="0">
                          <a:effectLst/>
                        </a:rPr>
                        <a:t>                </a:t>
                      </a:r>
                      <a:r>
                        <a:rPr lang="en-US" sz="1600" dirty="0">
                          <a:effectLst/>
                        </a:rPr>
                        <a:t>0.5375</a:t>
                      </a:r>
                      <a:r>
                        <a:rPr lang="en-US" sz="1600" baseline="30000" dirty="0">
                          <a:effectLst/>
                        </a:rPr>
                        <a:t>a           </a:t>
                      </a:r>
                      <a:r>
                        <a:rPr lang="en-US" sz="1600" dirty="0">
                          <a:effectLst/>
                        </a:rPr>
                        <a:t>          </a:t>
                      </a:r>
                      <a:r>
                        <a:rPr lang="en-US" sz="1600" dirty="0" smtClean="0">
                          <a:effectLst/>
                        </a:rPr>
                        <a:t>                </a:t>
                      </a:r>
                      <a:r>
                        <a:rPr lang="en-US" sz="1600" dirty="0">
                          <a:effectLst/>
                        </a:rPr>
                        <a:t>3.5050</a:t>
                      </a:r>
                      <a:r>
                        <a:rPr lang="en-US" sz="1600" baseline="30000" dirty="0">
                          <a:effectLst/>
                        </a:rPr>
                        <a:t>a</a:t>
                      </a:r>
                      <a:r>
                        <a:rPr lang="en-US" sz="1600" dirty="0">
                          <a:effectLst/>
                        </a:rPr>
                        <a:t>           </a:t>
                      </a:r>
                      <a:r>
                        <a:rPr lang="en-US" sz="1600" dirty="0" smtClean="0">
                          <a:effectLst/>
                        </a:rPr>
                        <a:t>          </a:t>
                      </a:r>
                      <a:r>
                        <a:rPr lang="en-US" sz="1600" dirty="0">
                          <a:effectLst/>
                        </a:rPr>
                        <a:t>4.65</a:t>
                      </a:r>
                      <a:r>
                        <a:rPr lang="en-US" sz="1600" baseline="30000" dirty="0">
                          <a:effectLst/>
                        </a:rPr>
                        <a:t>a </a:t>
                      </a:r>
                      <a:r>
                        <a:rPr lang="en-US" sz="1600" dirty="0">
                          <a:effectLst/>
                        </a:rPr>
                        <a:t>            </a:t>
                      </a:r>
                      <a:r>
                        <a:rPr lang="en-US" sz="1600" dirty="0" smtClean="0">
                          <a:effectLst/>
                        </a:rPr>
                        <a:t>           </a:t>
                      </a:r>
                      <a:r>
                        <a:rPr lang="en-US" sz="1600" dirty="0">
                          <a:effectLst/>
                        </a:rPr>
                        <a:t>5.0050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2% </a:t>
                      </a:r>
                      <a:r>
                        <a:rPr lang="en-US" sz="1600" dirty="0" err="1">
                          <a:effectLst/>
                        </a:rPr>
                        <a:t>biochar</a:t>
                      </a:r>
                      <a:r>
                        <a:rPr lang="en-US" sz="1600" dirty="0">
                          <a:effectLst/>
                        </a:rPr>
                        <a:t>             </a:t>
                      </a:r>
                      <a:r>
                        <a:rPr lang="en-US" sz="1600" dirty="0" smtClean="0">
                          <a:effectLst/>
                        </a:rPr>
                        <a:t>       </a:t>
                      </a:r>
                      <a:r>
                        <a:rPr lang="en-US" sz="1600" dirty="0">
                          <a:effectLst/>
                        </a:rPr>
                        <a:t>0.8038</a:t>
                      </a:r>
                      <a:r>
                        <a:rPr lang="en-US" sz="1600" baseline="30000" dirty="0">
                          <a:effectLst/>
                        </a:rPr>
                        <a:t>b</a:t>
                      </a:r>
                      <a:r>
                        <a:rPr lang="en-US" sz="1600" dirty="0">
                          <a:effectLst/>
                        </a:rPr>
                        <a:t>          </a:t>
                      </a:r>
                      <a:r>
                        <a:rPr lang="en-US" sz="1600" dirty="0" smtClean="0">
                          <a:effectLst/>
                        </a:rPr>
                        <a:t>      1.9275</a:t>
                      </a:r>
                      <a:r>
                        <a:rPr lang="en-US" sz="1600" baseline="30000" dirty="0" smtClean="0">
                          <a:effectLst/>
                        </a:rPr>
                        <a:t>ab</a:t>
                      </a:r>
                      <a:r>
                        <a:rPr lang="en-US" sz="1600" dirty="0" smtClean="0">
                          <a:effectLst/>
                        </a:rPr>
                        <a:t>                                </a:t>
                      </a:r>
                      <a:r>
                        <a:rPr lang="en-US" sz="1600" dirty="0">
                          <a:effectLst/>
                        </a:rPr>
                        <a:t>0.4888</a:t>
                      </a:r>
                      <a:r>
                        <a:rPr lang="en-US" sz="1600" baseline="30000" dirty="0">
                          <a:effectLst/>
                        </a:rPr>
                        <a:t>b</a:t>
                      </a:r>
                      <a:r>
                        <a:rPr lang="en-US" sz="1600" dirty="0">
                          <a:effectLst/>
                        </a:rPr>
                        <a:t>            </a:t>
                      </a:r>
                      <a:r>
                        <a:rPr lang="en-US" sz="1600" dirty="0" smtClean="0">
                          <a:effectLst/>
                        </a:rPr>
                        <a:t>         </a:t>
                      </a:r>
                      <a:r>
                        <a:rPr lang="en-US" sz="1600" dirty="0">
                          <a:effectLst/>
                        </a:rPr>
                        <a:t>0.06625</a:t>
                      </a:r>
                      <a:r>
                        <a:rPr lang="en-US" sz="1600" baseline="30000" dirty="0">
                          <a:effectLst/>
                        </a:rPr>
                        <a:t>b   </a:t>
                      </a:r>
                      <a:r>
                        <a:rPr lang="en-US" sz="1600" dirty="0">
                          <a:effectLst/>
                        </a:rPr>
                        <a:t>      </a:t>
                      </a:r>
                      <a:r>
                        <a:rPr lang="en-US" sz="1600" dirty="0" smtClean="0">
                          <a:effectLst/>
                        </a:rPr>
                        <a:t>         5.1163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4% </a:t>
                      </a:r>
                      <a:r>
                        <a:rPr lang="en-US" sz="1600" dirty="0" err="1">
                          <a:effectLst/>
                        </a:rPr>
                        <a:t>biochar</a:t>
                      </a:r>
                      <a:r>
                        <a:rPr lang="en-US" sz="1600" dirty="0">
                          <a:effectLst/>
                        </a:rPr>
                        <a:t>             </a:t>
                      </a:r>
                      <a:r>
                        <a:rPr lang="en-US" sz="1600" dirty="0" smtClean="0">
                          <a:effectLst/>
                        </a:rPr>
                        <a:t>     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1.0563</a:t>
                      </a:r>
                      <a:r>
                        <a:rPr lang="en-US" sz="1600" baseline="30000" dirty="0">
                          <a:effectLst/>
                        </a:rPr>
                        <a:t>b</a:t>
                      </a:r>
                      <a:r>
                        <a:rPr lang="en-US" sz="1600" dirty="0">
                          <a:effectLst/>
                        </a:rPr>
                        <a:t>         </a:t>
                      </a:r>
                      <a:r>
                        <a:rPr lang="en-US" sz="1600" dirty="0" smtClean="0">
                          <a:effectLst/>
                        </a:rPr>
                        <a:t>     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2.4075</a:t>
                      </a:r>
                      <a:r>
                        <a:rPr lang="en-US" sz="1600" baseline="30000" dirty="0">
                          <a:effectLst/>
                        </a:rPr>
                        <a:t>ab</a:t>
                      </a:r>
                      <a:r>
                        <a:rPr lang="en-US" sz="1600" dirty="0">
                          <a:effectLst/>
                        </a:rPr>
                        <a:t>               </a:t>
                      </a:r>
                      <a:r>
                        <a:rPr lang="en-US" sz="1600" dirty="0" smtClean="0">
                          <a:effectLst/>
                        </a:rPr>
                        <a:t>                 </a:t>
                      </a:r>
                      <a:r>
                        <a:rPr lang="en-US" sz="1600" dirty="0">
                          <a:effectLst/>
                        </a:rPr>
                        <a:t>0.47</a:t>
                      </a:r>
                      <a:r>
                        <a:rPr lang="en-US" sz="1600" baseline="30000" dirty="0">
                          <a:effectLst/>
                        </a:rPr>
                        <a:t>b</a:t>
                      </a:r>
                      <a:r>
                        <a:rPr lang="en-US" sz="1600" dirty="0">
                          <a:effectLst/>
                        </a:rPr>
                        <a:t>               </a:t>
                      </a:r>
                      <a:r>
                        <a:rPr lang="en-US" sz="1600" dirty="0" smtClean="0">
                          <a:effectLst/>
                        </a:rPr>
                        <a:t>           </a:t>
                      </a:r>
                      <a:r>
                        <a:rPr lang="en-US" sz="1600" dirty="0">
                          <a:effectLst/>
                        </a:rPr>
                        <a:t>0.2238</a:t>
                      </a:r>
                      <a:r>
                        <a:rPr lang="en-US" sz="1600" baseline="30000" dirty="0">
                          <a:effectLst/>
                        </a:rPr>
                        <a:t>b </a:t>
                      </a:r>
                      <a:r>
                        <a:rPr lang="en-US" sz="1600" dirty="0">
                          <a:effectLst/>
                        </a:rPr>
                        <a:t>        </a:t>
                      </a:r>
                      <a:r>
                        <a:rPr lang="en-US" sz="1600" dirty="0" smtClean="0">
                          <a:effectLst/>
                        </a:rPr>
                        <a:t>          </a:t>
                      </a:r>
                      <a:r>
                        <a:rPr lang="en-US" sz="1600" dirty="0">
                          <a:effectLst/>
                        </a:rPr>
                        <a:t>6.7131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8% </a:t>
                      </a:r>
                      <a:r>
                        <a:rPr lang="en-US" sz="1600" dirty="0" err="1">
                          <a:effectLst/>
                        </a:rPr>
                        <a:t>biochar</a:t>
                      </a:r>
                      <a:r>
                        <a:rPr lang="en-US" sz="1600" dirty="0">
                          <a:effectLst/>
                        </a:rPr>
                        <a:t>              </a:t>
                      </a:r>
                      <a:r>
                        <a:rPr lang="en-US" sz="1600" dirty="0" smtClean="0">
                          <a:effectLst/>
                        </a:rPr>
                        <a:t>      0.9238</a:t>
                      </a:r>
                      <a:r>
                        <a:rPr lang="en-US" sz="1600" baseline="30000" dirty="0" smtClean="0">
                          <a:effectLst/>
                        </a:rPr>
                        <a:t>b</a:t>
                      </a:r>
                      <a:r>
                        <a:rPr lang="en-US" sz="1600" dirty="0" smtClean="0">
                          <a:effectLst/>
                        </a:rPr>
                        <a:t>                1.44</a:t>
                      </a:r>
                      <a:r>
                        <a:rPr lang="en-US" sz="1600" baseline="30000" dirty="0" smtClean="0">
                          <a:effectLst/>
                        </a:rPr>
                        <a:t>b</a:t>
                      </a:r>
                      <a:r>
                        <a:rPr lang="en-US" sz="1600" dirty="0" smtClean="0">
                          <a:effectLst/>
                        </a:rPr>
                        <a:t>                                      </a:t>
                      </a:r>
                      <a:r>
                        <a:rPr lang="en-US" sz="1600" dirty="0">
                          <a:effectLst/>
                        </a:rPr>
                        <a:t>0.1613</a:t>
                      </a:r>
                      <a:r>
                        <a:rPr lang="en-US" sz="1600" baseline="30000" dirty="0">
                          <a:effectLst/>
                        </a:rPr>
                        <a:t>b</a:t>
                      </a:r>
                      <a:r>
                        <a:rPr lang="en-US" sz="1600" dirty="0">
                          <a:effectLst/>
                        </a:rPr>
                        <a:t>            </a:t>
                      </a:r>
                      <a:r>
                        <a:rPr lang="en-US" sz="1600" dirty="0" smtClean="0">
                          <a:effectLst/>
                        </a:rPr>
                        <a:t>         </a:t>
                      </a:r>
                      <a:r>
                        <a:rPr lang="en-US" sz="1600" dirty="0">
                          <a:effectLst/>
                        </a:rPr>
                        <a:t>0.6425</a:t>
                      </a:r>
                      <a:r>
                        <a:rPr lang="en-US" sz="1600" baseline="30000" dirty="0">
                          <a:effectLst/>
                        </a:rPr>
                        <a:t>b</a:t>
                      </a:r>
                      <a:r>
                        <a:rPr lang="en-US" sz="1600" dirty="0">
                          <a:effectLst/>
                        </a:rPr>
                        <a:t>         </a:t>
                      </a:r>
                      <a:r>
                        <a:rPr lang="en-US" sz="1600" dirty="0" smtClean="0">
                          <a:effectLst/>
                        </a:rPr>
                        <a:t>          6.2075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88392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Significance             </a:t>
                      </a:r>
                      <a:r>
                        <a:rPr lang="en-US" sz="1600" dirty="0" smtClean="0">
                          <a:effectLst/>
                        </a:rPr>
                        <a:t>      </a:t>
                      </a:r>
                      <a:r>
                        <a:rPr lang="en-US" sz="1600" dirty="0">
                          <a:effectLst/>
                        </a:rPr>
                        <a:t>**                  </a:t>
                      </a:r>
                      <a:r>
                        <a:rPr lang="en-US" sz="1600" dirty="0" smtClean="0">
                          <a:effectLst/>
                        </a:rPr>
                        <a:t>        NS                                           </a:t>
                      </a:r>
                      <a:r>
                        <a:rPr lang="en-US" sz="1600" dirty="0">
                          <a:effectLst/>
                        </a:rPr>
                        <a:t>**                      </a:t>
                      </a:r>
                      <a:r>
                        <a:rPr lang="en-US" sz="1600" dirty="0" smtClean="0">
                          <a:effectLst/>
                        </a:rPr>
                        <a:t>        **                            NS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CV                           </a:t>
                      </a:r>
                      <a:r>
                        <a:rPr lang="en-US" sz="1600" dirty="0" smtClean="0">
                          <a:effectLst/>
                        </a:rPr>
                        <a:t>         98.72135             98.88647                              148.9461</a:t>
                      </a:r>
                      <a:r>
                        <a:rPr lang="en-US" sz="1600" dirty="0">
                          <a:effectLst/>
                        </a:rPr>
                        <a:t>.          </a:t>
                      </a:r>
                      <a:r>
                        <a:rPr lang="en-US" sz="1600" dirty="0" smtClean="0">
                          <a:effectLst/>
                        </a:rPr>
                        <a:t>       173.2757               50.93093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Significance              </a:t>
                      </a:r>
                      <a:r>
                        <a:rPr lang="en-US" sz="1600" dirty="0" smtClean="0">
                          <a:effectLst/>
                        </a:rPr>
                        <a:t>     **                          NS                                          </a:t>
                      </a:r>
                      <a:r>
                        <a:rPr lang="en-US" sz="1600" dirty="0" err="1" smtClean="0">
                          <a:effectLst/>
                        </a:rPr>
                        <a:t>NS</a:t>
                      </a:r>
                      <a:r>
                        <a:rPr lang="en-US" sz="1600" dirty="0" smtClean="0">
                          <a:effectLst/>
                        </a:rPr>
                        <a:t>                               </a:t>
                      </a:r>
                      <a:r>
                        <a:rPr lang="en-US" sz="1600" dirty="0" err="1" smtClean="0">
                          <a:effectLst/>
                        </a:rPr>
                        <a:t>NS</a:t>
                      </a:r>
                      <a:r>
                        <a:rPr lang="en-US" sz="1600" dirty="0" smtClean="0">
                          <a:effectLst/>
                        </a:rPr>
                        <a:t>                          </a:t>
                      </a:r>
                      <a:r>
                        <a:rPr lang="en-US" sz="1600" dirty="0" err="1" smtClean="0">
                          <a:effectLst/>
                        </a:rPr>
                        <a:t>NS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z="1800" b="1" smtClean="0">
                <a:solidFill>
                  <a:schemeClr val="tx1"/>
                </a:solidFill>
              </a:rPr>
              <a:t>29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290" y="309407"/>
            <a:ext cx="8413750" cy="772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0853" y="6177497"/>
            <a:ext cx="3544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** significantly different (p&lt;0.05)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26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9883"/>
          </a:xfrm>
        </p:spPr>
        <p:txBody>
          <a:bodyPr>
            <a:normAutofit/>
          </a:bodyPr>
          <a:lstStyle/>
          <a:p>
            <a:pPr algn="ctr"/>
            <a:r>
              <a:rPr lang="en-US" sz="4400" u="sng" dirty="0">
                <a:latin typeface="+mn-lt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276" y="1593806"/>
            <a:ext cx="10864403" cy="45365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Scientific name: </a:t>
            </a:r>
            <a:r>
              <a:rPr lang="en-US" i="1" dirty="0" err="1"/>
              <a:t>Cinnamomum</a:t>
            </a:r>
            <a:r>
              <a:rPr lang="en-US" i="1" dirty="0"/>
              <a:t>  </a:t>
            </a:r>
            <a:r>
              <a:rPr lang="en-US" i="1" dirty="0" err="1"/>
              <a:t>zeylanicum</a:t>
            </a:r>
            <a:r>
              <a:rPr lang="en-US" i="1" dirty="0"/>
              <a:t> </a:t>
            </a:r>
            <a:r>
              <a:rPr lang="en-US" dirty="0" err="1"/>
              <a:t>Blume</a:t>
            </a:r>
            <a:endParaRPr lang="en-US" dirty="0"/>
          </a:p>
          <a:p>
            <a:r>
              <a:rPr lang="en-US" dirty="0"/>
              <a:t>Family : </a:t>
            </a:r>
            <a:r>
              <a:rPr lang="en-US" dirty="0" err="1"/>
              <a:t>Lauracae</a:t>
            </a:r>
            <a:r>
              <a:rPr lang="en-US" dirty="0"/>
              <a:t> </a:t>
            </a:r>
          </a:p>
          <a:p>
            <a:r>
              <a:rPr lang="en-US" dirty="0"/>
              <a:t>The miracle spice of Sri Lanka, world largest producer and regular supplier</a:t>
            </a:r>
          </a:p>
          <a:p>
            <a:r>
              <a:rPr lang="en-US" dirty="0"/>
              <a:t>Cinnamon cultivation presently concentrated along the western and southern coastal belts of the Sri Lanka.</a:t>
            </a:r>
          </a:p>
          <a:p>
            <a:r>
              <a:rPr lang="en-US" dirty="0"/>
              <a:t>Cinnamon is cultivated on nearly 34,774 hectare at the present(Census and Statistics Sri Lanka, 2020).</a:t>
            </a:r>
          </a:p>
          <a:p>
            <a:r>
              <a:rPr lang="en-US" dirty="0" err="1"/>
              <a:t>Biochar</a:t>
            </a:r>
            <a:r>
              <a:rPr lang="en-US" dirty="0"/>
              <a:t> produce from pyrolysis of organic waste with little or no available of air.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800" b="1" smtClean="0">
                <a:solidFill>
                  <a:schemeClr val="tx1"/>
                </a:solidFill>
              </a:rPr>
              <a:t>3</a:t>
            </a:fld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65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863" y="283335"/>
            <a:ext cx="6941712" cy="114622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Exchangeable Potassium  and </a:t>
            </a:r>
            <a:r>
              <a:rPr lang="en-US" sz="3600" dirty="0" smtClean="0"/>
              <a:t>available </a:t>
            </a:r>
            <a:r>
              <a:rPr lang="en-US" sz="3600" dirty="0"/>
              <a:t>Phosphorus in final potting media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z="1800" b="1" smtClean="0">
                <a:solidFill>
                  <a:schemeClr val="tx1"/>
                </a:solidFill>
              </a:rPr>
              <a:t>30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59" y="1596980"/>
            <a:ext cx="5183823" cy="4043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95" y="5771837"/>
            <a:ext cx="410368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769" y="1596980"/>
            <a:ext cx="5357611" cy="405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771" y="5771836"/>
            <a:ext cx="448627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03982" y="618491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P&lt;0.05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26580" y="618491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P&lt;0.05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0547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3057" y="592429"/>
            <a:ext cx="6889124" cy="78916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+mn-lt"/>
              </a:rPr>
              <a:t>Variation of EC and pH in final potting media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z="1800" b="1" smtClean="0">
                <a:solidFill>
                  <a:schemeClr val="tx1"/>
                </a:solidFill>
              </a:rPr>
              <a:t>31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84" y="1381542"/>
            <a:ext cx="5504139" cy="4010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81" y="5570559"/>
            <a:ext cx="37369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285" y="1352282"/>
            <a:ext cx="5422005" cy="403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503" y="5531924"/>
            <a:ext cx="43465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285" y="5964777"/>
            <a:ext cx="15732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7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482" y="515155"/>
            <a:ext cx="10515600" cy="750530"/>
          </a:xfrm>
        </p:spPr>
        <p:txBody>
          <a:bodyPr/>
          <a:lstStyle/>
          <a:p>
            <a:r>
              <a:rPr lang="en-US" dirty="0">
                <a:latin typeface="+mn-lt"/>
              </a:rPr>
              <a:t>Total </a:t>
            </a:r>
            <a:r>
              <a:rPr lang="en-US" dirty="0" smtClean="0">
                <a:latin typeface="+mn-lt"/>
              </a:rPr>
              <a:t>nitrogen(ppm)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z="1800" b="1" smtClean="0">
                <a:solidFill>
                  <a:schemeClr val="tx1"/>
                </a:solidFill>
              </a:rPr>
              <a:t>32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051" y="1613786"/>
            <a:ext cx="9455597" cy="409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16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6543" y="378005"/>
            <a:ext cx="10515600" cy="884125"/>
          </a:xfrm>
        </p:spPr>
        <p:txBody>
          <a:bodyPr/>
          <a:lstStyle/>
          <a:p>
            <a:r>
              <a:rPr lang="en-US" u="sng" dirty="0">
                <a:latin typeface="+mn-lt"/>
              </a:rPr>
              <a:t>Conclusion</a:t>
            </a:r>
            <a:r>
              <a:rPr lang="en-US" dirty="0">
                <a:latin typeface="+mn-l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076" y="1465016"/>
            <a:ext cx="10515600" cy="4351338"/>
          </a:xfrm>
        </p:spPr>
        <p:txBody>
          <a:bodyPr/>
          <a:lstStyle/>
          <a:p>
            <a:r>
              <a:rPr lang="en-US" dirty="0"/>
              <a:t>Barrel method is more effective in enhancing plant height than the pit method.</a:t>
            </a:r>
          </a:p>
          <a:p>
            <a:r>
              <a:rPr lang="en-US" dirty="0"/>
              <a:t>Addition of </a:t>
            </a:r>
            <a:r>
              <a:rPr lang="en-US" dirty="0" err="1"/>
              <a:t>biochar</a:t>
            </a:r>
            <a:r>
              <a:rPr lang="en-US" dirty="0"/>
              <a:t> (produced using barrel method) at the rate of 2% (w/w) is effective in promoting shoot dry mass and leaf area of cinnamon seedlings.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z="1800" b="1" smtClean="0">
                <a:solidFill>
                  <a:schemeClr val="tx1"/>
                </a:solidFill>
              </a:rPr>
              <a:t>33</a:t>
            </a:fld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1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6544" y="313610"/>
            <a:ext cx="10515600" cy="909883"/>
          </a:xfrm>
        </p:spPr>
        <p:txBody>
          <a:bodyPr/>
          <a:lstStyle/>
          <a:p>
            <a:r>
              <a:rPr lang="en-US" u="sng" dirty="0" smtClean="0">
                <a:latin typeface="+mn-lt"/>
              </a:rPr>
              <a:t>Recommendation</a:t>
            </a: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319" y="1555168"/>
            <a:ext cx="10515600" cy="4351338"/>
          </a:xfrm>
        </p:spPr>
        <p:txBody>
          <a:bodyPr/>
          <a:lstStyle/>
          <a:p>
            <a:r>
              <a:rPr lang="en-US" dirty="0"/>
              <a:t>Further studies are needed to evaluate the effect of Cinnamon wood </a:t>
            </a:r>
            <a:r>
              <a:rPr lang="en-US" dirty="0" err="1"/>
              <a:t>biochar</a:t>
            </a:r>
            <a:r>
              <a:rPr lang="en-US" dirty="0"/>
              <a:t> at different rates and methods of preparation on growth of Cinnamon seedlings.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z="1800" b="1" smtClean="0">
                <a:solidFill>
                  <a:schemeClr val="tx1"/>
                </a:solidFill>
              </a:rPr>
              <a:t>34</a:t>
            </a:fld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34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318" y="365125"/>
            <a:ext cx="10515600" cy="755337"/>
          </a:xfrm>
        </p:spPr>
        <p:txBody>
          <a:bodyPr>
            <a:normAutofit/>
          </a:bodyPr>
          <a:lstStyle/>
          <a:p>
            <a:pPr algn="ctr"/>
            <a:r>
              <a:rPr lang="en-US" u="sng" dirty="0">
                <a:latin typeface="+mn-lt"/>
              </a:rPr>
              <a:t>References </a:t>
            </a:r>
            <a:endParaRPr lang="en-US" sz="4400" u="sng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9555"/>
            <a:ext cx="10515600" cy="474740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Ahmad, Z. et al. (2021) ‘Chemosphere </a:t>
            </a:r>
            <a:r>
              <a:rPr lang="en-US" dirty="0" err="1"/>
              <a:t>Biochar</a:t>
            </a:r>
            <a:r>
              <a:rPr lang="en-US" dirty="0"/>
              <a:t> modulates mineral nitrogen dynamics in soil and terrestrial ecosystems : A critical review’, Chemosphere, 278, p. 130378. </a:t>
            </a:r>
          </a:p>
          <a:p>
            <a:r>
              <a:rPr lang="en-US" dirty="0"/>
              <a:t>Black, C., 1965. Methods of soil analysis part 1, </a:t>
            </a:r>
            <a:r>
              <a:rPr lang="en-US" dirty="0" err="1"/>
              <a:t>Madison,Wisconsin.USA</a:t>
            </a:r>
            <a:r>
              <a:rPr lang="en-US" dirty="0"/>
              <a:t>: </a:t>
            </a:r>
            <a:r>
              <a:rPr lang="en-US" dirty="0" err="1"/>
              <a:t>Am.Soc.Agron.Inc.Publi</a:t>
            </a:r>
            <a:r>
              <a:rPr lang="en-US" dirty="0"/>
              <a:t>. </a:t>
            </a:r>
          </a:p>
          <a:p>
            <a:r>
              <a:rPr lang="en-US" dirty="0" err="1"/>
              <a:t>Bremner</a:t>
            </a:r>
            <a:r>
              <a:rPr lang="en-US" dirty="0"/>
              <a:t>, J.M. and </a:t>
            </a:r>
            <a:r>
              <a:rPr lang="en-US" dirty="0" err="1"/>
              <a:t>Mulvaney</a:t>
            </a:r>
            <a:r>
              <a:rPr lang="en-US" dirty="0"/>
              <a:t>, C.S. (1982) Nitrogen-Total. In: Methods of soil analysis. Part 2. Chemical and microbiological properties, Page, A.L., Miller, R.H. and Keeney, D.R. Eds., American Society of Agronomy, Soil Science Society of America, Madison, Wisconsin, 595-624.</a:t>
            </a:r>
          </a:p>
          <a:p>
            <a:r>
              <a:rPr lang="en-US" dirty="0"/>
              <a:t>Li, C. et al. (2018) ‘</a:t>
            </a:r>
            <a:r>
              <a:rPr lang="en-US" dirty="0" err="1"/>
              <a:t>Geoderma</a:t>
            </a:r>
            <a:r>
              <a:rPr lang="en-US" dirty="0"/>
              <a:t> Impact of </a:t>
            </a:r>
            <a:r>
              <a:rPr lang="en-US" dirty="0" err="1"/>
              <a:t>biochar</a:t>
            </a:r>
            <a:r>
              <a:rPr lang="en-US" dirty="0"/>
              <a:t> addition on soil properties and water-fertilizer productivity of tomato in semi-arid region of Inner Mongolia , China’, 331(June), pp. 100–108.</a:t>
            </a:r>
          </a:p>
          <a:p>
            <a:r>
              <a:rPr lang="en-US" dirty="0"/>
              <a:t>Olsen, S., Cole, C., Watanabe, F. &amp; Dean, L., 1954. Estimation of available phosphorous in soils by extraction with sodium bicarbonate. Circ. U.S. Dept., Volume 939, pp. 1 - 19.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800" b="1" smtClean="0">
                <a:solidFill>
                  <a:schemeClr val="tx1"/>
                </a:solidFill>
              </a:rPr>
              <a:t>35</a:t>
            </a:fld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52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800" b="1" smtClean="0">
                <a:solidFill>
                  <a:schemeClr val="tx1"/>
                </a:solidFill>
              </a:rPr>
              <a:t>36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7887"/>
            <a:ext cx="12192000" cy="2524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835" y="3335629"/>
            <a:ext cx="3810330" cy="257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07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929" y="365125"/>
            <a:ext cx="10515600" cy="922762"/>
          </a:xfrm>
        </p:spPr>
        <p:txBody>
          <a:bodyPr/>
          <a:lstStyle/>
          <a:p>
            <a:pPr algn="ctr"/>
            <a:r>
              <a:rPr lang="en-US" sz="4000" dirty="0">
                <a:latin typeface="Calibri"/>
                <a:ea typeface="+mn-ea"/>
                <a:cs typeface="+mn-cs"/>
              </a:rPr>
              <a:t>Problem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441" y="1584316"/>
            <a:ext cx="10971727" cy="4322405"/>
          </a:xfrm>
        </p:spPr>
        <p:txBody>
          <a:bodyPr/>
          <a:lstStyle/>
          <a:p>
            <a:r>
              <a:rPr lang="en-US" dirty="0"/>
              <a:t>The predominant potting components for cinnamon nurseries are </a:t>
            </a:r>
            <a:r>
              <a:rPr lang="en-US" b="1" dirty="0"/>
              <a:t>top soil: cow dung: coir dust: coarse sand (1:1:1:1) </a:t>
            </a:r>
            <a:r>
              <a:rPr lang="en-US" dirty="0"/>
              <a:t>(Cinnamon – Dept. of Export Agriculture, 2022). </a:t>
            </a:r>
          </a:p>
          <a:p>
            <a:r>
              <a:rPr lang="en-US" dirty="0"/>
              <a:t>Cinnamon production increased marginally to 20,866 metric tons in 2020 (Census and Statistics Sri Lanka, 2020).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938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800" b="1" smtClean="0"/>
              <a:t>4</a:t>
            </a:fld>
            <a:endParaRPr lang="en-US" sz="1800" b="1" dirty="0"/>
          </a:p>
        </p:txBody>
      </p:sp>
      <p:pic>
        <p:nvPicPr>
          <p:cNvPr id="6" name="Picture 2" descr="C:\Users\ASUS\Documents\IMG-20221222-WA0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549" y="3745519"/>
            <a:ext cx="1852749" cy="198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81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74972"/>
            <a:ext cx="10515600" cy="1325563"/>
          </a:xfrm>
        </p:spPr>
        <p:txBody>
          <a:bodyPr>
            <a:norm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u="sng" dirty="0">
                <a:latin typeface="+mn-lt"/>
                <a:ea typeface="Calibri" panose="020F0502020204030204" pitchFamily="34" charset="0"/>
                <a:cs typeface="Iskoola Pota" panose="02010503010101010104" pitchFamily="2" charset="0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find out the effect of different preparation method and application rate of Cinnamon wood </a:t>
            </a:r>
            <a:r>
              <a:rPr lang="en-US" dirty="0" err="1"/>
              <a:t>biochar</a:t>
            </a:r>
            <a:r>
              <a:rPr lang="en-US" dirty="0"/>
              <a:t> as a potting mixture on growth of cinnamon seedlings.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800" b="1" smtClean="0">
                <a:solidFill>
                  <a:schemeClr val="tx1"/>
                </a:solidFill>
              </a:rPr>
              <a:t>5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3679199"/>
            <a:ext cx="3505200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34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pPr algn="ctr"/>
            <a:r>
              <a:rPr lang="en-US" sz="4400" u="sng" dirty="0">
                <a:latin typeface="+mn-lt"/>
              </a:rPr>
              <a:t>Material and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0919"/>
            <a:ext cx="10515600" cy="491483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1. Location </a:t>
            </a:r>
          </a:p>
          <a:p>
            <a:r>
              <a:rPr lang="en-US" dirty="0"/>
              <a:t>Soil and plant nutrition Division of National Cinnamon Research and Training Center, </a:t>
            </a:r>
            <a:r>
              <a:rPr lang="en-US" dirty="0" err="1"/>
              <a:t>Palolpitiya</a:t>
            </a:r>
            <a:r>
              <a:rPr lang="en-US" dirty="0"/>
              <a:t>, </a:t>
            </a:r>
            <a:r>
              <a:rPr lang="en-US" dirty="0" err="1"/>
              <a:t>Thihagoda</a:t>
            </a:r>
            <a:r>
              <a:rPr lang="en-US" dirty="0"/>
              <a:t>, </a:t>
            </a:r>
            <a:r>
              <a:rPr lang="en-US" dirty="0" err="1"/>
              <a:t>Matara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800" b="1" smtClean="0">
                <a:solidFill>
                  <a:schemeClr val="tx1"/>
                </a:solidFill>
              </a:rPr>
              <a:t>6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819" y="3463456"/>
            <a:ext cx="4224337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58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844" y="622705"/>
            <a:ext cx="10515600" cy="433364"/>
          </a:xfrm>
        </p:spPr>
        <p:txBody>
          <a:bodyPr>
            <a:noAutofit/>
          </a:bodyPr>
          <a:lstStyle/>
          <a:p>
            <a:r>
              <a:rPr lang="en-US" sz="4000" dirty="0">
                <a:latin typeface="+mn-lt"/>
              </a:rPr>
              <a:t>2. Experimental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5" y="1233198"/>
            <a:ext cx="11513713" cy="3712290"/>
          </a:xfrm>
        </p:spPr>
        <p:txBody>
          <a:bodyPr>
            <a:normAutofit/>
          </a:bodyPr>
          <a:lstStyle/>
          <a:p>
            <a:r>
              <a:rPr lang="en-US" dirty="0"/>
              <a:t>The experiment was conducted in a Split-Plot design with four replicates. </a:t>
            </a:r>
          </a:p>
          <a:p>
            <a:r>
              <a:rPr lang="en-US" dirty="0">
                <a:solidFill>
                  <a:srgbClr val="002060"/>
                </a:solidFill>
              </a:rPr>
              <a:t>Main plot factor-</a:t>
            </a:r>
            <a:r>
              <a:rPr lang="en-US" dirty="0"/>
              <a:t> Preparation method  - Double Barrel method(60 </a:t>
            </a:r>
            <a:r>
              <a:rPr lang="en-US" dirty="0" smtClean="0"/>
              <a:t>minutes)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           </a:t>
            </a:r>
            <a:r>
              <a:rPr lang="en-US" dirty="0"/>
              <a:t>Cone Pit method(60 minutes)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Sub </a:t>
            </a:r>
            <a:r>
              <a:rPr lang="en-US" dirty="0">
                <a:solidFill>
                  <a:srgbClr val="002060"/>
                </a:solidFill>
              </a:rPr>
              <a:t>plot factor </a:t>
            </a:r>
            <a:r>
              <a:rPr lang="en-US" dirty="0"/>
              <a:t>-   Application rate of </a:t>
            </a:r>
            <a:r>
              <a:rPr lang="en-US" dirty="0" err="1"/>
              <a:t>biochar</a:t>
            </a:r>
            <a:r>
              <a:rPr lang="en-US" dirty="0"/>
              <a:t> as weight basis –  </a:t>
            </a:r>
            <a:r>
              <a:rPr lang="en-US" dirty="0" smtClean="0"/>
              <a:t> 0</a:t>
            </a:r>
            <a:r>
              <a:rPr lang="en-US" dirty="0"/>
              <a:t>%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                             2 </a:t>
            </a:r>
            <a:r>
              <a:rPr lang="en-US" dirty="0"/>
              <a:t>%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                                                         4% 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                                                         8%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z="1800" b="1" smtClean="0">
                <a:solidFill>
                  <a:schemeClr val="tx1"/>
                </a:solidFill>
              </a:rPr>
              <a:t>7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4096" y="5047324"/>
            <a:ext cx="994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000" dirty="0"/>
              <a:t>7 treatment combination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/>
              <a:t>Each block was contained nine pots with five plants</a:t>
            </a:r>
          </a:p>
        </p:txBody>
      </p:sp>
    </p:spTree>
    <p:extLst>
      <p:ext uri="{BB962C8B-B14F-4D97-AF65-F5344CB8AC3E}">
        <p14:creationId xmlns:p14="http://schemas.microsoft.com/office/powerpoint/2010/main" val="199111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6088" y="378005"/>
            <a:ext cx="9168684" cy="665186"/>
          </a:xfrm>
        </p:spPr>
        <p:txBody>
          <a:bodyPr>
            <a:normAutofit fontScale="90000"/>
          </a:bodyPr>
          <a:lstStyle/>
          <a:p>
            <a:r>
              <a:rPr lang="en-US" dirty="0"/>
              <a:t>Table : Treatments of E</a:t>
            </a:r>
            <a:r>
              <a:rPr lang="en-US" dirty="0" smtClean="0"/>
              <a:t>xperiment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z="1800" b="1" smtClean="0">
                <a:solidFill>
                  <a:schemeClr val="tx1"/>
                </a:solidFill>
              </a:rPr>
              <a:t>8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98" y="1271833"/>
            <a:ext cx="9053848" cy="510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60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641" y="463639"/>
            <a:ext cx="8741827" cy="699015"/>
          </a:xfrm>
        </p:spPr>
        <p:txBody>
          <a:bodyPr/>
          <a:lstStyle/>
          <a:p>
            <a:r>
              <a:rPr lang="en-US" dirty="0"/>
              <a:t>Double barrel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53454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800" b="1" smtClean="0">
                <a:solidFill>
                  <a:schemeClr val="tx1"/>
                </a:solidFill>
              </a:rPr>
              <a:t>9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22" y="1621810"/>
            <a:ext cx="1505843" cy="3638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156" y="5443698"/>
            <a:ext cx="180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6” of cinnamon wood biomass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822" y="1624158"/>
            <a:ext cx="1693281" cy="3636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67014" y="5494821"/>
            <a:ext cx="2478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Measuring diameter and length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865" y="1577902"/>
            <a:ext cx="1810849" cy="368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28865" y="5541486"/>
            <a:ext cx="1983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 kg of wood pieces was added in to inner barrel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479" y="1624157"/>
            <a:ext cx="1806556" cy="3636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865479" y="5537028"/>
            <a:ext cx="2326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12kg of burning materials was added to outer barrel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952" y="1621810"/>
            <a:ext cx="1500187" cy="3638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568100" y="5567646"/>
            <a:ext cx="1287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Final weight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1785685" y="3575725"/>
            <a:ext cx="531153" cy="53224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332679" y="3630055"/>
            <a:ext cx="626455" cy="53224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7055032" y="3734980"/>
            <a:ext cx="627991" cy="52409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9903854" y="3734980"/>
            <a:ext cx="403915" cy="52409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0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819</Words>
  <Application>Microsoft Office PowerPoint</Application>
  <PresentationFormat>Custom</PresentationFormat>
  <Paragraphs>164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Effect of Cinnamon Wood (Cinnamomum zeylanicum Blume) Biochar as a Potting Media for Cinnamon Seedling</vt:lpstr>
      <vt:lpstr>Content</vt:lpstr>
      <vt:lpstr>Introduction</vt:lpstr>
      <vt:lpstr>Problem Identification</vt:lpstr>
      <vt:lpstr>Objectives</vt:lpstr>
      <vt:lpstr>Material and Methods</vt:lpstr>
      <vt:lpstr>2. Experimental design</vt:lpstr>
      <vt:lpstr>Table : Treatments of Experiment</vt:lpstr>
      <vt:lpstr>Double barrel method</vt:lpstr>
      <vt:lpstr>Cone pit method</vt:lpstr>
      <vt:lpstr>Treatment application</vt:lpstr>
      <vt:lpstr>4. Data collection </vt:lpstr>
      <vt:lpstr>Analysis of Chemical Properties in final Potting mixture</vt:lpstr>
      <vt:lpstr>Pest and disease</vt:lpstr>
      <vt:lpstr>Statistical Data Analysis  </vt:lpstr>
      <vt:lpstr>Results and discussion</vt:lpstr>
      <vt:lpstr>Plant height(cm)</vt:lpstr>
      <vt:lpstr>PowerPoint Presentation</vt:lpstr>
      <vt:lpstr>Shoot length (cm)</vt:lpstr>
      <vt:lpstr>PowerPoint Presentation</vt:lpstr>
      <vt:lpstr>Tap root length (cm)</vt:lpstr>
      <vt:lpstr>PowerPoint Presentation</vt:lpstr>
      <vt:lpstr>Root dry mass (g) </vt:lpstr>
      <vt:lpstr>PowerPoint Presentation</vt:lpstr>
      <vt:lpstr>Shoot dry mass(g)</vt:lpstr>
      <vt:lpstr>PowerPoint Presentation</vt:lpstr>
      <vt:lpstr>Leaf area(cm2)</vt:lpstr>
      <vt:lpstr>PowerPoint Presentation</vt:lpstr>
      <vt:lpstr>PowerPoint Presentation</vt:lpstr>
      <vt:lpstr>Exchangeable Potassium  and available Phosphorus in final potting media</vt:lpstr>
      <vt:lpstr>Variation of EC and pH in final potting media </vt:lpstr>
      <vt:lpstr>Total nitrogen(ppm)</vt:lpstr>
      <vt:lpstr>Conclusion </vt:lpstr>
      <vt:lpstr>Recommendation </vt:lpstr>
      <vt:lpstr>References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M.D. Anuradha</dc:creator>
  <cp:lastModifiedBy>ASUS</cp:lastModifiedBy>
  <cp:revision>88</cp:revision>
  <dcterms:created xsi:type="dcterms:W3CDTF">2023-02-09T03:28:20Z</dcterms:created>
  <dcterms:modified xsi:type="dcterms:W3CDTF">2023-02-25T08:29:17Z</dcterms:modified>
</cp:coreProperties>
</file>