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66" r:id="rId5"/>
    <p:sldId id="260" r:id="rId6"/>
    <p:sldId id="261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62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63" r:id="rId31"/>
    <p:sldId id="264" r:id="rId32"/>
    <p:sldId id="289" r:id="rId33"/>
    <p:sldId id="26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esktop\Book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esktop\Book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sng" strike="noStrike" kern="1200" spc="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 u="sng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Soil</a:t>
            </a:r>
            <a:r>
              <a:rPr lang="en-US" sz="2400" u="sng" baseline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moisture content of the field</a:t>
            </a:r>
            <a:endParaRPr lang="en-US" sz="2400" u="sng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sng" strike="noStrike" kern="1200" spc="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Sheet2!$C$1</c:f>
              <c:strCache>
                <c:ptCount val="1"/>
                <c:pt idx="0">
                  <c:v>Soil moisture content % at the moment of latex collection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Sheet2!$A$2:$A$11</c:f>
              <c:strCache>
                <c:ptCount val="10"/>
                <c:pt idx="0">
                  <c:v>2011 HP 42</c:v>
                </c:pt>
                <c:pt idx="1">
                  <c:v>2011 HP 42</c:v>
                </c:pt>
                <c:pt idx="2">
                  <c:v>2011 HP 202</c:v>
                </c:pt>
                <c:pt idx="3">
                  <c:v>2011 HP 202</c:v>
                </c:pt>
                <c:pt idx="4">
                  <c:v>2011 HP 297</c:v>
                </c:pt>
                <c:pt idx="5">
                  <c:v>2011 HP 297</c:v>
                </c:pt>
                <c:pt idx="6">
                  <c:v>2011 HP 300</c:v>
                </c:pt>
                <c:pt idx="7">
                  <c:v>2011 HP 300</c:v>
                </c:pt>
                <c:pt idx="8">
                  <c:v>RRISL 2006</c:v>
                </c:pt>
                <c:pt idx="9">
                  <c:v>RRISL 2006</c:v>
                </c:pt>
              </c:strCache>
            </c:strRef>
          </c:cat>
          <c:val>
            <c:numRef>
              <c:f>Sheet2!$C$2:$C$11</c:f>
              <c:numCache>
                <c:formatCode>General</c:formatCode>
                <c:ptCount val="10"/>
                <c:pt idx="0">
                  <c:v>2.2000000000000002</c:v>
                </c:pt>
                <c:pt idx="1">
                  <c:v>2.7</c:v>
                </c:pt>
                <c:pt idx="2">
                  <c:v>2</c:v>
                </c:pt>
                <c:pt idx="3">
                  <c:v>1.3</c:v>
                </c:pt>
                <c:pt idx="4">
                  <c:v>3.3</c:v>
                </c:pt>
                <c:pt idx="5">
                  <c:v>2.6</c:v>
                </c:pt>
                <c:pt idx="6">
                  <c:v>2.8</c:v>
                </c:pt>
                <c:pt idx="7">
                  <c:v>2.4</c:v>
                </c:pt>
                <c:pt idx="8">
                  <c:v>1.8</c:v>
                </c:pt>
                <c:pt idx="9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15-4CE1-B7F4-01130EE834CD}"/>
            </c:ext>
          </c:extLst>
        </c:ser>
        <c:ser>
          <c:idx val="1"/>
          <c:order val="1"/>
          <c:tx>
            <c:strRef>
              <c:f>Sheet2!$D$1</c:f>
              <c:strCache>
                <c:ptCount val="1"/>
                <c:pt idx="0">
                  <c:v>Soil moisture content % after heavy rainy conditions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Sheet2!$A$2:$A$11</c:f>
              <c:strCache>
                <c:ptCount val="10"/>
                <c:pt idx="0">
                  <c:v>2011 HP 42</c:v>
                </c:pt>
                <c:pt idx="1">
                  <c:v>2011 HP 42</c:v>
                </c:pt>
                <c:pt idx="2">
                  <c:v>2011 HP 202</c:v>
                </c:pt>
                <c:pt idx="3">
                  <c:v>2011 HP 202</c:v>
                </c:pt>
                <c:pt idx="4">
                  <c:v>2011 HP 297</c:v>
                </c:pt>
                <c:pt idx="5">
                  <c:v>2011 HP 297</c:v>
                </c:pt>
                <c:pt idx="6">
                  <c:v>2011 HP 300</c:v>
                </c:pt>
                <c:pt idx="7">
                  <c:v>2011 HP 300</c:v>
                </c:pt>
                <c:pt idx="8">
                  <c:v>RRISL 2006</c:v>
                </c:pt>
                <c:pt idx="9">
                  <c:v>RRISL 2006</c:v>
                </c:pt>
              </c:strCache>
            </c:strRef>
          </c:cat>
          <c:val>
            <c:numRef>
              <c:f>Sheet2!$D$2:$D$11</c:f>
              <c:numCache>
                <c:formatCode>General</c:formatCode>
                <c:ptCount val="10"/>
                <c:pt idx="0">
                  <c:v>36.9</c:v>
                </c:pt>
                <c:pt idx="1">
                  <c:v>33.1</c:v>
                </c:pt>
                <c:pt idx="2">
                  <c:v>34.1</c:v>
                </c:pt>
                <c:pt idx="3">
                  <c:v>35.299999999999997</c:v>
                </c:pt>
                <c:pt idx="4">
                  <c:v>32.200000000000003</c:v>
                </c:pt>
                <c:pt idx="5">
                  <c:v>34.1</c:v>
                </c:pt>
                <c:pt idx="6">
                  <c:v>35.299999999999997</c:v>
                </c:pt>
                <c:pt idx="7">
                  <c:v>30</c:v>
                </c:pt>
                <c:pt idx="8">
                  <c:v>24.7</c:v>
                </c:pt>
                <c:pt idx="9">
                  <c:v>24.6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15-4CE1-B7F4-01130EE834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4127008"/>
        <c:axId val="264130144"/>
      </c:barChart>
      <c:catAx>
        <c:axId val="264127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2400" b="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Genotype</a:t>
                </a:r>
              </a:p>
            </c:rich>
          </c:tx>
          <c:layout>
            <c:manualLayout>
              <c:xMode val="edge"/>
              <c:yMode val="edge"/>
              <c:x val="0.47737220845867001"/>
              <c:y val="0.730086543467193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64130144"/>
        <c:crosses val="autoZero"/>
        <c:auto val="0"/>
        <c:lblAlgn val="ctr"/>
        <c:lblOffset val="100"/>
        <c:noMultiLvlLbl val="0"/>
      </c:catAx>
      <c:valAx>
        <c:axId val="2641301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2400" b="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Soil moisture content %</a:t>
                </a:r>
              </a:p>
            </c:rich>
          </c:tx>
          <c:layout>
            <c:manualLayout>
              <c:xMode val="edge"/>
              <c:yMode val="edge"/>
              <c:x val="1.5761337123988771E-2"/>
              <c:y val="8.003208695241854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6412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311984231204061"/>
          <c:w val="0.81697902435994574"/>
          <c:h val="0.166880157687959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Sheet1!$I$3:$I$7</c:f>
              <c:strCache>
                <c:ptCount val="5"/>
                <c:pt idx="0">
                  <c:v>RRISL 2006 (control)</c:v>
                </c:pt>
                <c:pt idx="1">
                  <c:v>2011 HP 42</c:v>
                </c:pt>
                <c:pt idx="2">
                  <c:v>2011 HP 202</c:v>
                </c:pt>
                <c:pt idx="3">
                  <c:v>2011 HP 297</c:v>
                </c:pt>
                <c:pt idx="4">
                  <c:v>2011 HP 300</c:v>
                </c:pt>
              </c:strCache>
            </c:strRef>
          </c:cat>
          <c:val>
            <c:numRef>
              <c:f>Sheet1!$J$3:$J$7</c:f>
              <c:numCache>
                <c:formatCode>General</c:formatCode>
                <c:ptCount val="5"/>
                <c:pt idx="0">
                  <c:v>0</c:v>
                </c:pt>
                <c:pt idx="1">
                  <c:v>2.5</c:v>
                </c:pt>
                <c:pt idx="2">
                  <c:v>1.1100000000000001</c:v>
                </c:pt>
                <c:pt idx="3">
                  <c:v>0.93</c:v>
                </c:pt>
                <c:pt idx="4">
                  <c:v>0.35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39-47A6-84C0-E8630B55D0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3033616"/>
        <c:axId val="263037536"/>
      </c:barChart>
      <c:catAx>
        <c:axId val="263033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2400" b="1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Genotype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63037536"/>
        <c:crosses val="autoZero"/>
        <c:auto val="1"/>
        <c:lblAlgn val="ctr"/>
        <c:lblOffset val="100"/>
        <c:noMultiLvlLbl val="0"/>
      </c:catAx>
      <c:valAx>
        <c:axId val="2630375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2400" b="1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Fold</a:t>
                </a:r>
                <a:r>
                  <a:rPr lang="en-US" sz="2400" b="1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difference</a:t>
                </a:r>
                <a:endParaRPr lang="en-US" sz="2400" b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1.0149950968543943E-2"/>
              <c:y val="0.215307846303983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6303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Sheet1!$I$10:$I$14</c:f>
              <c:strCache>
                <c:ptCount val="5"/>
                <c:pt idx="0">
                  <c:v>RRISL 2006</c:v>
                </c:pt>
                <c:pt idx="1">
                  <c:v>2011 HP 42</c:v>
                </c:pt>
                <c:pt idx="2">
                  <c:v>2011 HP 202</c:v>
                </c:pt>
                <c:pt idx="3">
                  <c:v>2011 HP 297</c:v>
                </c:pt>
                <c:pt idx="4">
                  <c:v>2011 HP 300</c:v>
                </c:pt>
              </c:strCache>
            </c:strRef>
          </c:cat>
          <c:val>
            <c:numRef>
              <c:f>Sheet1!$J$10:$J$14</c:f>
              <c:numCache>
                <c:formatCode>General</c:formatCode>
                <c:ptCount val="5"/>
                <c:pt idx="0">
                  <c:v>0</c:v>
                </c:pt>
                <c:pt idx="1">
                  <c:v>0.79</c:v>
                </c:pt>
                <c:pt idx="2">
                  <c:v>1.07</c:v>
                </c:pt>
                <c:pt idx="3">
                  <c:v>3.27</c:v>
                </c:pt>
                <c:pt idx="4">
                  <c:v>1.37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67-4674-AE5E-8625B33099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3035184"/>
        <c:axId val="263035968"/>
      </c:barChart>
      <c:catAx>
        <c:axId val="2630351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2400" b="1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Genotype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63035968"/>
        <c:crosses val="autoZero"/>
        <c:auto val="1"/>
        <c:lblAlgn val="ctr"/>
        <c:lblOffset val="100"/>
        <c:noMultiLvlLbl val="0"/>
      </c:catAx>
      <c:valAx>
        <c:axId val="2630359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2400" b="1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Fold difference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6303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99955-9A95-436C-99C3-9249808B2C9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A908A-40DA-4385-96CA-0E233AB8F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3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417969-4646-0311-37D1-2E355C5917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Research Topic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EAE0CF-F39E-AF3A-21D1-E58FEE7FAB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7085C5-110D-2BCE-5729-CEE44BA3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9B83A7-1EC4-307E-554D-281220A7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DC7F6B-80C0-4DD9-5B3D-5C7D6043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C4EA05-7E01-5383-DBE0-8DD3BF08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83BAA55-5A9B-2056-A6C3-32F821CF0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1926F8-0703-66E5-E71D-E1FC8C87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1BC5C9-8250-99C9-BCE1-B4AF3FB1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16E12C-4B65-E3AF-1721-C890FA4F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2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F2F473C-73E3-01D0-7AFC-C38C4A48C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1896384-DC25-594D-6B35-E3A83B321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2B6F9C-5D81-9610-48C8-C313116EF8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5CB411-649C-341A-0F9E-AB2FBAE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8CB216-4EC5-B91B-1928-253A567E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3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5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Topic Here……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1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49452A-D6F8-C6AE-3FEA-ADFC57F0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EAD072-65FF-CF97-B7E8-CB5B22EA1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142CF0D-0151-44E9-10B8-0738B9EEB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DA0FD8-8632-4358-3ED7-0603A4B2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411A09-9139-A265-D5CF-79C46D5E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D7811F-7FA8-BF72-D8DB-21511B8A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0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FD7A8C-0323-E4BB-D073-B752DF7E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E0559D-E3F0-4C5F-4D86-808179E8C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B72E48-E5D6-4309-FE87-162FA1AF0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DEA7410-28B9-1126-0F82-88CCCC466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D13B33-090A-51AD-E7B4-AA38C5B55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9F57A7-6E89-04D9-023A-140844CC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4D958A4-AEFE-A6A8-0386-6589FBB4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B3B3EC1-87F8-80FE-0F81-CDBCA4A4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4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3B1659-B1BC-7FAE-991B-BF09F93A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97A4906-531C-4B30-7879-310FD641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353892B-0FC9-B7C7-B278-75FBF37E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6859966-AABE-1811-710F-18CE3CF2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5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CAC124B-EF3A-7C52-502B-78199F7A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40B8CAC-C8F4-4045-54C8-67793DDA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ED00E0A-0E4F-0283-9D71-27DBDEC9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FC9EA5-45C2-D087-3AF0-DFEB34368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F1E509-E2B2-3FF9-0A5B-3508A025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9D9F53B-8935-BC25-B503-B4889244F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45C09E0-9170-0D9A-AC6E-728CA3C5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9F8903-2675-9F49-D34C-C32DDC4F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DB0455-5F1B-6A63-20DA-AD38F3C0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1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6C56F0-7043-96BF-B4C4-43D1E414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AFF1898-3C62-34C4-E2B9-88B437588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4488573-FF6E-CBA7-4CB0-4E874445D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F9B5EE-4355-D7FE-2C32-2FEF9FE8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473719-B06C-C3B0-5EF9-CCEAC643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346418-6E63-F759-38D3-A627712D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7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EE8BA6E-A64F-4653-598A-C97DA36121E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332B1D3-6A11-F23D-7C31-1F0084E5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646B8D-AF73-C7A6-19BB-19FF9677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2890DE-316E-2527-E356-1E4370DC8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7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18.jpeg"/><Relationship Id="rId12" Type="http://schemas.microsoft.com/office/2007/relationships/hdphoto" Target="../media/hdphoto7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image" Target="../media/image21.png"/><Relationship Id="rId5" Type="http://schemas.openxmlformats.org/officeDocument/2006/relationships/image" Target="../media/image17.jpeg"/><Relationship Id="rId10" Type="http://schemas.microsoft.com/office/2007/relationships/hdphoto" Target="../media/hdphoto6.wdp"/><Relationship Id="rId4" Type="http://schemas.microsoft.com/office/2007/relationships/hdphoto" Target="../media/hdphoto5.wdp"/><Relationship Id="rId9" Type="http://schemas.openxmlformats.org/officeDocument/2006/relationships/image" Target="../media/image20.png"/><Relationship Id="rId1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0.wd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jpeg"/><Relationship Id="rId3" Type="http://schemas.microsoft.com/office/2007/relationships/hdphoto" Target="../media/hdphoto2.wdp"/><Relationship Id="rId7" Type="http://schemas.openxmlformats.org/officeDocument/2006/relationships/image" Target="../media/image7.jpeg"/><Relationship Id="rId12" Type="http://schemas.microsoft.com/office/2007/relationships/hdphoto" Target="../media/hdphoto3.wdp"/><Relationship Id="rId2" Type="http://schemas.openxmlformats.org/officeDocument/2006/relationships/image" Target="../media/image3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4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6142CA-5798-0436-B8AE-5C0A3BB06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730" y="1460310"/>
            <a:ext cx="11354538" cy="2822062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5300" dirty="0"/>
              <a:t>Analysis of the Gene Expression Profiles of Oxidative Stress Tolerant Genes in Newly Developed Rubber (</a:t>
            </a:r>
            <a:r>
              <a:rPr lang="en-US" sz="5300" i="1" dirty="0"/>
              <a:t>Hevea brasiliensis</a:t>
            </a:r>
            <a:r>
              <a:rPr lang="en-US" sz="5300" dirty="0"/>
              <a:t>)</a:t>
            </a:r>
            <a:r>
              <a:rPr lang="en-US" sz="5300" i="1" dirty="0"/>
              <a:t> </a:t>
            </a:r>
            <a:br>
              <a:rPr lang="en-US" sz="5300" i="1" dirty="0"/>
            </a:br>
            <a:r>
              <a:rPr lang="en-US" sz="5300" dirty="0"/>
              <a:t>Genotypes</a:t>
            </a:r>
            <a:endParaRPr lang="en-US" sz="5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C7029D9-45E1-6988-ED36-1DA428853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730" y="4368447"/>
            <a:ext cx="11354538" cy="890063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REH Lenora</a:t>
            </a:r>
            <a:r>
              <a:rPr lang="en-US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 Withanage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PWM Tharindi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C4BB5B-09EB-1B3A-429A-B87F5F1A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2753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/>
              <a:t>1</a:t>
            </a:fld>
            <a:endParaRPr lang="en-US" sz="1600" b="1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4B152B19-860D-D292-3F8A-1BA2E3F4049A}"/>
              </a:ext>
            </a:extLst>
          </p:cNvPr>
          <p:cNvSpPr txBox="1">
            <a:spLocks/>
          </p:cNvSpPr>
          <p:nvPr/>
        </p:nvSpPr>
        <p:spPr>
          <a:xfrm>
            <a:off x="418730" y="5344585"/>
            <a:ext cx="11354538" cy="97432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Department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Export Agriculture, Faculty of Agricultural Sciences, Sabaragamuwa University of Sri Lanka.</a:t>
            </a:r>
          </a:p>
          <a:p>
            <a:r>
              <a:rPr lang="en-US" sz="20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 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Department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Genetics and Plant Breeding, Rubber Research Institute of Sri Lanka, Substation Niwithigala Kale, Mathugama, Sri Lanka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80320" y="-2952"/>
            <a:ext cx="20116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62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38553" y="6501186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/>
              <a:t>10</a:t>
            </a:fld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10419" y="2796453"/>
            <a:ext cx="269877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Incubate at room temperature and centrifuge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21860" y="2865816"/>
            <a:ext cx="2590347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Separate supernatant, add isopropanol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460" y="1217743"/>
            <a:ext cx="1434021" cy="14340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04992" y="2760625"/>
            <a:ext cx="1993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Incubate at 4 ℃ and centrifuge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108" y="3612410"/>
            <a:ext cx="1678374" cy="19615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61235" y="5510477"/>
            <a:ext cx="2557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Remove supernatant, add 95% ethanol and centrifuge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31523" y="5516884"/>
            <a:ext cx="2650027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Remove supernatant, add 75% ethanol and centrifuge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935" y="3861326"/>
            <a:ext cx="2897604" cy="13262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23726" y="5368398"/>
            <a:ext cx="244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Remove supernatant and air dry the pellet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65750" y="5351678"/>
            <a:ext cx="3128705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Add nuclease free water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air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dried pellet and store at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-20 ℃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521564" y="1951209"/>
            <a:ext cx="445751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810865" y="1914931"/>
            <a:ext cx="633422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234375" y="1951209"/>
            <a:ext cx="555664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0674887" y="2757948"/>
            <a:ext cx="0" cy="68714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8234375" y="4524431"/>
            <a:ext cx="555665" cy="1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075218" y="4486302"/>
            <a:ext cx="670079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797590" y="4486302"/>
            <a:ext cx="646697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0" b="21506"/>
          <a:stretch/>
        </p:blipFill>
        <p:spPr>
          <a:xfrm rot="10800000">
            <a:off x="4005709" y="1474212"/>
            <a:ext cx="1732841" cy="9539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288" y="1037247"/>
            <a:ext cx="1316526" cy="175536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56" y="3695162"/>
            <a:ext cx="1582280" cy="15822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338" y="3590485"/>
            <a:ext cx="1501476" cy="1867891"/>
          </a:xfrm>
          <a:prstGeom prst="rect">
            <a:avLst/>
          </a:prstGeom>
        </p:spPr>
      </p:pic>
      <p:sp>
        <p:nvSpPr>
          <p:cNvPr id="26" name="Flowchart: Alternate Process 25"/>
          <p:cNvSpPr/>
          <p:nvPr/>
        </p:nvSpPr>
        <p:spPr>
          <a:xfrm>
            <a:off x="2260435" y="402324"/>
            <a:ext cx="6400800" cy="54864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RNA extraction cont.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999" b="26251"/>
          <a:stretch/>
        </p:blipFill>
        <p:spPr>
          <a:xfrm>
            <a:off x="305412" y="1371599"/>
            <a:ext cx="1769807" cy="13863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217"/>
          <a:stretch/>
        </p:blipFill>
        <p:spPr>
          <a:xfrm>
            <a:off x="2075218" y="1371600"/>
            <a:ext cx="1340158" cy="138988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23028" y="2865815"/>
            <a:ext cx="2388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Shake upside down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180320" y="0"/>
            <a:ext cx="20116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18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4624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/>
              <a:t>11</a:t>
            </a:fld>
            <a:endParaRPr lang="en-US" sz="1600" b="1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2216987" y="230495"/>
            <a:ext cx="7086670" cy="153348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Measuring of soil moisture, weather parameters at the moment of latex collection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749"/>
          <a:stretch/>
        </p:blipFill>
        <p:spPr>
          <a:xfrm rot="5400000">
            <a:off x="1729294" y="2462063"/>
            <a:ext cx="3320304" cy="234491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00060" y="2491077"/>
            <a:ext cx="3320304" cy="22868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05640" y="5523410"/>
            <a:ext cx="4167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Measuring weather parameters with 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Kestrel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™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portable weather meter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8063" y="5617235"/>
            <a:ext cx="4144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Measuring soil moisture with 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ΔT HH2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™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moisture meter </a:t>
            </a:r>
          </a:p>
        </p:txBody>
      </p:sp>
    </p:spTree>
    <p:extLst>
      <p:ext uri="{BB962C8B-B14F-4D97-AF65-F5344CB8AC3E}">
        <p14:creationId xmlns:p14="http://schemas.microsoft.com/office/powerpoint/2010/main" val="95491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53285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/>
              <a:t>12</a:t>
            </a:fld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54311" y="2160364"/>
            <a:ext cx="61541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1.2 g of Agarose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100 ml of 1x TBE buffer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Stained with Ethidium bromide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67 V for 45 minutes 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3 µl of sample with 1 µl of loading dye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2296093" y="320933"/>
            <a:ext cx="6400800" cy="100584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Agarose gel electrophoresis to visualize RNA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828" y="2160364"/>
            <a:ext cx="2344057" cy="234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9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0158" y="6509569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/>
              <a:t>13</a:t>
            </a:fld>
            <a:endParaRPr lang="en-US" sz="1600" b="1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2087133" y="154976"/>
            <a:ext cx="7589520" cy="155448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Preliminary trials to determine annealing 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temperatures of target genes  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373" y="1524258"/>
            <a:ext cx="118036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PCR 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master mix</a:t>
            </a:r>
          </a:p>
          <a:p>
            <a:endParaRPr lang="en-US" sz="2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DreamTaq</a:t>
            </a:r>
            <a:r>
              <a:rPr 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Green buffer	2.5 µl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dNTPs				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0.3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µl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Forward primer			1.0 µl  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Reverse primer			1.0 µl 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DreamTaq</a:t>
            </a:r>
            <a:r>
              <a:rPr 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DNA polymerase	0.1 µl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DNA template			2.0 µl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Nuclease free water  	         13.1 µl 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979" y="2419316"/>
            <a:ext cx="2059431" cy="325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1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56510" y="6535722"/>
            <a:ext cx="2757985" cy="365125"/>
          </a:xfrm>
        </p:spPr>
        <p:txBody>
          <a:bodyPr/>
          <a:lstStyle/>
          <a:p>
            <a:fld id="{48FC179B-E1DC-44DF-B0E4-66A8D350C2BE}" type="slidenum">
              <a:rPr lang="en-US" sz="1600" b="1" smtClean="0"/>
              <a:t>14</a:t>
            </a:fld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62107" y="320992"/>
            <a:ext cx="9306477" cy="6217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Protocol for gradient PCR </a:t>
            </a:r>
          </a:p>
          <a:p>
            <a:endParaRPr lang="en-US" sz="2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Pre denaturation	94 ℃				04 minutes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Denaturation		94 ℃				30 seconds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Annealing		(Temperature gradient)	45 seconds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Extension		72 ℃				01 minute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Incubation		72 ℃				04 minutes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Infinite step		  4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℃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u="sng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Temperature </a:t>
            </a:r>
            <a:r>
              <a:rPr lang="en-US" sz="2800" u="sng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gradient for CAT gene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℃, 50.5 ℃, 51.3 ℃, 52.7 ℃, 54.3 ℃, 55.6 ℃, 56.5 ℃, 57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℃</a:t>
            </a:r>
          </a:p>
          <a:p>
            <a:endParaRPr lang="en-US" sz="2800" u="sng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u="sng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Temperature gradient for GPX gene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58 ℃, 58.7 ℃, 59.6 ℃, 60.8 ℃, 62.4 ℃, 63.7 ℃, 64.5 ℃, 65 ℃</a:t>
            </a:r>
          </a:p>
          <a:p>
            <a:r>
              <a:rPr lang="en-US" sz="2800" dirty="0"/>
              <a:t> </a:t>
            </a:r>
            <a:endParaRPr lang="en-US" sz="2800" u="sng" dirty="0"/>
          </a:p>
          <a:p>
            <a:endParaRPr lang="en-US" u="sng" dirty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sz="2800" u="sng" dirty="0"/>
          </a:p>
          <a:p>
            <a:pPr marL="514350" indent="-514350">
              <a:buFont typeface="+mj-lt"/>
              <a:buAutoNum type="arabicPeriod"/>
            </a:pPr>
            <a:endParaRPr lang="en-US" sz="2800" u="sng" dirty="0"/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180320" y="-40943"/>
            <a:ext cx="20116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94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06385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/>
              <a:t>15</a:t>
            </a:fld>
            <a:endParaRPr lang="en-US" sz="1600" b="1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2314087" y="480593"/>
            <a:ext cx="6400800" cy="54864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cDNA synthesis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6210" y="1568372"/>
            <a:ext cx="745531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cDNA master mix</a:t>
            </a:r>
          </a:p>
          <a:p>
            <a:pPr marL="457200" indent="-4572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10x RT buffer	 				2 µl </a:t>
            </a:r>
          </a:p>
          <a:p>
            <a:pPr marL="457200" indent="-4572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25x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dNTP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mix (100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mM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			0.8 µl </a:t>
            </a:r>
          </a:p>
          <a:p>
            <a:pPr marL="457200" indent="-4572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10x RT random primers			2 µl  </a:t>
            </a:r>
          </a:p>
          <a:p>
            <a:pPr marL="457200" indent="-4572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MultiScribe</a:t>
            </a:r>
            <a:r>
              <a:rPr lang="en-US" sz="2800" baseline="30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TM</a:t>
            </a:r>
            <a:r>
              <a:rPr lang="en-US" sz="28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reverse transcriptase	1 µl  </a:t>
            </a:r>
          </a:p>
          <a:p>
            <a:pPr marL="457200" indent="-4572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RNA 						10 µl </a:t>
            </a:r>
          </a:p>
          <a:p>
            <a:pPr marL="457200" indent="-4572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Nuclease free water				4.2 µl </a:t>
            </a:r>
          </a:p>
        </p:txBody>
      </p:sp>
    </p:spTree>
    <p:extLst>
      <p:ext uri="{BB962C8B-B14F-4D97-AF65-F5344CB8AC3E}">
        <p14:creationId xmlns:p14="http://schemas.microsoft.com/office/powerpoint/2010/main" val="212605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88271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/>
              <a:t>16</a:t>
            </a:fld>
            <a:endParaRPr lang="en-US" b="1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2136057" y="399779"/>
            <a:ext cx="6400800" cy="54864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cDNA synthesis cont.</a:t>
            </a:r>
          </a:p>
        </p:txBody>
      </p:sp>
      <p:sp>
        <p:nvSpPr>
          <p:cNvPr id="6" name="Rectangle 5"/>
          <p:cNvSpPr/>
          <p:nvPr/>
        </p:nvSpPr>
        <p:spPr>
          <a:xfrm>
            <a:off x="2136057" y="1767872"/>
            <a:ext cx="7079226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Protocol for cDNA synthesis</a:t>
            </a:r>
          </a:p>
          <a:p>
            <a:pPr marL="34290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incubation  at 25</a:t>
            </a:r>
            <a:r>
              <a:rPr lang="en-US" sz="28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℃ for 10 minutes</a:t>
            </a:r>
          </a:p>
          <a:p>
            <a:pPr marL="34290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 incubation at 37 ℃ for 120 minutes</a:t>
            </a:r>
          </a:p>
          <a:p>
            <a:pPr marL="34290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Annealing at 85</a:t>
            </a:r>
            <a:r>
              <a:rPr lang="en-US" sz="2800" baseline="300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℃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5 minutes</a:t>
            </a:r>
          </a:p>
          <a:p>
            <a:pPr marL="34290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Infinity hold step at 4</a:t>
            </a:r>
            <a:r>
              <a:rPr lang="en-US" sz="28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℃</a:t>
            </a:r>
          </a:p>
        </p:txBody>
      </p:sp>
    </p:spTree>
    <p:extLst>
      <p:ext uri="{BB962C8B-B14F-4D97-AF65-F5344CB8AC3E}">
        <p14:creationId xmlns:p14="http://schemas.microsoft.com/office/powerpoint/2010/main" val="69420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33681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/>
              <a:t>17</a:t>
            </a:fld>
            <a:endParaRPr lang="en-US" b="1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2136057" y="457016"/>
            <a:ext cx="7223760" cy="54864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Primers used in the PCR experiments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2393" y="1404348"/>
            <a:ext cx="118994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Commercially available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macrogen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™) CATALASE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HbGPX2016 and GAPDH primers were used.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646818"/>
              </p:ext>
            </p:extLst>
          </p:nvPr>
        </p:nvGraphicFramePr>
        <p:xfrm>
          <a:off x="2136057" y="2258813"/>
          <a:ext cx="7223760" cy="37598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7970">
                  <a:extLst>
                    <a:ext uri="{9D8B030D-6E8A-4147-A177-3AD203B41FA5}">
                      <a16:colId xmlns="" xmlns:a16="http://schemas.microsoft.com/office/drawing/2014/main" val="1446841640"/>
                    </a:ext>
                  </a:extLst>
                </a:gridCol>
                <a:gridCol w="5925790">
                  <a:extLst>
                    <a:ext uri="{9D8B030D-6E8A-4147-A177-3AD203B41FA5}">
                      <a16:colId xmlns="" xmlns:a16="http://schemas.microsoft.com/office/drawing/2014/main" val="3434543177"/>
                    </a:ext>
                  </a:extLst>
                </a:gridCol>
              </a:tblGrid>
              <a:tr h="61928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sequence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2468919"/>
                  </a:ext>
                </a:extLst>
              </a:tr>
              <a:tr h="31405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GPX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GAPDH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Forward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5’ TCT CCT TTT CAA TGA CGC ACT TC 3’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Reverse 5’ GCT GAG AGA ACC CCA CTT CCT 3’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Forward 5’ GAT AAG ATC GAG GTA AAT GGG 3’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Reverse 5’ ATC GCT CCA CAA CCT TTC 3’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Forward 5’ GCC TGT GAT AGT CTT CGG TGT TAG 3’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Reverse 5’ GCC TTA TCC TTG TCA GTG AAC 3’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66570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22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2862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/>
              <a:t>18</a:t>
            </a:fld>
            <a:endParaRPr lang="en-US" b="1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2208393" y="237020"/>
            <a:ext cx="7498080" cy="109728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Quantitative PCR 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(qPCR) for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 expression analysis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8393" y="1885203"/>
            <a:ext cx="74980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Master mix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EvaGreen</a:t>
            </a:r>
            <a:r>
              <a:rPr lang="en-US" sz="28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TM</a:t>
            </a:r>
            <a:r>
              <a:rPr 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qPCR Mix Plus buffer	 2 µl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10nM forward primer		 	0.3 µl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10nM reverse primer		 	0.3 µl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First-strand cDNA	 	 	2 µl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Nuclease-free water		 	5.4 µl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831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88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>
                <a:latin typeface="+mn-lt"/>
              </a:rPr>
              <a:t>Results and 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/>
              <a:t>19</a:t>
            </a:fld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51520" y="5077669"/>
            <a:ext cx="3474720" cy="10972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4% moisture content is the optimum condition</a:t>
            </a:r>
          </a:p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Matan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Kyokong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2003)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455949"/>
              </p:ext>
            </p:extLst>
          </p:nvPr>
        </p:nvGraphicFramePr>
        <p:xfrm>
          <a:off x="0" y="944445"/>
          <a:ext cx="9837173" cy="5213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352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7F6B58-BEB4-7EC1-F5FE-DF097D6D6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>
                <a:latin typeface="+mn-lt"/>
              </a:rPr>
              <a:t>Content for  the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54ADEF-2197-9A5F-5429-3CD03E1AB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426" y="1690688"/>
            <a:ext cx="10515600" cy="4351338"/>
          </a:xfrm>
        </p:spPr>
        <p:txBody>
          <a:bodyPr>
            <a:no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Introduction 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Problem statement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Objectives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Methodology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Results and Discussion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Conclusions and Recommendations 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References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Acknowledgement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F8F961-52E7-EAC8-9412-12E4E3384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692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/>
              <a:t>2</a:t>
            </a:fld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180320" y="-2952"/>
            <a:ext cx="20116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0192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/>
              <a:t>20</a:t>
            </a:fld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480428" y="3040060"/>
            <a:ext cx="4023360" cy="2651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en-US" sz="2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Optimum conditions</a:t>
            </a:r>
          </a:p>
          <a:p>
            <a:pPr algn="just">
              <a:spcAft>
                <a:spcPts val="10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Temperature -  23 ℃ - 28 ℃ </a:t>
            </a:r>
            <a:endParaRPr lang="en-US" sz="20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Relative Humidity -   80%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Altitude -   &lt; 200 m above sea level</a:t>
            </a:r>
          </a:p>
          <a:p>
            <a:pPr algn="just">
              <a:spcAft>
                <a:spcPts val="1000"/>
              </a:spcAft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Kudaligama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et al.,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2010)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0239" y="474149"/>
            <a:ext cx="10825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Weather parameters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294995"/>
              </p:ext>
            </p:extLst>
          </p:nvPr>
        </p:nvGraphicFramePr>
        <p:xfrm>
          <a:off x="361279" y="1744660"/>
          <a:ext cx="6345790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/>
                <a:gridCol w="228179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Parameter</a:t>
                      </a:r>
                      <a:endParaRPr lang="en-US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Reading</a:t>
                      </a:r>
                      <a:endParaRPr lang="en-US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Wind speed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3.6 km/h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Temperature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31.4 </a:t>
                      </a:r>
                      <a:r>
                        <a:rPr lang="en-US" sz="28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℃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Relative Humidity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77.6 %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Altitude 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33.83</a:t>
                      </a:r>
                      <a:r>
                        <a:rPr lang="en-US" sz="2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58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2863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/>
              <a:t>21</a:t>
            </a:fld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95001" y="515665"/>
            <a:ext cx="11046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RNA visualization</a:t>
            </a:r>
          </a:p>
          <a:p>
            <a:endParaRPr lang="en-US" sz="28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8" r="3237"/>
          <a:stretch/>
        </p:blipFill>
        <p:spPr bwMode="auto">
          <a:xfrm>
            <a:off x="841829" y="1563328"/>
            <a:ext cx="9128081" cy="43875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11"/>
          <p:cNvSpPr txBox="1"/>
          <p:nvPr/>
        </p:nvSpPr>
        <p:spPr>
          <a:xfrm>
            <a:off x="841829" y="1616842"/>
            <a:ext cx="9859910" cy="9443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16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2011           </a:t>
            </a:r>
            <a:r>
              <a:rPr lang="en-US" sz="16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2011          </a:t>
            </a:r>
            <a:r>
              <a:rPr lang="en-US" sz="16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2011         </a:t>
            </a:r>
            <a:r>
              <a:rPr lang="en-US" sz="16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2011          </a:t>
            </a:r>
            <a:r>
              <a:rPr lang="en-US" sz="16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2011           2011          </a:t>
            </a:r>
            <a:r>
              <a:rPr lang="en-US" sz="16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2011         </a:t>
            </a:r>
            <a:r>
              <a:rPr lang="en-US" sz="16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2011          </a:t>
            </a:r>
            <a:r>
              <a:rPr lang="en-US" sz="16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RRISL          </a:t>
            </a:r>
            <a:r>
              <a:rPr lang="en-US" sz="1600" dirty="0" err="1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RRISL</a:t>
            </a:r>
            <a:r>
              <a:rPr lang="en-US" sz="16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16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 </a:t>
            </a:r>
            <a:r>
              <a:rPr lang="en-US" sz="16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42         HP 42       </a:t>
            </a:r>
            <a:r>
              <a:rPr lang="en-US" sz="16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HP </a:t>
            </a:r>
            <a:r>
              <a:rPr lang="en-US" sz="16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     </a:t>
            </a:r>
            <a:r>
              <a:rPr lang="en-US" sz="16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 </a:t>
            </a:r>
            <a:r>
              <a:rPr lang="en-US" sz="16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      </a:t>
            </a:r>
            <a:r>
              <a:rPr lang="en-US" sz="16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 297       HP 297     </a:t>
            </a:r>
            <a:r>
              <a:rPr lang="en-US" sz="16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 </a:t>
            </a:r>
            <a:r>
              <a:rPr lang="en-US" sz="16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300       HP 300       </a:t>
            </a:r>
            <a:r>
              <a:rPr lang="en-US" sz="16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2006           </a:t>
            </a:r>
            <a:r>
              <a:rPr lang="en-US" sz="16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2006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           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25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6735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/>
              <a:t>22</a:t>
            </a:fld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98914" y="388800"/>
            <a:ext cx="11149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Gradient PCR test for CAT gene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4" t="33465" r="35362" b="30599"/>
          <a:stretch/>
        </p:blipFill>
        <p:spPr bwMode="auto">
          <a:xfrm>
            <a:off x="1715351" y="1321662"/>
            <a:ext cx="7212898" cy="44495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410371" y="4037345"/>
            <a:ext cx="1078865" cy="6400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 bp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 bp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067359" y="4246615"/>
            <a:ext cx="343012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9067359" y="4536528"/>
            <a:ext cx="343012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804229" y="1321662"/>
            <a:ext cx="740228" cy="3586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7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74623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/>
              <a:t>23</a:t>
            </a:fld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67291" y="128869"/>
            <a:ext cx="11313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Gradient PCR test for GPX gene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241" y="969522"/>
            <a:ext cx="7467016" cy="4720053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94928" y="4254619"/>
            <a:ext cx="1150590" cy="60760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 bp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 bp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845518" y="4558421"/>
            <a:ext cx="439993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45518" y="4794396"/>
            <a:ext cx="439993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6"/>
          <p:cNvSpPr txBox="1"/>
          <p:nvPr/>
        </p:nvSpPr>
        <p:spPr>
          <a:xfrm>
            <a:off x="2367291" y="926786"/>
            <a:ext cx="7624916" cy="4476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1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 bp          65 ℃          64.5 ℃        63.7 ℃       62.4 ℃      </a:t>
            </a:r>
            <a:r>
              <a:rPr lang="en-US" sz="14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60.8 </a:t>
            </a:r>
            <a:r>
              <a:rPr lang="en-US" sz="1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℃          59.6 ℃      58.7 ℃       58 ℃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ladder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11922" y="969523"/>
            <a:ext cx="779206" cy="4476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9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2862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/>
              <a:t>24</a:t>
            </a:fld>
            <a:endParaRPr lang="en-US" b="1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7" t="17720" r="34522" b="10218"/>
          <a:stretch/>
        </p:blipFill>
        <p:spPr bwMode="auto">
          <a:xfrm>
            <a:off x="2964864" y="1053412"/>
            <a:ext cx="3788492" cy="53061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34200" y="2437183"/>
            <a:ext cx="4849761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lphaUcParenR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 bp ladder </a:t>
            </a:r>
          </a:p>
          <a:p>
            <a:pPr marL="342900" indent="-342900">
              <a:buAutoNum type="alphaUcParenR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PCR product of CAT gene at 52.7 ℃ </a:t>
            </a:r>
          </a:p>
          <a:p>
            <a:pPr marL="342900" indent="-342900">
              <a:buAutoNum type="alphaUcParenR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PCR product of GPX gene at 60.8 ℃ </a:t>
            </a:r>
          </a:p>
          <a:p>
            <a:pPr marL="342900" indent="-342900">
              <a:buAutoNum type="alphaUcParenR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PCR product of GAPDH gene at 52.7 ℃ </a:t>
            </a:r>
          </a:p>
          <a:p>
            <a:pPr marL="342900" indent="-342900">
              <a:buAutoNum type="alphaUcParenR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PCR product of GAPDH gene at 60.8 ℃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4774" y="399311"/>
            <a:ext cx="82787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PCR test for confirmation of annealing temperatures </a:t>
            </a:r>
          </a:p>
          <a:p>
            <a:endParaRPr lang="en-US" sz="28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120359" y="4330503"/>
            <a:ext cx="1094491" cy="128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300 bp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200 bp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100 bp</a:t>
            </a:r>
          </a:p>
          <a:p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064774" y="4527755"/>
            <a:ext cx="640080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064774" y="4866070"/>
            <a:ext cx="640080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064774" y="5244144"/>
            <a:ext cx="640080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97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60976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/>
              <a:t>25</a:t>
            </a:fld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17248" y="2515265"/>
            <a:ext cx="10827776" cy="370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Treatment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=	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Target gene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Housekeeping gene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=	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 Target gene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 Housekeeping gene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ΔΔ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=	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Fold difference	=	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ΔΔC</a:t>
            </a:r>
            <a:r>
              <a:rPr lang="en-US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Cycle Threshold value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215742" y="433768"/>
            <a:ext cx="6583680" cy="54864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 analysis of qPCR experiment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0312" y="4695797"/>
            <a:ext cx="6379174" cy="16619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If;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Fold difference &gt; 0  	up regulated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Fold difference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&lt;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0 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down regulated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7248" y="1588772"/>
            <a:ext cx="7286638" cy="558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ΔΔC</a:t>
            </a:r>
            <a:r>
              <a:rPr lang="en-US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method     (Livak and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Schmittgen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2001)</a:t>
            </a:r>
            <a:endParaRPr lang="en-US" sz="28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8342667" y="5341257"/>
            <a:ext cx="457200" cy="9144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8342222" y="5781589"/>
            <a:ext cx="457200" cy="9144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0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88272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/>
              <a:t>26</a:t>
            </a:fld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004140" y="412878"/>
            <a:ext cx="92268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Fold difference of CAT gene expression according to </a:t>
            </a:r>
            <a:endParaRPr lang="en-US" sz="2800" u="sng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quantification </a:t>
            </a:r>
            <a:r>
              <a:rPr lang="en-US" sz="2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</a:t>
            </a:r>
            <a:endParaRPr lang="en-US" sz="2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526220"/>
              </p:ext>
            </p:extLst>
          </p:nvPr>
        </p:nvGraphicFramePr>
        <p:xfrm>
          <a:off x="1885874" y="1717858"/>
          <a:ext cx="8758663" cy="5003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805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29215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/>
              <a:t>27</a:t>
            </a:fld>
            <a:endParaRPr lang="en-US" sz="1600" b="1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86" y="1543160"/>
            <a:ext cx="4636075" cy="42671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72657" y="251087"/>
            <a:ext cx="7219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Melt peak obtained from qPCR test for CAT gene </a:t>
            </a:r>
            <a:r>
              <a:rPr lang="en-US" sz="28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GAPDH 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gene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132942" y="2087850"/>
            <a:ext cx="199103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636414" y="4086644"/>
            <a:ext cx="24875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73227" y="1887795"/>
            <a:ext cx="2005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Peak of CAT gene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73227" y="3886589"/>
            <a:ext cx="2403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Peak of GAPDH gene</a:t>
            </a:r>
          </a:p>
        </p:txBody>
      </p:sp>
    </p:spTree>
    <p:extLst>
      <p:ext uri="{BB962C8B-B14F-4D97-AF65-F5344CB8AC3E}">
        <p14:creationId xmlns:p14="http://schemas.microsoft.com/office/powerpoint/2010/main" val="93859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60976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/>
              <a:t>28</a:t>
            </a:fld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254995" y="371676"/>
            <a:ext cx="741780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Fold difference of GPX gene expression according </a:t>
            </a:r>
            <a:endParaRPr lang="en-US" sz="2800" u="sng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quantification data </a:t>
            </a:r>
            <a:endParaRPr lang="en-US" sz="2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8492183"/>
              </p:ext>
            </p:extLst>
          </p:nvPr>
        </p:nvGraphicFramePr>
        <p:xfrm>
          <a:off x="2254995" y="1638533"/>
          <a:ext cx="8046636" cy="4900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628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48941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/>
              <a:t>29</a:t>
            </a:fld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61" y="1405591"/>
            <a:ext cx="4908918" cy="45182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4661" y="340065"/>
            <a:ext cx="10429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Melt peak obtained from qPCR test for GPX gene </a:t>
            </a:r>
            <a:endParaRPr lang="en-US" sz="2800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GAPDH gene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562511" y="2011126"/>
            <a:ext cx="2271251" cy="147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87056" y="1762736"/>
            <a:ext cx="219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Peak of GPX gene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87056" y="2431355"/>
            <a:ext cx="2433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Peak of GAPDH gene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730642" y="2631410"/>
            <a:ext cx="210312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71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0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>
                <a:latin typeface="+mn-lt"/>
              </a:rPr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/>
              <a:t>3</a:t>
            </a:fld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39334" y="1745056"/>
            <a:ext cx="97866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Scientific name</a:t>
            </a:r>
            <a:r>
              <a:rPr lang="en-US" alt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GB" sz="2800" i="1" dirty="0">
                <a:latin typeface="Calibri" panose="020F0502020204030204" pitchFamily="34" charset="0"/>
                <a:cs typeface="Calibri" panose="020F0502020204030204" pitchFamily="34" charset="0"/>
              </a:rPr>
              <a:t>Hevea brasiliensis </a:t>
            </a:r>
            <a:endParaRPr lang="en-GB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Family: Euphorbiaceae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Perennial crop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Important export agricultural plantation crop 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To obtain natural latex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Laticifers: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Cells </a:t>
            </a:r>
            <a:r>
              <a:rPr lang="en-US" alt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of phloem which produce latex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Tendency of being exposed to oxidative stress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GB" sz="2800" dirty="0"/>
              <a:t>	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80320" y="-2952"/>
            <a:ext cx="2011680" cy="1097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65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+mn-lt"/>
              </a:rPr>
              <a:t>Conclusions </a:t>
            </a:r>
            <a:r>
              <a:rPr lang="en-US" sz="4400" u="sng" dirty="0">
                <a:latin typeface="+mn-lt"/>
              </a:rPr>
              <a:t>and Recommendations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/>
              <a:t>30</a:t>
            </a:fld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449943" y="1683657"/>
            <a:ext cx="11521440" cy="429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Both CAT and GPX genes were upregulated in selected four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genotypes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According to the obtained results the four genotypes can be considered as less susceptible for TPD incidence and having self-recovering ability related to tapping panel dryness disorder in molecular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basis</a:t>
            </a:r>
          </a:p>
          <a:p>
            <a:pPr marL="457200" indent="-4572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Analyzing same genotypes for other genes (APX, SOD, GR) responsible for detoxification of ROS will  strengthen obtained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  <a:p>
            <a:pPr marL="457200" indent="-4572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Analyzing the genes under different TPD levels can be done as further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studies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100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33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187" y="0"/>
            <a:ext cx="6249537" cy="794935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 smtClean="0">
                <a:latin typeface="+mn-lt"/>
              </a:rPr>
              <a:t>References</a:t>
            </a:r>
            <a:endParaRPr lang="en-US" sz="4400" u="sng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/>
              <a:t>31</a:t>
            </a:fld>
            <a:endParaRPr lang="en-US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-139619" y="582405"/>
            <a:ext cx="12331619" cy="7166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1000"/>
              </a:spcAft>
            </a:pP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285750" algn="just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Amarasekara, I.N., </a:t>
            </a:r>
            <a:r>
              <a:rPr lang="en-US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Withanage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S.P. and </a:t>
            </a:r>
            <a:r>
              <a:rPr lang="en-US" sz="1600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Palihakkara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I.R., 2020. Quantitative gene expression analysis of selected genes to screen drought tolerance of selected </a:t>
            </a:r>
            <a:r>
              <a:rPr lang="en-US" sz="1600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Hevea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Clones. </a:t>
            </a:r>
            <a:r>
              <a:rPr lang="en-US" sz="1600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 Journal for Research in Applied Sciences and Biotechnology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1600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1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(6), </a:t>
            </a:r>
            <a:r>
              <a:rPr lang="en-US" sz="1600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pp.46-53.</a:t>
            </a:r>
          </a:p>
          <a:p>
            <a:pPr marL="514350" marR="0" indent="-285750" algn="just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Bandara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P.K.G.S.S., Perera, L.H., Kumara, J.B.D.A. and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Dissanayake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P.K., 2017. Superoxide Dismutase Gene Might Play a Major Role in Tapping Panel Dryness of Rubber (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Hevea brasiliensis </a:t>
            </a:r>
            <a:r>
              <a:rPr lang="en-U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Muell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. Arg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.). </a:t>
            </a:r>
          </a:p>
          <a:p>
            <a:pPr marL="5143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Edwards, K.J., 2004. Performing real-time PCR. 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real-time PCR an essential guide. Horizon bioscience, Norfolk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5143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Gunasekara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S.D.T.S.,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Palihakkara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I.R. and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Withanage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S.P., 2020. Study toward the development of relationship between Ref gene expression and yield potential of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Hevea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clones. 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International Journal for Research in Applied Sciences and Biotechnology (IJRASB)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(5), pp.98-105. </a:t>
            </a:r>
          </a:p>
          <a:p>
            <a:pPr marL="5143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Kudaligama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K.K., Rodrigo, V.H.L., Fernando, K.M.E.P. and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Yapa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P.A.J., 2010. Response of low frequency harvesting systems of rubber under drier climatic conditions in Sri Lanka. In 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Proceedings of International Forestry and Environment Symposium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 (Vol. 15). </a:t>
            </a:r>
          </a:p>
          <a:p>
            <a:pPr marL="5143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Livak, K.J. and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Schmittgen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T.D., 2001. Analysis of relative gene expression data using real-time quantitative PCR and the 2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− ΔΔC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 method. 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(4), pp.402-408. </a:t>
            </a:r>
          </a:p>
          <a:p>
            <a:pPr marL="5143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Matan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N. and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Kyokong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B., 2003. Effect of moisture content on some physical and mechanical properties of juvenile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rubberwood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Hevea brasiliensis </a:t>
            </a:r>
            <a:r>
              <a:rPr lang="en-U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Muell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. Arg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.). </a:t>
            </a:r>
            <a:r>
              <a:rPr lang="en-U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Songklanakarin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 Journal of Science and Technology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(3), pp.327-340.</a:t>
            </a:r>
          </a:p>
          <a:p>
            <a:pPr marL="5143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Zhang, Y., 2018. Identification of genes involved in the production and scavenging of reactive oxygen species in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Hevea brasiliensis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and their characterizations in latex.</a:t>
            </a:r>
          </a:p>
          <a:p>
            <a:pPr marL="5143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Zhang, Y.,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Leclercq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J. and Montoro, P., 2016. Reactive oxygen species in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Hevea brasiliensis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latex and relevance to Tapping Panel Dryness. 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Tree physiology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37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(2), pp.261-269.</a:t>
            </a:r>
          </a:p>
          <a:p>
            <a:pPr marL="5143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0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66941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/>
              <a:t>32</a:t>
            </a:fld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24503" y="1594895"/>
            <a:ext cx="11685638" cy="3334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Organizers of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AgSURS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2023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S. P.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Withanage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Head of the Department, Department of Genetics and Plant Breeding, Rubber Research Institute of Sri Lanka, Substation Niwithigala Kale, Mathugama.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Ms. P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 W. M.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Tharindi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Lecturer (Probationary), Department of Export Agriculture, Faculty of Agricultural Sciences, Sabaragamuwa University of Sri Lanka, Belihuloya, Sri Lanka.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Research officers, Experimental officers, Technical officers, Research assistants and other staff members from Department of Genetics and Plant Breeding, Rubber Research Institute of Sri Lanka, Substation Niwithigala Kale, Mathugama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Parents and friends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400"/>
              </a:spcAft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7010" y="342471"/>
            <a:ext cx="64008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cs typeface="Calibri" panose="020F0502020204030204" pitchFamily="34" charset="0"/>
              </a:rPr>
              <a:t>Acknowledgment</a:t>
            </a:r>
          </a:p>
        </p:txBody>
      </p:sp>
    </p:spTree>
    <p:extLst>
      <p:ext uri="{BB962C8B-B14F-4D97-AF65-F5344CB8AC3E}">
        <p14:creationId xmlns:p14="http://schemas.microsoft.com/office/powerpoint/2010/main" val="4966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ECBED9C-61C2-F5E2-374E-E4D467FF9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7895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/>
              <a:t>33</a:t>
            </a:fld>
            <a:endParaRPr lang="en-US" b="1" dirty="0"/>
          </a:p>
        </p:txBody>
      </p:sp>
      <p:sp>
        <p:nvSpPr>
          <p:cNvPr id="6" name="AutoShape 8" descr="Free Thank You Transparent, Download Free Thank You Transparent png images,  Free ClipArts on Clip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Free Thank You Transparent, Download Free Thank You Transparent png images,  Free ClipArts on Clipart Library"/>
          <p:cNvSpPr>
            <a:spLocks noChangeAspect="1" noChangeArrowheads="1"/>
          </p:cNvSpPr>
          <p:nvPr/>
        </p:nvSpPr>
        <p:spPr bwMode="auto">
          <a:xfrm>
            <a:off x="5821669" y="2150636"/>
            <a:ext cx="2816225" cy="281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Thank You transparent PNG images - Stick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386" y="143301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0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29253" y="6528138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/>
              <a:t>4</a:t>
            </a:fld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45272" y="331410"/>
            <a:ext cx="64008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cs typeface="Calibri" panose="020F0502020204030204" pitchFamily="34" charset="0"/>
              </a:rPr>
              <a:t>Problem </a:t>
            </a:r>
            <a:r>
              <a:rPr lang="en-US" sz="4400" b="1" u="sng" dirty="0">
                <a:cs typeface="Calibri" panose="020F0502020204030204" pitchFamily="34" charset="0"/>
              </a:rPr>
              <a:t>statement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1226" y="1518616"/>
            <a:ext cx="328889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Oxidative/ abiotic stress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65671" y="2282591"/>
            <a:ext cx="0" cy="64008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1226" y="3119613"/>
            <a:ext cx="328889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Production of Reactive Oxygen Species (ROS)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1226" y="5375161"/>
            <a:ext cx="328889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Over accumulation of ROS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86254" y="4322161"/>
            <a:ext cx="0" cy="64008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966702" y="1894359"/>
            <a:ext cx="3859160" cy="1313977"/>
          </a:xfrm>
          <a:prstGeom prst="ellipse">
            <a:avLst/>
          </a:prstGeom>
          <a:solidFill>
            <a:srgbClr val="FFCC66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Annual yield loss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(15% -20%)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75405" y="3829542"/>
            <a:ext cx="2241755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Tapping Panel Dryness (TPD)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662516" y="4915409"/>
            <a:ext cx="1477051" cy="118876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50048" y="1351018"/>
            <a:ext cx="3522405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ROS scavenging enzymes/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antioxidants (APX,GPX,CAT,SOD,GR)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82449" y="3290932"/>
            <a:ext cx="3590004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Expression of the responsible genes for antioxidants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82449" y="5375161"/>
            <a:ext cx="3590004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Early screening of vigorous plants 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0038120" y="2694071"/>
            <a:ext cx="0" cy="45720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0038121" y="4642201"/>
            <a:ext cx="0" cy="58202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21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u="sng" dirty="0">
                <a:latin typeface="+mn-lt"/>
                <a:ea typeface="Calibri" panose="020F0502020204030204" pitchFamily="34" charset="0"/>
                <a:cs typeface="Iskoola Pota" panose="02010503010101010104" pitchFamily="2" charset="0"/>
              </a:rPr>
              <a:t>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/>
              <a:t>5</a:t>
            </a:fld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1257" y="1640114"/>
            <a:ext cx="11630859" cy="312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 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To evaluate the expression levels of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CAT (Catalase)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GPX (Glutathione Peroxidase)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genes of selected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Hevea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genotypes under low soil moisture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status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To quantify the expression of selected genes to utilize as a marker in early selection of drought-tolerant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genotypes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43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/>
              <a:t>6</a:t>
            </a:fld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09369" y="304800"/>
            <a:ext cx="64008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cs typeface="Calibri" panose="020F0502020204030204" pitchFamily="34" charset="0"/>
              </a:rPr>
              <a:t>Methodology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345356" y="1483481"/>
            <a:ext cx="11501287" cy="54864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Selection of planting material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345357" y="2337907"/>
            <a:ext cx="11501286" cy="54864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RNA extraction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345356" y="3189379"/>
            <a:ext cx="11501287" cy="54864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Agarose gel electrophoresis to visualize RNA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355191" y="4010168"/>
            <a:ext cx="11491452" cy="579323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Preliminary trials to determine annealing temperatures  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355191" y="4910801"/>
            <a:ext cx="11491452" cy="54864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cDNA synthesis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355191" y="5768504"/>
            <a:ext cx="11491452" cy="570036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Quantitative PCR for gene expression analysis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1353800" y="1789267"/>
            <a:ext cx="0" cy="54864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1353800" y="2825587"/>
            <a:ext cx="0" cy="54864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1353800" y="3652273"/>
            <a:ext cx="0" cy="54864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1353800" y="4473062"/>
            <a:ext cx="0" cy="54864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1353800" y="5345961"/>
            <a:ext cx="0" cy="54864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58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56511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/>
              <a:t>7</a:t>
            </a:fld>
            <a:endParaRPr lang="en-US" sz="1600" b="1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2208394" y="393788"/>
            <a:ext cx="6400800" cy="54864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Experimental location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4684" y="1519084"/>
            <a:ext cx="100731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Department of Genetics and Plant Breeding (DGPB)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Rubber Research Institute of Sri Lanka (RRISL)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Substation Niwithigala Kale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Mathugama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80" y="2958881"/>
            <a:ext cx="3468327" cy="260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1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88272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/>
              <a:t>8</a:t>
            </a:fld>
            <a:endParaRPr lang="en-US" sz="1600" b="1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2308121" y="531860"/>
            <a:ext cx="6400800" cy="54864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Selection of planting material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1244" y="1955149"/>
            <a:ext cx="39936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Materials: 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2011 HP 42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2011 HP 202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2011 HP 297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2011 HP 300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RRISL 2006 (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control clone)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2703502" y="2583544"/>
            <a:ext cx="181650" cy="1472262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40177" y="2862784"/>
            <a:ext cx="89240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From 2011 Hand </a:t>
            </a:r>
            <a:r>
              <a:rPr lang="en-US" alt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Pollination (HP) </a:t>
            </a:r>
            <a:r>
              <a:rPr lang="en-US" alt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program,  planted in 2018 at Eladuwa estate as an Estate Collaborative </a:t>
            </a:r>
            <a:r>
              <a:rPr lang="en-US" alt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Trial (</a:t>
            </a:r>
            <a:r>
              <a:rPr lang="en-US" alt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ECT)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95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61005" y="6539664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z="1600" b="1" smtClean="0"/>
              <a:t>9</a:t>
            </a:fld>
            <a:endParaRPr lang="en-US"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213" y="3898858"/>
            <a:ext cx="1283112" cy="1700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7" r="14938"/>
          <a:stretch/>
        </p:blipFill>
        <p:spPr>
          <a:xfrm>
            <a:off x="8635325" y="3938301"/>
            <a:ext cx="1283110" cy="17009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18539" y="5761723"/>
            <a:ext cx="1454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Centrifuge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51047" y="5699286"/>
            <a:ext cx="1765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Separate supernatant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4275" y="5732332"/>
            <a:ext cx="2667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Incubate at room temperature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0662" y="5694201"/>
            <a:ext cx="2147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Add chloroform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38906" y="5639999"/>
            <a:ext cx="1426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Crushing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52892" y="5732333"/>
            <a:ext cx="2067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Incubate at -20 ℃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380725" y="6027611"/>
            <a:ext cx="0" cy="36576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9967067" y="4609929"/>
            <a:ext cx="370355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8114563" y="4604086"/>
            <a:ext cx="413382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9" t="14272" r="5280" b="21231"/>
          <a:stretch/>
        </p:blipFill>
        <p:spPr>
          <a:xfrm rot="5400000">
            <a:off x="6466356" y="4090572"/>
            <a:ext cx="1713721" cy="1383672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3899768" y="4577223"/>
            <a:ext cx="461798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084513" y="4529666"/>
            <a:ext cx="441717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62" y="3934988"/>
            <a:ext cx="1443946" cy="17137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0" b="21506"/>
          <a:stretch/>
        </p:blipFill>
        <p:spPr>
          <a:xfrm rot="5400000">
            <a:off x="2384600" y="4353229"/>
            <a:ext cx="1732841" cy="9539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2"/>
          <a:stretch/>
        </p:blipFill>
        <p:spPr>
          <a:xfrm>
            <a:off x="816226" y="3776714"/>
            <a:ext cx="1315982" cy="186328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273728" y="3185703"/>
            <a:ext cx="2067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Fill with TRizol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TM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58914" y="3185679"/>
            <a:ext cx="2128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Carry in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ice bucket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39639" y="3146942"/>
            <a:ext cx="1735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Applying a cut on bark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2178782" y="4529667"/>
            <a:ext cx="482770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18664" y="3185636"/>
            <a:ext cx="221172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Autoclave the tools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06779" y="3146942"/>
            <a:ext cx="179991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Cover with Al foil land label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498037" y="3125144"/>
            <a:ext cx="1050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Obtain latex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1529734" y="3287795"/>
            <a:ext cx="0" cy="488919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65256" y="1628228"/>
            <a:ext cx="1710814" cy="1283111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9929098" y="2158140"/>
            <a:ext cx="391715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552" y="1445303"/>
            <a:ext cx="1153855" cy="171081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566" y="1445303"/>
            <a:ext cx="1710813" cy="171081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39" y="1465645"/>
            <a:ext cx="1363249" cy="17108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71779" y="1632478"/>
            <a:ext cx="1710813" cy="1283110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>
            <a:off x="3887188" y="2241716"/>
            <a:ext cx="391715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145663" y="2241716"/>
            <a:ext cx="391715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114563" y="2241716"/>
            <a:ext cx="391715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lowchart: Alternate Process 38"/>
          <p:cNvSpPr/>
          <p:nvPr/>
        </p:nvSpPr>
        <p:spPr>
          <a:xfrm>
            <a:off x="2167506" y="143395"/>
            <a:ext cx="6583680" cy="109728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RNA extraction - TRizol</a:t>
            </a:r>
            <a:r>
              <a:rPr lang="en-US" sz="36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TM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Method </a:t>
            </a:r>
            <a:endParaRPr lang="en-US" sz="3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Gunasekara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al.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2020)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69" y="1447992"/>
            <a:ext cx="1586512" cy="1710813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>
            <a:off x="2234526" y="2241716"/>
            <a:ext cx="391715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93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1143</Words>
  <Application>Microsoft Office PowerPoint</Application>
  <PresentationFormat>Widescreen</PresentationFormat>
  <Paragraphs>294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Iskoola Pota</vt:lpstr>
      <vt:lpstr>Times New Roman</vt:lpstr>
      <vt:lpstr>Wingdings</vt:lpstr>
      <vt:lpstr>Office Theme</vt:lpstr>
      <vt:lpstr> Analysis of the Gene Expression Profiles of Oxidative Stress Tolerant Genes in Newly Developed Rubber (Hevea brasiliensis)  Genotypes</vt:lpstr>
      <vt:lpstr>Content for  the presentation</vt:lpstr>
      <vt:lpstr>Introduction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 and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 and Recommendations</vt:lpstr>
      <vt:lpstr>References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M.D. Anuradha</dc:creator>
  <cp:lastModifiedBy>user</cp:lastModifiedBy>
  <cp:revision>41</cp:revision>
  <dcterms:created xsi:type="dcterms:W3CDTF">2023-02-09T03:28:20Z</dcterms:created>
  <dcterms:modified xsi:type="dcterms:W3CDTF">2023-03-23T16:26:04Z</dcterms:modified>
</cp:coreProperties>
</file>