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6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3" r:id="rId28"/>
    <p:sldId id="286" r:id="rId29"/>
    <p:sldId id="287" r:id="rId30"/>
    <p:sldId id="264" r:id="rId31"/>
    <p:sldId id="288" r:id="rId32"/>
    <p:sldId id="289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356141"/>
            <a:ext cx="11354539" cy="2144945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of the variation of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Piperine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Essential oil composition in Ceylon black pepper (Piper nigrum) with different geographical conditions in Sri Lanka.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 Dikmadugoda</a:t>
            </a:r>
            <a:r>
              <a:rPr lang="en-US" sz="2400" b="1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WMAUKM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Wijesekara</a:t>
            </a:r>
            <a:r>
              <a:rPr lang="en-GB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UALP Kumara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14564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Export Agriculture, Faculty of Agricultural Sciences, Sabaragamuwa University of 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 Lanka,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Belihuloya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Samagi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Organics (Pvt) Ltd,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Akuressa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 Lanka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7278-F41A-5971-C1A5-5A3476C7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cs typeface="Arial" panose="020B0604020202020204" pitchFamily="34" charset="0"/>
              </a:rPr>
              <a:t>Preparation of Samples</a:t>
            </a:r>
            <a:br>
              <a:rPr lang="en-US" sz="4400" b="1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5668-1E56-24EA-9E0C-ED1952CB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4461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604726-E84F-4505-E489-BACCAD63A2FE}"/>
              </a:ext>
            </a:extLst>
          </p:cNvPr>
          <p:cNvGrpSpPr/>
          <p:nvPr/>
        </p:nvGrpSpPr>
        <p:grpSpPr>
          <a:xfrm>
            <a:off x="702365" y="1338470"/>
            <a:ext cx="10331909" cy="4737652"/>
            <a:chOff x="574685" y="1270302"/>
            <a:chExt cx="13626859" cy="6121098"/>
          </a:xfrm>
        </p:grpSpPr>
        <p:pic>
          <p:nvPicPr>
            <p:cNvPr id="7" name="Picture 6" descr="C:\Users\hp\Desktop\research\sample pics\20221030_205713.jpg">
              <a:extLst>
                <a:ext uri="{FF2B5EF4-FFF2-40B4-BE49-F238E27FC236}">
                  <a16:creationId xmlns:a16="http://schemas.microsoft.com/office/drawing/2014/main" id="{9F82342D-BAC8-42D3-5D05-3B9DE5B49728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5" b="11598"/>
            <a:stretch/>
          </p:blipFill>
          <p:spPr bwMode="auto">
            <a:xfrm rot="10800000">
              <a:off x="11565890" y="4953000"/>
              <a:ext cx="2561590" cy="2171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Users\hp\Desktop\research\sample pics\20221030_211908.jpg">
              <a:extLst>
                <a:ext uri="{FF2B5EF4-FFF2-40B4-BE49-F238E27FC236}">
                  <a16:creationId xmlns:a16="http://schemas.microsoft.com/office/drawing/2014/main" id="{6AAA3E39-8F30-F0A9-D40C-70930EA006D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105" y="4953000"/>
              <a:ext cx="2667000" cy="22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54CEEB6F-149C-3C29-A09D-CB4741194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68" y="4431684"/>
              <a:ext cx="1546288" cy="125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386DAF80-807F-F0F8-0955-6214CEB29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68" y="6137115"/>
              <a:ext cx="1546288" cy="1254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0EA03CF-5603-3CC6-8133-7C2B7D392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828" y="4953000"/>
              <a:ext cx="3074875" cy="2065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ight Arrow 25">
              <a:extLst>
                <a:ext uri="{FF2B5EF4-FFF2-40B4-BE49-F238E27FC236}">
                  <a16:creationId xmlns:a16="http://schemas.microsoft.com/office/drawing/2014/main" id="{40729BF5-8056-4704-6E03-C96E0699FF54}"/>
                </a:ext>
              </a:extLst>
            </p:cNvPr>
            <p:cNvSpPr/>
            <p:nvPr/>
          </p:nvSpPr>
          <p:spPr>
            <a:xfrm>
              <a:off x="7706906" y="2251287"/>
              <a:ext cx="251050" cy="39648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7">
              <a:extLst>
                <a:ext uri="{FF2B5EF4-FFF2-40B4-BE49-F238E27FC236}">
                  <a16:creationId xmlns:a16="http://schemas.microsoft.com/office/drawing/2014/main" id="{5D6773CE-0EE6-64F1-37BD-2A1BAD19C109}"/>
                </a:ext>
              </a:extLst>
            </p:cNvPr>
            <p:cNvSpPr/>
            <p:nvPr/>
          </p:nvSpPr>
          <p:spPr>
            <a:xfrm>
              <a:off x="12846685" y="3886200"/>
              <a:ext cx="488315" cy="7239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8">
              <a:extLst>
                <a:ext uri="{FF2B5EF4-FFF2-40B4-BE49-F238E27FC236}">
                  <a16:creationId xmlns:a16="http://schemas.microsoft.com/office/drawing/2014/main" id="{E11D4BF0-6AB1-4BA6-E44A-9FE352243775}"/>
                </a:ext>
              </a:extLst>
            </p:cNvPr>
            <p:cNvSpPr/>
            <p:nvPr/>
          </p:nvSpPr>
          <p:spPr>
            <a:xfrm>
              <a:off x="10896600" y="5777932"/>
              <a:ext cx="354125" cy="415245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26">
              <a:extLst>
                <a:ext uri="{FF2B5EF4-FFF2-40B4-BE49-F238E27FC236}">
                  <a16:creationId xmlns:a16="http://schemas.microsoft.com/office/drawing/2014/main" id="{6C767A4E-2EE9-AAB0-3C89-3923BCB44252}"/>
                </a:ext>
              </a:extLst>
            </p:cNvPr>
            <p:cNvSpPr/>
            <p:nvPr/>
          </p:nvSpPr>
          <p:spPr>
            <a:xfrm>
              <a:off x="7310492" y="5831226"/>
              <a:ext cx="354125" cy="415245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23DF11-466F-93BB-A95A-654FBBE70C28}"/>
                </a:ext>
              </a:extLst>
            </p:cNvPr>
            <p:cNvCxnSpPr/>
            <p:nvPr/>
          </p:nvCxnSpPr>
          <p:spPr>
            <a:xfrm flipH="1">
              <a:off x="2438400" y="6038848"/>
              <a:ext cx="1219200" cy="4381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BC3F5AC-9FB5-B8A5-B32B-4B0F20D9952E}"/>
                </a:ext>
              </a:extLst>
            </p:cNvPr>
            <p:cNvCxnSpPr/>
            <p:nvPr/>
          </p:nvCxnSpPr>
          <p:spPr>
            <a:xfrm flipH="1" flipV="1">
              <a:off x="2438400" y="5257800"/>
              <a:ext cx="1219200" cy="428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C:\Users\hp\Desktop\research\sample pics\20221030_194020.jpg">
              <a:extLst>
                <a:ext uri="{FF2B5EF4-FFF2-40B4-BE49-F238E27FC236}">
                  <a16:creationId xmlns:a16="http://schemas.microsoft.com/office/drawing/2014/main" id="{83AEA859-752C-BCD0-4A6C-74FCD99D467D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86" r="15736" b="9756"/>
            <a:stretch/>
          </p:blipFill>
          <p:spPr bwMode="auto">
            <a:xfrm rot="5400000">
              <a:off x="11784734" y="1137299"/>
              <a:ext cx="2209800" cy="26238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ight Arrow 2">
              <a:extLst>
                <a:ext uri="{FF2B5EF4-FFF2-40B4-BE49-F238E27FC236}">
                  <a16:creationId xmlns:a16="http://schemas.microsoft.com/office/drawing/2014/main" id="{CED55F38-4FF7-AADC-0247-1A63E92409AF}"/>
                </a:ext>
              </a:extLst>
            </p:cNvPr>
            <p:cNvSpPr/>
            <p:nvPr/>
          </p:nvSpPr>
          <p:spPr>
            <a:xfrm>
              <a:off x="3993714" y="2236579"/>
              <a:ext cx="251050" cy="39648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:\Users\hp\Desktop\research\sample pics\20221030_193514.jpg">
              <a:extLst>
                <a:ext uri="{FF2B5EF4-FFF2-40B4-BE49-F238E27FC236}">
                  <a16:creationId xmlns:a16="http://schemas.microsoft.com/office/drawing/2014/main" id="{5F316791-4A8E-7320-3601-C04E3A5A80B8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6" r="14037"/>
            <a:stretch/>
          </p:blipFill>
          <p:spPr bwMode="auto">
            <a:xfrm rot="5400000">
              <a:off x="8344909" y="1126245"/>
              <a:ext cx="2195830" cy="25927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" descr="C:\Users\hp\Desktop\20221004_093543.jpg">
              <a:extLst>
                <a:ext uri="{FF2B5EF4-FFF2-40B4-BE49-F238E27FC236}">
                  <a16:creationId xmlns:a16="http://schemas.microsoft.com/office/drawing/2014/main" id="{41F3B11E-C982-535C-4D22-6484D0524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85" y="1270302"/>
              <a:ext cx="3275143" cy="2304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hp\Desktop\research\20221007_132517 abc.jpg">
              <a:extLst>
                <a:ext uri="{FF2B5EF4-FFF2-40B4-BE49-F238E27FC236}">
                  <a16:creationId xmlns:a16="http://schemas.microsoft.com/office/drawing/2014/main" id="{853442F2-60A7-C771-F536-772092D7762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843" y="1291575"/>
              <a:ext cx="3101750" cy="22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CD19BD8-6033-8E26-9013-A3AF65979CD5}"/>
              </a:ext>
            </a:extLst>
          </p:cNvPr>
          <p:cNvSpPr txBox="1"/>
          <p:nvPr/>
        </p:nvSpPr>
        <p:spPr>
          <a:xfrm>
            <a:off x="697748" y="3260928"/>
            <a:ext cx="177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Essential oil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9414A6-4CA1-01CB-BEA8-69619CFE3234}"/>
              </a:ext>
            </a:extLst>
          </p:cNvPr>
          <p:cNvSpPr txBox="1"/>
          <p:nvPr/>
        </p:nvSpPr>
        <p:spPr>
          <a:xfrm>
            <a:off x="697748" y="6058689"/>
            <a:ext cx="177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Piperine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769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7498D-BC33-7AFC-CF4B-46E56D1F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30F63F-9189-6D70-34B7-EF6EC2355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0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Data interpolation and mapping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EE23F-D31C-A573-CDB1-9C7F3AF0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406471"/>
            <a:ext cx="11608904" cy="665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Methodology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b="1" dirty="0"/>
              <a:t>Study area</a:t>
            </a:r>
          </a:p>
          <a:p>
            <a:pPr algn="just"/>
            <a:r>
              <a:rPr lang="en-US" sz="2400" dirty="0"/>
              <a:t>This study was conducted in Central, Southern and </a:t>
            </a:r>
            <a:r>
              <a:rPr lang="en-US" sz="2400" dirty="0" err="1"/>
              <a:t>Uwa</a:t>
            </a:r>
            <a:r>
              <a:rPr lang="en-US" sz="2400" dirty="0"/>
              <a:t> provinces.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b="1" dirty="0"/>
              <a:t>Data collection </a:t>
            </a:r>
          </a:p>
          <a:p>
            <a:pPr algn="just"/>
            <a:r>
              <a:rPr lang="en-US" sz="2400" b="1" dirty="0"/>
              <a:t>Required data: </a:t>
            </a:r>
            <a:r>
              <a:rPr lang="en-US" sz="2400" dirty="0"/>
              <a:t>Soil pH, Bulk density, CEC</a:t>
            </a:r>
          </a:p>
          <a:p>
            <a:pPr algn="just"/>
            <a:r>
              <a:rPr lang="en-US" sz="2400" b="1" dirty="0"/>
              <a:t>Source: </a:t>
            </a:r>
            <a:r>
              <a:rPr lang="en-US" sz="2400" dirty="0"/>
              <a:t>Nation-wide open soil property maps of up to 100 cm depth for Sri Lanka Version 2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b="1" dirty="0"/>
              <a:t>Data Harmonization</a:t>
            </a:r>
          </a:p>
          <a:p>
            <a:pPr algn="just"/>
            <a:r>
              <a:rPr lang="en-US" sz="2400" dirty="0"/>
              <a:t>The soil depth harmonized into 0-100cm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b="1" dirty="0"/>
              <a:t>Data interpolation and Mapping</a:t>
            </a:r>
          </a:p>
          <a:p>
            <a:pPr algn="just"/>
            <a:r>
              <a:rPr lang="en-US" sz="2400" dirty="0" err="1"/>
              <a:t>Geostatistical</a:t>
            </a:r>
            <a:r>
              <a:rPr lang="en-US" sz="2400" dirty="0"/>
              <a:t>  Analysis Software: ESRI ArcGIS 10.4.1</a:t>
            </a:r>
          </a:p>
          <a:p>
            <a:pPr algn="just"/>
            <a:endParaRPr lang="en-US" sz="3600" dirty="0"/>
          </a:p>
          <a:p>
            <a:pPr lvl="0" algn="ju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221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AF76-B99A-C732-5618-5E421DD1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6"/>
            <a:ext cx="9379226" cy="89383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cs typeface="Arial" panose="020B0604020202020204" pitchFamily="34" charset="0"/>
              </a:rPr>
              <a:t>Data</a:t>
            </a:r>
            <a:br>
              <a:rPr lang="en-US" sz="4000" b="1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ADF9D-743D-84A1-2F89-D67EB51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75B968-8687-B7D4-90C6-8F50E2AB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150"/>
            <a:ext cx="10515600" cy="726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Required data: </a:t>
            </a:r>
            <a:r>
              <a:rPr lang="en-US" sz="2400" dirty="0"/>
              <a:t>Daily maximum temperature, daily minimum temperature, daily relative humidity, annual rain fall data.</a:t>
            </a:r>
          </a:p>
          <a:p>
            <a:pPr algn="just"/>
            <a:r>
              <a:rPr lang="en-US" sz="2400" b="1" dirty="0"/>
              <a:t>Source              : </a:t>
            </a:r>
            <a:r>
              <a:rPr lang="en-US" sz="2400" dirty="0" err="1"/>
              <a:t>Nasa</a:t>
            </a:r>
            <a:r>
              <a:rPr lang="en-US" sz="2400" dirty="0"/>
              <a:t> power, Power Data Access Viewer v2.00 </a:t>
            </a:r>
            <a:endParaRPr lang="en-US" sz="2400" b="1" dirty="0"/>
          </a:p>
          <a:p>
            <a:pPr algn="just"/>
            <a:r>
              <a:rPr lang="en-US" sz="2400" b="1" dirty="0"/>
              <a:t>Time period    : </a:t>
            </a:r>
            <a:r>
              <a:rPr lang="en-US" sz="2400" dirty="0"/>
              <a:t>2021 October 01 to 2022 October 01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Required data: </a:t>
            </a:r>
            <a:r>
              <a:rPr lang="en-US" sz="2400" dirty="0"/>
              <a:t>Soil pH, bulk density, CEC</a:t>
            </a:r>
          </a:p>
          <a:p>
            <a:pPr algn="just"/>
            <a:r>
              <a:rPr lang="en-US" sz="2400" b="1" dirty="0"/>
              <a:t>Source           : </a:t>
            </a:r>
            <a:r>
              <a:rPr lang="en-US" sz="2400" dirty="0"/>
              <a:t>Nation-wide open soil property maps of up to 100 cm depth for Sri Lanka Version 2</a:t>
            </a:r>
          </a:p>
          <a:p>
            <a:pPr algn="just"/>
            <a:endParaRPr lang="en-US" sz="3600" dirty="0"/>
          </a:p>
          <a:p>
            <a:pPr algn="just"/>
            <a:r>
              <a:rPr lang="en-US" sz="2400" b="1" dirty="0"/>
              <a:t>Farmers management practices: </a:t>
            </a:r>
            <a:r>
              <a:rPr lang="en-US" sz="2400" dirty="0"/>
              <a:t>Questionnaire</a:t>
            </a:r>
          </a:p>
          <a:p>
            <a:pPr algn="just"/>
            <a:endParaRPr lang="en-US" sz="3600" dirty="0"/>
          </a:p>
          <a:p>
            <a:pPr algn="just"/>
            <a:endParaRPr lang="en-US" sz="3200" dirty="0"/>
          </a:p>
          <a:p>
            <a:pPr algn="just"/>
            <a:endParaRPr lang="en-US" sz="3600" dirty="0"/>
          </a:p>
          <a:p>
            <a:pPr marL="457200" lvl="0" indent="-457200" algn="just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800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19FB-E015-A80F-C0AD-9AAF2A18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681036"/>
            <a:ext cx="9206948" cy="43214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cs typeface="Arial" panose="020B0604020202020204" pitchFamily="34" charset="0"/>
              </a:rPr>
              <a:t>Data Analysis</a:t>
            </a:r>
            <a:br>
              <a:rPr lang="en-US" sz="4400" b="1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F5CE-9329-C88E-ADE2-DBF06EB8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0160E-D603-9D4A-F930-C1C7465D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n-US" sz="3200" dirty="0"/>
              <a:t>Data were analyzed using SAS version 9.0 statistical software with simple linear regression analysis.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3200" dirty="0"/>
              <a:t>Graphical analysis was done by using the </a:t>
            </a:r>
            <a:r>
              <a:rPr lang="en-US" sz="3200" dirty="0" err="1"/>
              <a:t>GraphPad</a:t>
            </a:r>
            <a:r>
              <a:rPr lang="en-US" sz="3200" dirty="0"/>
              <a:t> Prism version 9.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4617CC-615E-4708-CBA1-470820C6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1" y="3650542"/>
            <a:ext cx="1993366" cy="19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1CAC8FF-D7E5-8CBF-7E2F-03FE4A5F2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 bwMode="auto">
          <a:xfrm>
            <a:off x="9191818" y="3650542"/>
            <a:ext cx="2161982" cy="193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5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Graphic 9" descr="Bar chart">
            <a:extLst>
              <a:ext uri="{FF2B5EF4-FFF2-40B4-BE49-F238E27FC236}">
                <a16:creationId xmlns:a16="http://schemas.microsoft.com/office/drawing/2014/main" id="{1CA9118D-4AC2-9CA0-694C-90DA8D62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9056" y="1825625"/>
            <a:ext cx="4613344" cy="46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5E69-7A92-3CDC-2088-DA7FB13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51656-DAE9-F34C-C87B-343F3712A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5878" y="483142"/>
            <a:ext cx="90479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Arial" panose="020B0604020202020204" pitchFamily="34" charset="0"/>
              </a:rPr>
              <a:t>Piperine</a:t>
            </a:r>
            <a:r>
              <a:rPr lang="en-US" sz="3600" b="1" dirty="0">
                <a:cs typeface="Arial" panose="020B0604020202020204" pitchFamily="34" charset="0"/>
              </a:rPr>
              <a:t> content of black pepper with study locations.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C1F210F-359F-E359-0B31-F1866ED50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/>
          <a:stretch/>
        </p:blipFill>
        <p:spPr bwMode="auto">
          <a:xfrm>
            <a:off x="0" y="1444487"/>
            <a:ext cx="12192000" cy="50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CC17583-4BEE-DAC3-2D9F-DA758485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71" y="5821181"/>
            <a:ext cx="4415929" cy="67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6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EE0EA-A0AA-32AC-35B6-51BD99D5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CAA518-058D-B2F3-660A-10A0F8BDE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0348" y="483142"/>
            <a:ext cx="92334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Essential oil content of black pepper with study locations.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BD8D1F-AC49-3F5B-772E-CF7A0D1DD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078"/>
            <a:ext cx="12192000" cy="50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764FAAA-05CF-F870-65DC-78708D1E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71" y="5821181"/>
            <a:ext cx="4415929" cy="67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7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2CB6B-907A-3A2B-8C55-DF4A782F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93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8E1F24-833E-BA7F-E829-5A9CBBB4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1245705"/>
            <a:ext cx="6066184" cy="526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620B2-CB29-88BA-1208-E644837E01D1}"/>
              </a:ext>
            </a:extLst>
          </p:cNvPr>
          <p:cNvSpPr txBox="1"/>
          <p:nvPr/>
        </p:nvSpPr>
        <p:spPr>
          <a:xfrm>
            <a:off x="3962399" y="2206487"/>
            <a:ext cx="2372140" cy="92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0.06296</a:t>
            </a:r>
            <a:endParaRPr lang="en-US" dirty="0"/>
          </a:p>
          <a:p>
            <a:r>
              <a:rPr lang="en-US" dirty="0"/>
              <a:t>Y = -0.1414*X + 12.43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454CEF-6942-5084-939A-3C25D476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71" y="1305341"/>
            <a:ext cx="5542906" cy="485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1F680F-889C-9200-2EEC-98F960DE6B4C}"/>
              </a:ext>
            </a:extLst>
          </p:cNvPr>
          <p:cNvSpPr txBox="1"/>
          <p:nvPr/>
        </p:nvSpPr>
        <p:spPr>
          <a:xfrm>
            <a:off x="9830410" y="2120350"/>
            <a:ext cx="245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0.03815</a:t>
            </a:r>
            <a:endParaRPr lang="en-US" dirty="0"/>
          </a:p>
          <a:p>
            <a:r>
              <a:rPr lang="en-US" dirty="0"/>
              <a:t>Y = -0.02389*X + 3.800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A311-324F-4EE5-09BC-FC984184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9501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64A5801-A855-C9B9-3911-95C494554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3" y="1253330"/>
            <a:ext cx="5890337" cy="41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364FE-1A4A-ADF6-DEAC-3923D3E23B35}"/>
              </a:ext>
            </a:extLst>
          </p:cNvPr>
          <p:cNvSpPr txBox="1"/>
          <p:nvPr/>
        </p:nvSpPr>
        <p:spPr>
          <a:xfrm>
            <a:off x="3637467" y="1849678"/>
            <a:ext cx="226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</a:t>
            </a:r>
            <a:r>
              <a:rPr lang="en-US" dirty="0"/>
              <a:t>0.4298</a:t>
            </a:r>
          </a:p>
          <a:p>
            <a:r>
              <a:rPr lang="en-US" dirty="0"/>
              <a:t>Y = -0.1914*X + 12.76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3579CC-A98A-779C-8091-4A313EEE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03" y="1113682"/>
            <a:ext cx="5720434" cy="46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874443-B73D-E77A-1149-DD72E5FE7BDD}"/>
              </a:ext>
            </a:extLst>
          </p:cNvPr>
          <p:cNvSpPr txBox="1"/>
          <p:nvPr/>
        </p:nvSpPr>
        <p:spPr>
          <a:xfrm>
            <a:off x="9332334" y="1982200"/>
            <a:ext cx="2428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0.3374</a:t>
            </a:r>
            <a:endParaRPr lang="en-US" dirty="0"/>
          </a:p>
          <a:p>
            <a:r>
              <a:rPr lang="en-US" dirty="0"/>
              <a:t>Y = -0.08134*X + 4.956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8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35DA-72FE-5B78-A019-C2FA0C23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9380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5EBA7-7790-0094-05F1-F7F97C42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162"/>
            <a:ext cx="6096000" cy="514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8393F-429B-FD61-FA23-30887141BDAF}"/>
              </a:ext>
            </a:extLst>
          </p:cNvPr>
          <p:cNvSpPr txBox="1"/>
          <p:nvPr/>
        </p:nvSpPr>
        <p:spPr>
          <a:xfrm>
            <a:off x="3816625" y="2083904"/>
            <a:ext cx="210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0.4108</a:t>
            </a:r>
            <a:endParaRPr lang="en-US" dirty="0"/>
          </a:p>
          <a:p>
            <a:r>
              <a:rPr lang="en-US" dirty="0"/>
              <a:t>Y = 0.1380*X - 3.474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F0FCED-781E-95C6-8FFC-D30489D5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15162"/>
            <a:ext cx="6095999" cy="533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B1CD84-6D5F-5FE2-4757-6FDDD025186A}"/>
              </a:ext>
            </a:extLst>
          </p:cNvPr>
          <p:cNvSpPr txBox="1"/>
          <p:nvPr/>
        </p:nvSpPr>
        <p:spPr>
          <a:xfrm>
            <a:off x="9743237" y="2083904"/>
            <a:ext cx="224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0.2610</a:t>
            </a:r>
            <a:endParaRPr lang="en-US" dirty="0"/>
          </a:p>
          <a:p>
            <a:r>
              <a:rPr lang="en-US" dirty="0"/>
              <a:t>Y = 0.05275*X - 1.433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0DB57-2495-139B-0A28-55A87B3E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FF10EF-56A6-3244-DDD1-7A4277370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" y="1033668"/>
            <a:ext cx="6001604" cy="48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2689FE3-F76E-10C7-23ED-78B4960F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4" y="1033668"/>
            <a:ext cx="5805310" cy="48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748C1-486F-1EC2-BD89-7B9405B828A5}"/>
              </a:ext>
            </a:extLst>
          </p:cNvPr>
          <p:cNvSpPr txBox="1"/>
          <p:nvPr/>
        </p:nvSpPr>
        <p:spPr>
          <a:xfrm>
            <a:off x="9359274" y="1842052"/>
            <a:ext cx="273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0.1472</a:t>
            </a:r>
            <a:endParaRPr lang="en-US" dirty="0"/>
          </a:p>
          <a:p>
            <a:r>
              <a:rPr lang="en-US" dirty="0"/>
              <a:t>Y = -0.0002072*X + 3.502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&gt; 0.05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3F408-2841-B71A-D1CB-BFDDE53C36C7}"/>
              </a:ext>
            </a:extLst>
          </p:cNvPr>
          <p:cNvSpPr txBox="1"/>
          <p:nvPr/>
        </p:nvSpPr>
        <p:spPr>
          <a:xfrm>
            <a:off x="3620532" y="1855304"/>
            <a:ext cx="259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</a:t>
            </a:r>
            <a:r>
              <a:rPr lang="en-US" dirty="0"/>
              <a:t>0.1380</a:t>
            </a:r>
          </a:p>
          <a:p>
            <a:r>
              <a:rPr lang="en-US" dirty="0"/>
              <a:t>Y = -0.0004183*X + 9.211</a:t>
            </a:r>
          </a:p>
          <a:p>
            <a:r>
              <a:rPr lang="en-US" i="1" dirty="0">
                <a:latin typeface="Times New Roman"/>
                <a:cs typeface="Times New Roman"/>
              </a:rPr>
              <a:t>p </a:t>
            </a:r>
            <a:r>
              <a:rPr lang="en-US" dirty="0">
                <a:latin typeface="Times New Roman"/>
                <a:cs typeface="Times New Roman"/>
              </a:rPr>
              <a:t>&gt;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C5C90-825F-9601-CBD8-EC00A2B5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82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F7ADB2-D41F-C318-F853-9D4477AF1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12"/>
            <a:ext cx="6194977" cy="52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FF55258-47A7-3CEE-CC46-0D420F19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6512"/>
            <a:ext cx="6062027" cy="53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D3A8B-4DC6-F3D3-DF87-53033B68E24D}"/>
              </a:ext>
            </a:extLst>
          </p:cNvPr>
          <p:cNvSpPr txBox="1"/>
          <p:nvPr/>
        </p:nvSpPr>
        <p:spPr>
          <a:xfrm>
            <a:off x="9621077" y="2040834"/>
            <a:ext cx="238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0.0003238</a:t>
            </a:r>
            <a:endParaRPr lang="en-US" dirty="0"/>
          </a:p>
          <a:p>
            <a:r>
              <a:rPr lang="en-US" i="1" dirty="0"/>
              <a:t>Y = -0.01783*X + 3.228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&gt; 0.05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BE5E4-404C-8F78-E899-06BA3B3987D2}"/>
              </a:ext>
            </a:extLst>
          </p:cNvPr>
          <p:cNvSpPr txBox="1"/>
          <p:nvPr/>
        </p:nvSpPr>
        <p:spPr>
          <a:xfrm>
            <a:off x="3461424" y="2040834"/>
            <a:ext cx="238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0.01318</a:t>
            </a:r>
            <a:endParaRPr lang="en-US" dirty="0"/>
          </a:p>
          <a:p>
            <a:r>
              <a:rPr lang="en-US" dirty="0"/>
              <a:t>Y = -0.2372*X + 9.788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&gt;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A018B-1610-89CC-FA54-14EC7D36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1334BA-8A1A-0D99-7036-0CD6FF0FB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" y="1096756"/>
            <a:ext cx="6150119" cy="513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424445-37D8-68E3-FDB9-41A7FADA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7" y="1096756"/>
            <a:ext cx="5844765" cy="513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0B5D0-3D14-1709-C6A7-858277315B9F}"/>
              </a:ext>
            </a:extLst>
          </p:cNvPr>
          <p:cNvSpPr txBox="1"/>
          <p:nvPr/>
        </p:nvSpPr>
        <p:spPr>
          <a:xfrm>
            <a:off x="9727651" y="1855304"/>
            <a:ext cx="216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0.5294</a:t>
            </a:r>
            <a:endParaRPr lang="en-US" dirty="0"/>
          </a:p>
          <a:p>
            <a:r>
              <a:rPr lang="en-US" i="1" dirty="0"/>
              <a:t>Y = -1.971*X + 5.587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05D14-7E73-4543-E426-6F4D2E214A29}"/>
              </a:ext>
            </a:extLst>
          </p:cNvPr>
          <p:cNvSpPr txBox="1"/>
          <p:nvPr/>
        </p:nvSpPr>
        <p:spPr>
          <a:xfrm>
            <a:off x="3827544" y="1855304"/>
            <a:ext cx="2162440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0.6131</a:t>
            </a:r>
            <a:endParaRPr lang="en-US" dirty="0"/>
          </a:p>
          <a:p>
            <a:r>
              <a:rPr lang="en-US" dirty="0"/>
              <a:t>Y = -4.422*X + 13.97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&lt;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12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3FFEE-A85E-5F6B-3DFC-2BBD296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88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69C450-1AB7-4313-BAD1-0CD3862F0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6" y="1253331"/>
            <a:ext cx="5772346" cy="477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5441D9E-C227-41CE-3B60-1AB5B116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1203306"/>
            <a:ext cx="6453810" cy="50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653AF-8B66-00A8-42D8-93280C7EEBE2}"/>
              </a:ext>
            </a:extLst>
          </p:cNvPr>
          <p:cNvSpPr txBox="1"/>
          <p:nvPr/>
        </p:nvSpPr>
        <p:spPr>
          <a:xfrm>
            <a:off x="9982200" y="1802295"/>
            <a:ext cx="234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0.1436</a:t>
            </a:r>
            <a:endParaRPr lang="en-US" dirty="0"/>
          </a:p>
          <a:p>
            <a:r>
              <a:rPr lang="en-US" i="1" dirty="0"/>
              <a:t>Y = 0.1099*X + 1.760</a:t>
            </a:r>
          </a:p>
          <a:p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&gt; 0.05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22FB0-1E06-FF10-D34D-8018C081BCBD}"/>
              </a:ext>
            </a:extLst>
          </p:cNvPr>
          <p:cNvSpPr txBox="1"/>
          <p:nvPr/>
        </p:nvSpPr>
        <p:spPr>
          <a:xfrm>
            <a:off x="3717235" y="1802295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>
                <a:latin typeface="Times New Roman"/>
                <a:cs typeface="Times New Roman"/>
              </a:rPr>
              <a:t>²= 0.06374</a:t>
            </a:r>
          </a:p>
          <a:p>
            <a:r>
              <a:rPr lang="en-US" dirty="0"/>
              <a:t>Y = 0.1527*X + 6.556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A9E94-E8BF-71F8-27F8-6D0142344F96}"/>
              </a:ext>
            </a:extLst>
          </p:cNvPr>
          <p:cNvSpPr txBox="1"/>
          <p:nvPr/>
        </p:nvSpPr>
        <p:spPr>
          <a:xfrm>
            <a:off x="3699013" y="2308396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&gt; 0.05</a:t>
            </a:r>
          </a:p>
        </p:txBody>
      </p:sp>
    </p:spTree>
    <p:extLst>
      <p:ext uri="{BB962C8B-B14F-4D97-AF65-F5344CB8AC3E}">
        <p14:creationId xmlns:p14="http://schemas.microsoft.com/office/powerpoint/2010/main" val="3380373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3BA86-0A99-A3A6-D779-F7BB3C7F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149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2ADE2-83D0-68AF-7AEA-8BF2158A88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7339" y="372343"/>
            <a:ext cx="928646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cs typeface="Arial" panose="020B0604020202020204" pitchFamily="34" charset="0"/>
              </a:rPr>
              <a:t>Soil properties – Bulk density of Central, </a:t>
            </a:r>
            <a:r>
              <a:rPr lang="en-US" b="1" dirty="0" err="1">
                <a:cs typeface="Arial" panose="020B0604020202020204" pitchFamily="34" charset="0"/>
              </a:rPr>
              <a:t>Uwa</a:t>
            </a:r>
            <a:r>
              <a:rPr lang="en-US" b="1" dirty="0">
                <a:cs typeface="Arial" panose="020B0604020202020204" pitchFamily="34" charset="0"/>
              </a:rPr>
              <a:t> and Southern province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C1E714-EB2B-5F67-1AB9-ACD7F7ED7E3C}"/>
              </a:ext>
            </a:extLst>
          </p:cNvPr>
          <p:cNvGrpSpPr/>
          <p:nvPr/>
        </p:nvGrpSpPr>
        <p:grpSpPr>
          <a:xfrm>
            <a:off x="0" y="1620315"/>
            <a:ext cx="12192000" cy="4900268"/>
            <a:chOff x="-302845" y="1896040"/>
            <a:chExt cx="15000277" cy="50272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7DE45D-BD12-BEF4-8A02-1394AC64E07A}"/>
                </a:ext>
              </a:extLst>
            </p:cNvPr>
            <p:cNvGrpSpPr/>
            <p:nvPr/>
          </p:nvGrpSpPr>
          <p:grpSpPr>
            <a:xfrm>
              <a:off x="7472368" y="1910319"/>
              <a:ext cx="7225064" cy="4998696"/>
              <a:chOff x="6715321" y="1294648"/>
              <a:chExt cx="7917765" cy="5470195"/>
            </a:xfrm>
          </p:grpSpPr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51282266-1509-F48E-1156-40E83B4C3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5" t="56032" r="4375" b="4186"/>
              <a:stretch/>
            </p:blipFill>
            <p:spPr bwMode="auto">
              <a:xfrm>
                <a:off x="6715321" y="1294648"/>
                <a:ext cx="7669944" cy="5470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4FE3D3-4F88-E0E6-8C90-2E54FB196CA4}"/>
                  </a:ext>
                </a:extLst>
              </p:cNvPr>
              <p:cNvSpPr txBox="1"/>
              <p:nvPr/>
            </p:nvSpPr>
            <p:spPr>
              <a:xfrm>
                <a:off x="13489916" y="3061705"/>
                <a:ext cx="1143169" cy="414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1.3878</a:t>
                </a:r>
                <a:endParaRPr lang="en-US" sz="16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9EE0C8-4654-F31D-9E09-D451E6E04601}"/>
                  </a:ext>
                </a:extLst>
              </p:cNvPr>
              <p:cNvSpPr txBox="1"/>
              <p:nvPr/>
            </p:nvSpPr>
            <p:spPr>
              <a:xfrm>
                <a:off x="13489916" y="3615102"/>
                <a:ext cx="1143170" cy="414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1.3280</a:t>
                </a:r>
                <a:endParaRPr lang="en-US" sz="1600" b="1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BBE8E5-3F3A-0148-A46B-1856D196C34F}"/>
                </a:ext>
              </a:extLst>
            </p:cNvPr>
            <p:cNvGrpSpPr/>
            <p:nvPr/>
          </p:nvGrpSpPr>
          <p:grpSpPr>
            <a:xfrm>
              <a:off x="3219291" y="1910320"/>
              <a:ext cx="7010959" cy="4998696"/>
              <a:chOff x="-3276" y="1890498"/>
              <a:chExt cx="5366311" cy="4982033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EF355256-661F-B0ED-D7CD-EDD074C88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90" t="41921" r="2567" b="4637"/>
              <a:stretch/>
            </p:blipFill>
            <p:spPr bwMode="auto">
              <a:xfrm>
                <a:off x="-3276" y="1890498"/>
                <a:ext cx="4626631" cy="4982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338C1-0465-83D5-FD82-126409F661E5}"/>
                  </a:ext>
                </a:extLst>
              </p:cNvPr>
              <p:cNvSpPr txBox="1"/>
              <p:nvPr/>
            </p:nvSpPr>
            <p:spPr>
              <a:xfrm>
                <a:off x="3883680" y="2966772"/>
                <a:ext cx="1479355" cy="3776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1.18743</a:t>
                </a:r>
                <a:endParaRPr lang="en-US" sz="105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48851D-90D8-7EB9-AC96-FACB3BD4E9A2}"/>
                  </a:ext>
                </a:extLst>
              </p:cNvPr>
              <p:cNvSpPr txBox="1"/>
              <p:nvPr/>
            </p:nvSpPr>
            <p:spPr>
              <a:xfrm>
                <a:off x="3911255" y="2604490"/>
                <a:ext cx="1417102" cy="3776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1.37732</a:t>
                </a:r>
                <a:endParaRPr lang="en-US" sz="1100" b="1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D00735-6A67-CDCF-139B-FE5B41156A4D}"/>
                </a:ext>
              </a:extLst>
            </p:cNvPr>
            <p:cNvGrpSpPr/>
            <p:nvPr/>
          </p:nvGrpSpPr>
          <p:grpSpPr>
            <a:xfrm>
              <a:off x="-302845" y="1896040"/>
              <a:ext cx="5610774" cy="5027259"/>
              <a:chOff x="3443204" y="575868"/>
              <a:chExt cx="7348843" cy="5750569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219133F4-8A83-FC62-0B3D-C7250ABE42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9" t="31636" r="4073" b="17964"/>
              <a:stretch/>
            </p:blipFill>
            <p:spPr bwMode="auto">
              <a:xfrm>
                <a:off x="3443204" y="575868"/>
                <a:ext cx="6553914" cy="5750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143C88-8E75-64BD-E4D1-B2E2DC5EA398}"/>
                  </a:ext>
                </a:extLst>
              </p:cNvPr>
              <p:cNvSpPr txBox="1"/>
              <p:nvPr/>
            </p:nvSpPr>
            <p:spPr>
              <a:xfrm>
                <a:off x="8839200" y="1951687"/>
                <a:ext cx="1952847" cy="433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1.16482</a:t>
                </a:r>
                <a:endParaRPr lang="en-US" sz="11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48435E-DED5-519B-647B-8558CFD410B9}"/>
                  </a:ext>
                </a:extLst>
              </p:cNvPr>
              <p:cNvSpPr txBox="1"/>
              <p:nvPr/>
            </p:nvSpPr>
            <p:spPr>
              <a:xfrm>
                <a:off x="8846124" y="2439274"/>
                <a:ext cx="1931874" cy="433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1.0674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81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6877-E9F2-0EA1-2CCC-EFCA9D9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E936C6-C5F2-E52C-1B39-8D5437648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7583" y="191924"/>
            <a:ext cx="9326217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Soil pH of Central, Southern and </a:t>
            </a:r>
            <a:r>
              <a:rPr lang="en-US" b="1" dirty="0" err="1">
                <a:cs typeface="Arial" panose="020B0604020202020204" pitchFamily="34" charset="0"/>
              </a:rPr>
              <a:t>Uwa</a:t>
            </a:r>
            <a:r>
              <a:rPr lang="en-US" b="1" dirty="0">
                <a:cs typeface="Arial" panose="020B0604020202020204" pitchFamily="34" charset="0"/>
              </a:rPr>
              <a:t> provinces</a:t>
            </a:r>
          </a:p>
          <a:p>
            <a:endParaRPr lang="en-US" sz="6600" b="1" dirty="0"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D9212-FD1E-DC84-1F06-4C018A865D96}"/>
              </a:ext>
            </a:extLst>
          </p:cNvPr>
          <p:cNvGrpSpPr/>
          <p:nvPr/>
        </p:nvGrpSpPr>
        <p:grpSpPr>
          <a:xfrm>
            <a:off x="0" y="1503556"/>
            <a:ext cx="12192000" cy="4965483"/>
            <a:chOff x="0" y="1733896"/>
            <a:chExt cx="14630400" cy="5200304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214527B-C3FF-32CB-C50D-24D689FBE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7" t="37822" r="2336" b="5899"/>
            <a:stretch/>
          </p:blipFill>
          <p:spPr bwMode="auto">
            <a:xfrm>
              <a:off x="9884632" y="1733896"/>
              <a:ext cx="4745768" cy="5200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FFEE704-EEAB-2681-DB0A-3B699B892C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" t="50000" r="3349" b="4408"/>
            <a:stretch/>
          </p:blipFill>
          <p:spPr bwMode="auto">
            <a:xfrm>
              <a:off x="3810000" y="1733897"/>
              <a:ext cx="7207885" cy="520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74C953B-FCF2-8EAE-769B-0FF7268351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4" t="31783" r="3376" b="15797"/>
            <a:stretch/>
          </p:blipFill>
          <p:spPr bwMode="auto">
            <a:xfrm>
              <a:off x="0" y="1737360"/>
              <a:ext cx="5638800" cy="5196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94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D815-5456-E5F3-0961-CEF22894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3CA3-EDF7-A97D-F8DA-7764AFBB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28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CE790-630B-26FE-29E1-CF21B1471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755" y="206140"/>
            <a:ext cx="925204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Soil CEC of Central, Southern and </a:t>
            </a:r>
            <a:r>
              <a:rPr lang="en-US" b="1" dirty="0" err="1">
                <a:cs typeface="Arial" panose="020B0604020202020204" pitchFamily="34" charset="0"/>
              </a:rPr>
              <a:t>Uwa</a:t>
            </a:r>
            <a:r>
              <a:rPr lang="en-US" b="1" dirty="0">
                <a:cs typeface="Arial" panose="020B0604020202020204" pitchFamily="34" charset="0"/>
              </a:rPr>
              <a:t> provinces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578DC1-77DF-58D9-CFAB-1357D574AA2A}"/>
              </a:ext>
            </a:extLst>
          </p:cNvPr>
          <p:cNvGrpSpPr/>
          <p:nvPr/>
        </p:nvGrpSpPr>
        <p:grpSpPr>
          <a:xfrm>
            <a:off x="17513" y="1524146"/>
            <a:ext cx="4580991" cy="4954296"/>
            <a:chOff x="412869" y="1725135"/>
            <a:chExt cx="5530731" cy="463434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042D091-0D8E-BB87-3831-67ACF682B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0" t="37389" r="5730" b="20764"/>
            <a:stretch/>
          </p:blipFill>
          <p:spPr bwMode="auto">
            <a:xfrm>
              <a:off x="412869" y="1725135"/>
              <a:ext cx="4971010" cy="4634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E2B7AB-9C0E-4E33-3521-6A291B5DA098}"/>
                </a:ext>
              </a:extLst>
            </p:cNvPr>
            <p:cNvSpPr txBox="1"/>
            <p:nvPr/>
          </p:nvSpPr>
          <p:spPr>
            <a:xfrm>
              <a:off x="4495800" y="2414742"/>
              <a:ext cx="1447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14.9179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A57A7C-339F-D6EE-1EFA-0078A1FAD5FB}"/>
                </a:ext>
              </a:extLst>
            </p:cNvPr>
            <p:cNvSpPr txBox="1"/>
            <p:nvPr/>
          </p:nvSpPr>
          <p:spPr>
            <a:xfrm>
              <a:off x="4495800" y="2924380"/>
              <a:ext cx="1285750" cy="287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11.0956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4C6141-B836-83D7-EE7F-46321E0A6DAE}"/>
              </a:ext>
            </a:extLst>
          </p:cNvPr>
          <p:cNvGrpSpPr/>
          <p:nvPr/>
        </p:nvGrpSpPr>
        <p:grpSpPr>
          <a:xfrm>
            <a:off x="7794875" y="1558916"/>
            <a:ext cx="4412777" cy="4948188"/>
            <a:chOff x="9830663" y="1704461"/>
            <a:chExt cx="5416622" cy="532430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3C19C2F-A5D4-C8EE-E29A-00E9A0E855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2" t="45420" r="2606" b="10909"/>
            <a:stretch/>
          </p:blipFill>
          <p:spPr bwMode="auto">
            <a:xfrm>
              <a:off x="9830663" y="1704461"/>
              <a:ext cx="5375913" cy="532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657031-132B-F434-FBE7-410E56ABFD46}"/>
                </a:ext>
              </a:extLst>
            </p:cNvPr>
            <p:cNvSpPr txBox="1"/>
            <p:nvPr/>
          </p:nvSpPr>
          <p:spPr>
            <a:xfrm>
              <a:off x="14138171" y="2445068"/>
              <a:ext cx="1086415" cy="3311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12.6672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934820-6BE0-511C-512C-7522ECEEB0E6}"/>
                </a:ext>
              </a:extLst>
            </p:cNvPr>
            <p:cNvSpPr txBox="1"/>
            <p:nvPr/>
          </p:nvSpPr>
          <p:spPr>
            <a:xfrm>
              <a:off x="14088621" y="2898694"/>
              <a:ext cx="1158664" cy="3311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11.9801</a:t>
              </a:r>
              <a:endParaRPr lang="en-US" b="1" dirty="0"/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31380A6D-C7BE-F3F5-C55E-2745BC88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t="60986" r="4206" b="4820"/>
          <a:stretch/>
        </p:blipFill>
        <p:spPr bwMode="auto">
          <a:xfrm>
            <a:off x="4134899" y="1558916"/>
            <a:ext cx="4280232" cy="49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61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2753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7E1ABE-B9C6-A3B8-1FD1-3476379165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7564" y="1444487"/>
            <a:ext cx="11224593" cy="759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/>
              <a:t>Highest percentages of </a:t>
            </a:r>
            <a:r>
              <a:rPr lang="en-US" sz="3200" b="1" dirty="0" err="1"/>
              <a:t>piperine</a:t>
            </a:r>
            <a:r>
              <a:rPr lang="en-US" sz="3200" b="1" dirty="0"/>
              <a:t> </a:t>
            </a:r>
            <a:r>
              <a:rPr lang="en-US" sz="3200" dirty="0"/>
              <a:t>(9.1% w/w dry weight basis) and  </a:t>
            </a:r>
            <a:r>
              <a:rPr lang="en-US" sz="3200" b="1" dirty="0"/>
              <a:t>essential oil</a:t>
            </a:r>
            <a:r>
              <a:rPr lang="en-US" sz="3200" dirty="0"/>
              <a:t> (3.4%,v/w) were obtained in </a:t>
            </a:r>
            <a:r>
              <a:rPr lang="en-US" sz="3200" b="1" dirty="0"/>
              <a:t>Central province.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/>
              <a:t>Lowest </a:t>
            </a:r>
            <a:r>
              <a:rPr lang="en-US" sz="3200" b="1" dirty="0" err="1"/>
              <a:t>piperine</a:t>
            </a:r>
            <a:r>
              <a:rPr lang="en-US" sz="3200" b="1" dirty="0"/>
              <a:t> </a:t>
            </a:r>
            <a:r>
              <a:rPr lang="en-US" sz="3200" dirty="0"/>
              <a:t>(7.8%, w/w, dry weight basis) and  </a:t>
            </a:r>
            <a:r>
              <a:rPr lang="en-US" sz="3200" b="1" dirty="0"/>
              <a:t>essential oil </a:t>
            </a:r>
            <a:r>
              <a:rPr lang="en-US" sz="3200" dirty="0"/>
              <a:t>(2.8%, v/w) percentages were obtained in </a:t>
            </a:r>
            <a:r>
              <a:rPr lang="en-US" sz="3200" b="1" dirty="0"/>
              <a:t>Southern province.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/>
              <a:t>There was </a:t>
            </a:r>
            <a:r>
              <a:rPr lang="en-US" sz="3200" b="1" dirty="0"/>
              <a:t>a significant effect </a:t>
            </a:r>
            <a:r>
              <a:rPr lang="en-US" sz="3200" dirty="0"/>
              <a:t>(</a:t>
            </a:r>
            <a:r>
              <a:rPr lang="en-US" sz="3200" i="1" dirty="0"/>
              <a:t>p</a:t>
            </a:r>
            <a:r>
              <a:rPr lang="en-US" sz="3200" dirty="0">
                <a:cs typeface="Times New Roman"/>
              </a:rPr>
              <a:t>&lt;</a:t>
            </a:r>
            <a:r>
              <a:rPr lang="en-US" sz="3200" dirty="0"/>
              <a:t>0.05) in </a:t>
            </a:r>
            <a:r>
              <a:rPr lang="en-US" sz="3200" b="1" dirty="0"/>
              <a:t>temperature</a:t>
            </a:r>
            <a:r>
              <a:rPr lang="en-US" sz="3200" dirty="0"/>
              <a:t>, </a:t>
            </a:r>
            <a:r>
              <a:rPr lang="en-US" sz="3200" b="1" dirty="0"/>
              <a:t>relative humidity</a:t>
            </a:r>
            <a:r>
              <a:rPr lang="en-US" sz="3200" dirty="0"/>
              <a:t>, and </a:t>
            </a:r>
            <a:r>
              <a:rPr lang="en-US" sz="3200" b="1" dirty="0"/>
              <a:t>soil bulk density </a:t>
            </a:r>
            <a:r>
              <a:rPr lang="en-US" sz="3200" dirty="0"/>
              <a:t>with </a:t>
            </a:r>
            <a:r>
              <a:rPr lang="en-US" sz="3200" b="1" dirty="0" err="1"/>
              <a:t>piperine</a:t>
            </a:r>
            <a:r>
              <a:rPr lang="en-US" sz="3200" dirty="0"/>
              <a:t> and </a:t>
            </a:r>
            <a:r>
              <a:rPr lang="en-US" sz="3200" b="1" dirty="0"/>
              <a:t>essential oil</a:t>
            </a:r>
            <a:r>
              <a:rPr lang="en-US" sz="3200" dirty="0"/>
              <a:t> content.</a:t>
            </a:r>
          </a:p>
          <a:p>
            <a:pPr marL="1224610" lvl="1" indent="-571500" algn="just">
              <a:buFont typeface="Courier New" pitchFamily="49" charset="0"/>
              <a:buChar char="o"/>
            </a:pPr>
            <a:r>
              <a:rPr lang="en-US" sz="3200" dirty="0"/>
              <a:t>Therefore </a:t>
            </a:r>
            <a:r>
              <a:rPr lang="en-US" sz="3200" b="1" dirty="0"/>
              <a:t>temperature, relative humidity, and soil bulk density affect</a:t>
            </a:r>
            <a:r>
              <a:rPr lang="en-US" sz="3200" dirty="0"/>
              <a:t> for the </a:t>
            </a:r>
            <a:r>
              <a:rPr lang="en-US" sz="3200" b="1" dirty="0" err="1"/>
              <a:t>piperine</a:t>
            </a:r>
            <a:r>
              <a:rPr lang="en-US" sz="3200" b="1" dirty="0"/>
              <a:t> and essential oil content </a:t>
            </a:r>
            <a:r>
              <a:rPr lang="en-US" sz="3200" dirty="0"/>
              <a:t>of black pepper.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 dirty="0"/>
          </a:p>
          <a:p>
            <a:pPr algn="just"/>
            <a:endParaRPr lang="en-US" sz="3200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32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F9BD-7E45-F065-3B90-BB031C8B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68D2D-5347-A09B-9E1E-B1DC7650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1253331"/>
            <a:ext cx="11698356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There was </a:t>
            </a:r>
            <a:r>
              <a:rPr lang="en-US" sz="3200" b="1" dirty="0">
                <a:latin typeface="+mj-lt"/>
              </a:rPr>
              <a:t>no significant effect </a:t>
            </a:r>
            <a:r>
              <a:rPr lang="en-US" sz="3200" dirty="0">
                <a:latin typeface="+mj-lt"/>
              </a:rPr>
              <a:t>(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  <a:cs typeface="Times New Roman"/>
              </a:rPr>
              <a:t>&gt;0.05) </a:t>
            </a:r>
            <a:r>
              <a:rPr lang="en-US" sz="3200" dirty="0">
                <a:latin typeface="+mj-lt"/>
              </a:rPr>
              <a:t>in </a:t>
            </a:r>
            <a:r>
              <a:rPr lang="en-US" sz="3200" b="1" dirty="0">
                <a:latin typeface="+mj-lt"/>
              </a:rPr>
              <a:t>rainfall, soil pH </a:t>
            </a:r>
            <a:r>
              <a:rPr lang="en-US" sz="3200" dirty="0">
                <a:latin typeface="+mj-lt"/>
              </a:rPr>
              <a:t>and </a:t>
            </a:r>
            <a:r>
              <a:rPr lang="en-US" sz="3200" b="1" dirty="0">
                <a:latin typeface="+mj-lt"/>
              </a:rPr>
              <a:t>CEC</a:t>
            </a:r>
            <a:r>
              <a:rPr lang="en-US" sz="3200" dirty="0">
                <a:latin typeface="+mj-lt"/>
              </a:rPr>
              <a:t> with </a:t>
            </a:r>
            <a:r>
              <a:rPr lang="en-US" sz="3200" b="1" dirty="0" err="1">
                <a:latin typeface="+mj-lt"/>
              </a:rPr>
              <a:t>piperine</a:t>
            </a:r>
            <a:r>
              <a:rPr lang="en-US" sz="3200" b="1" dirty="0">
                <a:latin typeface="+mj-lt"/>
              </a:rPr>
              <a:t> and essential oil</a:t>
            </a:r>
            <a:r>
              <a:rPr lang="en-US" sz="3200" dirty="0">
                <a:latin typeface="+mj-lt"/>
              </a:rPr>
              <a:t> content of black pepper.</a:t>
            </a:r>
          </a:p>
          <a:p>
            <a:pPr marL="1224610" lvl="1" indent="-571500" algn="just">
              <a:buFont typeface="Courier New" pitchFamily="49" charset="0"/>
              <a:buChar char="o"/>
            </a:pPr>
            <a:r>
              <a:rPr lang="en-US" sz="3200" dirty="0">
                <a:latin typeface="+mj-lt"/>
              </a:rPr>
              <a:t>Therefore </a:t>
            </a:r>
            <a:r>
              <a:rPr lang="en-US" sz="3200" b="1" dirty="0">
                <a:latin typeface="+mj-lt"/>
              </a:rPr>
              <a:t>rainfall, soil pH</a:t>
            </a:r>
            <a:r>
              <a:rPr lang="en-US" sz="3200" dirty="0">
                <a:latin typeface="+mj-lt"/>
              </a:rPr>
              <a:t> and </a:t>
            </a:r>
            <a:r>
              <a:rPr lang="en-US" sz="3200" b="1" dirty="0">
                <a:latin typeface="+mj-lt"/>
              </a:rPr>
              <a:t>CEC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do not affect for the </a:t>
            </a:r>
            <a:r>
              <a:rPr lang="en-US" sz="3200" b="1" dirty="0" err="1">
                <a:latin typeface="+mj-lt"/>
              </a:rPr>
              <a:t>piperine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and </a:t>
            </a:r>
            <a:r>
              <a:rPr lang="en-US" sz="3200" b="1" dirty="0">
                <a:latin typeface="+mj-lt"/>
              </a:rPr>
              <a:t>essential oil content </a:t>
            </a:r>
            <a:r>
              <a:rPr lang="en-US" sz="3200" dirty="0">
                <a:latin typeface="+mj-lt"/>
              </a:rPr>
              <a:t>of black pepper.</a:t>
            </a:r>
          </a:p>
          <a:p>
            <a:pPr lvl="1" algn="just"/>
            <a:endParaRPr lang="en-US" sz="3200" dirty="0">
              <a:latin typeface="+mj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Farmers don’t practice any specific management practices except training and pruning of plants where the samples were taken.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9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25E-331E-CADF-25CB-50122FA5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0" y="365125"/>
            <a:ext cx="9273209" cy="1325563"/>
          </a:xfrm>
        </p:spPr>
        <p:txBody>
          <a:bodyPr/>
          <a:lstStyle/>
          <a:p>
            <a:r>
              <a:rPr lang="en-US" sz="4400" u="sng" dirty="0"/>
              <a:t>Recommendations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E66C-599C-F582-F2A5-DF728B9C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29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D4415-5E2A-95ED-5EE8-C50F0E39A4F9}"/>
              </a:ext>
            </a:extLst>
          </p:cNvPr>
          <p:cNvSpPr/>
          <p:nvPr/>
        </p:nvSpPr>
        <p:spPr>
          <a:xfrm>
            <a:off x="245881" y="1413063"/>
            <a:ext cx="11107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Extend the study: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/>
              <a:t>Sample collection should be carried out for all the black pepper growing areas in Sri Lanka.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32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/>
              <a:t>Designing the study to investigate variations in </a:t>
            </a:r>
            <a:r>
              <a:rPr lang="en-US" sz="3200" dirty="0" err="1"/>
              <a:t>piperine</a:t>
            </a:r>
            <a:r>
              <a:rPr lang="en-US" sz="3200" dirty="0"/>
              <a:t> and essential oil content with different varieties of black pepper.</a:t>
            </a:r>
          </a:p>
        </p:txBody>
      </p:sp>
    </p:spTree>
    <p:extLst>
      <p:ext uri="{BB962C8B-B14F-4D97-AF65-F5344CB8AC3E}">
        <p14:creationId xmlns:p14="http://schemas.microsoft.com/office/powerpoint/2010/main" val="380255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AEFB1C-6D7A-6CC7-CE05-08848F122304}"/>
              </a:ext>
            </a:extLst>
          </p:cNvPr>
          <p:cNvGrpSpPr/>
          <p:nvPr/>
        </p:nvGrpSpPr>
        <p:grpSpPr>
          <a:xfrm>
            <a:off x="742120" y="1509713"/>
            <a:ext cx="10827027" cy="4351338"/>
            <a:chOff x="0" y="1474121"/>
            <a:chExt cx="13839400" cy="551207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08927B96-B3F5-4A40-669F-1DB8F4A51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22" y="2667000"/>
              <a:ext cx="2342356" cy="3049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urved Down Arrow 9">
              <a:extLst>
                <a:ext uri="{FF2B5EF4-FFF2-40B4-BE49-F238E27FC236}">
                  <a16:creationId xmlns:a16="http://schemas.microsoft.com/office/drawing/2014/main" id="{A2105CA5-8F52-81DA-7403-254AA7F9525A}"/>
                </a:ext>
              </a:extLst>
            </p:cNvPr>
            <p:cNvSpPr/>
            <p:nvPr/>
          </p:nvSpPr>
          <p:spPr>
            <a:xfrm rot="20004280">
              <a:off x="8463808" y="1934496"/>
              <a:ext cx="2842293" cy="664849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2CCD7DB-9E83-94DD-FE56-1A686889D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2400" y="1474121"/>
              <a:ext cx="2257000" cy="23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urved Down Arrow 11">
              <a:extLst>
                <a:ext uri="{FF2B5EF4-FFF2-40B4-BE49-F238E27FC236}">
                  <a16:creationId xmlns:a16="http://schemas.microsoft.com/office/drawing/2014/main" id="{3C124B1F-2EFC-FCED-EDAF-2A0248B31A2B}"/>
                </a:ext>
              </a:extLst>
            </p:cNvPr>
            <p:cNvSpPr/>
            <p:nvPr/>
          </p:nvSpPr>
          <p:spPr>
            <a:xfrm rot="20004280">
              <a:off x="8452846" y="4484620"/>
              <a:ext cx="2709124" cy="646304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The Study of Flowers: Piper nigrum">
              <a:extLst>
                <a:ext uri="{FF2B5EF4-FFF2-40B4-BE49-F238E27FC236}">
                  <a16:creationId xmlns:a16="http://schemas.microsoft.com/office/drawing/2014/main" id="{94E0A9CE-D24B-0528-F492-19A5C2695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4263" y="4190595"/>
              <a:ext cx="2295137" cy="259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rved Down Arrow 13">
              <a:extLst>
                <a:ext uri="{FF2B5EF4-FFF2-40B4-BE49-F238E27FC236}">
                  <a16:creationId xmlns:a16="http://schemas.microsoft.com/office/drawing/2014/main" id="{71193D3C-34DE-FBD8-730F-0F56A09A7448}"/>
                </a:ext>
              </a:extLst>
            </p:cNvPr>
            <p:cNvSpPr/>
            <p:nvPr/>
          </p:nvSpPr>
          <p:spPr>
            <a:xfrm rot="11970019" flipV="1">
              <a:off x="3226992" y="2241367"/>
              <a:ext cx="2737392" cy="62148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41F20497-180B-B7A4-761A-669870FF4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26" y="1474121"/>
              <a:ext cx="1842918" cy="1187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8B792916-42F9-B964-9423-865A7A517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37"/>
            <a:stretch/>
          </p:blipFill>
          <p:spPr bwMode="auto">
            <a:xfrm>
              <a:off x="1703602" y="2248867"/>
              <a:ext cx="1498169" cy="826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7FA3D63-A4E1-9828-B57D-7C3BF3A19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53" y="3938830"/>
              <a:ext cx="1758047" cy="1628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Down Arrow 20">
              <a:extLst>
                <a:ext uri="{FF2B5EF4-FFF2-40B4-BE49-F238E27FC236}">
                  <a16:creationId xmlns:a16="http://schemas.microsoft.com/office/drawing/2014/main" id="{2ED1F016-0B38-1891-4978-920FC788BA40}"/>
                </a:ext>
              </a:extLst>
            </p:cNvPr>
            <p:cNvSpPr/>
            <p:nvPr/>
          </p:nvSpPr>
          <p:spPr>
            <a:xfrm>
              <a:off x="2133600" y="3352800"/>
              <a:ext cx="45719" cy="711993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6D0B94-06AB-F2D2-862D-43C1F88CDB31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1520085" y="5567184"/>
              <a:ext cx="420292" cy="5288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FD87DB-0E14-3F06-E44E-99B4B144EE22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1940377" y="5567184"/>
              <a:ext cx="512309" cy="5288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7C285F97-95D9-2250-2681-668DE3EDC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90152"/>
              <a:ext cx="1508502" cy="1296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205B39B5-105E-2BB9-645A-EBC3EB11A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093" y="5654188"/>
              <a:ext cx="1480088" cy="1296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EB7B972-B6F4-3E92-454A-1EA59E5B6262}"/>
              </a:ext>
            </a:extLst>
          </p:cNvPr>
          <p:cNvSpPr txBox="1"/>
          <p:nvPr/>
        </p:nvSpPr>
        <p:spPr>
          <a:xfrm>
            <a:off x="528155" y="5964602"/>
            <a:ext cx="188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Essential oil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C130-A3AA-6DC0-F191-605981DB11AB}"/>
              </a:ext>
            </a:extLst>
          </p:cNvPr>
          <p:cNvSpPr txBox="1"/>
          <p:nvPr/>
        </p:nvSpPr>
        <p:spPr>
          <a:xfrm>
            <a:off x="2578643" y="5946130"/>
            <a:ext cx="148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Piperine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6" y="6492874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30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4D324-93DC-E85F-6FAE-9BA36FC9F83C}"/>
              </a:ext>
            </a:extLst>
          </p:cNvPr>
          <p:cNvSpPr/>
          <p:nvPr/>
        </p:nvSpPr>
        <p:spPr>
          <a:xfrm>
            <a:off x="321365" y="1412458"/>
            <a:ext cx="115492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/>
              <a:t>Abdulazeez</a:t>
            </a:r>
            <a:r>
              <a:rPr lang="en-US" sz="2400" dirty="0"/>
              <a:t>, M. A., </a:t>
            </a:r>
            <a:r>
              <a:rPr lang="en-US" sz="2400" dirty="0" err="1"/>
              <a:t>Sani</a:t>
            </a:r>
            <a:r>
              <a:rPr lang="en-US" sz="2400" dirty="0"/>
              <a:t>, I., James, B. D., &amp; </a:t>
            </a:r>
            <a:r>
              <a:rPr lang="en-US" sz="2400" dirty="0" err="1"/>
              <a:t>Abdullahi</a:t>
            </a:r>
            <a:r>
              <a:rPr lang="en-US" sz="2400" dirty="0"/>
              <a:t>, A. S. (2015). Black Pepper (Piper </a:t>
            </a:r>
            <a:r>
              <a:rPr lang="en-US" sz="2400" dirty="0" err="1"/>
              <a:t>nigrum</a:t>
            </a:r>
            <a:r>
              <a:rPr lang="en-US" sz="2400" dirty="0"/>
              <a:t> L.) Oils. In </a:t>
            </a:r>
            <a:r>
              <a:rPr lang="en-US" sz="2400" i="1" dirty="0"/>
              <a:t>Essential Oils in Food Preservation, Flavor and Safety</a:t>
            </a:r>
            <a:r>
              <a:rPr lang="en-US" sz="2400" dirty="0"/>
              <a:t>. Elsevier Inc. https://doi.org/10.1016/B978-0-12-416641-7.00031-6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/>
              <a:t>Ashokkumar</a:t>
            </a:r>
            <a:r>
              <a:rPr lang="en-US" sz="2400" dirty="0"/>
              <a:t>, K., </a:t>
            </a:r>
            <a:r>
              <a:rPr lang="en-US" sz="2400" dirty="0" err="1"/>
              <a:t>Murugan</a:t>
            </a:r>
            <a:r>
              <a:rPr lang="en-US" sz="2400" dirty="0"/>
              <a:t>, M., </a:t>
            </a:r>
            <a:r>
              <a:rPr lang="en-US" sz="2400" dirty="0" err="1"/>
              <a:t>Dhanya</a:t>
            </a:r>
            <a:r>
              <a:rPr lang="en-US" sz="2400" dirty="0"/>
              <a:t>, M. K., </a:t>
            </a:r>
            <a:r>
              <a:rPr lang="en-US" sz="2400" dirty="0" err="1"/>
              <a:t>Pandian</a:t>
            </a:r>
            <a:r>
              <a:rPr lang="en-US" sz="2400" dirty="0"/>
              <a:t>, A., &amp; </a:t>
            </a:r>
            <a:r>
              <a:rPr lang="en-US" sz="2400" dirty="0" err="1"/>
              <a:t>Warkentin</a:t>
            </a:r>
            <a:r>
              <a:rPr lang="en-US" sz="2400" dirty="0"/>
              <a:t>, T. D. (2021). </a:t>
            </a:r>
            <a:r>
              <a:rPr lang="en-US" sz="2400" dirty="0" err="1"/>
              <a:t>Phytochemistry</a:t>
            </a:r>
            <a:r>
              <a:rPr lang="en-US" sz="2400" dirty="0"/>
              <a:t> and therapeutic potential of black pepper [Piper </a:t>
            </a:r>
            <a:r>
              <a:rPr lang="en-US" sz="2400" dirty="0" err="1"/>
              <a:t>nigrum</a:t>
            </a:r>
            <a:r>
              <a:rPr lang="en-US" sz="2400" dirty="0"/>
              <a:t> (L.)] essential oil and </a:t>
            </a:r>
            <a:r>
              <a:rPr lang="en-US" sz="2400" dirty="0" err="1"/>
              <a:t>piperine</a:t>
            </a:r>
            <a:r>
              <a:rPr lang="en-US" sz="2400" dirty="0"/>
              <a:t>: a review. </a:t>
            </a:r>
            <a:r>
              <a:rPr lang="en-US" sz="2400" i="1" dirty="0"/>
              <a:t>Clinical </a:t>
            </a:r>
            <a:r>
              <a:rPr lang="en-US" sz="2400" i="1" dirty="0" err="1"/>
              <a:t>Phytoscience</a:t>
            </a:r>
            <a:r>
              <a:rPr lang="en-US" sz="2400" dirty="0"/>
              <a:t>, </a:t>
            </a:r>
            <a:r>
              <a:rPr lang="en-US" sz="2400" i="1" dirty="0"/>
              <a:t>7</a:t>
            </a:r>
            <a:r>
              <a:rPr lang="en-US" sz="2400" dirty="0"/>
              <a:t>(1). https://doi.org/10.1186/s40816-021-00292-2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Chopra, B., </a:t>
            </a:r>
            <a:r>
              <a:rPr lang="en-US" sz="2400" dirty="0" err="1"/>
              <a:t>Dhingra</a:t>
            </a:r>
            <a:r>
              <a:rPr lang="en-US" sz="2400" dirty="0"/>
              <a:t>, A. K., </a:t>
            </a:r>
            <a:r>
              <a:rPr lang="en-US" sz="2400" dirty="0" err="1"/>
              <a:t>Kapoor</a:t>
            </a:r>
            <a:r>
              <a:rPr lang="en-US" sz="2400" dirty="0"/>
              <a:t>, R. P., &amp; Prasad, D. N. (2016). </a:t>
            </a:r>
            <a:r>
              <a:rPr lang="en-US" sz="2400" i="1" dirty="0" err="1"/>
              <a:t>Piperine</a:t>
            </a:r>
            <a:r>
              <a:rPr lang="en-US" sz="2400" i="1" dirty="0"/>
              <a:t> and Its Various Physicochemical and Biological Aspects : A</a:t>
            </a:r>
            <a:r>
              <a:rPr lang="en-US" sz="2400" dirty="0"/>
              <a:t>. 75–96. https://doi.org/10.2174/1874842201603010075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/>
              <a:t>Dosoky</a:t>
            </a:r>
            <a:r>
              <a:rPr lang="en-US" sz="2400" dirty="0"/>
              <a:t>, N. S., </a:t>
            </a:r>
            <a:r>
              <a:rPr lang="en-US" sz="2400" dirty="0" err="1"/>
              <a:t>Satyal</a:t>
            </a:r>
            <a:r>
              <a:rPr lang="en-US" sz="2400" dirty="0"/>
              <a:t>, P., </a:t>
            </a:r>
            <a:r>
              <a:rPr lang="en-US" sz="2400" dirty="0" err="1"/>
              <a:t>Barata</a:t>
            </a:r>
            <a:r>
              <a:rPr lang="en-US" sz="2400" dirty="0"/>
              <a:t>, L. M., Da Silva, J. K. R., &amp; </a:t>
            </a:r>
            <a:r>
              <a:rPr lang="en-US" sz="2400" dirty="0" err="1"/>
              <a:t>Setzer</a:t>
            </a:r>
            <a:r>
              <a:rPr lang="en-US" sz="2400" dirty="0"/>
              <a:t>, W. N. (2019). Volatiles of black pepper fruits (Piper </a:t>
            </a:r>
            <a:r>
              <a:rPr lang="en-US" sz="2400" dirty="0" err="1"/>
              <a:t>nigrum</a:t>
            </a:r>
            <a:r>
              <a:rPr lang="en-US" sz="2400" dirty="0"/>
              <a:t> L.). </a:t>
            </a:r>
            <a:r>
              <a:rPr lang="en-US" sz="2400" i="1" dirty="0"/>
              <a:t>Molecules</a:t>
            </a:r>
            <a:r>
              <a:rPr lang="en-US" sz="2400" dirty="0"/>
              <a:t>, </a:t>
            </a:r>
            <a:r>
              <a:rPr lang="en-US" sz="2400" i="1" dirty="0"/>
              <a:t>24</a:t>
            </a:r>
            <a:r>
              <a:rPr lang="en-US" sz="2400" dirty="0"/>
              <a:t>(23), 1–13. https://doi.org/10.3390/molecules24234244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Epstein, W. W., &amp; </a:t>
            </a:r>
            <a:r>
              <a:rPr lang="en-US" sz="2400" dirty="0" err="1"/>
              <a:t>seide</a:t>
            </a:r>
            <a:r>
              <a:rPr lang="en-US" sz="2400" dirty="0"/>
              <a:t>, J. L. (1993). </a:t>
            </a:r>
            <a:r>
              <a:rPr lang="en-US" sz="2400" i="1" dirty="0"/>
              <a:t>Isolation of </a:t>
            </a:r>
            <a:r>
              <a:rPr lang="en-US" sz="2400" i="1" dirty="0" err="1"/>
              <a:t>Piperine</a:t>
            </a:r>
            <a:r>
              <a:rPr lang="en-US" sz="2400" i="1" dirty="0"/>
              <a:t> from Black Pepper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8FEA3-703C-ACD3-A127-5835C712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31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6A459-B37A-3571-F42B-020F0F2DEB09}"/>
              </a:ext>
            </a:extLst>
          </p:cNvPr>
          <p:cNvSpPr txBox="1"/>
          <p:nvPr/>
        </p:nvSpPr>
        <p:spPr>
          <a:xfrm>
            <a:off x="424069" y="1113183"/>
            <a:ext cx="113438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Jansz, E. R., </a:t>
            </a:r>
            <a:r>
              <a:rPr lang="en-US" sz="2400" dirty="0" err="1"/>
              <a:t>Pathirah</a:t>
            </a:r>
            <a:r>
              <a:rPr lang="en-US" sz="2400" dirty="0"/>
              <a:t>-A </a:t>
            </a:r>
            <a:r>
              <a:rPr lang="en-US" sz="2400" dirty="0" err="1"/>
              <a:t>A</a:t>
            </a:r>
            <a:r>
              <a:rPr lang="en-US" sz="2400" dirty="0"/>
              <a:t> N, I. C., &amp; </a:t>
            </a:r>
            <a:r>
              <a:rPr lang="en-US" sz="2400" dirty="0" err="1"/>
              <a:t>Packiyasothy</a:t>
            </a:r>
            <a:r>
              <a:rPr lang="en-US" sz="2400" dirty="0"/>
              <a:t>, D. E. V. (1983). Determination of </a:t>
            </a:r>
            <a:r>
              <a:rPr lang="en-US" sz="2400" dirty="0" err="1"/>
              <a:t>Piperine</a:t>
            </a:r>
            <a:r>
              <a:rPr lang="en-US" sz="2400" dirty="0"/>
              <a:t> in Pepper (Piper nigrum L). In </a:t>
            </a:r>
            <a:r>
              <a:rPr lang="en-US" sz="2400" i="1" dirty="0" err="1"/>
              <a:t>Natn</a:t>
            </a:r>
            <a:r>
              <a:rPr lang="en-US" sz="2400" i="1" dirty="0"/>
              <a:t>. Sci. </a:t>
            </a:r>
            <a:r>
              <a:rPr lang="en-US" sz="2400" i="1" dirty="0" err="1"/>
              <a:t>Coun</a:t>
            </a:r>
            <a:r>
              <a:rPr lang="en-US" sz="2400" i="1" dirty="0"/>
              <a:t>. Sri </a:t>
            </a:r>
            <a:r>
              <a:rPr lang="en-US" sz="2400" i="1" dirty="0" err="1"/>
              <a:t>Lonka</a:t>
            </a:r>
            <a:r>
              <a:rPr lang="en-US" sz="2400" dirty="0"/>
              <a:t> (Vol. 11, Issue 1).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Motta, M. H., Schneider, A., </a:t>
            </a:r>
            <a:r>
              <a:rPr lang="en-US" sz="2400" dirty="0" err="1"/>
              <a:t>Codevilla</a:t>
            </a:r>
            <a:r>
              <a:rPr lang="en-US" sz="2400" dirty="0"/>
              <a:t>, C. F., Menezes, C., &amp; Da Silva, C. D. B. (2018). Analytical Method By Liquid Chromatography To Assay </a:t>
            </a:r>
            <a:r>
              <a:rPr lang="en-US" sz="2400" dirty="0" err="1"/>
              <a:t>Piperine</a:t>
            </a:r>
            <a:r>
              <a:rPr lang="en-US" sz="2400" dirty="0"/>
              <a:t> Associated in </a:t>
            </a:r>
            <a:r>
              <a:rPr lang="en-US" sz="2400" dirty="0" err="1"/>
              <a:t>Nanoemulsions</a:t>
            </a:r>
            <a:r>
              <a:rPr lang="en-US" sz="2400" dirty="0"/>
              <a:t>. </a:t>
            </a:r>
            <a:r>
              <a:rPr lang="en-US" sz="2400" i="1" dirty="0"/>
              <a:t>Drug Analytical Research</a:t>
            </a:r>
            <a:r>
              <a:rPr lang="en-US" sz="2400" dirty="0"/>
              <a:t>, </a:t>
            </a:r>
            <a:r>
              <a:rPr lang="en-US" sz="2400" i="1" dirty="0"/>
              <a:t>2</a:t>
            </a:r>
            <a:r>
              <a:rPr lang="en-US" sz="2400" dirty="0"/>
              <a:t>(1), 1–7. https://doi.org/10.22456/2527-2616.80366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Nair, K. P. (2020). The Geography of Black Pepper (Piper nigrum). In </a:t>
            </a:r>
            <a:r>
              <a:rPr lang="en-US" sz="2400" i="1" dirty="0"/>
              <a:t>The Geography of Black Pepper (Piper nigrum)</a:t>
            </a:r>
            <a:r>
              <a:rPr lang="en-US" sz="2400" dirty="0"/>
              <a:t> (Vol. 1). https://doi.org/10.1007/978-3-030-52865-2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/>
              <a:t>Paduit</a:t>
            </a:r>
            <a:r>
              <a:rPr lang="en-US" sz="2400" dirty="0"/>
              <a:t>, N., </a:t>
            </a:r>
            <a:r>
              <a:rPr lang="en-US" sz="2400" dirty="0" err="1"/>
              <a:t>Pampolino</a:t>
            </a:r>
            <a:r>
              <a:rPr lang="en-US" sz="2400" dirty="0"/>
              <a:t>, M., </a:t>
            </a:r>
            <a:r>
              <a:rPr lang="en-US" sz="2400" dirty="0" err="1"/>
              <a:t>Maung</a:t>
            </a:r>
            <a:r>
              <a:rPr lang="en-US" sz="2400" dirty="0"/>
              <a:t> Aye, T., &amp; </a:t>
            </a:r>
            <a:r>
              <a:rPr lang="en-US" sz="2400" dirty="0" err="1"/>
              <a:t>Oberthür</a:t>
            </a:r>
            <a:r>
              <a:rPr lang="en-US" sz="2400" dirty="0"/>
              <a:t>, T. (2018). Nutrient Uptake and Distribution in Black Pepper. </a:t>
            </a:r>
            <a:r>
              <a:rPr lang="en-US" sz="2400" i="1" dirty="0"/>
              <a:t>Better Crops with Plant Food</a:t>
            </a:r>
            <a:r>
              <a:rPr lang="en-US" sz="2400" dirty="0"/>
              <a:t>, </a:t>
            </a:r>
            <a:r>
              <a:rPr lang="en-US" sz="2400" i="1" dirty="0"/>
              <a:t>102</a:t>
            </a:r>
            <a:r>
              <a:rPr lang="en-US" sz="2400" dirty="0"/>
              <a:t>(4), 24–27. https://doi.org/10.24047/bc102424</a:t>
            </a:r>
          </a:p>
        </p:txBody>
      </p:sp>
    </p:spTree>
    <p:extLst>
      <p:ext uri="{BB962C8B-B14F-4D97-AF65-F5344CB8AC3E}">
        <p14:creationId xmlns:p14="http://schemas.microsoft.com/office/powerpoint/2010/main" val="344783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5B55-6FDE-3F6E-BC29-2A182947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32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810FA-6085-5E8F-30EA-E8643C8A9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9861" y="277163"/>
            <a:ext cx="91539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Acknowledgement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EA746-1BF0-2774-CCCD-FB9D05E79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7329"/>
            <a:ext cx="10916478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Dr. W. M. A. U. K. M </a:t>
            </a:r>
            <a:r>
              <a:rPr lang="en-US" sz="2400" dirty="0" err="1"/>
              <a:t>Wijesekara</a:t>
            </a:r>
            <a:r>
              <a:rPr lang="en-US" sz="2400" dirty="0"/>
              <a:t> (Internal supervisor)</a:t>
            </a:r>
            <a:r>
              <a:rPr lang="en-US" sz="2400" dirty="0">
                <a:solidFill>
                  <a:srgbClr val="000000"/>
                </a:solidFill>
              </a:rPr>
              <a:t>, Senior Lecturer, Department of Export Agriculture, Faculty of Agricultural Sciences, </a:t>
            </a:r>
            <a:r>
              <a:rPr lang="en-US" sz="2400" dirty="0" err="1">
                <a:solidFill>
                  <a:srgbClr val="000000"/>
                </a:solidFill>
              </a:rPr>
              <a:t>Sabaragamuwa</a:t>
            </a:r>
            <a:r>
              <a:rPr lang="en-US" sz="2400" dirty="0">
                <a:solidFill>
                  <a:srgbClr val="000000"/>
                </a:solidFill>
              </a:rPr>
              <a:t> University of Sri Lanka. </a:t>
            </a:r>
            <a:endParaRPr lang="en-US" sz="2400" dirty="0"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Mr. </a:t>
            </a:r>
            <a:r>
              <a:rPr lang="en-US" sz="2400" dirty="0" err="1">
                <a:cs typeface="Arial" panose="020B0604020202020204" pitchFamily="34" charset="0"/>
              </a:rPr>
              <a:t>Leel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Prasanna</a:t>
            </a:r>
            <a:r>
              <a:rPr lang="en-US" sz="2400" dirty="0">
                <a:cs typeface="Arial" panose="020B0604020202020204" pitchFamily="34" charset="0"/>
              </a:rPr>
              <a:t>, Director, </a:t>
            </a:r>
            <a:r>
              <a:rPr lang="en-US" sz="2400" dirty="0" err="1">
                <a:cs typeface="Arial" panose="020B0604020202020204" pitchFamily="34" charset="0"/>
              </a:rPr>
              <a:t>Samagi</a:t>
            </a:r>
            <a:r>
              <a:rPr lang="en-US" sz="2400" dirty="0">
                <a:cs typeface="Arial" panose="020B0604020202020204" pitchFamily="34" charset="0"/>
              </a:rPr>
              <a:t> Organic (Pvt) Ltd, </a:t>
            </a:r>
            <a:r>
              <a:rPr lang="en-US" sz="2400" dirty="0" err="1">
                <a:cs typeface="Arial" panose="020B0604020202020204" pitchFamily="34" charset="0"/>
              </a:rPr>
              <a:t>Makandura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Dr. G. E. M </a:t>
            </a:r>
            <a:r>
              <a:rPr lang="en-US" sz="2400" dirty="0" err="1"/>
              <a:t>Wimalasiri</a:t>
            </a:r>
            <a:r>
              <a:rPr lang="en-US" sz="2400" dirty="0">
                <a:solidFill>
                  <a:srgbClr val="000000"/>
                </a:solidFill>
              </a:rPr>
              <a:t>, Department of Export Agriculture, Faculty of Agricultural Sciences, </a:t>
            </a:r>
            <a:r>
              <a:rPr lang="en-US" sz="2400" dirty="0" err="1">
                <a:solidFill>
                  <a:srgbClr val="000000"/>
                </a:solidFill>
              </a:rPr>
              <a:t>Sabaragamuwa</a:t>
            </a:r>
            <a:r>
              <a:rPr lang="en-US" sz="2400" dirty="0">
                <a:solidFill>
                  <a:srgbClr val="000000"/>
                </a:solidFill>
              </a:rPr>
              <a:t> University of Sri Lanka.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Ms. D. D. M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Ovini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Dissanayaka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Department of Export Agriculture, Faculty of Agricultural Sciences, </a:t>
            </a:r>
            <a:r>
              <a:rPr lang="en-US" sz="2400" dirty="0" err="1">
                <a:solidFill>
                  <a:srgbClr val="000000"/>
                </a:solidFill>
              </a:rPr>
              <a:t>Sabaragamuwa</a:t>
            </a:r>
            <a:r>
              <a:rPr lang="en-US" sz="2400" dirty="0">
                <a:solidFill>
                  <a:srgbClr val="000000"/>
                </a:solidFill>
              </a:rPr>
              <a:t> University of Sri Lanka.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Dr.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Selvaluxmy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Chelvendran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Research Scientist, Herbal Technology Section, Industrial Technology Institute.</a:t>
            </a:r>
            <a:endParaRPr lang="en-US" sz="2400" dirty="0"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6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                    Thank You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567" y="6492874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33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0332CB-E151-7C37-0ACE-B38DA330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75" y="0"/>
            <a:ext cx="1960692" cy="286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13934-B904-5DF9-5FA9-03001661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75" y="2865123"/>
            <a:ext cx="1979296" cy="170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6AC3DB5-36A4-56FA-1715-CACDE064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70" y="4559615"/>
            <a:ext cx="1979297" cy="19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24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4EBDF-B809-55A7-FD45-FAA14D350362}"/>
              </a:ext>
            </a:extLst>
          </p:cNvPr>
          <p:cNvSpPr/>
          <p:nvPr/>
        </p:nvSpPr>
        <p:spPr>
          <a:xfrm>
            <a:off x="838200" y="1708358"/>
            <a:ext cx="10916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/>
              <a:t>Main objective</a:t>
            </a:r>
          </a:p>
          <a:p>
            <a:pPr lvl="0" algn="just"/>
            <a:endParaRPr lang="en-US" sz="3600" dirty="0"/>
          </a:p>
          <a:p>
            <a:pPr lvl="0" algn="just"/>
            <a:r>
              <a:rPr lang="en-US" sz="3600" dirty="0"/>
              <a:t>To analyze the </a:t>
            </a:r>
            <a:r>
              <a:rPr lang="en-US" sz="3600" dirty="0" err="1"/>
              <a:t>piperine</a:t>
            </a:r>
            <a:r>
              <a:rPr lang="en-US" sz="3600" dirty="0"/>
              <a:t> and essential oil content of black pepper in central, </a:t>
            </a:r>
            <a:r>
              <a:rPr lang="en-US" sz="3600" dirty="0" err="1"/>
              <a:t>uwa</a:t>
            </a:r>
            <a:r>
              <a:rPr lang="en-US" sz="3600" dirty="0"/>
              <a:t> and southern provinces and to study the variation of </a:t>
            </a:r>
            <a:r>
              <a:rPr lang="en-US" sz="3600" dirty="0" err="1"/>
              <a:t>piperine</a:t>
            </a:r>
            <a:r>
              <a:rPr lang="en-US" sz="3600" dirty="0"/>
              <a:t> and essential oil composition in Ceylon black pepper (</a:t>
            </a:r>
            <a:r>
              <a:rPr lang="en-US" sz="3600" i="1" dirty="0"/>
              <a:t>Piper </a:t>
            </a:r>
            <a:r>
              <a:rPr lang="en-US" sz="3600" i="1" dirty="0" err="1"/>
              <a:t>nigrum</a:t>
            </a:r>
            <a:r>
              <a:rPr lang="en-US" sz="3600" dirty="0"/>
              <a:t>) with different geographical conditions in Sri Lanka.</a:t>
            </a: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7335D-0DDC-74C1-7D39-5144033E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9501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557B1E-93CD-5CA3-E960-F482623B2E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0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Specific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30517-3E4F-937A-D848-78CCF85C0E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Arial" panose="020B0604020202020204" pitchFamily="34" charset="0"/>
              </a:rPr>
              <a:t>To study the effect of temperature, relative humidity and rainfall on the </a:t>
            </a:r>
            <a:r>
              <a:rPr lang="en-US" sz="3200" dirty="0" err="1">
                <a:cs typeface="Arial" panose="020B0604020202020204" pitchFamily="34" charset="0"/>
              </a:rPr>
              <a:t>piperine</a:t>
            </a:r>
            <a:r>
              <a:rPr lang="en-US" sz="3200" dirty="0">
                <a:cs typeface="Arial" panose="020B0604020202020204" pitchFamily="34" charset="0"/>
              </a:rPr>
              <a:t> and essential oil content of the black pepper.</a:t>
            </a:r>
          </a:p>
          <a:p>
            <a:pPr algn="just"/>
            <a:r>
              <a:rPr lang="en-US" sz="3200" dirty="0">
                <a:cs typeface="Arial" panose="020B0604020202020204" pitchFamily="34" charset="0"/>
              </a:rPr>
              <a:t>To study the effect of soil pH, bulk density and cation exchange capacity on the </a:t>
            </a:r>
            <a:r>
              <a:rPr lang="en-US" sz="3200" dirty="0" err="1">
                <a:cs typeface="Arial" panose="020B0604020202020204" pitchFamily="34" charset="0"/>
              </a:rPr>
              <a:t>piperine</a:t>
            </a:r>
            <a:r>
              <a:rPr lang="en-US" sz="3200" dirty="0">
                <a:cs typeface="Arial" panose="020B0604020202020204" pitchFamily="34" charset="0"/>
              </a:rPr>
              <a:t> and essential oil content of the black pepper.</a:t>
            </a:r>
          </a:p>
          <a:p>
            <a:pPr algn="just"/>
            <a:r>
              <a:rPr lang="en-US" sz="3200" dirty="0">
                <a:cs typeface="Arial" panose="020B0604020202020204" pitchFamily="34" charset="0"/>
              </a:rPr>
              <a:t>To study the effect of different management practices on the </a:t>
            </a:r>
            <a:r>
              <a:rPr lang="en-US" sz="3200" dirty="0" err="1">
                <a:cs typeface="Arial" panose="020B0604020202020204" pitchFamily="34" charset="0"/>
              </a:rPr>
              <a:t>piperine</a:t>
            </a:r>
            <a:r>
              <a:rPr lang="en-US" sz="3200" dirty="0">
                <a:cs typeface="Arial" panose="020B0604020202020204" pitchFamily="34" charset="0"/>
              </a:rPr>
              <a:t> and essential oil content of the black pepper.</a:t>
            </a:r>
          </a:p>
          <a:p>
            <a:pPr marL="0" indent="0">
              <a:buNone/>
            </a:pPr>
            <a:endParaRPr lang="en-US" sz="5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043"/>
            <a:ext cx="10515600" cy="1141235"/>
          </a:xfrm>
        </p:spPr>
        <p:txBody>
          <a:bodyPr>
            <a:normAutofit/>
          </a:bodyPr>
          <a:lstStyle/>
          <a:p>
            <a:r>
              <a:rPr lang="en-US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16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94BE31-9548-4811-BD0C-4F1D7991C7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9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Study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Central province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/>
              <a:t>Uwa</a:t>
            </a:r>
            <a:r>
              <a:rPr lang="en-US" sz="2400" dirty="0"/>
              <a:t> province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Southern province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5D36DD-4C15-98D9-0E7F-541906C0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62" y="0"/>
            <a:ext cx="4913754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FF75CB-A790-CF15-6658-CA1AB536B40E}"/>
              </a:ext>
            </a:extLst>
          </p:cNvPr>
          <p:cNvGrpSpPr/>
          <p:nvPr/>
        </p:nvGrpSpPr>
        <p:grpSpPr>
          <a:xfrm>
            <a:off x="7314174" y="3611794"/>
            <a:ext cx="4877826" cy="2922285"/>
            <a:chOff x="367727" y="47624"/>
            <a:chExt cx="3975898" cy="2205119"/>
          </a:xfrm>
        </p:grpSpPr>
        <p:sp>
          <p:nvSpPr>
            <p:cNvPr id="8" name="5-Point Star 10">
              <a:extLst>
                <a:ext uri="{FF2B5EF4-FFF2-40B4-BE49-F238E27FC236}">
                  <a16:creationId xmlns:a16="http://schemas.microsoft.com/office/drawing/2014/main" id="{3A55FEE7-4CE8-A604-8664-CF4062F38BB3}"/>
                </a:ext>
              </a:extLst>
            </p:cNvPr>
            <p:cNvSpPr/>
            <p:nvPr/>
          </p:nvSpPr>
          <p:spPr>
            <a:xfrm>
              <a:off x="2133600" y="47625"/>
              <a:ext cx="76200" cy="85725"/>
            </a:xfrm>
            <a:prstGeom prst="star5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D7BBA21E-9786-1CC6-EE63-19BAF9C8C5E4}"/>
                </a:ext>
              </a:extLst>
            </p:cNvPr>
            <p:cNvSpPr txBox="1"/>
            <p:nvPr/>
          </p:nvSpPr>
          <p:spPr>
            <a:xfrm>
              <a:off x="367727" y="47624"/>
              <a:ext cx="762000" cy="24483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+mj-lt"/>
                  <a:ea typeface="Calibri"/>
                  <a:cs typeface="Latha"/>
                </a:rPr>
                <a:t>Matale</a:t>
              </a:r>
              <a:endParaRPr lang="en-US" sz="1100" b="1" dirty="0">
                <a:effectLst/>
                <a:latin typeface="+mj-lt"/>
                <a:ea typeface="Calibri"/>
                <a:cs typeface="Latha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FA1A80E-3143-9E3E-A702-030176314A1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900" y="123825"/>
              <a:ext cx="981074" cy="95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1" name="5-Point Star 13">
              <a:extLst>
                <a:ext uri="{FF2B5EF4-FFF2-40B4-BE49-F238E27FC236}">
                  <a16:creationId xmlns:a16="http://schemas.microsoft.com/office/drawing/2014/main" id="{6A228631-4FFD-9EE1-7640-8FEFD9C990D8}"/>
                </a:ext>
              </a:extLst>
            </p:cNvPr>
            <p:cNvSpPr/>
            <p:nvPr/>
          </p:nvSpPr>
          <p:spPr>
            <a:xfrm>
              <a:off x="2095500" y="409575"/>
              <a:ext cx="76200" cy="85725"/>
            </a:xfrm>
            <a:prstGeom prst="star5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ext Box 25">
              <a:extLst>
                <a:ext uri="{FF2B5EF4-FFF2-40B4-BE49-F238E27FC236}">
                  <a16:creationId xmlns:a16="http://schemas.microsoft.com/office/drawing/2014/main" id="{B9065973-AE32-72B3-6395-F3E0B726C625}"/>
                </a:ext>
              </a:extLst>
            </p:cNvPr>
            <p:cNvSpPr txBox="1"/>
            <p:nvPr/>
          </p:nvSpPr>
          <p:spPr>
            <a:xfrm>
              <a:off x="367727" y="378524"/>
              <a:ext cx="685800" cy="2667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Times New Roman"/>
                  <a:ea typeface="Calibri"/>
                  <a:cs typeface="Latha"/>
                </a:rPr>
                <a:t>Kandy</a:t>
              </a:r>
              <a:endParaRPr lang="en-US" sz="11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50AE91-0AB7-D6C4-8AD6-0C45612B93E4}"/>
                </a:ext>
              </a:extLst>
            </p:cNvPr>
            <p:cNvCxnSpPr>
              <a:cxnSpLocks/>
            </p:cNvCxnSpPr>
            <p:nvPr/>
          </p:nvCxnSpPr>
          <p:spPr>
            <a:xfrm>
              <a:off x="1078354" y="495300"/>
              <a:ext cx="10076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4" name="5-Point Star 19">
              <a:extLst>
                <a:ext uri="{FF2B5EF4-FFF2-40B4-BE49-F238E27FC236}">
                  <a16:creationId xmlns:a16="http://schemas.microsoft.com/office/drawing/2014/main" id="{EBC7B365-B824-3D5F-49B8-270035CD747B}"/>
                </a:ext>
              </a:extLst>
            </p:cNvPr>
            <p:cNvSpPr/>
            <p:nvPr/>
          </p:nvSpPr>
          <p:spPr>
            <a:xfrm>
              <a:off x="2200275" y="781050"/>
              <a:ext cx="76200" cy="85725"/>
            </a:xfrm>
            <a:prstGeom prst="star5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122DEEB1-9404-6A16-C10F-0C8B1088CE69}"/>
                </a:ext>
              </a:extLst>
            </p:cNvPr>
            <p:cNvSpPr txBox="1"/>
            <p:nvPr/>
          </p:nvSpPr>
          <p:spPr>
            <a:xfrm>
              <a:off x="425346" y="834087"/>
              <a:ext cx="779058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Nuwara</a:t>
              </a:r>
              <a:r>
                <a:rPr lang="en-US" sz="1600" b="1" dirty="0">
                  <a:effectLst/>
                  <a:latin typeface="Times New Roman"/>
                  <a:ea typeface="Calibri"/>
                  <a:cs typeface="Latha"/>
                </a:rPr>
                <a:t> </a:t>
              </a: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Eliya</a:t>
              </a:r>
              <a:endParaRPr lang="en-US" sz="16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A82A5B1-D8A8-3C57-91D2-8E7DAF7CC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5444" y="866775"/>
              <a:ext cx="898631" cy="1524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7" name="5-Point Star 22">
              <a:extLst>
                <a:ext uri="{FF2B5EF4-FFF2-40B4-BE49-F238E27FC236}">
                  <a16:creationId xmlns:a16="http://schemas.microsoft.com/office/drawing/2014/main" id="{15906632-F41E-DB21-6F1A-E71A9FCCE9FF}"/>
                </a:ext>
              </a:extLst>
            </p:cNvPr>
            <p:cNvSpPr/>
            <p:nvPr/>
          </p:nvSpPr>
          <p:spPr>
            <a:xfrm>
              <a:off x="3000375" y="1019175"/>
              <a:ext cx="76200" cy="85725"/>
            </a:xfrm>
            <a:prstGeom prst="star5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5-Point Star 23">
              <a:extLst>
                <a:ext uri="{FF2B5EF4-FFF2-40B4-BE49-F238E27FC236}">
                  <a16:creationId xmlns:a16="http://schemas.microsoft.com/office/drawing/2014/main" id="{8E0CB419-6683-8325-07B2-24C6F330FA01}"/>
                </a:ext>
              </a:extLst>
            </p:cNvPr>
            <p:cNvSpPr/>
            <p:nvPr/>
          </p:nvSpPr>
          <p:spPr>
            <a:xfrm>
              <a:off x="2590800" y="714375"/>
              <a:ext cx="76200" cy="85725"/>
            </a:xfrm>
            <a:prstGeom prst="star5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38">
              <a:extLst>
                <a:ext uri="{FF2B5EF4-FFF2-40B4-BE49-F238E27FC236}">
                  <a16:creationId xmlns:a16="http://schemas.microsoft.com/office/drawing/2014/main" id="{A2E9DDCF-19D2-7E9E-BD0F-8A48FB2B2F7A}"/>
                </a:ext>
              </a:extLst>
            </p:cNvPr>
            <p:cNvSpPr txBox="1"/>
            <p:nvPr/>
          </p:nvSpPr>
          <p:spPr>
            <a:xfrm>
              <a:off x="3171560" y="1226539"/>
              <a:ext cx="1155482" cy="29527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Monaragala</a:t>
              </a:r>
              <a:endParaRPr lang="en-US" sz="11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D644F1DF-01A2-E80F-DFB3-C29FD031157F}"/>
                </a:ext>
              </a:extLst>
            </p:cNvPr>
            <p:cNvSpPr txBox="1"/>
            <p:nvPr/>
          </p:nvSpPr>
          <p:spPr>
            <a:xfrm>
              <a:off x="3571086" y="695325"/>
              <a:ext cx="752475" cy="21907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Badulla</a:t>
              </a:r>
              <a:endParaRPr lang="en-US" sz="14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31345F0-9DB7-8893-0DA8-5C501A7B93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7000" y="781050"/>
              <a:ext cx="875665" cy="4286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856D75-DB06-4835-95FC-1E8F581641AD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3070329" y="1098587"/>
              <a:ext cx="101231" cy="27559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3" name="5-Point Star 28">
              <a:extLst>
                <a:ext uri="{FF2B5EF4-FFF2-40B4-BE49-F238E27FC236}">
                  <a16:creationId xmlns:a16="http://schemas.microsoft.com/office/drawing/2014/main" id="{6B77668C-299C-AB53-78EB-42FBAB973454}"/>
                </a:ext>
              </a:extLst>
            </p:cNvPr>
            <p:cNvSpPr/>
            <p:nvPr/>
          </p:nvSpPr>
          <p:spPr>
            <a:xfrm flipH="1">
              <a:off x="1466850" y="1714501"/>
              <a:ext cx="85725" cy="66673"/>
            </a:xfrm>
            <a:prstGeom prst="star5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5-Point Star 29">
              <a:extLst>
                <a:ext uri="{FF2B5EF4-FFF2-40B4-BE49-F238E27FC236}">
                  <a16:creationId xmlns:a16="http://schemas.microsoft.com/office/drawing/2014/main" id="{7AFA7C13-7136-F620-3449-8E667CE5FF99}"/>
                </a:ext>
              </a:extLst>
            </p:cNvPr>
            <p:cNvSpPr/>
            <p:nvPr/>
          </p:nvSpPr>
          <p:spPr>
            <a:xfrm>
              <a:off x="1943100" y="1866900"/>
              <a:ext cx="76200" cy="85725"/>
            </a:xfrm>
            <a:prstGeom prst="star5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5-Point Star 30">
              <a:extLst>
                <a:ext uri="{FF2B5EF4-FFF2-40B4-BE49-F238E27FC236}">
                  <a16:creationId xmlns:a16="http://schemas.microsoft.com/office/drawing/2014/main" id="{4F3C1EDC-0A8B-1217-B854-206E13CFBEC6}"/>
                </a:ext>
              </a:extLst>
            </p:cNvPr>
            <p:cNvSpPr/>
            <p:nvPr/>
          </p:nvSpPr>
          <p:spPr>
            <a:xfrm flipH="1">
              <a:off x="2628900" y="1752599"/>
              <a:ext cx="38725" cy="57149"/>
            </a:xfrm>
            <a:prstGeom prst="star5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Text Box 52">
              <a:extLst>
                <a:ext uri="{FF2B5EF4-FFF2-40B4-BE49-F238E27FC236}">
                  <a16:creationId xmlns:a16="http://schemas.microsoft.com/office/drawing/2014/main" id="{DF697C32-0872-0849-DC9C-012AFB01044E}"/>
                </a:ext>
              </a:extLst>
            </p:cNvPr>
            <p:cNvSpPr txBox="1"/>
            <p:nvPr/>
          </p:nvSpPr>
          <p:spPr>
            <a:xfrm>
              <a:off x="464149" y="1674112"/>
              <a:ext cx="619125" cy="25717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Times New Roman"/>
                  <a:ea typeface="Calibri"/>
                  <a:cs typeface="Latha"/>
                </a:rPr>
                <a:t>Galle</a:t>
              </a:r>
              <a:endParaRPr lang="en-US" sz="11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BA6DEB7D-57D8-3F4C-E81D-BE5E3F50B8DA}"/>
                </a:ext>
              </a:extLst>
            </p:cNvPr>
            <p:cNvSpPr txBox="1"/>
            <p:nvPr/>
          </p:nvSpPr>
          <p:spPr>
            <a:xfrm>
              <a:off x="863494" y="1952625"/>
              <a:ext cx="723900" cy="24828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Matara</a:t>
              </a:r>
              <a:endParaRPr lang="en-US" sz="11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A7C26709-C93B-2F93-EFEA-62532A7C8176}"/>
                </a:ext>
              </a:extLst>
            </p:cNvPr>
            <p:cNvSpPr txBox="1"/>
            <p:nvPr/>
          </p:nvSpPr>
          <p:spPr>
            <a:xfrm>
              <a:off x="3188143" y="1961278"/>
              <a:ext cx="1155482" cy="2914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effectLst/>
                  <a:latin typeface="Times New Roman"/>
                  <a:ea typeface="Calibri"/>
                  <a:cs typeface="Latha"/>
                </a:rPr>
                <a:t>Hambantota</a:t>
              </a:r>
              <a:endParaRPr lang="en-US" sz="1100" b="1" dirty="0">
                <a:effectLst/>
                <a:latin typeface="Calibri"/>
                <a:ea typeface="Calibri"/>
                <a:cs typeface="Latha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855762-4C3E-DECF-E6EF-3FDC0F2F5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354" y="1790700"/>
              <a:ext cx="331346" cy="1615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8BF1E3-9FCE-339F-17D5-B3F192E75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467" y="1952625"/>
              <a:ext cx="292008" cy="13277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DF95DE-D59B-7959-5DE4-FB467B5F9A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51522" y="1765944"/>
              <a:ext cx="478919" cy="31945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0A5FA85-D4A9-2409-81E6-96CD71BA8DCE}"/>
              </a:ext>
            </a:extLst>
          </p:cNvPr>
          <p:cNvSpPr txBox="1"/>
          <p:nvPr/>
        </p:nvSpPr>
        <p:spPr>
          <a:xfrm>
            <a:off x="4480070" y="6069812"/>
            <a:ext cx="3588406" cy="4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Figure:  Study locations</a:t>
            </a:r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57A30-3CD8-E949-7B63-78C98354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681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313BCD-4A7D-8978-7A2C-EB4B52C6D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73227"/>
              </p:ext>
            </p:extLst>
          </p:nvPr>
        </p:nvGraphicFramePr>
        <p:xfrm>
          <a:off x="0" y="1166191"/>
          <a:ext cx="12192000" cy="5340625"/>
        </p:xfrm>
        <a:graphic>
          <a:graphicData uri="http://schemas.openxmlformats.org/drawingml/2006/table">
            <a:tbl>
              <a:tblPr firstRow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6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Latitude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Longitude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Province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Kandy district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Gannoruwa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7.271546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80.596307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8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Gampola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7.281422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80.593561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Matale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Yatawatta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7.626949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80.610212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Ambanganga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7.57160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80.6707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26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Nuwara-eliya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Haguranketha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7.0319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80.7806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Kothmale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7.081814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Latha"/>
                        </a:rPr>
                        <a:t>80.650305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58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3EA2F-64ED-BCF0-A170-BA7646E8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8252" y="6486941"/>
            <a:ext cx="2653748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04259A-0268-141D-1C83-BAFA93305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03950"/>
              </p:ext>
            </p:extLst>
          </p:nvPr>
        </p:nvGraphicFramePr>
        <p:xfrm>
          <a:off x="0" y="1202195"/>
          <a:ext cx="12192000" cy="530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705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Latitude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20">
                <a:tc rowSpan="6"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Province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Badulla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Haldummulla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6.753942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80.86454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Hali-ela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6.96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81.005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Nikapotha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6.74235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80.970058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Monaragala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Badalkumbura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6.892685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81.228661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2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Maduruketiya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6.838829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81.322014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502">
                <a:tc vMerge="1">
                  <a:txBody>
                    <a:bodyPr/>
                    <a:lstStyle/>
                    <a:p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Medagama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7.034794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81.277398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26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CA093C-ED8B-9B76-BBF0-FC255C3A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331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>
                <a:solidFill>
                  <a:schemeClr val="tx1"/>
                </a:solidFill>
              </a:rPr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C55F9D-5093-1EC7-8313-4ACA660F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92598"/>
              </p:ext>
            </p:extLst>
          </p:nvPr>
        </p:nvGraphicFramePr>
        <p:xfrm>
          <a:off x="0" y="1219199"/>
          <a:ext cx="12192000" cy="53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534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Latitude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62">
                <a:tc rowSpan="6">
                  <a:txBody>
                    <a:bodyPr/>
                    <a:lstStyle/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Province</a:t>
                      </a:r>
                      <a:endParaRPr 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Matara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Makandura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6.14014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80.54507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Dediyagala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6.16418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80.42501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Yakkalamulla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6.107699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80.346889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Baddegama</a:t>
                      </a:r>
                      <a:endParaRPr lang="en-US" sz="240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6.1176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80.1762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Hambantota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Middeniya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egoe UI Light" pitchFamily="34" charset="0"/>
                        </a:rPr>
                        <a:t>6.251266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Segoe UI Ligh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80.760764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Katuwana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egoe UI Light" pitchFamily="34" charset="0"/>
                        </a:rPr>
                        <a:t>6.264725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Segoe UI Ligh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Latha"/>
                        </a:rPr>
                        <a:t>80.691011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7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1653</Words>
  <Application>Microsoft Office PowerPoint</Application>
  <PresentationFormat>Widescreen</PresentationFormat>
  <Paragraphs>291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Study of the variation of Piperine and Essential oil composition in Ceylon black pepper (Piper nigrum) with different geographical conditions in Sri Lanka.</vt:lpstr>
      <vt:lpstr>Content for  the presentation</vt:lpstr>
      <vt:lpstr>Introduction</vt:lpstr>
      <vt:lpstr>Objectives</vt:lpstr>
      <vt:lpstr>Specific objectives</vt:lpstr>
      <vt:lpstr>Material and Methods</vt:lpstr>
      <vt:lpstr>PowerPoint Presentation</vt:lpstr>
      <vt:lpstr>PowerPoint Presentation</vt:lpstr>
      <vt:lpstr>PowerPoint Presentation</vt:lpstr>
      <vt:lpstr>Preparation of Samples </vt:lpstr>
      <vt:lpstr>Data interpolation and mapping</vt:lpstr>
      <vt:lpstr>Data </vt:lpstr>
      <vt:lpstr>Data Analysis </vt:lpstr>
      <vt:lpstr>Results and Discussion</vt:lpstr>
      <vt:lpstr>Piperine content of black pepper with study locations.</vt:lpstr>
      <vt:lpstr>Essential oil content of black pepper with study locations.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properties – Bulk density of Central, Uwa and Southern province</vt:lpstr>
      <vt:lpstr>Soil pH of Central, Southern and Uwa provinces </vt:lpstr>
      <vt:lpstr>Soil CEC of Central, Southern and Uwa provinces</vt:lpstr>
      <vt:lpstr>Conclusion and Recommendations</vt:lpstr>
      <vt:lpstr>PowerPoint Presentation</vt:lpstr>
      <vt:lpstr>Recommendations</vt:lpstr>
      <vt:lpstr>References</vt:lpstr>
      <vt:lpstr>PowerPoint Presentation</vt:lpstr>
      <vt:lpstr>Acknowledgement</vt:lpstr>
      <vt:lpstr>                    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SAMAGI-PC</cp:lastModifiedBy>
  <cp:revision>31</cp:revision>
  <dcterms:created xsi:type="dcterms:W3CDTF">2023-02-09T03:28:20Z</dcterms:created>
  <dcterms:modified xsi:type="dcterms:W3CDTF">2023-03-29T05:50:29Z</dcterms:modified>
</cp:coreProperties>
</file>