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9" r:id="rId2"/>
    <p:sldId id="287" r:id="rId3"/>
    <p:sldId id="266" r:id="rId4"/>
    <p:sldId id="260" r:id="rId5"/>
    <p:sldId id="261" r:id="rId6"/>
    <p:sldId id="267" r:id="rId7"/>
    <p:sldId id="268" r:id="rId8"/>
    <p:sldId id="269" r:id="rId9"/>
    <p:sldId id="270" r:id="rId10"/>
    <p:sldId id="273" r:id="rId11"/>
    <p:sldId id="275" r:id="rId12"/>
    <p:sldId id="276" r:id="rId13"/>
    <p:sldId id="277" r:id="rId14"/>
    <p:sldId id="278" r:id="rId15"/>
    <p:sldId id="290" r:id="rId16"/>
    <p:sldId id="280" r:id="rId17"/>
    <p:sldId id="281" r:id="rId18"/>
    <p:sldId id="282" r:id="rId19"/>
    <p:sldId id="284" r:id="rId20"/>
    <p:sldId id="285" r:id="rId21"/>
    <p:sldId id="286" r:id="rId22"/>
    <p:sldId id="263" r:id="rId23"/>
    <p:sldId id="283" r:id="rId24"/>
    <p:sldId id="264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final%20yr%20research\LCA\calculation\Calculati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final%20yr%20research\LCA\calculation\Calculati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final%20yr%20research\LCA\calculation\Calcul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Sheet1!$F$10</c:f>
              <c:strCache>
                <c:ptCount val="1"/>
                <c:pt idx="0">
                  <c:v>Energy (GJ)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Sheet1!$E$11:$E$12</c:f>
              <c:strCache>
                <c:ptCount val="2"/>
                <c:pt idx="0">
                  <c:v>Input energy </c:v>
                </c:pt>
                <c:pt idx="1">
                  <c:v>Output Energy</c:v>
                </c:pt>
              </c:strCache>
            </c:strRef>
          </c:cat>
          <c:val>
            <c:numRef>
              <c:f>Sheet1!$F$11:$F$12</c:f>
              <c:numCache>
                <c:formatCode>0.00</c:formatCode>
                <c:ptCount val="2"/>
                <c:pt idx="0">
                  <c:v>75.706296731787887</c:v>
                </c:pt>
                <c:pt idx="1">
                  <c:v>107.055735274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73"/>
        <c:axId val="130188032"/>
        <c:axId val="130189568"/>
      </c:barChart>
      <c:catAx>
        <c:axId val="130188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30189568"/>
        <c:crosses val="autoZero"/>
        <c:auto val="1"/>
        <c:lblAlgn val="ctr"/>
        <c:lblOffset val="100"/>
        <c:noMultiLvlLbl val="0"/>
      </c:catAx>
      <c:valAx>
        <c:axId val="1301895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/>
                  <a:t>Energy (GJ</a:t>
                </a:r>
                <a:r>
                  <a:rPr lang="en-US" dirty="0"/>
                  <a:t>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30188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788927165354332"/>
          <c:y val="0.150021052055993"/>
          <c:w val="0.21155511811023622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Sheet1!$F$15</c:f>
              <c:strCache>
                <c:ptCount val="1"/>
                <c:pt idx="0">
                  <c:v>Energy (GJ)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Sheet1!$E$16:$E$17</c:f>
              <c:strCache>
                <c:ptCount val="2"/>
                <c:pt idx="0">
                  <c:v>Input Energy </c:v>
                </c:pt>
                <c:pt idx="1">
                  <c:v>Output Energy </c:v>
                </c:pt>
              </c:strCache>
            </c:strRef>
          </c:cat>
          <c:val>
            <c:numRef>
              <c:f>Sheet1!$F$16:$F$17</c:f>
              <c:numCache>
                <c:formatCode>0.00</c:formatCode>
                <c:ptCount val="2"/>
                <c:pt idx="0">
                  <c:v>867.43699763333302</c:v>
                </c:pt>
                <c:pt idx="1">
                  <c:v>108.70297435499999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7"/>
        <c:axId val="170617472"/>
        <c:axId val="170619264"/>
      </c:barChart>
      <c:catAx>
        <c:axId val="170617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0619264"/>
        <c:crosses val="autoZero"/>
        <c:auto val="1"/>
        <c:lblAlgn val="ctr"/>
        <c:lblOffset val="100"/>
        <c:noMultiLvlLbl val="0"/>
      </c:catAx>
      <c:valAx>
        <c:axId val="1706192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Energy (GJ)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706174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735916383427485"/>
          <c:y val="0.10536861832609853"/>
          <c:w val="0.2130834466931941"/>
          <c:h val="0.1575374133606993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Sheet1!$F$19</c:f>
              <c:strCache>
                <c:ptCount val="1"/>
                <c:pt idx="0">
                  <c:v>Energy (GJ)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66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Sheet1!$E$20:$E$21</c:f>
              <c:strCache>
                <c:ptCount val="2"/>
                <c:pt idx="0">
                  <c:v>Input Energy </c:v>
                </c:pt>
                <c:pt idx="1">
                  <c:v>Output Energy </c:v>
                </c:pt>
              </c:strCache>
            </c:strRef>
          </c:cat>
          <c:val>
            <c:numRef>
              <c:f>Sheet1!$F$20:$F$21</c:f>
              <c:numCache>
                <c:formatCode>General</c:formatCode>
                <c:ptCount val="2"/>
                <c:pt idx="0" formatCode="0.00">
                  <c:v>956.36</c:v>
                </c:pt>
                <c:pt idx="1">
                  <c:v>215.76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2"/>
        <c:overlap val="-3"/>
        <c:axId val="171012096"/>
        <c:axId val="171013632"/>
      </c:barChart>
      <c:catAx>
        <c:axId val="171012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71013632"/>
        <c:crosses val="autoZero"/>
        <c:auto val="1"/>
        <c:lblAlgn val="ctr"/>
        <c:lblOffset val="100"/>
        <c:noMultiLvlLbl val="0"/>
      </c:catAx>
      <c:valAx>
        <c:axId val="1710136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Energy(GJ)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71012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772265966754147"/>
          <c:y val="0.11535688247302421"/>
          <c:w val="0.21783289588801399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t>04/13/2023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829/idosi.ijee.2012.03.03" TargetMode="External"/><Relationship Id="rId2" Type="http://schemas.openxmlformats.org/officeDocument/2006/relationships/hyperlink" Target="https://doi.org/10.1016/S0960-1481(03)00135-6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3390/ATMOS11080781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89" y="1661661"/>
            <a:ext cx="1104103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/>
              <a:t>Analysis </a:t>
            </a:r>
            <a:r>
              <a:rPr lang="en-US" dirty="0"/>
              <a:t>of Energy Balance of the Teaching Farm of Faculty of Agricultural Sciences, </a:t>
            </a:r>
            <a:r>
              <a:rPr lang="en-US" dirty="0" err="1"/>
              <a:t>Sabaragamuwa</a:t>
            </a:r>
            <a:r>
              <a:rPr lang="en-US" dirty="0"/>
              <a:t> University of Sri Lanka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82890" y="3722006"/>
            <a:ext cx="10440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WMS Dhanapala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Wimalasiri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EPRHHW Nilmalgoda</a:t>
            </a:r>
            <a:r>
              <a:rPr lang="en-US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300772"/>
            <a:ext cx="10809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Export Agriculture, Faculty of Agricultural Sciences,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Sabaragamuwa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University of Sri Lanka,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Belihuloya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Sri Lanka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Biosystem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Technology, Faculty of Technology,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Sabaragamuwa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University of Sri Lanka,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Belihuloya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Sri Lanka  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2108199"/>
            <a:ext cx="10464800" cy="4017964"/>
          </a:xfrm>
          <a:noFill/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028" y="2685312"/>
            <a:ext cx="2133600" cy="1117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Input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Output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(Kg)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269" y="1600200"/>
            <a:ext cx="2460332" cy="69762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3700" b="1" dirty="0"/>
              <a:t>Calculation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181601" y="3124200"/>
            <a:ext cx="1598428" cy="406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02400" y="2835941"/>
            <a:ext cx="2946400" cy="13042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Energy Input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Energy Output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(MJ)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54400" y="2519916"/>
            <a:ext cx="1828800" cy="1625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</a:t>
            </a:r>
            <a:r>
              <a:rPr lang="en-US" b="1" dirty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efficient of energy factor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(MJkg</a:t>
            </a:r>
            <a:r>
              <a:rPr lang="en-US" b="1" baseline="30000" dirty="0" smtClean="0">
                <a:solidFill>
                  <a:schemeClr val="tx1"/>
                </a:solidFill>
              </a:rPr>
              <a:t>-1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66902" y="3124200"/>
            <a:ext cx="774996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9269" y="4358958"/>
            <a:ext cx="4085932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dirty="0" smtClean="0"/>
              <a:t>Example  –</a:t>
            </a:r>
          </a:p>
          <a:p>
            <a:pPr algn="just"/>
            <a:r>
              <a:rPr lang="en-US" dirty="0" smtClean="0"/>
              <a:t>              Bean Seeds</a:t>
            </a:r>
          </a:p>
          <a:p>
            <a:pPr algn="just"/>
            <a:r>
              <a:rPr lang="en-US" dirty="0" smtClean="0"/>
              <a:t>                   1 kg</a:t>
            </a:r>
          </a:p>
          <a:p>
            <a:pPr algn="just"/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70102" y="5054600"/>
            <a:ext cx="774996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91173" y="4700825"/>
            <a:ext cx="2415953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dirty="0" smtClean="0"/>
              <a:t>Energy Factor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14.9 MJ kg</a:t>
            </a:r>
            <a:r>
              <a:rPr lang="en-US" baseline="30000" dirty="0" smtClean="0"/>
              <a:t>-1</a:t>
            </a:r>
          </a:p>
          <a:p>
            <a:pPr algn="just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97601" y="4905176"/>
            <a:ext cx="774996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2597" y="4737893"/>
            <a:ext cx="2415953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dirty="0" smtClean="0"/>
              <a:t>Energy Input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  14.9 MJ</a:t>
            </a:r>
            <a:endParaRPr lang="en-US" baseline="30000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86933"/>
            <a:ext cx="10972800" cy="5588000"/>
          </a:xfrm>
        </p:spPr>
        <p:txBody>
          <a:bodyPr/>
          <a:lstStyle/>
          <a:p>
            <a:pPr marL="0" indent="0">
              <a:buNone/>
            </a:pPr>
            <a:r>
              <a:rPr lang="en-US" sz="3700" b="1" dirty="0"/>
              <a:t>Calculation</a:t>
            </a:r>
          </a:p>
          <a:p>
            <a:pPr marL="0" indent="0">
              <a:buNone/>
            </a:pPr>
            <a:r>
              <a:rPr lang="en-US" sz="3200" u="sng" dirty="0"/>
              <a:t>Energy Input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41029"/>
            <a:ext cx="10972800" cy="14975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37601" y="3733800"/>
            <a:ext cx="2099207" cy="4514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2100" dirty="0"/>
              <a:t>Yan et al., (2020)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22400" y="3895803"/>
                <a:ext cx="8839200" cy="3308684"/>
              </a:xfrm>
              <a:prstGeom prst="rect">
                <a:avLst/>
              </a:prstGeom>
            </p:spPr>
            <p:txBody>
              <a:bodyPr wrap="square" lIns="121917" tIns="60958" rIns="121917" bIns="60958" numCol="2">
                <a:spAutoFit/>
              </a:bodyPr>
              <a:lstStyle/>
              <a:p>
                <a:r>
                  <a:rPr lang="en-US" sz="1900" dirty="0"/>
                  <a:t>Where,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𝐸𝐼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𝑐𝑟𝑜𝑝</m:t>
                        </m:r>
                        <m:r>
                          <a:rPr lang="en-US" sz="1900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900" dirty="0"/>
                  <a:t>= Total energy inputs (MJ)</a:t>
                </a:r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900" dirty="0"/>
                  <a:t>       = Crop Type</a:t>
                </a:r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1900" dirty="0"/>
                  <a:t>      = Number of crops</a:t>
                </a:r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𝐶𝐼</m:t>
                    </m:r>
                  </m:oMath>
                </a14:m>
                <a:r>
                  <a:rPr lang="en-US" sz="1900" dirty="0"/>
                  <a:t>     = Farm input</a:t>
                </a:r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𝐸𝐶</m:t>
                    </m:r>
                  </m:oMath>
                </a14:m>
                <a:r>
                  <a:rPr lang="en-US" sz="1900" dirty="0"/>
                  <a:t>  = Energy coefficient for the crop type</a:t>
                </a:r>
              </a:p>
              <a:p>
                <a:endParaRPr lang="en-US" sz="1900" i="1" dirty="0"/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𝑙</m:t>
                    </m:r>
                  </m:oMath>
                </a14:m>
                <a:r>
                  <a:rPr lang="en-US" sz="1900" baseline="-25000" dirty="0"/>
                  <a:t>  </a:t>
                </a:r>
                <a:r>
                  <a:rPr lang="en-US" sz="1900" dirty="0"/>
                  <a:t>       = Inputs of labor (h), male and female inputs with separate value</a:t>
                </a:r>
              </a:p>
              <a:p>
                <a:endParaRPr lang="en-US" sz="1900" dirty="0"/>
              </a:p>
              <a:p>
                <a:endParaRPr lang="en-US" sz="1900" dirty="0"/>
              </a:p>
              <a:p>
                <a:endParaRPr lang="en-US" sz="1900" dirty="0"/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1900" baseline="-25000" dirty="0"/>
                  <a:t>         </a:t>
                </a:r>
                <a:r>
                  <a:rPr lang="en-US" sz="1900" dirty="0"/>
                  <a:t>= Seeds (kg)</a:t>
                </a:r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1900" baseline="-25000" dirty="0"/>
                  <a:t>       </a:t>
                </a:r>
                <a:r>
                  <a:rPr lang="en-US" sz="1900" dirty="0"/>
                  <a:t>  = Fertilizer (kg)</a:t>
                </a:r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1900" dirty="0"/>
                  <a:t>       = pesticides (kg)</a:t>
                </a:r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𝑖𝑒</m:t>
                    </m:r>
                  </m:oMath>
                </a14:m>
                <a:r>
                  <a:rPr lang="en-US" sz="1900" dirty="0"/>
                  <a:t>      = Electricity for irrigation (kWh)</a:t>
                </a:r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𝑝𝑚</m:t>
                    </m:r>
                  </m:oMath>
                </a14:m>
                <a:r>
                  <a:rPr lang="en-US" sz="1900" dirty="0"/>
                  <a:t>     = Plastic films (kg)</a:t>
                </a:r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𝑑𝑐</m:t>
                    </m:r>
                  </m:oMath>
                </a14:m>
                <a:r>
                  <a:rPr lang="en-US" sz="1900" baseline="-25000" dirty="0"/>
                  <a:t> </a:t>
                </a:r>
                <a:r>
                  <a:rPr lang="en-US" sz="1900" dirty="0"/>
                  <a:t>     = Diesel fuel (L)</a:t>
                </a:r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𝑚𝑑</m:t>
                    </m:r>
                  </m:oMath>
                </a14:m>
                <a:r>
                  <a:rPr lang="en-US" sz="1900" baseline="-25000" dirty="0"/>
                  <a:t>     </a:t>
                </a:r>
                <a:r>
                  <a:rPr lang="en-US" sz="1900" dirty="0"/>
                  <a:t> = machinery (kg)</a:t>
                </a:r>
              </a:p>
              <a:p>
                <a:r>
                  <a:rPr lang="en-US" sz="1900" dirty="0"/>
                  <a:t> </a:t>
                </a:r>
              </a:p>
              <a:p>
                <a:r>
                  <a:rPr lang="en-US" sz="1600" dirty="0"/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921852"/>
                <a:ext cx="6629400" cy="2481513"/>
              </a:xfrm>
              <a:prstGeom prst="rect">
                <a:avLst/>
              </a:prstGeom>
              <a:blipFill rotWithShape="1">
                <a:blip r:embed="rId3"/>
                <a:stretch>
                  <a:fillRect l="-184" t="-246" b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0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228168"/>
            <a:ext cx="10972800" cy="1422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55126" y="3835400"/>
            <a:ext cx="2099207" cy="4514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2100" dirty="0"/>
              <a:t>Yan et al., (2020)</a:t>
            </a:r>
          </a:p>
        </p:txBody>
      </p:sp>
      <p:sp>
        <p:nvSpPr>
          <p:cNvPr id="8" name="Rectangle 7"/>
          <p:cNvSpPr/>
          <p:nvPr/>
        </p:nvSpPr>
        <p:spPr>
          <a:xfrm>
            <a:off x="536352" y="1498602"/>
            <a:ext cx="3934048" cy="6155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200" u="sng" dirty="0"/>
              <a:t>Energy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22400" y="3835400"/>
                <a:ext cx="6096000" cy="2777166"/>
              </a:xfrm>
              <a:prstGeom prst="rect">
                <a:avLst/>
              </a:prstGeom>
            </p:spPr>
            <p:txBody>
              <a:bodyPr lIns="121917" tIns="60958" rIns="121917" bIns="60958">
                <a:spAutoFit/>
              </a:bodyPr>
              <a:lstStyle/>
              <a:p>
                <a:r>
                  <a:rPr lang="en-US" sz="1900" dirty="0"/>
                  <a:t>Where,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𝐸𝑂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𝑐𝑟𝑜𝑝</m:t>
                        </m:r>
                        <m:r>
                          <a:rPr lang="en-US" sz="1900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900" baseline="-25000" dirty="0"/>
                  <a:t>  </a:t>
                </a:r>
                <a:r>
                  <a:rPr lang="en-US" sz="1900" dirty="0"/>
                  <a:t>=Total energy outputs (MJ)</a:t>
                </a:r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900" dirty="0"/>
                  <a:t>        = Crop Type</a:t>
                </a:r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1900" dirty="0"/>
                  <a:t>      = Number of crops</a:t>
                </a:r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𝐶𝑌</m:t>
                    </m:r>
                  </m:oMath>
                </a14:m>
                <a:r>
                  <a:rPr lang="en-US" sz="1900" dirty="0"/>
                  <a:t>  = Crop yield</a:t>
                </a:r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𝐸𝐶</m:t>
                    </m:r>
                  </m:oMath>
                </a14:m>
                <a:r>
                  <a:rPr lang="en-US" sz="1900" dirty="0"/>
                  <a:t>  = Energy coefficient of the crop type</a:t>
                </a:r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𝑔𝑟𝑎𝑖𝑛</m:t>
                    </m:r>
                  </m:oMath>
                </a14:m>
                <a:r>
                  <a:rPr lang="en-US" sz="1900" baseline="-25000" dirty="0"/>
                  <a:t> </a:t>
                </a:r>
                <a:r>
                  <a:rPr lang="en-US" sz="1900" dirty="0"/>
                  <a:t>= Crop grain (kg)</a:t>
                </a:r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𝑠𝑡𝑟𝑎𝑤</m:t>
                    </m:r>
                  </m:oMath>
                </a14:m>
                <a:r>
                  <a:rPr lang="en-US" sz="1900" dirty="0"/>
                  <a:t> = Crop straw (kg)</a:t>
                </a:r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𝑟𝑜𝑜𝑡</m:t>
                    </m:r>
                  </m:oMath>
                </a14:m>
                <a:r>
                  <a:rPr lang="en-US" sz="1900" dirty="0"/>
                  <a:t> = Crop root (kg)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876550"/>
                <a:ext cx="4572000" cy="2050626"/>
              </a:xfrm>
              <a:prstGeom prst="rect">
                <a:avLst/>
              </a:prstGeom>
              <a:blipFill rotWithShape="1">
                <a:blip r:embed="rId3"/>
                <a:stretch>
                  <a:fillRect l="-267" t="-298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9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13</a:t>
            </a:fld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32001" y="3530601"/>
                <a:ext cx="6807199" cy="44127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 lIns="121917" tIns="60958" rIns="121917" bIns="6095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𝑐𝑟𝑜𝑝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𝑐𝑟𝑜𝑝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𝑐𝑟𝑜𝑝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                    </m:t>
                      </m:r>
                      <m:r>
                        <a:rPr lang="en-US" b="0" i="1" smtClean="0">
                          <a:latin typeface="Cambria Math"/>
                        </a:rPr>
                        <m:t>      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647950"/>
                <a:ext cx="5105399" cy="410497"/>
              </a:xfrm>
              <a:prstGeom prst="rect">
                <a:avLst/>
              </a:prstGeom>
              <a:blipFill rotWithShape="1">
                <a:blip r:embed="rId2"/>
                <a:stretch>
                  <a:fillRect t="-1471" b="-1764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737598" y="4101023"/>
            <a:ext cx="2099207" cy="4514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2100" dirty="0"/>
              <a:t>Yan et al., (2020)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1" y="1397001"/>
            <a:ext cx="2871641" cy="61555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3200" u="sng" dirty="0"/>
              <a:t>Energy Balance</a:t>
            </a:r>
          </a:p>
        </p:txBody>
      </p:sp>
    </p:spTree>
    <p:extLst>
      <p:ext uri="{BB962C8B-B14F-4D97-AF65-F5344CB8AC3E}">
        <p14:creationId xmlns:p14="http://schemas.microsoft.com/office/powerpoint/2010/main" val="20348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1801"/>
            <a:ext cx="10972800" cy="4342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Energy Input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000" y="1092200"/>
            <a:ext cx="3582931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700" b="1" dirty="0"/>
              <a:t>Calculation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9179442" y="3781647"/>
            <a:ext cx="2099207" cy="4514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2100" dirty="0"/>
              <a:t>Yan et al., (2020)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19200" y="4343401"/>
                <a:ext cx="10261600" cy="4240131"/>
              </a:xfrm>
              <a:prstGeom prst="rect">
                <a:avLst/>
              </a:prstGeom>
            </p:spPr>
            <p:txBody>
              <a:bodyPr wrap="square" lIns="121917" tIns="60958" rIns="121917" bIns="60958" numCol="2">
                <a:spAutoFit/>
              </a:bodyPr>
              <a:lstStyle/>
              <a:p>
                <a:r>
                  <a:rPr lang="en-US" sz="1900" dirty="0"/>
                  <a:t>Where,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𝐸𝐼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𝑙𝑖𝑣𝑒𝑠𝑡𝑜𝑐𝑘</m:t>
                        </m:r>
                        <m:r>
                          <a:rPr lang="en-US" sz="1900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900" dirty="0"/>
                  <a:t>= Energy Inputs (MJ)</a:t>
                </a:r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900" dirty="0"/>
                  <a:t>     = Livestock category</a:t>
                </a:r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1900" dirty="0"/>
                  <a:t>= Number of Livestock</a:t>
                </a:r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𝑗</m:t>
                    </m:r>
                  </m:oMath>
                </a14:m>
                <a:r>
                  <a:rPr lang="en-US" sz="1900" dirty="0"/>
                  <a:t>= Feed types</a:t>
                </a:r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1900" dirty="0"/>
                  <a:t>= Number of feeds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𝐿𝐼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𝑓𝑒𝑒𝑑</m:t>
                        </m:r>
                        <m:r>
                          <a:rPr lang="en-US" sz="1900" i="1">
                            <a:latin typeface="Cambria Math"/>
                          </a:rPr>
                          <m:t>,</m:t>
                        </m:r>
                        <m:r>
                          <a:rPr lang="en-US" sz="19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900" dirty="0"/>
                  <a:t> = Feed inputs classified as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𝑗</m:t>
                    </m:r>
                  </m:oMath>
                </a14:m>
                <a:endParaRPr lang="en-US" sz="1900" dirty="0"/>
              </a:p>
              <a:p>
                <a:endParaRPr lang="en-US" sz="1900" dirty="0"/>
              </a:p>
              <a:p>
                <a:endParaRPr lang="en-US" sz="1900" dirty="0"/>
              </a:p>
              <a:p>
                <a:endParaRPr lang="en-US" sz="1900" dirty="0"/>
              </a:p>
              <a:p>
                <a:endParaRPr lang="en-US" sz="1900" dirty="0"/>
              </a:p>
              <a:p>
                <a:endParaRPr lang="en-US" sz="1900" dirty="0"/>
              </a:p>
              <a:p>
                <a:endParaRPr lang="en-US" sz="1900" dirty="0"/>
              </a:p>
              <a:p>
                <a:endParaRPr lang="en-US" sz="1900" dirty="0"/>
              </a:p>
              <a:p>
                <a:endParaRPr lang="en-US" sz="1900" dirty="0"/>
              </a:p>
              <a:p>
                <a:endParaRPr lang="en-US" sz="19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𝐸𝐶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𝑓𝑒𝑒𝑑</m:t>
                        </m:r>
                        <m:r>
                          <a:rPr lang="en-US" sz="1900" i="1">
                            <a:latin typeface="Cambria Math"/>
                          </a:rPr>
                          <m:t>,</m:t>
                        </m:r>
                        <m:r>
                          <a:rPr lang="en-US" sz="19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900" i="1">
                        <a:latin typeface="Cambria Math"/>
                      </a:rPr>
                      <m:t> =</m:t>
                    </m:r>
                  </m:oMath>
                </a14:m>
                <a:r>
                  <a:rPr lang="en-US" sz="1900" dirty="0"/>
                  <a:t> Energy coefficient value of the feed classified as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𝑗</m:t>
                    </m:r>
                  </m:oMath>
                </a14:m>
                <a:endParaRPr lang="en-US" sz="1900" dirty="0"/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𝑑𝑟𝑢𝑔</m:t>
                    </m:r>
                  </m:oMath>
                </a14:m>
                <a:r>
                  <a:rPr lang="en-US" sz="1900" dirty="0"/>
                  <a:t> = Veterinary drug (kg)</a:t>
                </a:r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𝑙𝑎𝑏𝑜𝑟</m:t>
                    </m:r>
                  </m:oMath>
                </a14:m>
                <a:r>
                  <a:rPr lang="en-US" sz="1900" dirty="0"/>
                  <a:t>= Human labor (h)</a:t>
                </a:r>
              </a:p>
              <a:p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𝑒𝑙𝑒𝑐</m:t>
                    </m:r>
                  </m:oMath>
                </a14:m>
                <a:r>
                  <a:rPr lang="en-US" sz="1900" dirty="0"/>
                  <a:t> = Electricity consumption for the lighting of housing structures (kWh)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257550"/>
                <a:ext cx="7696200" cy="3339889"/>
              </a:xfrm>
              <a:prstGeom prst="rect">
                <a:avLst/>
              </a:prstGeom>
              <a:blipFill rotWithShape="1">
                <a:blip r:embed="rId2"/>
                <a:stretch>
                  <a:fillRect l="-158" t="-182" b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514600"/>
            <a:ext cx="11582400" cy="1463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580444" y="3275106"/>
            <a:ext cx="943429" cy="511668"/>
          </a:xfrm>
          <a:prstGeom prst="rect">
            <a:avLst/>
          </a:prstGeom>
          <a:noFill/>
        </p:spPr>
        <p:txBody>
          <a:bodyPr wrap="square" lIns="95242" tIns="47620" rIns="95242" bIns="47620" rtlCol="0">
            <a:spAutoFit/>
          </a:bodyPr>
          <a:lstStyle/>
          <a:p>
            <a:r>
              <a:rPr lang="en-US" sz="2700" dirty="0"/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10978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39062" y="4140200"/>
            <a:ext cx="2099207" cy="4514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2100" dirty="0"/>
              <a:t>Yan et al., (2020)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19200" y="3937000"/>
                <a:ext cx="8534400" cy="2421176"/>
              </a:xfrm>
              <a:prstGeom prst="rect">
                <a:avLst/>
              </a:prstGeom>
            </p:spPr>
            <p:txBody>
              <a:bodyPr wrap="square" lIns="121917" tIns="60958" rIns="121917" bIns="60958">
                <a:spAutoFit/>
              </a:bodyPr>
              <a:lstStyle/>
              <a:p>
                <a:r>
                  <a:rPr lang="en-US" sz="2100" dirty="0"/>
                  <a:t>Where,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</a:rPr>
                          <m:t>𝐸𝑂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𝑙𝑖𝑣𝑒𝑠𝑡𝑜𝑐𝑘</m:t>
                        </m:r>
                        <m:r>
                          <a:rPr lang="en-US" sz="2100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100" dirty="0"/>
                  <a:t>= Total energy outputs (MJ)</a:t>
                </a:r>
              </a:p>
              <a:p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100" dirty="0"/>
                  <a:t> = Number of livestock</a:t>
                </a:r>
              </a:p>
              <a:p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100" dirty="0"/>
                  <a:t> = livestock category</a:t>
                </a:r>
              </a:p>
              <a:p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𝐿𝑌</m:t>
                    </m:r>
                  </m:oMath>
                </a14:m>
                <a:r>
                  <a:rPr lang="en-US" sz="2100" dirty="0"/>
                  <a:t> = Livestock yield</a:t>
                </a:r>
              </a:p>
              <a:p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𝐸𝐶</m:t>
                    </m:r>
                  </m:oMath>
                </a14:m>
                <a:r>
                  <a:rPr lang="en-US" sz="2100" dirty="0"/>
                  <a:t>= Energy coefficient</a:t>
                </a:r>
              </a:p>
              <a:p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𝑐𝑎𝑟𝑐𝑎𝑠𝑠</m:t>
                    </m:r>
                  </m:oMath>
                </a14:m>
                <a:r>
                  <a:rPr lang="en-US" sz="2100" dirty="0"/>
                  <a:t>,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 </m:t>
                    </m:r>
                    <m:r>
                      <a:rPr lang="en-US" sz="2100" i="1">
                        <a:latin typeface="Cambria Math"/>
                      </a:rPr>
                      <m:t>𝑚𝑖𝑙𝑘</m:t>
                    </m:r>
                  </m:oMath>
                </a14:m>
                <a:r>
                  <a:rPr lang="en-US" sz="2100" dirty="0"/>
                  <a:t>, and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100" dirty="0"/>
                  <a:t>are carcass weight (kg), milk (kg), respectively. 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52750"/>
                <a:ext cx="6400800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476" t="-1007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3334" y="2333064"/>
                <a:ext cx="11159873" cy="992401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 lIns="95242" tIns="47620" rIns="95242" bIns="476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/>
                            </a:rPr>
                            <m:t>𝐸𝑂</m:t>
                          </m:r>
                        </m:e>
                        <m:sub>
                          <m:r>
                            <a:rPr lang="en-US" sz="2100" i="1">
                              <a:latin typeface="Cambria Math"/>
                            </a:rPr>
                            <m:t>𝑙𝑖𝑣𝑒𝑠𝑡𝑜𝑐𝑘</m:t>
                          </m:r>
                          <m:r>
                            <a:rPr lang="en-US" sz="2100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21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1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100" i="1">
                              <a:latin typeface="Cambria Math"/>
                            </a:rPr>
                            <m:t>𝑖</m:t>
                          </m:r>
                          <m:r>
                            <a:rPr lang="en-US" sz="21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1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2100" i="1">
                              <a:latin typeface="Cambria Math"/>
                            </a:rPr>
                            <m:t>(</m:t>
                          </m:r>
                        </m:e>
                      </m:nary>
                      <m:sSub>
                        <m:sSubPr>
                          <m:ctrlPr>
                            <a:rPr lang="en-US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/>
                            </a:rPr>
                            <m:t>𝐿𝑌</m:t>
                          </m:r>
                        </m:e>
                        <m:sub>
                          <m:r>
                            <a:rPr lang="en-US" sz="2100" i="1">
                              <a:latin typeface="Cambria Math"/>
                            </a:rPr>
                            <m:t>𝑐𝑎𝑟𝑐𝑎𝑠𝑠</m:t>
                          </m:r>
                          <m:r>
                            <a:rPr lang="en-US" sz="2100" i="1">
                              <a:latin typeface="Cambria Math"/>
                            </a:rPr>
                            <m:t>,</m:t>
                          </m:r>
                          <m:r>
                            <a:rPr lang="en-US" sz="21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/>
                            </a:rPr>
                            <m:t>𝐸𝐶</m:t>
                          </m:r>
                        </m:e>
                        <m:sub>
                          <m:r>
                            <a:rPr lang="en-US" sz="2100" i="1">
                              <a:latin typeface="Cambria Math"/>
                            </a:rPr>
                            <m:t>𝑐𝑎𝑟𝑐𝑎𝑠𝑠</m:t>
                          </m:r>
                          <m:r>
                            <a:rPr lang="en-US" sz="2100" i="1">
                              <a:latin typeface="Cambria Math"/>
                            </a:rPr>
                            <m:t>,</m:t>
                          </m:r>
                          <m:r>
                            <a:rPr lang="en-US" sz="21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/>
                            </a:rPr>
                            <m:t>𝐿𝑌</m:t>
                          </m:r>
                        </m:e>
                        <m:sub>
                          <m:r>
                            <a:rPr lang="en-US" sz="2100" i="1">
                              <a:latin typeface="Cambria Math"/>
                            </a:rPr>
                            <m:t>𝑚𝑖𝑙𝑘</m:t>
                          </m:r>
                          <m:r>
                            <a:rPr lang="en-US" sz="2100" i="1">
                              <a:latin typeface="Cambria Math"/>
                            </a:rPr>
                            <m:t>,</m:t>
                          </m:r>
                          <m:r>
                            <a:rPr lang="en-US" sz="21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/>
                            </a:rPr>
                            <m:t>𝐸𝐶</m:t>
                          </m:r>
                        </m:e>
                        <m:sub>
                          <m:r>
                            <a:rPr lang="en-US" sz="2100" i="1">
                              <a:latin typeface="Cambria Math"/>
                            </a:rPr>
                            <m:t>𝑚𝑖𝑙𝑘</m:t>
                          </m:r>
                          <m:r>
                            <a:rPr lang="en-US" sz="2100" i="1">
                              <a:latin typeface="Cambria Math"/>
                            </a:rPr>
                            <m:t>,</m:t>
                          </m:r>
                          <m:r>
                            <a:rPr lang="en-US" sz="21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/>
                            </a:rPr>
                            <m:t>𝐿𝑌</m:t>
                          </m:r>
                        </m:e>
                        <m:sub>
                          <m:r>
                            <a:rPr lang="en-US" sz="2100" i="1">
                              <a:latin typeface="Cambria Math"/>
                            </a:rPr>
                            <m:t>𝑒𝑔𝑔</m:t>
                          </m:r>
                          <m:r>
                            <a:rPr lang="en-US" sz="2100" i="1">
                              <a:latin typeface="Cambria Math"/>
                            </a:rPr>
                            <m:t>,</m:t>
                          </m:r>
                          <m:r>
                            <a:rPr lang="en-US" sz="21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/>
                            </a:rPr>
                            <m:t>𝐸𝐶</m:t>
                          </m:r>
                        </m:e>
                        <m:sub>
                          <m:r>
                            <a:rPr lang="en-US" sz="2100" i="1">
                              <a:latin typeface="Cambria Math"/>
                            </a:rPr>
                            <m:t>𝑒𝑔𝑔</m:t>
                          </m:r>
                          <m:r>
                            <a:rPr lang="en-US" sz="2100" i="1">
                              <a:latin typeface="Cambria Math"/>
                            </a:rPr>
                            <m:t>,</m:t>
                          </m:r>
                          <m:r>
                            <a:rPr lang="en-US" sz="21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" y="1749797"/>
                <a:ext cx="8369905" cy="7443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108730" y="3113230"/>
            <a:ext cx="943429" cy="511668"/>
          </a:xfrm>
          <a:prstGeom prst="rect">
            <a:avLst/>
          </a:prstGeom>
          <a:noFill/>
        </p:spPr>
        <p:txBody>
          <a:bodyPr wrap="square" lIns="95242" tIns="47620" rIns="95242" bIns="47620" rtlCol="0">
            <a:spAutoFit/>
          </a:bodyPr>
          <a:lstStyle/>
          <a:p>
            <a:r>
              <a:rPr lang="en-US" sz="2700" dirty="0"/>
              <a:t>(5)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3760" y="1498601"/>
            <a:ext cx="2668593" cy="61555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3200" u="sng" dirty="0"/>
              <a:t>Energy Output</a:t>
            </a:r>
          </a:p>
        </p:txBody>
      </p:sp>
    </p:spTree>
    <p:extLst>
      <p:ext uri="{BB962C8B-B14F-4D97-AF65-F5344CB8AC3E}">
        <p14:creationId xmlns:p14="http://schemas.microsoft.com/office/powerpoint/2010/main" val="7865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16</a:t>
            </a:fld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22400" y="3306881"/>
                <a:ext cx="9144000" cy="400105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 lIns="121917" tIns="60958" rIns="121917" bIns="6095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𝑙𝑖𝑣𝑒𝑠𝑡𝑜𝑐𝑘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𝑙𝑖𝑣𝑒𝑠𝑡𝑜𝑐𝑘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𝑙𝑖𝑣𝑒𝑠𝑡𝑜𝑐𝑘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                    </m:t>
                      </m:r>
                      <m:r>
                        <a:rPr lang="en-US" b="0" i="1" smtClean="0">
                          <a:latin typeface="Cambria Math"/>
                        </a:rPr>
                        <m:t>       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80161"/>
                <a:ext cx="6858000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b="-266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16001" y="1498601"/>
            <a:ext cx="2871641" cy="61555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3200" u="sng" dirty="0"/>
              <a:t>Energy Balance 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1" y="4241800"/>
            <a:ext cx="2099207" cy="4514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2100" dirty="0"/>
              <a:t>Yan et al., (2020)</a:t>
            </a:r>
          </a:p>
        </p:txBody>
      </p:sp>
    </p:spTree>
    <p:extLst>
      <p:ext uri="{BB962C8B-B14F-4D97-AF65-F5344CB8AC3E}">
        <p14:creationId xmlns:p14="http://schemas.microsoft.com/office/powerpoint/2010/main" val="14238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193800"/>
            <a:ext cx="10972800" cy="3251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700" b="1" dirty="0"/>
              <a:t>Calculation</a:t>
            </a:r>
          </a:p>
          <a:p>
            <a:pPr marL="0" indent="0">
              <a:buNone/>
            </a:pPr>
            <a:r>
              <a:rPr lang="en-US" sz="3200" u="sng" dirty="0"/>
              <a:t>The Energy Balance and  Net Energy Ratio</a:t>
            </a:r>
          </a:p>
          <a:p>
            <a:pPr marL="0" indent="0">
              <a:buNone/>
            </a:pPr>
            <a:r>
              <a:rPr lang="en-US" sz="3700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17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99" y="2616200"/>
            <a:ext cx="9347201" cy="84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3698448"/>
            <a:ext cx="10261601" cy="98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9042401" y="4669726"/>
            <a:ext cx="2099207" cy="4514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2100" dirty="0"/>
              <a:t>Yan et al., (2020)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16000" y="4445002"/>
                <a:ext cx="9245600" cy="2184529"/>
              </a:xfrm>
              <a:prstGeom prst="rect">
                <a:avLst/>
              </a:prstGeom>
            </p:spPr>
            <p:txBody>
              <a:bodyPr wrap="square" lIns="121917" tIns="60958" rIns="121917" bIns="60958">
                <a:spAutoFit/>
              </a:bodyPr>
              <a:lstStyle/>
              <a:p>
                <a:r>
                  <a:rPr lang="en-US" sz="2100" dirty="0"/>
                  <a:t>Where,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</a:rPr>
                          <m:t>𝐸𝐵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𝑓𝑎𝑟𝑚</m:t>
                        </m:r>
                        <m:r>
                          <a:rPr lang="en-US" sz="2100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100" i="1">
                        <a:latin typeface="Cambria Math"/>
                      </a:rPr>
                      <m:t>= </m:t>
                    </m:r>
                  </m:oMath>
                </a14:m>
                <a:r>
                  <a:rPr lang="en-US" sz="2100" dirty="0"/>
                  <a:t>Energy Balance (MJ)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</a:rPr>
                          <m:t>𝑁𝐸𝑅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𝑓𝑎𝑟𝑚</m:t>
                        </m:r>
                      </m:sub>
                    </m:sSub>
                    <m:r>
                      <a:rPr lang="en-US" sz="21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100" dirty="0"/>
                  <a:t> Net Energy Ratio (Outputs/Inputs),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</a:rPr>
                          <m:t>𝐸𝑂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𝑐𝑟𝑜𝑝</m:t>
                        </m:r>
                      </m:sub>
                    </m:sSub>
                  </m:oMath>
                </a14:m>
                <a:r>
                  <a:rPr lang="en-US" sz="2100" dirty="0"/>
                  <a:t>,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</a:rPr>
                          <m:t>𝐸𝑂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𝑙𝑖𝑣𝑒𝑠𝑡𝑜𝑐𝑘</m:t>
                        </m:r>
                      </m:sub>
                    </m:sSub>
                  </m:oMath>
                </a14:m>
                <a:r>
                  <a:rPr lang="en-US" sz="2100" dirty="0"/>
                  <a:t>,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</a:rPr>
                          <m:t>𝐸𝐼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𝑐𝑟𝑜𝑝</m:t>
                        </m:r>
                      </m:sub>
                    </m:sSub>
                  </m:oMath>
                </a14:m>
                <a:r>
                  <a:rPr lang="en-US" sz="2100" dirty="0"/>
                  <a:t>, and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</a:rPr>
                          <m:t>𝐸𝐼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𝑙𝑖𝑣𝑒𝑠𝑡𝑜𝑐𝑘</m:t>
                        </m:r>
                      </m:sub>
                    </m:sSub>
                  </m:oMath>
                </a14:m>
                <a:r>
                  <a:rPr lang="en-US" sz="2100" dirty="0"/>
                  <a:t> represent the same parameters as in the previous equations.</a:t>
                </a:r>
              </a:p>
              <a:p>
                <a:r>
                  <a:rPr lang="en-US" sz="2100" b="1" dirty="0"/>
                  <a:t> 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333751"/>
                <a:ext cx="6934200" cy="1638397"/>
              </a:xfrm>
              <a:prstGeom prst="rect">
                <a:avLst/>
              </a:prstGeom>
              <a:blipFill rotWithShape="1">
                <a:blip r:embed="rId4"/>
                <a:stretch>
                  <a:fillRect l="-439" t="-1115" b="-3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5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594" y="1701801"/>
            <a:ext cx="9745162" cy="61554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3200" u="sng" dirty="0"/>
              <a:t>Water Use Efficiency of Crop </a:t>
            </a:r>
            <a:r>
              <a:rPr lang="en-US" sz="3200" u="sng" dirty="0" smtClean="0"/>
              <a:t>Production based on Energy</a:t>
            </a:r>
            <a:endParaRPr lang="en-US" sz="3200" u="sng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65" y="2819400"/>
            <a:ext cx="9436136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924801" y="3394094"/>
            <a:ext cx="2099207" cy="4514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2100" dirty="0"/>
              <a:t>Yan et al., (2020)</a:t>
            </a:r>
          </a:p>
        </p:txBody>
      </p:sp>
    </p:spTree>
    <p:extLst>
      <p:ext uri="{BB962C8B-B14F-4D97-AF65-F5344CB8AC3E}">
        <p14:creationId xmlns:p14="http://schemas.microsoft.com/office/powerpoint/2010/main" val="25095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6599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700" b="1" dirty="0"/>
              <a:t>Crop production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</a:t>
            </a:r>
            <a:endParaRPr lang="en-US" sz="3700" dirty="0"/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2015053"/>
            <a:ext cx="5892800" cy="289309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dirty="0" smtClean="0"/>
              <a:t>Input </a:t>
            </a:r>
            <a:r>
              <a:rPr lang="en-US" dirty="0"/>
              <a:t>Energy  </a:t>
            </a:r>
            <a:r>
              <a:rPr lang="en-US" dirty="0" smtClean="0"/>
              <a:t>= </a:t>
            </a:r>
            <a:r>
              <a:rPr lang="en-US" b="1" dirty="0"/>
              <a:t>75.71 GJ (400.24 GJ ha</a:t>
            </a:r>
            <a:r>
              <a:rPr lang="en-US" b="1" baseline="30000" dirty="0"/>
              <a:t>-1</a:t>
            </a:r>
            <a:r>
              <a:rPr lang="en-US" b="1" dirty="0"/>
              <a:t>) </a:t>
            </a:r>
            <a:endParaRPr lang="en-US" b="1" dirty="0" smtClean="0"/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Output </a:t>
            </a:r>
            <a:r>
              <a:rPr lang="en-US" dirty="0"/>
              <a:t>Energy </a:t>
            </a:r>
            <a:r>
              <a:rPr lang="en-US" dirty="0" smtClean="0"/>
              <a:t>=  </a:t>
            </a:r>
            <a:r>
              <a:rPr lang="en-US" b="1" dirty="0"/>
              <a:t>107.06 GJ (717.11 GJ ha</a:t>
            </a:r>
            <a:r>
              <a:rPr lang="en-US" b="1" baseline="30000" dirty="0"/>
              <a:t>-1</a:t>
            </a:r>
            <a:r>
              <a:rPr lang="en-US" b="1" dirty="0"/>
              <a:t> </a:t>
            </a:r>
            <a:r>
              <a:rPr lang="en-US" b="1" dirty="0" smtClean="0"/>
              <a:t>)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Energy Balance  =  </a:t>
            </a:r>
            <a:r>
              <a:rPr lang="en-US" b="1" dirty="0"/>
              <a:t>-31.35 GJ (-316.87 GJ ha</a:t>
            </a:r>
            <a:r>
              <a:rPr lang="en-US" b="1" baseline="30000" dirty="0"/>
              <a:t>-1</a:t>
            </a:r>
            <a:r>
              <a:rPr lang="en-US" b="1" dirty="0" smtClean="0"/>
              <a:t>)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NER =  </a:t>
            </a:r>
            <a:r>
              <a:rPr lang="en-US" b="1" dirty="0" smtClean="0"/>
              <a:t>1.79</a:t>
            </a:r>
          </a:p>
          <a:p>
            <a:endParaRPr lang="en-US" b="1" dirty="0"/>
          </a:p>
          <a:p>
            <a:r>
              <a:rPr lang="en-US" dirty="0"/>
              <a:t>WUE = </a:t>
            </a:r>
            <a:r>
              <a:rPr lang="en-US" b="1" dirty="0" smtClean="0"/>
              <a:t>-</a:t>
            </a:r>
            <a:r>
              <a:rPr lang="en-US" dirty="0" smtClean="0"/>
              <a:t> </a:t>
            </a:r>
            <a:r>
              <a:rPr lang="en-US" b="1" dirty="0" smtClean="0"/>
              <a:t>31.35 </a:t>
            </a:r>
            <a:r>
              <a:rPr lang="en-US" b="1" dirty="0"/>
              <a:t>MJ </a:t>
            </a:r>
            <a:r>
              <a:rPr lang="en-US" b="1" dirty="0" smtClean="0"/>
              <a:t>m</a:t>
            </a:r>
            <a:r>
              <a:rPr lang="en-US" b="1" baseline="30000" dirty="0" smtClean="0"/>
              <a:t>-3</a:t>
            </a:r>
          </a:p>
          <a:p>
            <a:endParaRPr lang="en-US" b="1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426331"/>
              </p:ext>
            </p:extLst>
          </p:nvPr>
        </p:nvGraphicFramePr>
        <p:xfrm>
          <a:off x="473725" y="2173883"/>
          <a:ext cx="609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69581" y="5819656"/>
            <a:ext cx="4740925" cy="70788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900" dirty="0"/>
              <a:t>Figure 2:Energy Input and Output in Crop Production 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8652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75919"/>
            <a:ext cx="10972800" cy="4525963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200" dirty="0"/>
              <a:t>Energy is a driving force of existence and it is required for all agricultural activities. 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54487" y="4591989"/>
            <a:ext cx="3375591" cy="1377012"/>
            <a:chOff x="790884" y="3443991"/>
            <a:chExt cx="2531693" cy="1032759"/>
          </a:xfrm>
        </p:grpSpPr>
        <p:sp>
          <p:nvSpPr>
            <p:cNvPr id="6" name="Isosceles Triangle 5"/>
            <p:cNvSpPr/>
            <p:nvPr/>
          </p:nvSpPr>
          <p:spPr>
            <a:xfrm>
              <a:off x="1849704" y="4095750"/>
              <a:ext cx="414051" cy="38100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777060" flipV="1">
              <a:off x="790884" y="4013473"/>
              <a:ext cx="2531693" cy="10471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828683">
              <a:off x="1014822" y="3443991"/>
              <a:ext cx="767860" cy="3639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900" b="1" dirty="0"/>
                <a:t>Energy Input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rot="722567">
              <a:off x="2483515" y="3805151"/>
              <a:ext cx="778087" cy="36476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>
                  <a:solidFill>
                    <a:sysClr val="windowText" lastClr="000000"/>
                  </a:solidFill>
                </a:rPr>
                <a:t>Energy Output</a:t>
              </a:r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609599" y="1575137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4801" y="5969001"/>
            <a:ext cx="406400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b="1" dirty="0" smtClean="0"/>
              <a:t>Energy Loss</a:t>
            </a:r>
          </a:p>
          <a:p>
            <a:r>
              <a:rPr lang="en-US" b="1" dirty="0" smtClean="0"/>
              <a:t>(Negative  Energy Balance)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 flipH="1">
            <a:off x="4876799" y="5969001"/>
            <a:ext cx="6351115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b="1" dirty="0" smtClean="0"/>
              <a:t>       Energy Gain</a:t>
            </a:r>
          </a:p>
          <a:p>
            <a:r>
              <a:rPr lang="en-US" b="1" dirty="0" smtClean="0"/>
              <a:t>(Positive Energy Balance) </a:t>
            </a:r>
            <a:endParaRPr lang="en-US" b="1" dirty="0"/>
          </a:p>
        </p:txBody>
      </p:sp>
      <p:grpSp>
        <p:nvGrpSpPr>
          <p:cNvPr id="49" name="Group 48"/>
          <p:cNvGrpSpPr/>
          <p:nvPr/>
        </p:nvGrpSpPr>
        <p:grpSpPr>
          <a:xfrm>
            <a:off x="8229600" y="4737211"/>
            <a:ext cx="3509005" cy="1821201"/>
            <a:chOff x="5542942" y="1963539"/>
            <a:chExt cx="2575851" cy="1352374"/>
          </a:xfrm>
        </p:grpSpPr>
        <p:sp>
          <p:nvSpPr>
            <p:cNvPr id="19" name="Isosceles Triangle 18"/>
            <p:cNvSpPr/>
            <p:nvPr/>
          </p:nvSpPr>
          <p:spPr>
            <a:xfrm>
              <a:off x="6629400" y="2406522"/>
              <a:ext cx="411111" cy="38100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10800000" flipV="1">
              <a:off x="5542942" y="2336068"/>
              <a:ext cx="2555007" cy="871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634494" y="1977818"/>
              <a:ext cx="795427" cy="365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>
                  <a:solidFill>
                    <a:sysClr val="windowText" lastClr="000000"/>
                  </a:solidFill>
                </a:rPr>
                <a:t>Energy Input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253249" y="1963539"/>
              <a:ext cx="795427" cy="37961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>
                  <a:solidFill>
                    <a:sysClr val="windowText" lastClr="000000"/>
                  </a:solidFill>
                </a:rPr>
                <a:t>Energy Output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flipH="1">
              <a:off x="5962228" y="3041657"/>
              <a:ext cx="2156565" cy="274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Energy Balance </a:t>
              </a:r>
              <a:endParaRPr lang="en-US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507253" y="4661692"/>
            <a:ext cx="3406676" cy="1344141"/>
            <a:chOff x="4640046" y="3480312"/>
            <a:chExt cx="2555007" cy="1008106"/>
          </a:xfrm>
        </p:grpSpPr>
        <p:sp>
          <p:nvSpPr>
            <p:cNvPr id="20" name="Rectangle 19"/>
            <p:cNvSpPr/>
            <p:nvPr/>
          </p:nvSpPr>
          <p:spPr>
            <a:xfrm rot="10276889" flipV="1">
              <a:off x="4640046" y="4005363"/>
              <a:ext cx="2555007" cy="871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20991517">
              <a:off x="4674150" y="3739443"/>
              <a:ext cx="795427" cy="365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>
                  <a:solidFill>
                    <a:sysClr val="windowText" lastClr="000000"/>
                  </a:solidFill>
                </a:rPr>
                <a:t>Energy Input</a:t>
              </a:r>
            </a:p>
          </p:txBody>
        </p:sp>
        <p:sp>
          <p:nvSpPr>
            <p:cNvPr id="34" name="Rectangle 33"/>
            <p:cNvSpPr/>
            <p:nvPr/>
          </p:nvSpPr>
          <p:spPr>
            <a:xfrm rot="21036381">
              <a:off x="6279361" y="3480312"/>
              <a:ext cx="867355" cy="39490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>
                  <a:solidFill>
                    <a:sysClr val="windowText" lastClr="000000"/>
                  </a:solidFill>
                </a:rPr>
                <a:t>Energy Output</a:t>
              </a:r>
            </a:p>
          </p:txBody>
        </p:sp>
        <p:sp>
          <p:nvSpPr>
            <p:cNvPr id="48" name="Isosceles Triangle 47"/>
            <p:cNvSpPr/>
            <p:nvPr/>
          </p:nvSpPr>
          <p:spPr>
            <a:xfrm>
              <a:off x="5791200" y="4107418"/>
              <a:ext cx="411111" cy="38100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3180007" y="3225801"/>
            <a:ext cx="1696793" cy="6123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Agriculture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588000" y="3219985"/>
            <a:ext cx="1862815" cy="6123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Energy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5" name="Curved Up Arrow 54"/>
          <p:cNvSpPr/>
          <p:nvPr/>
        </p:nvSpPr>
        <p:spPr>
          <a:xfrm flipH="1">
            <a:off x="4368801" y="4038599"/>
            <a:ext cx="1727199" cy="438196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Curved Down Arrow 55"/>
          <p:cNvSpPr/>
          <p:nvPr/>
        </p:nvSpPr>
        <p:spPr>
          <a:xfrm>
            <a:off x="4368801" y="2616200"/>
            <a:ext cx="1727199" cy="406400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1447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48" y="173283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700" b="1" dirty="0"/>
              <a:t>Livestock  Production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20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60126" y="2534094"/>
            <a:ext cx="5738052" cy="206209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dirty="0" smtClean="0"/>
              <a:t>Input Energy  =  </a:t>
            </a:r>
            <a:r>
              <a:rPr lang="en-US" b="1" dirty="0" smtClean="0"/>
              <a:t>867.44 GJ </a:t>
            </a:r>
          </a:p>
          <a:p>
            <a:endParaRPr lang="en-US" b="1" dirty="0" smtClean="0"/>
          </a:p>
          <a:p>
            <a:r>
              <a:rPr lang="en-US" dirty="0" smtClean="0"/>
              <a:t>Output Energy =  </a:t>
            </a:r>
            <a:r>
              <a:rPr lang="en-US" b="1" dirty="0" smtClean="0"/>
              <a:t>108.70 GJ </a:t>
            </a:r>
          </a:p>
          <a:p>
            <a:endParaRPr lang="en-US" dirty="0" smtClean="0"/>
          </a:p>
          <a:p>
            <a:r>
              <a:rPr lang="en-US" dirty="0" smtClean="0"/>
              <a:t>Energy </a:t>
            </a:r>
            <a:r>
              <a:rPr lang="en-US" dirty="0"/>
              <a:t>Balance  =  </a:t>
            </a:r>
            <a:r>
              <a:rPr lang="en-US" b="1" dirty="0" smtClean="0"/>
              <a:t>758.73 </a:t>
            </a:r>
            <a:r>
              <a:rPr lang="en-US" b="1" dirty="0"/>
              <a:t>GJ </a:t>
            </a:r>
          </a:p>
          <a:p>
            <a:endParaRPr lang="en-US" dirty="0" smtClean="0"/>
          </a:p>
          <a:p>
            <a:r>
              <a:rPr lang="en-US" dirty="0" smtClean="0"/>
              <a:t>NER  </a:t>
            </a:r>
            <a:r>
              <a:rPr lang="en-US" dirty="0"/>
              <a:t>= </a:t>
            </a:r>
            <a:r>
              <a:rPr lang="en-US" b="1" dirty="0"/>
              <a:t>0.13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851496"/>
              </p:ext>
            </p:extLst>
          </p:nvPr>
        </p:nvGraphicFramePr>
        <p:xfrm>
          <a:off x="473724" y="2079388"/>
          <a:ext cx="6231875" cy="3887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19200" y="6084173"/>
            <a:ext cx="6014113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900" dirty="0"/>
              <a:t>Figure 3:Energy Input and Output in Livestock Production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4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5661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883" y="13752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700" b="1" dirty="0"/>
              <a:t>Crop and  Livestock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21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99200" y="2519917"/>
            <a:ext cx="4757283" cy="206209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dirty="0"/>
              <a:t>Total Energy Input = </a:t>
            </a:r>
            <a:r>
              <a:rPr lang="en-US" b="1" dirty="0"/>
              <a:t>956. 36 GJ </a:t>
            </a:r>
            <a:endParaRPr lang="en-US" b="1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Total </a:t>
            </a:r>
            <a:r>
              <a:rPr lang="en-US" dirty="0" smtClean="0"/>
              <a:t>Energy </a:t>
            </a:r>
            <a:r>
              <a:rPr lang="en-US" dirty="0"/>
              <a:t>Output  = </a:t>
            </a:r>
            <a:r>
              <a:rPr lang="en-US" b="1" dirty="0"/>
              <a:t>215.76</a:t>
            </a:r>
            <a:r>
              <a:rPr lang="en-US" dirty="0"/>
              <a:t> </a:t>
            </a:r>
            <a:r>
              <a:rPr lang="en-US" b="1" dirty="0" smtClean="0"/>
              <a:t>GJ</a:t>
            </a:r>
          </a:p>
          <a:p>
            <a:r>
              <a:rPr lang="en-US" b="1" dirty="0" smtClean="0"/>
              <a:t> </a:t>
            </a:r>
            <a:endParaRPr lang="en-US" dirty="0"/>
          </a:p>
          <a:p>
            <a:r>
              <a:rPr lang="en-US" dirty="0"/>
              <a:t>Energy Balance = </a:t>
            </a:r>
            <a:r>
              <a:rPr lang="en-US" b="1" dirty="0"/>
              <a:t>740.6 GJ </a:t>
            </a:r>
            <a:endParaRPr lang="en-US" b="1" dirty="0" smtClean="0"/>
          </a:p>
          <a:p>
            <a:endParaRPr lang="en-US" b="1" dirty="0"/>
          </a:p>
          <a:p>
            <a:r>
              <a:rPr lang="en-US" dirty="0"/>
              <a:t>NER  = </a:t>
            </a:r>
            <a:r>
              <a:rPr lang="en-US" b="1" dirty="0"/>
              <a:t>0.23</a:t>
            </a:r>
            <a:r>
              <a:rPr lang="en-US" dirty="0"/>
              <a:t> 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779369"/>
              </p:ext>
            </p:extLst>
          </p:nvPr>
        </p:nvGraphicFramePr>
        <p:xfrm>
          <a:off x="541662" y="2146111"/>
          <a:ext cx="609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5730232"/>
            <a:ext cx="5754806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900" dirty="0"/>
              <a:t>Figure 4:Total Energy Input and Output in Faculty Farm </a:t>
            </a:r>
          </a:p>
        </p:txBody>
      </p:sp>
    </p:spTree>
    <p:extLst>
      <p:ext uri="{BB962C8B-B14F-4D97-AF65-F5344CB8AC3E}">
        <p14:creationId xmlns:p14="http://schemas.microsoft.com/office/powerpoint/2010/main" val="27631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/>
              <a:t>Conclusions </a:t>
            </a:r>
            <a:endParaRPr lang="en-US" sz="44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Crop production system in faculty farm shows the negative energy balance (-31.35 GJ ).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Livestock production system shows the positive energy balance (758.73 GJ).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Overall, there is a positive energy balance in the faculty farm (740.6 GJ)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WUE of crop production was  - 31.35 MJ m</a:t>
            </a:r>
            <a:r>
              <a:rPr lang="en-US" baseline="30000" dirty="0"/>
              <a:t>-3</a:t>
            </a:r>
            <a:r>
              <a:rPr lang="en-US" dirty="0"/>
              <a:t>  </a:t>
            </a:r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330" y="636973"/>
            <a:ext cx="10515600" cy="1325563"/>
          </a:xfrm>
        </p:spPr>
        <p:txBody>
          <a:bodyPr/>
          <a:lstStyle/>
          <a:p>
            <a:pPr algn="ctr"/>
            <a:r>
              <a:rPr lang="en-US" u="sng" dirty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This study can be further developed to calculate  carbon footprint in the faculty farm 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The analyzed data will be included into the database of the farm of the Faculty of Agricultural Sciences, </a:t>
            </a:r>
            <a:r>
              <a:rPr lang="en-US" dirty="0" err="1"/>
              <a:t>Sabaragamuwa</a:t>
            </a:r>
            <a:r>
              <a:rPr lang="en-US" dirty="0"/>
              <a:t> University of Sri Lanka. 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Development of the data recording system and inputs management system  in crop and livestock production in the faculty farm.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Ozkan</a:t>
            </a:r>
            <a:r>
              <a:rPr lang="en-US" dirty="0"/>
              <a:t>, </a:t>
            </a:r>
            <a:r>
              <a:rPr lang="en-US" dirty="0" err="1"/>
              <a:t>Burhan</a:t>
            </a:r>
            <a:r>
              <a:rPr lang="en-US" dirty="0"/>
              <a:t>, Handan </a:t>
            </a:r>
            <a:r>
              <a:rPr lang="en-US" dirty="0" err="1"/>
              <a:t>Akcaoz</a:t>
            </a:r>
            <a:r>
              <a:rPr lang="en-US" dirty="0"/>
              <a:t>, and </a:t>
            </a:r>
            <a:r>
              <a:rPr lang="en-US" dirty="0" err="1"/>
              <a:t>Cemal</a:t>
            </a:r>
            <a:r>
              <a:rPr lang="en-US" dirty="0"/>
              <a:t> </a:t>
            </a:r>
            <a:r>
              <a:rPr lang="en-US" dirty="0" err="1"/>
              <a:t>Fert</a:t>
            </a:r>
            <a:r>
              <a:rPr lang="en-US" dirty="0"/>
              <a:t>. 2004. “Energy Input-Output Analysis in Turkish Agriculture.” </a:t>
            </a:r>
            <a:r>
              <a:rPr lang="en-US" i="1" dirty="0"/>
              <a:t>Renewable Energy</a:t>
            </a:r>
            <a:r>
              <a:rPr lang="en-US" dirty="0"/>
              <a:t> 29 (1): 39–51. </a:t>
            </a:r>
            <a:r>
              <a:rPr lang="en-US" dirty="0">
                <a:hlinkClick r:id="rId2"/>
              </a:rPr>
              <a:t>https://doi.org/10.1016/S0960-1481(03)00135-6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Sefeedpari</a:t>
            </a:r>
            <a:r>
              <a:rPr lang="en-US" dirty="0"/>
              <a:t>, </a:t>
            </a:r>
            <a:r>
              <a:rPr lang="en-US" dirty="0" err="1"/>
              <a:t>Paria</a:t>
            </a:r>
            <a:r>
              <a:rPr lang="en-US" dirty="0"/>
              <a:t>. 2012. “Assessment and Optimization of Energy Consumption in Dairy Farm: Energy Efficiency” 3 (3): 213–24. </a:t>
            </a:r>
            <a:r>
              <a:rPr lang="en-US" dirty="0">
                <a:hlinkClick r:id="rId3"/>
              </a:rPr>
              <a:t>https://doi.org/10.5829/idosi.ijee.2012.03.03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Yan, </a:t>
            </a:r>
            <a:r>
              <a:rPr lang="en-US" dirty="0" err="1"/>
              <a:t>Zhengang</a:t>
            </a:r>
            <a:r>
              <a:rPr lang="en-US" dirty="0"/>
              <a:t>, </a:t>
            </a:r>
            <a:r>
              <a:rPr lang="en-US" dirty="0" err="1"/>
              <a:t>Fuqin</a:t>
            </a:r>
            <a:r>
              <a:rPr lang="en-US" dirty="0"/>
              <a:t> </a:t>
            </a:r>
            <a:r>
              <a:rPr lang="en-US" dirty="0" err="1"/>
              <a:t>Hou</a:t>
            </a:r>
            <a:r>
              <a:rPr lang="en-US" dirty="0"/>
              <a:t>, and </a:t>
            </a:r>
            <a:r>
              <a:rPr lang="en-US" dirty="0" err="1"/>
              <a:t>Fujiang</a:t>
            </a:r>
            <a:r>
              <a:rPr lang="en-US" dirty="0"/>
              <a:t> </a:t>
            </a:r>
            <a:r>
              <a:rPr lang="en-US" dirty="0" err="1"/>
              <a:t>Hou</a:t>
            </a:r>
            <a:r>
              <a:rPr lang="en-US" dirty="0"/>
              <a:t>. 2020. “Energy Balances and Greenhouse Gas Emissions of Agriculture in the </a:t>
            </a:r>
            <a:r>
              <a:rPr lang="en-US" dirty="0" err="1"/>
              <a:t>Shihezi</a:t>
            </a:r>
            <a:r>
              <a:rPr lang="en-US" dirty="0"/>
              <a:t> Oasis of China.” </a:t>
            </a:r>
            <a:r>
              <a:rPr lang="en-US" i="1" dirty="0"/>
              <a:t>Atmosphere</a:t>
            </a:r>
            <a:r>
              <a:rPr lang="en-US" dirty="0"/>
              <a:t> 11 (8): 1–17. </a:t>
            </a:r>
            <a:r>
              <a:rPr lang="en-US" dirty="0">
                <a:hlinkClick r:id="rId4"/>
              </a:rPr>
              <a:t>https://doi.org/10.3390/ATMOS11080781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Yan, </a:t>
            </a:r>
            <a:r>
              <a:rPr lang="en-US" dirty="0" err="1"/>
              <a:t>Zhengang</a:t>
            </a:r>
            <a:r>
              <a:rPr lang="en-US" dirty="0"/>
              <a:t>, </a:t>
            </a:r>
            <a:r>
              <a:rPr lang="en-US" dirty="0" err="1"/>
              <a:t>Fuqin</a:t>
            </a:r>
            <a:r>
              <a:rPr lang="en-US" dirty="0"/>
              <a:t> </a:t>
            </a:r>
            <a:r>
              <a:rPr lang="en-US" dirty="0" err="1"/>
              <a:t>Hou</a:t>
            </a:r>
            <a:r>
              <a:rPr lang="en-US" dirty="0"/>
              <a:t>, and </a:t>
            </a:r>
            <a:r>
              <a:rPr lang="en-US" dirty="0" err="1"/>
              <a:t>Fujiang</a:t>
            </a:r>
            <a:r>
              <a:rPr lang="en-US" dirty="0"/>
              <a:t> </a:t>
            </a:r>
            <a:r>
              <a:rPr lang="en-US" dirty="0" err="1"/>
              <a:t>Hou</a:t>
            </a:r>
            <a:r>
              <a:rPr lang="en-US" dirty="0"/>
              <a:t>. 2020. “Energy Balances and Greenhouse Gas Emissions of Agriculture in the </a:t>
            </a:r>
            <a:r>
              <a:rPr lang="en-US" dirty="0" err="1"/>
              <a:t>Shihezi</a:t>
            </a:r>
            <a:r>
              <a:rPr lang="en-US" dirty="0"/>
              <a:t> Oasis of China.” </a:t>
            </a:r>
            <a:r>
              <a:rPr lang="en-US" i="1" dirty="0"/>
              <a:t>Atmosphere</a:t>
            </a:r>
            <a:r>
              <a:rPr lang="en-US" dirty="0"/>
              <a:t> 11 (8): 1–17. https://doi.org/10.3390/ATMOS11080781.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FDF9E5-0E49-850E-F5C9-8747106A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ECBED9C-61C2-F5E2-374E-E4D467FF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Introduction 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LCA is a compilation and evaluation of the inputs, outputs and       potential environmental impact of a product system through its life cycle (ISO 2004).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smtClean="0"/>
              <a:t>Sustainability  </a:t>
            </a:r>
            <a:r>
              <a:rPr lang="en-US" dirty="0"/>
              <a:t>assessment tool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smtClean="0"/>
              <a:t>Can </a:t>
            </a:r>
            <a:r>
              <a:rPr lang="en-US" dirty="0"/>
              <a:t>be applied for any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189" y="1569308"/>
            <a:ext cx="10550611" cy="46076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Main Objective</a:t>
            </a:r>
          </a:p>
          <a:p>
            <a:pPr algn="just"/>
            <a:r>
              <a:rPr lang="en-US" dirty="0"/>
              <a:t>To analyze the energy balance of crop and livestock production in the farm of the Faculty of Agricultural Sciences, </a:t>
            </a:r>
            <a:r>
              <a:rPr lang="en-US" dirty="0" err="1"/>
              <a:t>Sabaragamuwa</a:t>
            </a:r>
            <a:r>
              <a:rPr lang="en-US" dirty="0"/>
              <a:t> University of Sri Lanka using the Life Cycle Assessment (LCA) approach.</a:t>
            </a:r>
          </a:p>
          <a:p>
            <a:pPr marL="0" indent="0">
              <a:buNone/>
            </a:pPr>
            <a:r>
              <a:rPr lang="en-US" b="1" dirty="0"/>
              <a:t>Specific Objectives </a:t>
            </a:r>
          </a:p>
          <a:p>
            <a:pPr lvl="0" algn="just"/>
            <a:r>
              <a:rPr lang="en-US" dirty="0"/>
              <a:t>To assess the total energy input and output in crop and livestock production in the faculty farm. </a:t>
            </a:r>
          </a:p>
          <a:p>
            <a:pPr lvl="0" algn="just"/>
            <a:r>
              <a:rPr lang="en-US" dirty="0"/>
              <a:t>To determine the Net Energy Ratio (NER) of crop and livestock production.</a:t>
            </a:r>
          </a:p>
          <a:p>
            <a:pPr lvl="0" algn="just"/>
            <a:r>
              <a:rPr lang="en-US" dirty="0"/>
              <a:t>To determine the water use efficiency (WUE) of crop production in the faculty farm.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Material and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Study Area </a:t>
            </a:r>
          </a:p>
          <a:p>
            <a:pPr algn="just"/>
            <a:r>
              <a:rPr lang="en-US" sz="2400" dirty="0" smtClean="0"/>
              <a:t>Farm of the Faculty of Agricultural Sciences, </a:t>
            </a:r>
            <a:r>
              <a:rPr lang="en-US" sz="2400" dirty="0" err="1" smtClean="0"/>
              <a:t>Sabaragamuwa</a:t>
            </a:r>
            <a:r>
              <a:rPr lang="en-US" sz="2400" dirty="0" smtClean="0"/>
              <a:t> University of Sri Lanka. </a:t>
            </a:r>
          </a:p>
          <a:p>
            <a:pPr algn="just"/>
            <a:r>
              <a:rPr lang="en-US" sz="2400" dirty="0" smtClean="0"/>
              <a:t>Mid country intermediate zone (IM2) 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(6.7148833</a:t>
            </a:r>
            <a:r>
              <a:rPr lang="en-US" sz="2400" baseline="30000" dirty="0"/>
              <a:t>0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N, 80.7870949</a:t>
            </a:r>
            <a:r>
              <a:rPr lang="en-US" sz="2400" baseline="30000" dirty="0" smtClean="0"/>
              <a:t>0 </a:t>
            </a:r>
            <a:r>
              <a:rPr lang="en-US" sz="2400" dirty="0" smtClean="0"/>
              <a:t>E)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16" y="4096805"/>
            <a:ext cx="4724400" cy="160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A005BA5-2482-40CC-9C7D-780D0757741F}"/>
              </a:ext>
            </a:extLst>
          </p:cNvPr>
          <p:cNvSpPr txBox="1"/>
          <p:nvPr/>
        </p:nvSpPr>
        <p:spPr>
          <a:xfrm>
            <a:off x="1793195" y="5411849"/>
            <a:ext cx="7451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Figure 1: </a:t>
            </a:r>
            <a:r>
              <a:rPr lang="en-US" sz="1600" dirty="0"/>
              <a:t>Map of the farm of the </a:t>
            </a:r>
            <a:r>
              <a:rPr lang="en-US" sz="1600" dirty="0">
                <a:solidFill>
                  <a:schemeClr val="tx1"/>
                </a:solidFill>
              </a:rPr>
              <a:t>Faculty of Agricultural Sciences, Sabaragamuwa University of Sri Lanka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45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Material and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 smtClean="0"/>
              <a:t>Data collection </a:t>
            </a:r>
          </a:p>
          <a:p>
            <a:pPr algn="just"/>
            <a:r>
              <a:rPr lang="en-US" sz="2600" u="sng" dirty="0"/>
              <a:t>P</a:t>
            </a:r>
            <a:r>
              <a:rPr lang="en-US" sz="2600" u="sng" dirty="0" smtClean="0"/>
              <a:t>rimary data </a:t>
            </a:r>
          </a:p>
          <a:p>
            <a:pPr marL="0" indent="0" algn="just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    - Direct contact with farm manager, farm supervisor and  </a:t>
            </a:r>
          </a:p>
          <a:p>
            <a:pPr marL="0" indent="0" algn="just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       workers. </a:t>
            </a:r>
          </a:p>
          <a:p>
            <a:pPr marL="0" indent="0" algn="just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    - Official records in the  faculty farm (2020 to 2022 </a:t>
            </a:r>
          </a:p>
          <a:p>
            <a:pPr marL="0" indent="0" algn="just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        production period)  </a:t>
            </a:r>
          </a:p>
          <a:p>
            <a:pPr marL="0" indent="0" algn="just">
              <a:buNone/>
            </a:pPr>
            <a:endParaRPr lang="en-US" sz="2600" dirty="0" smtClean="0"/>
          </a:p>
          <a:p>
            <a:pPr algn="just"/>
            <a:r>
              <a:rPr lang="en-US" sz="2600" u="sng" dirty="0" smtClean="0"/>
              <a:t>Secondary data</a:t>
            </a:r>
          </a:p>
          <a:p>
            <a:pPr marL="0" indent="0" algn="just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   - Previously published literature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279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Material and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Crop production</a:t>
            </a:r>
          </a:p>
          <a:p>
            <a:r>
              <a:rPr lang="en-US" sz="2400" dirty="0" smtClean="0"/>
              <a:t>18 crops have been selected to estimate the energy balance of crop production.</a:t>
            </a:r>
          </a:p>
          <a:p>
            <a:r>
              <a:rPr lang="en-US" sz="2400" dirty="0" smtClean="0"/>
              <a:t>These crops are,</a:t>
            </a:r>
            <a:r>
              <a:rPr lang="en-US" sz="2400" dirty="0"/>
              <a:t> c</a:t>
            </a:r>
            <a:r>
              <a:rPr lang="en-US" sz="2400" dirty="0" smtClean="0"/>
              <a:t>oconut</a:t>
            </a:r>
            <a:r>
              <a:rPr lang="en-US" sz="2400" dirty="0"/>
              <a:t>, </a:t>
            </a:r>
            <a:r>
              <a:rPr lang="en-US" sz="2400" dirty="0" smtClean="0"/>
              <a:t>banana</a:t>
            </a:r>
            <a:r>
              <a:rPr lang="en-US" sz="2400" dirty="0"/>
              <a:t>, </a:t>
            </a:r>
            <a:r>
              <a:rPr lang="en-US" sz="2400" dirty="0" smtClean="0"/>
              <a:t>cassava</a:t>
            </a:r>
            <a:r>
              <a:rPr lang="en-US" sz="2400" dirty="0"/>
              <a:t>, </a:t>
            </a:r>
            <a:r>
              <a:rPr lang="en-US" sz="2400" dirty="0" smtClean="0"/>
              <a:t>tea</a:t>
            </a:r>
            <a:r>
              <a:rPr lang="en-US" sz="2400" dirty="0"/>
              <a:t>, </a:t>
            </a:r>
            <a:r>
              <a:rPr lang="en-US" sz="2400" dirty="0" smtClean="0"/>
              <a:t>okra</a:t>
            </a:r>
            <a:r>
              <a:rPr lang="en-US" sz="2400" dirty="0"/>
              <a:t>, </a:t>
            </a:r>
            <a:r>
              <a:rPr lang="en-US" sz="2400" dirty="0" smtClean="0"/>
              <a:t>bean</a:t>
            </a:r>
            <a:r>
              <a:rPr lang="en-US" sz="2400" dirty="0"/>
              <a:t>, long bean, </a:t>
            </a:r>
            <a:r>
              <a:rPr lang="en-US" sz="2400" dirty="0" smtClean="0"/>
              <a:t>wing bean</a:t>
            </a:r>
            <a:r>
              <a:rPr lang="en-US" sz="2400" dirty="0"/>
              <a:t>, </a:t>
            </a:r>
            <a:r>
              <a:rPr lang="en-US" sz="2400" dirty="0" smtClean="0"/>
              <a:t>cabbage</a:t>
            </a:r>
            <a:r>
              <a:rPr lang="en-US" sz="2400" dirty="0"/>
              <a:t>, </a:t>
            </a:r>
            <a:r>
              <a:rPr lang="en-US" sz="2400" dirty="0" smtClean="0"/>
              <a:t>radish</a:t>
            </a:r>
            <a:r>
              <a:rPr lang="en-US" sz="2400" dirty="0"/>
              <a:t>, </a:t>
            </a:r>
            <a:r>
              <a:rPr lang="en-US" sz="2400" dirty="0" smtClean="0"/>
              <a:t>tomato</a:t>
            </a:r>
            <a:r>
              <a:rPr lang="en-US" sz="2400" dirty="0"/>
              <a:t>, </a:t>
            </a:r>
            <a:r>
              <a:rPr lang="en-US" sz="2400" dirty="0" err="1"/>
              <a:t>b</a:t>
            </a:r>
            <a:r>
              <a:rPr lang="en-US" sz="2400" dirty="0" err="1" smtClean="0"/>
              <a:t>rinjal</a:t>
            </a:r>
            <a:r>
              <a:rPr lang="en-US" sz="2400" dirty="0"/>
              <a:t>, t</a:t>
            </a:r>
            <a:r>
              <a:rPr lang="en-US" sz="2400" dirty="0" smtClean="0"/>
              <a:t>horn apple/</a:t>
            </a:r>
            <a:r>
              <a:rPr lang="en-US" sz="2400" dirty="0" err="1"/>
              <a:t>e</a:t>
            </a:r>
            <a:r>
              <a:rPr lang="en-US" sz="2400" dirty="0" err="1" smtClean="0"/>
              <a:t>labatu</a:t>
            </a:r>
            <a:r>
              <a:rPr lang="en-US" sz="2400" dirty="0" smtClean="0"/>
              <a:t> (</a:t>
            </a:r>
            <a:r>
              <a:rPr lang="en-US" sz="2400" i="1" dirty="0" err="1" smtClean="0"/>
              <a:t>Solanum</a:t>
            </a:r>
            <a:r>
              <a:rPr lang="en-US" sz="2400" i="1" dirty="0" smtClean="0"/>
              <a:t> </a:t>
            </a:r>
            <a:r>
              <a:rPr lang="en-US" sz="2400" i="1" dirty="0" err="1"/>
              <a:t>insanum</a:t>
            </a:r>
            <a:r>
              <a:rPr lang="en-US" sz="2400" dirty="0"/>
              <a:t>), </a:t>
            </a:r>
            <a:r>
              <a:rPr lang="en-US" sz="2400" dirty="0" smtClean="0"/>
              <a:t>cucumber</a:t>
            </a:r>
            <a:r>
              <a:rPr lang="en-US" sz="2400" dirty="0"/>
              <a:t>, </a:t>
            </a:r>
            <a:r>
              <a:rPr lang="en-US" sz="2400" dirty="0" smtClean="0"/>
              <a:t>snake </a:t>
            </a:r>
            <a:r>
              <a:rPr lang="en-US" sz="2400" dirty="0"/>
              <a:t>gourd, </a:t>
            </a:r>
            <a:r>
              <a:rPr lang="en-US" sz="2400" dirty="0" err="1"/>
              <a:t>l</a:t>
            </a:r>
            <a:r>
              <a:rPr lang="en-US" sz="2400" dirty="0" err="1" smtClean="0"/>
              <a:t>uffa</a:t>
            </a:r>
            <a:r>
              <a:rPr lang="en-US" sz="2400" dirty="0"/>
              <a:t>, </a:t>
            </a:r>
            <a:r>
              <a:rPr lang="en-US" sz="2400" dirty="0" smtClean="0"/>
              <a:t>rice </a:t>
            </a:r>
            <a:r>
              <a:rPr lang="en-US" sz="2400" dirty="0"/>
              <a:t>and </a:t>
            </a:r>
            <a:r>
              <a:rPr lang="en-US" sz="2400" dirty="0" smtClean="0"/>
              <a:t>corn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41910" y="4003589"/>
            <a:ext cx="9071398" cy="1940011"/>
            <a:chOff x="579229" y="3626547"/>
            <a:chExt cx="7878971" cy="1307412"/>
          </a:xfrm>
        </p:grpSpPr>
        <p:pic>
          <p:nvPicPr>
            <p:cNvPr id="7" name="Picture 2" descr="C:\Users\mr\Desktop\Farrrrrrrrrrm\20220918_09523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79229" y="3638550"/>
              <a:ext cx="1554368" cy="1295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mr\Desktop\Farrrrrrrrrrm\20221003_15332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1" r="8319"/>
            <a:stretch/>
          </p:blipFill>
          <p:spPr bwMode="auto">
            <a:xfrm rot="16200000" flipH="1" flipV="1">
              <a:off x="3939653" y="3539611"/>
              <a:ext cx="1295407" cy="149328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mr\Desktop\Farrrrrrrrrrm\20221003_153348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43" r="13424"/>
            <a:stretch/>
          </p:blipFill>
          <p:spPr bwMode="auto">
            <a:xfrm rot="5400000">
              <a:off x="5531511" y="3531268"/>
              <a:ext cx="1295404" cy="150997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5" t="-1667" r="11250" b="1667"/>
            <a:stretch/>
          </p:blipFill>
          <p:spPr bwMode="auto">
            <a:xfrm rot="5400000">
              <a:off x="7086837" y="3562590"/>
              <a:ext cx="1294925" cy="1447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324801" y="3511546"/>
              <a:ext cx="1307412" cy="153741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92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Material and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68" y="1663886"/>
            <a:ext cx="7699915" cy="200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937952" y="3781168"/>
            <a:ext cx="7725032" cy="1941751"/>
            <a:chOff x="1295400" y="3486932"/>
            <a:chExt cx="6477000" cy="1504083"/>
          </a:xfrm>
        </p:grpSpPr>
        <p:pic>
          <p:nvPicPr>
            <p:cNvPr id="7" name="Picture 3" descr="C:\Users\mr\Desktop\Farrrrrrrrrrm\20221003_15322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r="13542"/>
            <a:stretch/>
          </p:blipFill>
          <p:spPr bwMode="auto">
            <a:xfrm rot="5400000">
              <a:off x="1551085" y="3254299"/>
              <a:ext cx="1469830" cy="19811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02"/>
            <a:stretch/>
          </p:blipFill>
          <p:spPr bwMode="auto">
            <a:xfrm rot="5400000">
              <a:off x="3809596" y="3217874"/>
              <a:ext cx="1460892" cy="204511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 descr="C:\Users\mr\Desktop\Farrrrrrrrrrm\20220918_09523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845963" y="3486932"/>
              <a:ext cx="1926437" cy="150408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48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Material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Livestock production </a:t>
            </a:r>
            <a:endParaRPr lang="en-US" b="1" dirty="0" smtClean="0"/>
          </a:p>
          <a:p>
            <a:r>
              <a:rPr lang="en-US" dirty="0"/>
              <a:t>Cattle, goat, piggery and poultry unit have been selected to estimate energy balance of livestock production.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80" y="3384893"/>
            <a:ext cx="488315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619122" y="3069838"/>
            <a:ext cx="4821195" cy="2928809"/>
            <a:chOff x="5410200" y="2162175"/>
            <a:chExt cx="3581400" cy="24669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410201" y="2190750"/>
              <a:ext cx="1752599" cy="1143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315200" y="2162175"/>
              <a:ext cx="1676400" cy="11715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410200" y="3486149"/>
              <a:ext cx="1752598" cy="114300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7315200" y="3505200"/>
              <a:ext cx="1676400" cy="1123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91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1414</Words>
  <Application>Microsoft Office PowerPoint</Application>
  <PresentationFormat>Custom</PresentationFormat>
  <Paragraphs>258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Analysis of Energy Balance of the Teaching Farm of Faculty of Agricultural Sciences, Sabaragamuwa University of Sri Lanka </vt:lpstr>
      <vt:lpstr>Introduction</vt:lpstr>
      <vt:lpstr>Introduction cont..</vt:lpstr>
      <vt:lpstr>Objectives</vt:lpstr>
      <vt:lpstr>Material and Methods</vt:lpstr>
      <vt:lpstr>Material and Methods</vt:lpstr>
      <vt:lpstr>Material and Methods</vt:lpstr>
      <vt:lpstr>Material and Methods</vt:lpstr>
      <vt:lpstr>Material and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and Discussion</vt:lpstr>
      <vt:lpstr>Results and Discussion</vt:lpstr>
      <vt:lpstr>PowerPoint Presentation</vt:lpstr>
      <vt:lpstr>Conclusions </vt:lpstr>
      <vt:lpstr>Recommendations</vt:lpstr>
      <vt:lpstr>References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W.M.s</cp:lastModifiedBy>
  <cp:revision>37</cp:revision>
  <dcterms:created xsi:type="dcterms:W3CDTF">2023-02-09T03:28:20Z</dcterms:created>
  <dcterms:modified xsi:type="dcterms:W3CDTF">2023-04-13T19:59:30Z</dcterms:modified>
</cp:coreProperties>
</file>