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ilinda\Acadamic\Year%204%20Semester%202\LP%2042026%20Research%20Project\smoking\Data%20Analysis\final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ilinda\Acadamic\Year%204%20Semester%202\LP%2042026%20Research%20Project\smoking\Data%20Analysis\final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tx2">
                    <a:lumMod val="75000"/>
                  </a:schemeClr>
                </a:solidFill>
              </a:defRPr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/>
              </a:rPr>
              <a:t>Color analysis of sausages</a:t>
            </a:r>
            <a:endParaRPr lang="en-US" sz="2400" dirty="0">
              <a:solidFill>
                <a:schemeClr val="tx2">
                  <a:lumMod val="75000"/>
                </a:schemeClr>
              </a:solidFill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Final!$A$69</c:f>
              <c:strCache>
                <c:ptCount val="1"/>
                <c:pt idx="0">
                  <c:v>L* value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Final!$B$70:$F$70</c:f>
                <c:numCache>
                  <c:formatCode>General</c:formatCode>
                  <c:ptCount val="5"/>
                  <c:pt idx="0">
                    <c:v>0.7</c:v>
                  </c:pt>
                  <c:pt idx="1">
                    <c:v>0.89</c:v>
                  </c:pt>
                  <c:pt idx="2">
                    <c:v>0.56999999999999995</c:v>
                  </c:pt>
                  <c:pt idx="3">
                    <c:v>0.97</c:v>
                  </c:pt>
                  <c:pt idx="4">
                    <c:v>0.54</c:v>
                  </c:pt>
                </c:numCache>
              </c:numRef>
            </c:plus>
            <c:minus>
              <c:numRef>
                <c:f>Final!$B$70:$F$70</c:f>
                <c:numCache>
                  <c:formatCode>General</c:formatCode>
                  <c:ptCount val="5"/>
                  <c:pt idx="0">
                    <c:v>0.7</c:v>
                  </c:pt>
                  <c:pt idx="1">
                    <c:v>0.89</c:v>
                  </c:pt>
                  <c:pt idx="2">
                    <c:v>0.56999999999999995</c:v>
                  </c:pt>
                  <c:pt idx="3">
                    <c:v>0.97</c:v>
                  </c:pt>
                  <c:pt idx="4">
                    <c:v>0.54</c:v>
                  </c:pt>
                </c:numCache>
              </c:numRef>
            </c:minus>
          </c:errBars>
          <c:cat>
            <c:strRef>
              <c:f>Final!$B$68:$F$68</c:f>
              <c:strCache>
                <c:ptCount val="5"/>
                <c:pt idx="0">
                  <c:v>Non-smoked</c:v>
                </c:pt>
                <c:pt idx="1">
                  <c:v>Cinnamon</c:v>
                </c:pt>
                <c:pt idx="2">
                  <c:v>Mahogany</c:v>
                </c:pt>
                <c:pt idx="3">
                  <c:v>Acacia</c:v>
                </c:pt>
                <c:pt idx="4">
                  <c:v>Teak</c:v>
                </c:pt>
              </c:strCache>
            </c:strRef>
          </c:cat>
          <c:val>
            <c:numRef>
              <c:f>Final!$B$69:$F$69</c:f>
              <c:numCache>
                <c:formatCode>0.00</c:formatCode>
                <c:ptCount val="5"/>
                <c:pt idx="0">
                  <c:v>59.73</c:v>
                </c:pt>
                <c:pt idx="1">
                  <c:v>60.3</c:v>
                </c:pt>
                <c:pt idx="2">
                  <c:v>57.25</c:v>
                </c:pt>
                <c:pt idx="3">
                  <c:v>58.43</c:v>
                </c:pt>
                <c:pt idx="4">
                  <c:v>58.88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76-4A8A-A4A4-AF59270BA4E1}"/>
            </c:ext>
          </c:extLst>
        </c:ser>
        <c:ser>
          <c:idx val="1"/>
          <c:order val="1"/>
          <c:tx>
            <c:strRef>
              <c:f>Final!$A$71</c:f>
              <c:strCache>
                <c:ptCount val="1"/>
                <c:pt idx="0">
                  <c:v>a* value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Final!$B$72:$F$72</c:f>
                <c:numCache>
                  <c:formatCode>General</c:formatCode>
                  <c:ptCount val="5"/>
                  <c:pt idx="0">
                    <c:v>0.67</c:v>
                  </c:pt>
                  <c:pt idx="1">
                    <c:v>1.05</c:v>
                  </c:pt>
                  <c:pt idx="2">
                    <c:v>0.57999999999999996</c:v>
                  </c:pt>
                  <c:pt idx="3">
                    <c:v>0.97</c:v>
                  </c:pt>
                  <c:pt idx="4">
                    <c:v>0.59</c:v>
                  </c:pt>
                </c:numCache>
              </c:numRef>
            </c:plus>
            <c:minus>
              <c:numRef>
                <c:f>Final!$B$72:$F$72</c:f>
                <c:numCache>
                  <c:formatCode>General</c:formatCode>
                  <c:ptCount val="5"/>
                  <c:pt idx="0">
                    <c:v>0.67</c:v>
                  </c:pt>
                  <c:pt idx="1">
                    <c:v>1.05</c:v>
                  </c:pt>
                  <c:pt idx="2">
                    <c:v>0.57999999999999996</c:v>
                  </c:pt>
                  <c:pt idx="3">
                    <c:v>0.97</c:v>
                  </c:pt>
                  <c:pt idx="4">
                    <c:v>0.59</c:v>
                  </c:pt>
                </c:numCache>
              </c:numRef>
            </c:minus>
          </c:errBars>
          <c:cat>
            <c:strRef>
              <c:f>Final!$B$68:$F$68</c:f>
              <c:strCache>
                <c:ptCount val="5"/>
                <c:pt idx="0">
                  <c:v>Non-smoked</c:v>
                </c:pt>
                <c:pt idx="1">
                  <c:v>Cinnamon</c:v>
                </c:pt>
                <c:pt idx="2">
                  <c:v>Mahogany</c:v>
                </c:pt>
                <c:pt idx="3">
                  <c:v>Acacia</c:v>
                </c:pt>
                <c:pt idx="4">
                  <c:v>Teak</c:v>
                </c:pt>
              </c:strCache>
            </c:strRef>
          </c:cat>
          <c:val>
            <c:numRef>
              <c:f>Final!$B$71:$F$71</c:f>
              <c:numCache>
                <c:formatCode>0.00</c:formatCode>
                <c:ptCount val="5"/>
                <c:pt idx="0">
                  <c:v>16.8</c:v>
                </c:pt>
                <c:pt idx="1">
                  <c:v>16.46</c:v>
                </c:pt>
                <c:pt idx="2">
                  <c:v>20.05</c:v>
                </c:pt>
                <c:pt idx="3">
                  <c:v>18.829999999999998</c:v>
                </c:pt>
                <c:pt idx="4">
                  <c:v>20.27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76-4A8A-A4A4-AF59270BA4E1}"/>
            </c:ext>
          </c:extLst>
        </c:ser>
        <c:ser>
          <c:idx val="2"/>
          <c:order val="2"/>
          <c:tx>
            <c:strRef>
              <c:f>Final!$A$73</c:f>
              <c:strCache>
                <c:ptCount val="1"/>
                <c:pt idx="0">
                  <c:v>b* value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Final!$B$74:$F$74</c:f>
                <c:numCache>
                  <c:formatCode>General</c:formatCode>
                  <c:ptCount val="5"/>
                  <c:pt idx="0">
                    <c:v>0.53</c:v>
                  </c:pt>
                  <c:pt idx="1">
                    <c:v>1.31</c:v>
                  </c:pt>
                  <c:pt idx="2">
                    <c:v>0.56999999999999995</c:v>
                  </c:pt>
                  <c:pt idx="3">
                    <c:v>1.02</c:v>
                  </c:pt>
                  <c:pt idx="4">
                    <c:v>0.67</c:v>
                  </c:pt>
                </c:numCache>
              </c:numRef>
            </c:plus>
            <c:minus>
              <c:numRef>
                <c:f>Final!$B$74:$F$74</c:f>
                <c:numCache>
                  <c:formatCode>General</c:formatCode>
                  <c:ptCount val="5"/>
                  <c:pt idx="0">
                    <c:v>0.53</c:v>
                  </c:pt>
                  <c:pt idx="1">
                    <c:v>1.31</c:v>
                  </c:pt>
                  <c:pt idx="2">
                    <c:v>0.56999999999999995</c:v>
                  </c:pt>
                  <c:pt idx="3">
                    <c:v>1.02</c:v>
                  </c:pt>
                  <c:pt idx="4">
                    <c:v>0.67</c:v>
                  </c:pt>
                </c:numCache>
              </c:numRef>
            </c:minus>
          </c:errBars>
          <c:cat>
            <c:strRef>
              <c:f>Final!$B$68:$F$68</c:f>
              <c:strCache>
                <c:ptCount val="5"/>
                <c:pt idx="0">
                  <c:v>Non-smoked</c:v>
                </c:pt>
                <c:pt idx="1">
                  <c:v>Cinnamon</c:v>
                </c:pt>
                <c:pt idx="2">
                  <c:v>Mahogany</c:v>
                </c:pt>
                <c:pt idx="3">
                  <c:v>Acacia</c:v>
                </c:pt>
                <c:pt idx="4">
                  <c:v>Teak</c:v>
                </c:pt>
              </c:strCache>
            </c:strRef>
          </c:cat>
          <c:val>
            <c:numRef>
              <c:f>Final!$B$73:$F$73</c:f>
              <c:numCache>
                <c:formatCode>0.00</c:formatCode>
                <c:ptCount val="5"/>
                <c:pt idx="0">
                  <c:v>25.65</c:v>
                </c:pt>
                <c:pt idx="1">
                  <c:v>24.3</c:v>
                </c:pt>
                <c:pt idx="2">
                  <c:v>27.38</c:v>
                </c:pt>
                <c:pt idx="3">
                  <c:v>28.38</c:v>
                </c:pt>
                <c:pt idx="4">
                  <c:v>28.3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76-4A8A-A4A4-AF59270BA4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4274944"/>
        <c:axId val="124285312"/>
      </c:barChart>
      <c:catAx>
        <c:axId val="124274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b="1" i="0" u="none" strike="noStrike" baseline="0">
                    <a:effectLst/>
                  </a:rPr>
                  <a:t>Color parameter</a:t>
                </a:r>
                <a:r>
                  <a:rPr lang="en-US" sz="1100" b="1" i="0" u="none" strike="noStrike" baseline="0"/>
                  <a:t> </a:t>
                </a:r>
                <a:endParaRPr lang="en-US" sz="110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en-US"/>
          </a:p>
        </c:txPr>
        <c:crossAx val="124285312"/>
        <c:crosses val="autoZero"/>
        <c:auto val="1"/>
        <c:lblAlgn val="ctr"/>
        <c:lblOffset val="100"/>
        <c:noMultiLvlLbl val="0"/>
      </c:catAx>
      <c:valAx>
        <c:axId val="1242853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Value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out"/>
        <c:tickLblPos val="nextTo"/>
        <c:crossAx val="1242749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Final!$A$34</c:f>
              <c:strCache>
                <c:ptCount val="1"/>
                <c:pt idx="0">
                  <c:v>Non-smoked</c:v>
                </c:pt>
              </c:strCache>
            </c:strRef>
          </c:tx>
          <c:marker>
            <c:symbol val="none"/>
          </c:marker>
          <c:cat>
            <c:strRef>
              <c:f>Final!$B$33:$G$33</c:f>
              <c:strCache>
                <c:ptCount val="6"/>
                <c:pt idx="0">
                  <c:v>Appearance</c:v>
                </c:pt>
                <c:pt idx="1">
                  <c:v>Color</c:v>
                </c:pt>
                <c:pt idx="2">
                  <c:v>Aroma</c:v>
                </c:pt>
                <c:pt idx="3">
                  <c:v>Texture</c:v>
                </c:pt>
                <c:pt idx="4">
                  <c:v>Flavor</c:v>
                </c:pt>
                <c:pt idx="5">
                  <c:v>Overall Satisfaction</c:v>
                </c:pt>
              </c:strCache>
            </c:strRef>
          </c:cat>
          <c:val>
            <c:numRef>
              <c:f>Final!$B$34:$G$34</c:f>
              <c:numCache>
                <c:formatCode>0.00</c:formatCode>
                <c:ptCount val="6"/>
                <c:pt idx="0">
                  <c:v>4.2903225999999997</c:v>
                </c:pt>
                <c:pt idx="1">
                  <c:v>4.7419355000000003</c:v>
                </c:pt>
                <c:pt idx="2">
                  <c:v>4.8709676999999996</c:v>
                </c:pt>
                <c:pt idx="3">
                  <c:v>4.7741935</c:v>
                </c:pt>
                <c:pt idx="4">
                  <c:v>5.2580644999999997</c:v>
                </c:pt>
                <c:pt idx="5">
                  <c:v>4.5806452000000002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FF-4FFE-87E6-4C862D73FE10}"/>
            </c:ext>
          </c:extLst>
        </c:ser>
        <c:ser>
          <c:idx val="1"/>
          <c:order val="1"/>
          <c:tx>
            <c:strRef>
              <c:f>Final!$A$35</c:f>
              <c:strCache>
                <c:ptCount val="1"/>
                <c:pt idx="0">
                  <c:v>Cinnamon</c:v>
                </c:pt>
              </c:strCache>
            </c:strRef>
          </c:tx>
          <c:marker>
            <c:symbol val="none"/>
          </c:marker>
          <c:cat>
            <c:strRef>
              <c:f>Final!$B$33:$G$33</c:f>
              <c:strCache>
                <c:ptCount val="6"/>
                <c:pt idx="0">
                  <c:v>Appearance</c:v>
                </c:pt>
                <c:pt idx="1">
                  <c:v>Color</c:v>
                </c:pt>
                <c:pt idx="2">
                  <c:v>Aroma</c:v>
                </c:pt>
                <c:pt idx="3">
                  <c:v>Texture</c:v>
                </c:pt>
                <c:pt idx="4">
                  <c:v>Flavor</c:v>
                </c:pt>
                <c:pt idx="5">
                  <c:v>Overall Satisfaction</c:v>
                </c:pt>
              </c:strCache>
            </c:strRef>
          </c:cat>
          <c:val>
            <c:numRef>
              <c:f>Final!$B$35:$G$35</c:f>
              <c:numCache>
                <c:formatCode>0.00</c:formatCode>
                <c:ptCount val="6"/>
                <c:pt idx="0">
                  <c:v>5.5161290000000003</c:v>
                </c:pt>
                <c:pt idx="1">
                  <c:v>5.5483871000000002</c:v>
                </c:pt>
                <c:pt idx="2">
                  <c:v>5.1290323000000004</c:v>
                </c:pt>
                <c:pt idx="3">
                  <c:v>5</c:v>
                </c:pt>
                <c:pt idx="4">
                  <c:v>5.1935484000000001</c:v>
                </c:pt>
                <c:pt idx="5">
                  <c:v>5.1612903000000001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FF-4FFE-87E6-4C862D73FE10}"/>
            </c:ext>
          </c:extLst>
        </c:ser>
        <c:ser>
          <c:idx val="2"/>
          <c:order val="2"/>
          <c:tx>
            <c:strRef>
              <c:f>Final!$A$36</c:f>
              <c:strCache>
                <c:ptCount val="1"/>
                <c:pt idx="0">
                  <c:v>Mahogany</c:v>
                </c:pt>
              </c:strCache>
            </c:strRef>
          </c:tx>
          <c:marker>
            <c:symbol val="none"/>
          </c:marker>
          <c:cat>
            <c:strRef>
              <c:f>Final!$B$33:$G$33</c:f>
              <c:strCache>
                <c:ptCount val="6"/>
                <c:pt idx="0">
                  <c:v>Appearance</c:v>
                </c:pt>
                <c:pt idx="1">
                  <c:v>Color</c:v>
                </c:pt>
                <c:pt idx="2">
                  <c:v>Aroma</c:v>
                </c:pt>
                <c:pt idx="3">
                  <c:v>Texture</c:v>
                </c:pt>
                <c:pt idx="4">
                  <c:v>Flavor</c:v>
                </c:pt>
                <c:pt idx="5">
                  <c:v>Overall Satisfaction</c:v>
                </c:pt>
              </c:strCache>
            </c:strRef>
          </c:cat>
          <c:val>
            <c:numRef>
              <c:f>Final!$B$36:$G$36</c:f>
              <c:numCache>
                <c:formatCode>0.00</c:formatCode>
                <c:ptCount val="6"/>
                <c:pt idx="0">
                  <c:v>5.2580644999999997</c:v>
                </c:pt>
                <c:pt idx="1">
                  <c:v>5.4838709999999997</c:v>
                </c:pt>
                <c:pt idx="2">
                  <c:v>5.1935484000000001</c:v>
                </c:pt>
                <c:pt idx="3">
                  <c:v>5.4838709999999997</c:v>
                </c:pt>
                <c:pt idx="4">
                  <c:v>5.3225806000000002</c:v>
                </c:pt>
                <c:pt idx="5">
                  <c:v>5.1612903000000001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FF-4FFE-87E6-4C862D73FE10}"/>
            </c:ext>
          </c:extLst>
        </c:ser>
        <c:ser>
          <c:idx val="3"/>
          <c:order val="3"/>
          <c:tx>
            <c:strRef>
              <c:f>Final!$A$37</c:f>
              <c:strCache>
                <c:ptCount val="1"/>
                <c:pt idx="0">
                  <c:v>Acacia</c:v>
                </c:pt>
              </c:strCache>
            </c:strRef>
          </c:tx>
          <c:marker>
            <c:symbol val="none"/>
          </c:marker>
          <c:cat>
            <c:strRef>
              <c:f>Final!$B$33:$G$33</c:f>
              <c:strCache>
                <c:ptCount val="6"/>
                <c:pt idx="0">
                  <c:v>Appearance</c:v>
                </c:pt>
                <c:pt idx="1">
                  <c:v>Color</c:v>
                </c:pt>
                <c:pt idx="2">
                  <c:v>Aroma</c:v>
                </c:pt>
                <c:pt idx="3">
                  <c:v>Texture</c:v>
                </c:pt>
                <c:pt idx="4">
                  <c:v>Flavor</c:v>
                </c:pt>
                <c:pt idx="5">
                  <c:v>Overall Satisfaction</c:v>
                </c:pt>
              </c:strCache>
            </c:strRef>
          </c:cat>
          <c:val>
            <c:numRef>
              <c:f>Final!$B$37:$G$37</c:f>
              <c:numCache>
                <c:formatCode>0.00</c:formatCode>
                <c:ptCount val="6"/>
                <c:pt idx="0">
                  <c:v>5.7419355000000003</c:v>
                </c:pt>
                <c:pt idx="1">
                  <c:v>5.7741935</c:v>
                </c:pt>
                <c:pt idx="2">
                  <c:v>5.2903225999999997</c:v>
                </c:pt>
                <c:pt idx="3">
                  <c:v>5.6451612999999998</c:v>
                </c:pt>
                <c:pt idx="4">
                  <c:v>5.4193547999999998</c:v>
                </c:pt>
                <c:pt idx="5">
                  <c:v>5.7096774000000003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FF-4FFE-87E6-4C862D73FE10}"/>
            </c:ext>
          </c:extLst>
        </c:ser>
        <c:ser>
          <c:idx val="4"/>
          <c:order val="4"/>
          <c:tx>
            <c:strRef>
              <c:f>Final!$A$38</c:f>
              <c:strCache>
                <c:ptCount val="1"/>
                <c:pt idx="0">
                  <c:v>Teak</c:v>
                </c:pt>
              </c:strCache>
            </c:strRef>
          </c:tx>
          <c:marker>
            <c:symbol val="none"/>
          </c:marker>
          <c:cat>
            <c:strRef>
              <c:f>Final!$B$33:$G$33</c:f>
              <c:strCache>
                <c:ptCount val="6"/>
                <c:pt idx="0">
                  <c:v>Appearance</c:v>
                </c:pt>
                <c:pt idx="1">
                  <c:v>Color</c:v>
                </c:pt>
                <c:pt idx="2">
                  <c:v>Aroma</c:v>
                </c:pt>
                <c:pt idx="3">
                  <c:v>Texture</c:v>
                </c:pt>
                <c:pt idx="4">
                  <c:v>Flavor</c:v>
                </c:pt>
                <c:pt idx="5">
                  <c:v>Overall Satisfaction</c:v>
                </c:pt>
              </c:strCache>
            </c:strRef>
          </c:cat>
          <c:val>
            <c:numRef>
              <c:f>Final!$B$38:$G$38</c:f>
              <c:numCache>
                <c:formatCode>0.00</c:formatCode>
                <c:ptCount val="6"/>
                <c:pt idx="0">
                  <c:v>4.5161290000000003</c:v>
                </c:pt>
                <c:pt idx="1">
                  <c:v>4.3870968000000001</c:v>
                </c:pt>
                <c:pt idx="2">
                  <c:v>5.1290323000000004</c:v>
                </c:pt>
                <c:pt idx="3">
                  <c:v>5.0322581</c:v>
                </c:pt>
                <c:pt idx="4">
                  <c:v>5.2903225999999997</c:v>
                </c:pt>
                <c:pt idx="5">
                  <c:v>4.4516128999999998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FF-4FFE-87E6-4C862D73F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28544"/>
        <c:axId val="39230080"/>
      </c:radarChart>
      <c:catAx>
        <c:axId val="3922854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9230080"/>
        <c:crosses val="autoZero"/>
        <c:auto val="1"/>
        <c:lblAlgn val="ctr"/>
        <c:lblOffset val="100"/>
        <c:noMultiLvlLbl val="0"/>
      </c:catAx>
      <c:valAx>
        <c:axId val="39230080"/>
        <c:scaling>
          <c:orientation val="minMax"/>
        </c:scaling>
        <c:delete val="0"/>
        <c:axPos val="l"/>
        <c:majorGridlines/>
        <c:numFmt formatCode="0.00" sourceLinked="1"/>
        <c:majorTickMark val="cross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9228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75263906913578"/>
          <c:y val="0.33839754028258817"/>
          <c:w val="0.15063414322304924"/>
          <c:h val="0.33450435194974154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29" y="1606596"/>
            <a:ext cx="11354539" cy="2196950"/>
          </a:xfr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Effect of Different Types of Wood Chips on the Sensory Properties and Microbial Status of Smoked Emulsion-Type Chicken Sausages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30" y="4221210"/>
            <a:ext cx="11354538" cy="550760"/>
          </a:xfr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M.C.G.Vithanage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H.A.D.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Ruwandeepika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D.N.N.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Madushanka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H.D.H.M.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Ariyasena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30" y="5189634"/>
            <a:ext cx="11354538" cy="1100022"/>
          </a:xfrm>
          <a:prstGeom prst="rect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Livestock Production, Faculty of Agricultural Sciences,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Sabaragamuwa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University of Sri Lanka</a:t>
            </a:r>
          </a:p>
          <a:p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Cargills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Quality Foods Ltd, Ja-Ela, Sri Lanka</a:t>
            </a:r>
          </a:p>
        </p:txBody>
      </p:sp>
    </p:spTree>
    <p:extLst>
      <p:ext uri="{BB962C8B-B14F-4D97-AF65-F5344CB8AC3E}">
        <p14:creationId xmlns:p14="http://schemas.microsoft.com/office/powerpoint/2010/main" val="99354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8200" y="1690688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Mahogany (</a:t>
            </a:r>
            <a:r>
              <a:rPr lang="en-US" sz="2800" b="1" i="1" u="sng" dirty="0" err="1">
                <a:solidFill>
                  <a:schemeClr val="accent6">
                    <a:lumMod val="75000"/>
                  </a:schemeClr>
                </a:solidFill>
              </a:rPr>
              <a:t>Swietenia</a:t>
            </a:r>
            <a:r>
              <a:rPr lang="en-US" sz="2800" b="1" i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u="sng" dirty="0" err="1">
                <a:solidFill>
                  <a:schemeClr val="accent6">
                    <a:lumMod val="75000"/>
                  </a:schemeClr>
                </a:solidFill>
              </a:rPr>
              <a:t>macrophylla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3917"/>
            <a:ext cx="3628572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24" y="2433917"/>
            <a:ext cx="2208276" cy="3315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85" y="2433917"/>
            <a:ext cx="3427327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65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8200" y="1690688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Acacia (</a:t>
            </a:r>
            <a:r>
              <a:rPr lang="en-US" sz="2800" b="1" i="1" u="sng" dirty="0">
                <a:solidFill>
                  <a:schemeClr val="accent6">
                    <a:lumMod val="75000"/>
                  </a:schemeClr>
                </a:solidFill>
              </a:rPr>
              <a:t>Acacia </a:t>
            </a:r>
            <a:r>
              <a:rPr lang="en-US" sz="2800" b="1" i="1" u="sng" dirty="0" err="1">
                <a:solidFill>
                  <a:schemeClr val="accent6">
                    <a:lumMod val="75000"/>
                  </a:schemeClr>
                </a:solidFill>
              </a:rPr>
              <a:t>auriculiformis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61" y="2396471"/>
            <a:ext cx="3330677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396471"/>
            <a:ext cx="3048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6471"/>
            <a:ext cx="3048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41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8200" y="1690688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Teak (</a:t>
            </a:r>
            <a:r>
              <a:rPr lang="en-US" sz="2800" b="1" i="1" u="sng" dirty="0" err="1">
                <a:solidFill>
                  <a:schemeClr val="accent6">
                    <a:lumMod val="75000"/>
                  </a:schemeClr>
                </a:solidFill>
              </a:rPr>
              <a:t>Tectona</a:t>
            </a:r>
            <a:r>
              <a:rPr lang="en-US" sz="2800" b="1" i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u="sng" dirty="0" err="1">
                <a:solidFill>
                  <a:schemeClr val="accent6">
                    <a:lumMod val="75000"/>
                  </a:schemeClr>
                </a:solidFill>
              </a:rPr>
              <a:t>grandis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73" y="2459949"/>
            <a:ext cx="3427327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36" y="2459949"/>
            <a:ext cx="297180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9949"/>
            <a:ext cx="2362200" cy="314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317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8200" y="1690688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Woodchips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65" y="2213908"/>
            <a:ext cx="4011870" cy="40118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406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690688"/>
            <a:ext cx="77484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Analysis of moisture content of woodchips</a:t>
            </a:r>
          </a:p>
          <a:p>
            <a:pPr algn="just"/>
            <a:r>
              <a:rPr lang="en-US" sz="2400" dirty="0"/>
              <a:t>The sample with the minimum mass of 5 ± 0.31 g was dried at 105 ± 2 °C until giving a reading and conducted in triplicate.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26023" y="2106036"/>
            <a:ext cx="3346031" cy="2509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844277" y="5177381"/>
            <a:ext cx="250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"Shimadzu“ moisture analyzer, Philippine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43470"/>
              </p:ext>
            </p:extLst>
          </p:nvPr>
        </p:nvGraphicFramePr>
        <p:xfrm>
          <a:off x="838200" y="3744404"/>
          <a:ext cx="7021663" cy="24212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08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3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7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Type of woodchips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177" marR="20177" marT="201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Moisture (%)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177" marR="20177" marT="201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Cinnamon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177" marR="20177" marT="201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17.57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177" marR="20177" marT="201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Mahogany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177" marR="20177" marT="201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14.60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177" marR="20177" marT="201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Acacia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177" marR="20177" marT="201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14.93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177" marR="20177" marT="201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Teak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177" marR="20177" marT="201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14.94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177" marR="20177" marT="2017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91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1690688"/>
            <a:ext cx="1051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Preparation of smoked sausages</a:t>
            </a:r>
          </a:p>
          <a:p>
            <a:pPr algn="just"/>
            <a:r>
              <a:rPr lang="en-US" sz="2400" dirty="0"/>
              <a:t>The formula of sausages samples use in the study was designed according to the recipes of the </a:t>
            </a:r>
            <a:r>
              <a:rPr lang="en-US" sz="2400" dirty="0" err="1"/>
              <a:t>Cargills</a:t>
            </a:r>
            <a:r>
              <a:rPr lang="en-US" sz="2400" dirty="0"/>
              <a:t> Quality Foods </a:t>
            </a:r>
            <a:r>
              <a:rPr lang="en-US" sz="2400" dirty="0" err="1"/>
              <a:t>Lmt</a:t>
            </a:r>
            <a:r>
              <a:rPr lang="en-US" sz="2400" dirty="0"/>
              <a:t>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The ingredients:</a:t>
            </a:r>
          </a:p>
          <a:p>
            <a:pPr algn="just"/>
            <a:r>
              <a:rPr lang="en-US" sz="2400" dirty="0"/>
              <a:t>chicken, chicken skin, modified tapioca starch, isolated soy protein, cereal binder, water, vacuum salt, sodium nitrite, sodium </a:t>
            </a:r>
            <a:r>
              <a:rPr lang="en-US" sz="2400" dirty="0" err="1"/>
              <a:t>tripolyphosphate</a:t>
            </a:r>
            <a:r>
              <a:rPr lang="en-US" sz="2400" dirty="0"/>
              <a:t>, sugar, Ascorbic acid and spice mix (containing pepper, garlic powder, ginger, chili powder, nutmeg, cardamom)</a:t>
            </a:r>
          </a:p>
        </p:txBody>
      </p:sp>
    </p:spTree>
    <p:extLst>
      <p:ext uri="{BB962C8B-B14F-4D97-AF65-F5344CB8AC3E}">
        <p14:creationId xmlns:p14="http://schemas.microsoft.com/office/powerpoint/2010/main" val="2008490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17884" y="1561435"/>
            <a:ext cx="8556232" cy="4931440"/>
            <a:chOff x="1839624" y="1561435"/>
            <a:chExt cx="8556232" cy="4931440"/>
          </a:xfrm>
        </p:grpSpPr>
        <p:sp>
          <p:nvSpPr>
            <p:cNvPr id="22" name="TextBox 21"/>
            <p:cNvSpPr txBox="1"/>
            <p:nvPr/>
          </p:nvSpPr>
          <p:spPr>
            <a:xfrm>
              <a:off x="1937656" y="1561435"/>
              <a:ext cx="822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</a:rPr>
                <a:t>Production flow chart of smoked chicken sausages</a:t>
              </a:r>
              <a:endParaRPr lang="en-US" sz="20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839624" y="2171035"/>
              <a:ext cx="8425665" cy="609600"/>
              <a:chOff x="337335" y="819150"/>
              <a:chExt cx="8425665" cy="6096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37335" y="819150"/>
                <a:ext cx="2667000" cy="6096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Grinding chicken</a:t>
                </a:r>
              </a:p>
              <a:p>
                <a:pPr algn="ctr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(use mincer)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216667" y="819150"/>
                <a:ext cx="2667000" cy="6096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Weighing of other non-meat ingredients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96000" y="819150"/>
                <a:ext cx="2667000" cy="6096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Preparation of emulsion</a:t>
                </a:r>
              </a:p>
              <a:p>
                <a:pPr algn="ctr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(use bowl chopper)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718956" y="3288635"/>
              <a:ext cx="26670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Mixing</a:t>
              </a:r>
            </a:p>
            <a:p>
              <a:pPr algn="ct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(use mixer)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18956" y="4406235"/>
              <a:ext cx="26670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Emulsification (8 – 10 </a:t>
              </a:r>
              <a:r>
                <a:rPr lang="en-US" baseline="30000" dirty="0">
                  <a:solidFill>
                    <a:schemeClr val="accent3">
                      <a:lumMod val="75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C)</a:t>
              </a:r>
            </a:p>
            <a:p>
              <a:pPr algn="ct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(use emulsifier)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18956" y="5523835"/>
              <a:ext cx="26670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Stuffing to casing</a:t>
              </a:r>
            </a:p>
            <a:p>
              <a:pPr algn="ct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(use stuffer)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28856" y="5523835"/>
              <a:ext cx="2667000" cy="6096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Chamber operation</a:t>
              </a:r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5976256" y="2782775"/>
              <a:ext cx="228600" cy="381000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5976256" y="3908937"/>
              <a:ext cx="228600" cy="381000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5976256" y="5015835"/>
              <a:ext cx="228600" cy="381000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7385956" y="5714335"/>
              <a:ext cx="228600" cy="22860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Bent-Up Arrow 34"/>
            <p:cNvSpPr/>
            <p:nvPr/>
          </p:nvSpPr>
          <p:spPr>
            <a:xfrm rot="5400000">
              <a:off x="3099704" y="2613177"/>
              <a:ext cx="990602" cy="1333499"/>
            </a:xfrm>
            <a:prstGeom prst="bent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Bent-Up Arrow 35"/>
            <p:cNvSpPr/>
            <p:nvPr/>
          </p:nvSpPr>
          <p:spPr>
            <a:xfrm rot="5400000" flipV="1">
              <a:off x="8089413" y="2645755"/>
              <a:ext cx="990602" cy="1254517"/>
            </a:xfrm>
            <a:prstGeom prst="bent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9405256" y="6133434"/>
              <a:ext cx="421668" cy="35944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000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43018" y="176838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Production flow chart of smoked chicken sausages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cont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143018" y="2302426"/>
            <a:ext cx="2971800" cy="3605445"/>
            <a:chOff x="457200" y="1252305"/>
            <a:chExt cx="2971800" cy="3605445"/>
          </a:xfrm>
        </p:grpSpPr>
        <p:sp>
          <p:nvSpPr>
            <p:cNvPr id="38" name="Rectangle 37"/>
            <p:cNvSpPr/>
            <p:nvPr/>
          </p:nvSpPr>
          <p:spPr>
            <a:xfrm>
              <a:off x="457200" y="1252305"/>
              <a:ext cx="2971800" cy="360544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Chamber operation</a:t>
              </a:r>
            </a:p>
            <a:p>
              <a:pPr algn="ctr"/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9600" y="1820452"/>
              <a:ext cx="2667000" cy="609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Drying</a:t>
              </a:r>
            </a:p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(65 </a:t>
              </a:r>
              <a:r>
                <a:rPr lang="en-US" baseline="30000" dirty="0">
                  <a:solidFill>
                    <a:schemeClr val="accent6">
                      <a:lumMod val="75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C, 30 minutes) 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9600" y="2938052"/>
              <a:ext cx="2667000" cy="6096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Smoking</a:t>
              </a:r>
            </a:p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(65 </a:t>
              </a:r>
              <a:r>
                <a:rPr lang="en-US" baseline="30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C, 30 minutes)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9600" y="4055652"/>
              <a:ext cx="2667000" cy="609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Cooking</a:t>
              </a:r>
            </a:p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(85 </a:t>
              </a:r>
              <a:r>
                <a:rPr lang="en-US" baseline="30000" dirty="0">
                  <a:solidFill>
                    <a:schemeClr val="accent6">
                      <a:lumMod val="75000"/>
                    </a:schemeClr>
                  </a:solidFill>
                </a:rPr>
                <a:t>0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C, 5 minutes)</a:t>
              </a:r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1866900" y="2440754"/>
              <a:ext cx="228600" cy="381000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1866900" y="3547652"/>
              <a:ext cx="228600" cy="381000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5876818" y="2302426"/>
            <a:ext cx="2667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Showering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76818" y="3292385"/>
            <a:ext cx="2667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Chilling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(0 – 4 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876818" y="4282985"/>
            <a:ext cx="2667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Peeling</a:t>
            </a:r>
          </a:p>
        </p:txBody>
      </p:sp>
      <p:sp>
        <p:nvSpPr>
          <p:cNvPr id="47" name="Down Arrow 46"/>
          <p:cNvSpPr/>
          <p:nvPr/>
        </p:nvSpPr>
        <p:spPr>
          <a:xfrm>
            <a:off x="7134118" y="2922728"/>
            <a:ext cx="228600" cy="381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7134118" y="3901985"/>
            <a:ext cx="228600" cy="381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876818" y="5273585"/>
            <a:ext cx="2667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Vacuum Packing</a:t>
            </a:r>
          </a:p>
        </p:txBody>
      </p:sp>
      <p:sp>
        <p:nvSpPr>
          <p:cNvPr id="50" name="Down Arrow 49"/>
          <p:cNvSpPr/>
          <p:nvPr/>
        </p:nvSpPr>
        <p:spPr>
          <a:xfrm>
            <a:off x="7134118" y="4892585"/>
            <a:ext cx="228600" cy="381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153418" y="5273585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Freezing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(-18 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</a:rPr>
              <a:t>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5114818" y="2492926"/>
            <a:ext cx="7620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2014064" y="1"/>
            <a:ext cx="281353" cy="223004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8543818" y="5464085"/>
            <a:ext cx="609600" cy="2512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8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199" y="1690688"/>
            <a:ext cx="1051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Chamber operation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1" y="2351275"/>
            <a:ext cx="3866606" cy="3855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5449269" y="2387918"/>
            <a:ext cx="4585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Chamber (CA40A, Emerson </a:t>
            </a:r>
            <a:r>
              <a:rPr lang="en-US" sz="2400" dirty="0" err="1"/>
              <a:t>Technik</a:t>
            </a:r>
            <a:r>
              <a:rPr lang="en-US" sz="2400" dirty="0"/>
              <a:t>, Germany)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Smoke generator (GC2+, Emerson </a:t>
            </a:r>
            <a:r>
              <a:rPr lang="en-US" sz="2400" dirty="0" err="1"/>
              <a:t>Technik</a:t>
            </a:r>
            <a:r>
              <a:rPr lang="en-US" sz="2400" dirty="0"/>
              <a:t>, Germany)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67002" y="2629989"/>
            <a:ext cx="2782267" cy="4437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810002" y="3734305"/>
            <a:ext cx="1639267" cy="6348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65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68597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Chamber operation – inside of smoke generator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r="16087"/>
          <a:stretch/>
        </p:blipFill>
        <p:spPr>
          <a:xfrm rot="5400000">
            <a:off x="1834131" y="2660388"/>
            <a:ext cx="2824013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4" y="2643043"/>
            <a:ext cx="3765353" cy="2824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589882" y="5574296"/>
            <a:ext cx="3312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Before smoke generation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94329" y="5574296"/>
            <a:ext cx="339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During  smoke generation</a:t>
            </a:r>
          </a:p>
        </p:txBody>
      </p:sp>
    </p:spTree>
    <p:extLst>
      <p:ext uri="{BB962C8B-B14F-4D97-AF65-F5344CB8AC3E}">
        <p14:creationId xmlns:p14="http://schemas.microsoft.com/office/powerpoint/2010/main" val="15340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Content for 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Research Problem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62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C10A90-C365-272E-0EE4-49BCA65CEB6E}"/>
              </a:ext>
            </a:extLst>
          </p:cNvPr>
          <p:cNvSpPr txBox="1"/>
          <p:nvPr/>
        </p:nvSpPr>
        <p:spPr>
          <a:xfrm>
            <a:off x="838199" y="1673677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Chamber operation – inside of chamber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B37A5B-927A-BAFD-6F2B-FBAD31DBD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646863"/>
            <a:ext cx="3383280" cy="2537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B4E056-CB6D-1926-72F3-69EE661E5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59" y="2646863"/>
            <a:ext cx="3383280" cy="2537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AF2653-6211-017F-E718-C39F6C005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18" y="2646863"/>
            <a:ext cx="3383280" cy="2537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CD20AC-9112-48D2-8436-E9EBE6D26ECF}"/>
              </a:ext>
            </a:extLst>
          </p:cNvPr>
          <p:cNvSpPr txBox="1"/>
          <p:nvPr/>
        </p:nvSpPr>
        <p:spPr>
          <a:xfrm>
            <a:off x="2024925" y="5283358"/>
            <a:ext cx="100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08150E-596E-F762-E279-AF89B2457637}"/>
              </a:ext>
            </a:extLst>
          </p:cNvPr>
          <p:cNvSpPr txBox="1"/>
          <p:nvPr/>
        </p:nvSpPr>
        <p:spPr>
          <a:xfrm>
            <a:off x="5551619" y="5283358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During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1D36C4-C79E-1509-5FD7-CAB795E5BDF8}"/>
              </a:ext>
            </a:extLst>
          </p:cNvPr>
          <p:cNvSpPr txBox="1"/>
          <p:nvPr/>
        </p:nvSpPr>
        <p:spPr>
          <a:xfrm>
            <a:off x="9253296" y="5283358"/>
            <a:ext cx="81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420648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6D9DA3-6A15-0C46-7091-2C8E4D145DA0}"/>
              </a:ext>
            </a:extLst>
          </p:cNvPr>
          <p:cNvSpPr txBox="1"/>
          <p:nvPr/>
        </p:nvSpPr>
        <p:spPr>
          <a:xfrm>
            <a:off x="838200" y="1690688"/>
            <a:ext cx="1051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Analysis of color measurement of smoked sausages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The instrumental color of each treatment was determined using a Chroma meter.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The intensity of the color of sausages was represented as L* (lightness), a* (redness), and b* (yellowness) values.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012E37-3646-0A71-89B5-244EB018D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771080"/>
            <a:ext cx="2971800" cy="2228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B8F4A5-B3E9-FE8D-915C-96B9D97320BB}"/>
              </a:ext>
            </a:extLst>
          </p:cNvPr>
          <p:cNvSpPr txBox="1"/>
          <p:nvPr/>
        </p:nvSpPr>
        <p:spPr>
          <a:xfrm>
            <a:off x="3869846" y="6031210"/>
            <a:ext cx="4452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Chroma meter, CR-400/410, Japan</a:t>
            </a:r>
          </a:p>
        </p:txBody>
      </p:sp>
    </p:spTree>
    <p:extLst>
      <p:ext uri="{BB962C8B-B14F-4D97-AF65-F5344CB8AC3E}">
        <p14:creationId xmlns:p14="http://schemas.microsoft.com/office/powerpoint/2010/main" val="600579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B51E50-8B10-2110-E084-BC907C120D61}"/>
              </a:ext>
            </a:extLst>
          </p:cNvPr>
          <p:cNvSpPr txBox="1"/>
          <p:nvPr/>
        </p:nvSpPr>
        <p:spPr>
          <a:xfrm>
            <a:off x="838200" y="1690688"/>
            <a:ext cx="71403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Sensory evaluation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Recruited 31 trained and untrained panelists.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Sensory attributes were evaluated using a seven-point hedonic scale.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scaling was used to assess the degree of liking of:</a:t>
            </a:r>
          </a:p>
          <a:p>
            <a:pPr marL="800100" lvl="1" indent="-342900" algn="just">
              <a:buFont typeface="Calibri" pitchFamily="34" charset="0"/>
              <a:buChar char="−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appearance, </a:t>
            </a:r>
          </a:p>
          <a:p>
            <a:pPr marL="800100" lvl="1" indent="-342900" algn="just">
              <a:buFont typeface="Calibri" pitchFamily="34" charset="0"/>
              <a:buChar char="−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color, </a:t>
            </a:r>
          </a:p>
          <a:p>
            <a:pPr marL="800100" lvl="1" indent="-342900" algn="just">
              <a:buFont typeface="Calibri" pitchFamily="34" charset="0"/>
              <a:buChar char="−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aroma, </a:t>
            </a:r>
          </a:p>
          <a:p>
            <a:pPr marL="800100" lvl="1" indent="-342900" algn="just">
              <a:buFont typeface="Calibri" pitchFamily="34" charset="0"/>
              <a:buChar char="−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flavor, </a:t>
            </a:r>
          </a:p>
          <a:p>
            <a:pPr marL="800100" lvl="1" indent="-342900" algn="just">
              <a:buFont typeface="Calibri" pitchFamily="34" charset="0"/>
              <a:buChar char="−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texture and </a:t>
            </a:r>
          </a:p>
          <a:p>
            <a:pPr marL="800100" lvl="1" indent="-342900" algn="just">
              <a:buFont typeface="Calibri" pitchFamily="34" charset="0"/>
              <a:buChar char="−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overall satisfaction.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274253-7650-54C5-FB85-D63C971BF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9359" y="2209893"/>
            <a:ext cx="4153647" cy="31152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9890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24E172-CA0E-0879-B30A-F9BD86D14361}"/>
              </a:ext>
            </a:extLst>
          </p:cNvPr>
          <p:cNvSpPr txBox="1"/>
          <p:nvPr/>
        </p:nvSpPr>
        <p:spPr>
          <a:xfrm>
            <a:off x="838199" y="1690688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Sensory evaluation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2495F20-4BDA-F3BB-F58D-8DB94B4BA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62" y="2411506"/>
            <a:ext cx="8886677" cy="3818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548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E9E862-E179-907D-E90D-CC664C76BE1D}"/>
              </a:ext>
            </a:extLst>
          </p:cNvPr>
          <p:cNvSpPr txBox="1"/>
          <p:nvPr/>
        </p:nvSpPr>
        <p:spPr>
          <a:xfrm>
            <a:off x="838200" y="1690688"/>
            <a:ext cx="10515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Aerobic plate counts to evaluate the anti-microbial effect of wood smoke</a:t>
            </a:r>
          </a:p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plate count (TPC) was performed for the samples to assess the reducing percentage of microbial load during the chamber process.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31DF7AC-4591-24A5-24E8-EAF548EDE364}"/>
              </a:ext>
            </a:extLst>
          </p:cNvPr>
          <p:cNvGrpSpPr/>
          <p:nvPr/>
        </p:nvGrpSpPr>
        <p:grpSpPr>
          <a:xfrm>
            <a:off x="1969994" y="3584321"/>
            <a:ext cx="8252012" cy="2707691"/>
            <a:chOff x="990600" y="2425022"/>
            <a:chExt cx="7315200" cy="24003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D910A7A-FAF3-EEDB-8ACD-59286C99E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2425022"/>
              <a:ext cx="3200400" cy="24003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EF9D160-BEC2-98A7-05E3-8FDBF9C7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2425022"/>
              <a:ext cx="3200400" cy="24003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15804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A2D89B-478E-1C09-6A80-77700006A9D2}"/>
              </a:ext>
            </a:extLst>
          </p:cNvPr>
          <p:cNvSpPr txBox="1"/>
          <p:nvPr/>
        </p:nvSpPr>
        <p:spPr>
          <a:xfrm>
            <a:off x="838199" y="1674674"/>
            <a:ext cx="10515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Aerobic plate counts to evaluate the anti-microbial effect of wood smoke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Microbial load reducing percentage was calculated after the chamber process using the following equation: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5C53650F-B343-CD30-6626-B8C1B6A7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06" y="4048304"/>
            <a:ext cx="9374388" cy="1384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777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2C5316-753C-D453-1EED-A22C95C40C2E}"/>
              </a:ext>
            </a:extLst>
          </p:cNvPr>
          <p:cNvSpPr txBox="1"/>
          <p:nvPr/>
        </p:nvSpPr>
        <p:spPr>
          <a:xfrm>
            <a:off x="838199" y="1690688"/>
            <a:ext cx="105155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Statistical Analysis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The experimental design, completely randomized design (CRD), was used in the whole study, except for the sensory test which employed the non-parametric Friedman test using application of SPSS version 25.0 (IBM SPSS, Chicago, IL, USA) with 95% confidence level (p&lt;0.05).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Differences of means were determined in </a:t>
            </a:r>
            <a:r>
              <a:rPr lang="en-US" sz="2400" dirty="0" err="1"/>
              <a:t>Tukey’s</a:t>
            </a:r>
            <a:r>
              <a:rPr lang="en-US" sz="2400" dirty="0"/>
              <a:t> multiple comparison test using the online web application of SAS® </a:t>
            </a:r>
            <a:r>
              <a:rPr lang="en-US" sz="2400" dirty="0" err="1"/>
              <a:t>OnDemand</a:t>
            </a:r>
            <a:r>
              <a:rPr lang="en-US" sz="2400" dirty="0"/>
              <a:t> for Academics (SAS Institute Inc. in the USA) with 95% confidence level (p &lt; 0.05).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D65432C-412C-ECEA-BD41-7E0C7FCEC39E}"/>
              </a:ext>
            </a:extLst>
          </p:cNvPr>
          <p:cNvGrpSpPr/>
          <p:nvPr/>
        </p:nvGrpSpPr>
        <p:grpSpPr>
          <a:xfrm>
            <a:off x="4296080" y="5017629"/>
            <a:ext cx="3599836" cy="1256848"/>
            <a:chOff x="2895600" y="3544971"/>
            <a:chExt cx="3599836" cy="12568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1BFEEEF-CB78-C9B5-0FAB-D9C908293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860060"/>
              <a:ext cx="1527881" cy="62667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0DD0137-6967-D360-A952-66598D2B54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7" t="16134" r="12717" b="16564"/>
            <a:stretch/>
          </p:blipFill>
          <p:spPr>
            <a:xfrm>
              <a:off x="5185481" y="3544971"/>
              <a:ext cx="1309955" cy="1256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8382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Results and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217827-1D70-A939-EB7E-8C9898C0654D}"/>
              </a:ext>
            </a:extLst>
          </p:cNvPr>
          <p:cNvSpPr txBox="1"/>
          <p:nvPr/>
        </p:nvSpPr>
        <p:spPr>
          <a:xfrm>
            <a:off x="838200" y="169068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Color analysis of sausages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1420BD89-6362-3541-91FB-4EC4FAE4D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623934"/>
              </p:ext>
            </p:extLst>
          </p:nvPr>
        </p:nvGraphicFramePr>
        <p:xfrm>
          <a:off x="2467288" y="2311718"/>
          <a:ext cx="7257425" cy="231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5435325" imgH="1733102" progId="Word.Document.12">
                  <p:embed/>
                </p:oleObj>
              </mc:Choice>
              <mc:Fallback>
                <p:oleObj name="Document" r:id="rId3" imgW="5435325" imgH="1733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7288" y="2311718"/>
                        <a:ext cx="7257425" cy="231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982E9F1-44E2-A04C-3CC5-9545959BFAB3}"/>
              </a:ext>
            </a:extLst>
          </p:cNvPr>
          <p:cNvSpPr txBox="1"/>
          <p:nvPr/>
        </p:nvSpPr>
        <p:spPr>
          <a:xfrm>
            <a:off x="838200" y="4437233"/>
            <a:ext cx="10515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– e Means within the same line with different letters differ significantly (P &lt; 0.05). All data are expressed as the mean ± standard deviation of measurements. 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L*</a:t>
            </a:r>
            <a:r>
              <a:rPr lang="en-US" dirty="0"/>
              <a:t> :-  Lightness value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a*</a:t>
            </a:r>
            <a:r>
              <a:rPr lang="en-US" dirty="0"/>
              <a:t> :-  Redness value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b*</a:t>
            </a:r>
            <a:r>
              <a:rPr lang="en-US" dirty="0"/>
              <a:t> :-  Yellowness value</a:t>
            </a:r>
          </a:p>
        </p:txBody>
      </p:sp>
    </p:spTree>
    <p:extLst>
      <p:ext uri="{BB962C8B-B14F-4D97-AF65-F5344CB8AC3E}">
        <p14:creationId xmlns:p14="http://schemas.microsoft.com/office/powerpoint/2010/main" val="128467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Results and Discussion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B46EEEF1-5DE0-EC3F-E649-7A1A293FC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244351"/>
              </p:ext>
            </p:extLst>
          </p:nvPr>
        </p:nvGraphicFramePr>
        <p:xfrm>
          <a:off x="1932941" y="1409814"/>
          <a:ext cx="8326118" cy="499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224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Results and Discussion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99C148-25D4-5129-6491-9919186B1722}"/>
              </a:ext>
            </a:extLst>
          </p:cNvPr>
          <p:cNvSpPr txBox="1"/>
          <p:nvPr/>
        </p:nvSpPr>
        <p:spPr>
          <a:xfrm>
            <a:off x="838199" y="1690688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Color analysis of sausages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398D3D-ACA8-656B-CD75-E54B4F8E5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98" y="2348705"/>
            <a:ext cx="5247404" cy="39355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329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703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Any incomplete combustion of organic material produces smoke. </a:t>
            </a:r>
          </a:p>
          <a:p>
            <a:r>
              <a:rPr lang="en-US" sz="2400" dirty="0"/>
              <a:t>The smoke used in food smoking is produced by the slow, deliberate combustion of untreated wood.</a:t>
            </a:r>
          </a:p>
          <a:p>
            <a:r>
              <a:rPr lang="en-US" sz="2400" dirty="0"/>
              <a:t>Depending on the level of the smoke temperature and the characteristics of the smoke, a distinction is drawn between cold, warm, and hot smoking.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1825624"/>
            <a:ext cx="4160520" cy="2600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5811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Results and Discussion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EEB644-6D88-E665-026E-B4A8164ECBB7}"/>
              </a:ext>
            </a:extLst>
          </p:cNvPr>
          <p:cNvSpPr txBox="1"/>
          <p:nvPr/>
        </p:nvSpPr>
        <p:spPr>
          <a:xfrm>
            <a:off x="857892" y="169068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Sensory evaluation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5ACAFF-079F-8F29-9C7D-2A6D5A50A049}"/>
              </a:ext>
            </a:extLst>
          </p:cNvPr>
          <p:cNvSpPr txBox="1"/>
          <p:nvPr/>
        </p:nvSpPr>
        <p:spPr>
          <a:xfrm>
            <a:off x="838200" y="4597717"/>
            <a:ext cx="2287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Spider web chart of sensory evaluation data for chicken sausage smoked with different types of woodchips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DC2BB840-E77A-9D55-3A13-C1B9FDEF6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396798"/>
              </p:ext>
            </p:extLst>
          </p:nvPr>
        </p:nvGraphicFramePr>
        <p:xfrm>
          <a:off x="2310333" y="2101962"/>
          <a:ext cx="7571334" cy="425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5330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Results and Discussion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92AFC-92EC-F642-6FD0-B9B23FD7B92E}"/>
              </a:ext>
            </a:extLst>
          </p:cNvPr>
          <p:cNvSpPr txBox="1"/>
          <p:nvPr/>
        </p:nvSpPr>
        <p:spPr>
          <a:xfrm>
            <a:off x="838199" y="169068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Total Plate Count and microbial load reducing percentage analysis after the chamber process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D7C672C8-BF00-CC2A-514A-B9668757A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805192"/>
              </p:ext>
            </p:extLst>
          </p:nvPr>
        </p:nvGraphicFramePr>
        <p:xfrm>
          <a:off x="1965254" y="3482995"/>
          <a:ext cx="8261493" cy="2864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5435325" imgH="1883588" progId="Word.Document.12">
                  <p:embed/>
                </p:oleObj>
              </mc:Choice>
              <mc:Fallback>
                <p:oleObj name="Document" r:id="rId3" imgW="5435325" imgH="1883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5254" y="3482995"/>
                        <a:ext cx="8261493" cy="2864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5072E6-BAE8-8B32-FAA3-153B0CAA3B4D}"/>
              </a:ext>
            </a:extLst>
          </p:cNvPr>
          <p:cNvSpPr txBox="1"/>
          <p:nvPr/>
        </p:nvSpPr>
        <p:spPr>
          <a:xfrm>
            <a:off x="1947302" y="2644795"/>
            <a:ext cx="8297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plate counts (log CFU/g) of sausages before and after the chamber process and microbial load reducing percentage after chamber process of sausages smoked using different types of woodchips.</a:t>
            </a:r>
          </a:p>
        </p:txBody>
      </p:sp>
    </p:spTree>
    <p:extLst>
      <p:ext uri="{BB962C8B-B14F-4D97-AF65-F5344CB8AC3E}">
        <p14:creationId xmlns:p14="http://schemas.microsoft.com/office/powerpoint/2010/main" val="3574727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Conclusion and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F47580-086E-D560-AFA3-FE233131BCDD}"/>
              </a:ext>
            </a:extLst>
          </p:cNvPr>
          <p:cNvSpPr txBox="1"/>
          <p:nvPr/>
        </p:nvSpPr>
        <p:spPr>
          <a:xfrm>
            <a:off x="838200" y="1690688"/>
            <a:ext cx="10515600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overall results suggested that the Acacia, Cinnamon and Mahogany woodchips could be potentially utilized as local woodchips for smoking sausage in the meat industry.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Further studies need to be done to compare the microbial effect that occurred due to these woodchips smoke.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49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Additives, A. F. (1997). Smoke 25.1. 5–6.</a:t>
            </a:r>
          </a:p>
          <a:p>
            <a:r>
              <a:rPr lang="en-US" sz="2400" dirty="0"/>
              <a:t>Du, H., Chen, Q., Liu, Q., Wang, Y., &amp; Kong, B. (2021). Evaluation of flavor characteristics of bacon smoked with different woodchips by HS-SPME-GC-MS combined with an electronic tongue and electronic nose. Meat Science, 182(April), 108626</a:t>
            </a:r>
          </a:p>
          <a:p>
            <a:r>
              <a:rPr lang="en-US" sz="2400" dirty="0"/>
              <a:t>Hui, Y. H., </a:t>
            </a:r>
            <a:r>
              <a:rPr lang="en-US" sz="2400" dirty="0" err="1"/>
              <a:t>Aalhus</a:t>
            </a:r>
            <a:r>
              <a:rPr lang="en-US" sz="2400" dirty="0"/>
              <a:t>, J. L., </a:t>
            </a:r>
            <a:r>
              <a:rPr lang="en-US" sz="2400" dirty="0" err="1"/>
              <a:t>Cocolin</a:t>
            </a:r>
            <a:r>
              <a:rPr lang="en-US" sz="2400" dirty="0"/>
              <a:t>, L., Guerrero-</a:t>
            </a:r>
            <a:r>
              <a:rPr lang="en-US" sz="2400" dirty="0" err="1"/>
              <a:t>Legarreta</a:t>
            </a:r>
            <a:r>
              <a:rPr lang="en-US" sz="2400" dirty="0"/>
              <a:t>, I., </a:t>
            </a:r>
            <a:r>
              <a:rPr lang="en-US" sz="2400" dirty="0" err="1"/>
              <a:t>Nollet</a:t>
            </a:r>
            <a:r>
              <a:rPr lang="en-US" sz="2400" dirty="0"/>
              <a:t>, L. M. L., Purchas, R. W., Schilling, M. W., Stanfield, P. S., &amp; </a:t>
            </a:r>
            <a:r>
              <a:rPr lang="en-US" sz="2400" dirty="0" err="1"/>
              <a:t>Xiong</a:t>
            </a:r>
            <a:r>
              <a:rPr lang="en-US" sz="2400" dirty="0"/>
              <a:t>, Y. L. (2012). Handbook of MEAT AND MEAT PROCESSING, Second Edition. In Handbook of Meat and Meat Processing, Second Edition. </a:t>
            </a:r>
          </a:p>
          <a:p>
            <a:r>
              <a:rPr lang="en-US" sz="2400" dirty="0"/>
              <a:t>Ledesma, E., </a:t>
            </a:r>
            <a:r>
              <a:rPr lang="en-US" sz="2400" dirty="0" err="1"/>
              <a:t>Rendueles</a:t>
            </a:r>
            <a:r>
              <a:rPr lang="en-US" sz="2400" dirty="0"/>
              <a:t>, M., &amp; Díaz, M. (2017). Smoked Food. In Current Developments in Biotechnology and Bioengineering: Food and Beverages Industry. Elsevier B.V.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43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Lelwela</a:t>
            </a:r>
            <a:r>
              <a:rPr lang="en-US" sz="2400" dirty="0"/>
              <a:t>, G. K. T. N., Wijesinghe, S. K. D., </a:t>
            </a:r>
            <a:r>
              <a:rPr lang="en-US" sz="2400" dirty="0" err="1"/>
              <a:t>Himali</a:t>
            </a:r>
            <a:r>
              <a:rPr lang="en-US" sz="2400" dirty="0"/>
              <a:t>, S. M. C., &amp; </a:t>
            </a:r>
            <a:r>
              <a:rPr lang="en-US" sz="2400" dirty="0" err="1"/>
              <a:t>Abeyrathne</a:t>
            </a:r>
            <a:r>
              <a:rPr lang="en-US" sz="2400" dirty="0"/>
              <a:t>, E. D. N. S. (2021). Effect of Selected Wood Smoke on Physicochemical and Sensory Qualities of Tilapia (Oreochromis </a:t>
            </a:r>
            <a:r>
              <a:rPr lang="en-US" sz="2400" dirty="0" err="1"/>
              <a:t>niloticus</a:t>
            </a:r>
            <a:r>
              <a:rPr lang="en-US" sz="2400" dirty="0"/>
              <a:t>). Journal of Aquatic Food Product Technology, 30(1), 85–94.</a:t>
            </a:r>
          </a:p>
          <a:p>
            <a:r>
              <a:rPr lang="en-US" sz="2400" dirty="0" err="1"/>
              <a:t>Pöhlmann</a:t>
            </a:r>
            <a:r>
              <a:rPr lang="en-US" sz="2400" dirty="0"/>
              <a:t>, M., </a:t>
            </a:r>
            <a:r>
              <a:rPr lang="en-US" sz="2400" dirty="0" err="1"/>
              <a:t>Hitzel</a:t>
            </a:r>
            <a:r>
              <a:rPr lang="en-US" sz="2400" dirty="0"/>
              <a:t>, A., </a:t>
            </a:r>
            <a:r>
              <a:rPr lang="en-US" sz="2400" dirty="0" err="1"/>
              <a:t>Schwägele</a:t>
            </a:r>
            <a:r>
              <a:rPr lang="en-US" sz="2400" dirty="0"/>
              <a:t>, F., Speer, K., &amp; Jira, W. (2013). Influence of different smoke generation methods on the contents </a:t>
            </a:r>
            <a:r>
              <a:rPr lang="en-US" sz="2400" dirty="0" err="1"/>
              <a:t>ofpolycyclic</a:t>
            </a:r>
            <a:r>
              <a:rPr lang="en-US" sz="2400" dirty="0"/>
              <a:t> aromatic hydrocarbons (PAH) and phenolic substances </a:t>
            </a:r>
            <a:r>
              <a:rPr lang="en-US" sz="2400" dirty="0" err="1"/>
              <a:t>inFrankfurter</a:t>
            </a:r>
            <a:r>
              <a:rPr lang="en-US" sz="2400" dirty="0"/>
              <a:t>-type sausages. Food Control, 34(2), 347–355.</a:t>
            </a:r>
          </a:p>
          <a:p>
            <a:r>
              <a:rPr lang="en-US" sz="2400" dirty="0"/>
              <a:t>Sikorski, Z. E. (2015). Smoked Foods: Principles and Production. In Encyclopedia of Food and Health (1st ed.). Elsevier Ltd.</a:t>
            </a:r>
          </a:p>
          <a:p>
            <a:r>
              <a:rPr lang="en-US" sz="2400" dirty="0"/>
              <a:t>Sikorski, Z. E., &amp; </a:t>
            </a:r>
            <a:r>
              <a:rPr lang="en-US" sz="2400" dirty="0" err="1"/>
              <a:t>Sinkiewicz</a:t>
            </a:r>
            <a:r>
              <a:rPr lang="en-US" sz="2400" dirty="0"/>
              <a:t>, I. (2014). Principles of Smoking. Handbook </a:t>
            </a:r>
            <a:r>
              <a:rPr lang="en-US" sz="2400"/>
              <a:t>of Fermented Meat </a:t>
            </a:r>
            <a:r>
              <a:rPr lang="en-US" sz="2400" dirty="0"/>
              <a:t>and Poultry: Second Edition, 39–45.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08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0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Introduction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Wood is made up of roughly 50% cellulose, 25% hemicellulose, and 25% lignin.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Smoking increases the shelf-life of meat products by:</a:t>
            </a:r>
          </a:p>
          <a:p>
            <a:r>
              <a:rPr lang="en-US" sz="2400" dirty="0"/>
              <a:t>Antimicrobials</a:t>
            </a:r>
          </a:p>
          <a:p>
            <a:r>
              <a:rPr lang="en-US" sz="2400" dirty="0"/>
              <a:t>Antioxidants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171486" y="2450823"/>
            <a:ext cx="7849028" cy="1581875"/>
            <a:chOff x="685372" y="1915769"/>
            <a:chExt cx="7849028" cy="1581875"/>
          </a:xfrm>
        </p:grpSpPr>
        <p:sp>
          <p:nvSpPr>
            <p:cNvPr id="21" name="TextBox 20"/>
            <p:cNvSpPr txBox="1"/>
            <p:nvPr/>
          </p:nvSpPr>
          <p:spPr>
            <a:xfrm>
              <a:off x="685372" y="2928257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Lignin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5372" y="1962150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Cellulose and Hemicelluloses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2789758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Flavor, Antimicrobial and </a:t>
              </a:r>
              <a:r>
                <a:rPr lang="en-US" sz="2000" dirty="0" err="1">
                  <a:solidFill>
                    <a:schemeClr val="bg2">
                      <a:lumMod val="10000"/>
                    </a:schemeClr>
                  </a:solidFill>
                </a:rPr>
                <a:t>Antioxidative</a:t>
              </a:r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 compounds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6400" y="2100649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Brown color</a:t>
              </a:r>
              <a:endParaRPr lang="en-US" sz="20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482493" y="2285315"/>
              <a:ext cx="2819828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482493" y="3146485"/>
              <a:ext cx="2819828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21017" y="1915769"/>
              <a:ext cx="1174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Pyrolysis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21017" y="2743591"/>
              <a:ext cx="1273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Pyrolysis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91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Research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0" y="1690688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 banned of the importation of non-essential items to Sri Lanka due to the current economic crisis.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0" b="89603" l="5976" r="96341">
                        <a14:foregroundMark x1="22561" y1="42155" x2="22561" y2="42155"/>
                        <a14:foregroundMark x1="5976" y1="51229" x2="5976" y2="51229"/>
                        <a14:foregroundMark x1="32683" y1="81664" x2="32683" y2="81664"/>
                        <a14:foregroundMark x1="60366" y1="31569" x2="60366" y2="31569"/>
                        <a14:foregroundMark x1="51951" y1="62571" x2="51951" y2="62571"/>
                        <a14:foregroundMark x1="93049" y1="48393" x2="93049" y2="48393"/>
                        <a14:foregroundMark x1="96341" y1="53686" x2="96341" y2="53686"/>
                        <a14:foregroundMark x1="73049" y1="86200" x2="73049" y2="8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18" y="3886353"/>
            <a:ext cx="3204882" cy="2352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200" y="3911918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As a solution, it is better to find alternative quality wood types that can be found locally.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7" b="95814" l="3578" r="95060">
                        <a14:foregroundMark x1="43101" y1="6279" x2="43101" y2="6279"/>
                        <a14:foregroundMark x1="91482" y1="40930" x2="91482" y2="40930"/>
                        <a14:foregroundMark x1="95060" y1="57674" x2="95060" y2="57674"/>
                        <a14:foregroundMark x1="7496" y1="60465" x2="7496" y2="60465"/>
                        <a14:foregroundMark x1="20613" y1="52558" x2="20613" y2="52558"/>
                        <a14:foregroundMark x1="22998" y1="59302" x2="22998" y2="59302"/>
                        <a14:foregroundMark x1="39693" y1="80930" x2="39693" y2="80930"/>
                        <a14:foregroundMark x1="44974" y1="87442" x2="44974" y2="87442"/>
                        <a14:foregroundMark x1="51278" y1="86744" x2="51278" y2="86744"/>
                        <a14:foregroundMark x1="58262" y1="83488" x2="58262" y2="83488"/>
                        <a14:foregroundMark x1="62862" y1="83488" x2="62862" y2="83488"/>
                        <a14:foregroundMark x1="69506" y1="71860" x2="69506" y2="71860"/>
                        <a14:foregroundMark x1="52811" y1="68372" x2="52811" y2="68372"/>
                        <a14:foregroundMark x1="56729" y1="68140" x2="56729" y2="68140"/>
                        <a14:foregroundMark x1="60477" y1="63488" x2="60477" y2="63488"/>
                        <a14:foregroundMark x1="45486" y1="69302" x2="45486" y2="69302"/>
                        <a14:foregroundMark x1="42760" y1="68372" x2="42760" y2="68372"/>
                        <a14:foregroundMark x1="75639" y1="45116" x2="75639" y2="45116"/>
                        <a14:foregroundMark x1="33390" y1="52558" x2="33390" y2="52558"/>
                        <a14:foregroundMark x1="32198" y1="27442" x2="32198" y2="27442"/>
                        <a14:foregroundMark x1="36968" y1="21628" x2="36968" y2="21628"/>
                        <a14:foregroundMark x1="38842" y1="15814" x2="38842" y2="15814"/>
                        <a14:foregroundMark x1="50085" y1="13721" x2="50085" y2="13721"/>
                        <a14:foregroundMark x1="53492" y1="15814" x2="53492" y2="15814"/>
                        <a14:foregroundMark x1="60988" y1="16512" x2="60988" y2="16512"/>
                        <a14:foregroundMark x1="54685" y1="30698" x2="54685" y2="30698"/>
                        <a14:foregroundMark x1="51959" y1="27442" x2="51959" y2="27442"/>
                        <a14:foregroundMark x1="46678" y1="27442" x2="46678" y2="27442"/>
                        <a14:foregroundMark x1="41567" y1="31163" x2="41567" y2="31163"/>
                        <a14:foregroundMark x1="38160" y1="36512" x2="38160" y2="36512"/>
                        <a14:foregroundMark x1="54685" y1="95814" x2="54685" y2="95814"/>
                        <a14:foregroundMark x1="43441" y1="93256" x2="43441" y2="93256"/>
                        <a14:foregroundMark x1="41908" y1="95349" x2="41908" y2="95349"/>
                        <a14:foregroundMark x1="5963" y1="78372" x2="5963" y2="78372"/>
                        <a14:foregroundMark x1="3578" y1="57209" x2="3578" y2="57209"/>
                        <a14:backgroundMark x1="8518" y1="18605" x2="8518" y2="18605"/>
                        <a14:backgroundMark x1="8518" y1="18605" x2="8518" y2="18605"/>
                        <a14:backgroundMark x1="17888" y1="18605" x2="17888" y2="18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7"/>
            <a:ext cx="2863537" cy="20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2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Objectives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The present study was undertaken with the following objectives: </a:t>
            </a:r>
          </a:p>
          <a:p>
            <a:pPr algn="just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To find a local wood chip as an alternative for commercial imported wood chips and to study the qualities of the smoked sausage during storage.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To reduce import costs for smoking material in sausage production.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To effectively use local wood material.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4" b="93023" l="10000" r="90000">
                        <a14:foregroundMark x1="23171" y1="34593" x2="23171" y2="34593"/>
                        <a14:foregroundMark x1="29024" y1="21948" x2="29024" y2="21948"/>
                        <a14:foregroundMark x1="39146" y1="14971" x2="39146" y2="14971"/>
                        <a14:foregroundMark x1="50854" y1="13372" x2="50854" y2="13372"/>
                        <a14:foregroundMark x1="63415" y1="13372" x2="63415" y2="13372"/>
                        <a14:foregroundMark x1="71951" y1="21512" x2="71951" y2="21512"/>
                        <a14:foregroundMark x1="80122" y1="34302" x2="80122" y2="34302"/>
                        <a14:foregroundMark x1="80610" y1="47674" x2="80610" y2="47674"/>
                        <a14:foregroundMark x1="77683" y1="62064" x2="77683" y2="62064"/>
                        <a14:foregroundMark x1="71463" y1="73692" x2="71463" y2="73692"/>
                        <a14:foregroundMark x1="59756" y1="67878" x2="59756" y2="67878"/>
                        <a14:foregroundMark x1="51220" y1="71512" x2="51220" y2="71512"/>
                        <a14:foregroundMark x1="50610" y1="77035" x2="50610" y2="77035"/>
                        <a14:foregroundMark x1="50000" y1="82558" x2="50000" y2="82558"/>
                        <a14:foregroundMark x1="49878" y1="86628" x2="49878" y2="86628"/>
                        <a14:foregroundMark x1="47317" y1="93023" x2="47317" y2="93023"/>
                        <a14:foregroundMark x1="29268" y1="72674" x2="29268" y2="72674"/>
                        <a14:foregroundMark x1="21707" y1="60320" x2="21707" y2="60320"/>
                        <a14:foregroundMark x1="19146" y1="45203" x2="19146" y2="45203"/>
                        <a14:foregroundMark x1="21341" y1="47093" x2="21341" y2="47093"/>
                        <a14:backgroundMark x1="17683" y1="20349" x2="17683" y2="20349"/>
                        <a14:backgroundMark x1="19146" y1="45203" x2="19146" y2="45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492" y="4720598"/>
            <a:ext cx="2112307" cy="177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690688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Experimental Site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5" b="68431" l="2857" r="72500">
                        <a14:foregroundMark x1="14524" y1="40693" x2="14524" y2="40693"/>
                        <a14:foregroundMark x1="22738" y1="45073" x2="22738" y2="45073"/>
                        <a14:foregroundMark x1="13095" y1="60584" x2="13095" y2="60584"/>
                        <a14:foregroundMark x1="5952" y1="46898" x2="5952" y2="46898"/>
                        <a14:foregroundMark x1="32262" y1="49270" x2="32262" y2="49270"/>
                        <a14:foregroundMark x1="39524" y1="46715" x2="39524" y2="46715"/>
                        <a14:foregroundMark x1="44286" y1="64781" x2="44286" y2="64781"/>
                        <a14:foregroundMark x1="52024" y1="52372" x2="52024" y2="52372"/>
                        <a14:foregroundMark x1="51548" y1="39416" x2="51548" y2="39416"/>
                        <a14:foregroundMark x1="54881" y1="49818" x2="54881" y2="49818"/>
                        <a14:foregroundMark x1="58810" y1="51825" x2="58810" y2="51825"/>
                        <a14:foregroundMark x1="67143" y1="54562" x2="67143" y2="54562"/>
                        <a14:foregroundMark x1="69048" y1="54927" x2="69048" y2="54927"/>
                        <a14:foregroundMark x1="70238" y1="47993" x2="70238" y2="47993"/>
                        <a14:foregroundMark x1="19286" y1="39599" x2="19286" y2="39599"/>
                        <a14:foregroundMark x1="22143" y1="39599" x2="22143" y2="39599"/>
                        <a14:foregroundMark x1="25238" y1="39599" x2="25238" y2="39599"/>
                        <a14:foregroundMark x1="29048" y1="41241" x2="29048" y2="41241"/>
                        <a14:foregroundMark x1="31905" y1="40876" x2="31905" y2="40876"/>
                        <a14:foregroundMark x1="37738" y1="40876" x2="37738" y2="40876"/>
                        <a14:foregroundMark x1="40595" y1="39416" x2="40595" y2="39416"/>
                        <a14:foregroundMark x1="43929" y1="40328" x2="43929" y2="40328"/>
                        <a14:foregroundMark x1="46667" y1="40328" x2="46667" y2="40328"/>
                        <a14:foregroundMark x1="36667" y1="6022" x2="36667" y2="6022"/>
                        <a14:backgroundMark x1="63452" y1="54562" x2="63452" y2="54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8" t="2397" r="27455" b="31086"/>
          <a:stretch/>
        </p:blipFill>
        <p:spPr>
          <a:xfrm>
            <a:off x="838200" y="2678676"/>
            <a:ext cx="3899263" cy="244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10" y="3082676"/>
            <a:ext cx="5403090" cy="16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6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1051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Preparation of woodchips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Cinnamon (</a:t>
            </a:r>
            <a:r>
              <a:rPr lang="en-US" sz="2400" i="1" dirty="0" err="1"/>
              <a:t>Cinnamomum</a:t>
            </a:r>
            <a:r>
              <a:rPr lang="en-US" sz="2400" i="1" dirty="0"/>
              <a:t> </a:t>
            </a:r>
            <a:r>
              <a:rPr lang="en-US" sz="2400" i="1" dirty="0" err="1"/>
              <a:t>verum</a:t>
            </a:r>
            <a:r>
              <a:rPr lang="en-US" sz="2400" dirty="0"/>
              <a:t>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Mahogany (</a:t>
            </a:r>
            <a:r>
              <a:rPr lang="en-US" sz="2400" i="1" dirty="0" err="1"/>
              <a:t>Swietenia</a:t>
            </a:r>
            <a:r>
              <a:rPr lang="en-US" sz="2400" i="1" dirty="0"/>
              <a:t> </a:t>
            </a:r>
            <a:r>
              <a:rPr lang="en-US" sz="2400" i="1" dirty="0" err="1"/>
              <a:t>macrophylla</a:t>
            </a:r>
            <a:r>
              <a:rPr lang="en-US" sz="2400" dirty="0"/>
              <a:t>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Acacia (</a:t>
            </a:r>
            <a:r>
              <a:rPr lang="en-US" sz="2400" i="1" dirty="0"/>
              <a:t>Acacia </a:t>
            </a:r>
            <a:r>
              <a:rPr lang="en-US" sz="2400" i="1" dirty="0" err="1"/>
              <a:t>auriculiformis</a:t>
            </a:r>
            <a:r>
              <a:rPr lang="en-US" sz="2400" dirty="0"/>
              <a:t>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Teak (</a:t>
            </a:r>
            <a:r>
              <a:rPr lang="en-US" sz="2400" i="1" dirty="0" err="1"/>
              <a:t>Tectona</a:t>
            </a:r>
            <a:r>
              <a:rPr lang="en-US" sz="2400" i="1" dirty="0"/>
              <a:t> </a:t>
            </a:r>
            <a:r>
              <a:rPr lang="en-US" sz="2400" i="1" dirty="0" err="1"/>
              <a:t>grandis</a:t>
            </a:r>
            <a:r>
              <a:rPr lang="en-US" sz="2400" dirty="0"/>
              <a:t>)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7708" y="4104565"/>
            <a:ext cx="8116583" cy="2313534"/>
            <a:chOff x="875016" y="3612985"/>
            <a:chExt cx="8116583" cy="23135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016" y="3612985"/>
              <a:ext cx="2597728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199" y="3612985"/>
              <a:ext cx="2438400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ight Arrow 10"/>
            <p:cNvSpPr/>
            <p:nvPr/>
          </p:nvSpPr>
          <p:spPr>
            <a:xfrm>
              <a:off x="3581400" y="4445318"/>
              <a:ext cx="2819400" cy="3810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48122" y="5526409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Timber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58096" y="5526409"/>
              <a:ext cx="1342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Woodchips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99565" y="4075986"/>
              <a:ext cx="5421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Cut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6876" y="4826318"/>
              <a:ext cx="25887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Dry in the air for 48 </a:t>
              </a:r>
              <a:r>
                <a:rPr lang="en-US" sz="2000" dirty="0" err="1"/>
                <a:t>hrs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36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Material and Methods </a:t>
            </a:r>
            <a:r>
              <a:rPr lang="en-US" sz="3600" u="sng" dirty="0" err="1"/>
              <a:t>Cont</a:t>
            </a:r>
            <a:r>
              <a:rPr lang="en-US" sz="3600" u="sng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8200" y="1690688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Cinnamon (</a:t>
            </a:r>
            <a:r>
              <a:rPr lang="en-US" sz="2800" b="1" i="1" u="sng" dirty="0" err="1">
                <a:solidFill>
                  <a:schemeClr val="accent6">
                    <a:lumMod val="75000"/>
                  </a:schemeClr>
                </a:solidFill>
              </a:rPr>
              <a:t>Cinnamomum</a:t>
            </a:r>
            <a:r>
              <a:rPr lang="en-US" sz="2800" b="1" i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u="sng" dirty="0" err="1">
                <a:solidFill>
                  <a:schemeClr val="accent6">
                    <a:lumMod val="75000"/>
                  </a:schemeClr>
                </a:solidFill>
              </a:rPr>
              <a:t>verum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83557"/>
            <a:ext cx="3048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83557"/>
            <a:ext cx="3048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18" y="2483557"/>
            <a:ext cx="3718563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5090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1549</Words>
  <Application>Microsoft Office PowerPoint</Application>
  <PresentationFormat>Custom</PresentationFormat>
  <Paragraphs>234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Document</vt:lpstr>
      <vt:lpstr>Effect of Different Types of Wood Chips on the Sensory Properties and Microbial Status of Smoked Emulsion-Type Chicken Sausages</vt:lpstr>
      <vt:lpstr>Content for  the presentation</vt:lpstr>
      <vt:lpstr>Introduction</vt:lpstr>
      <vt:lpstr>Introduction Cont…</vt:lpstr>
      <vt:lpstr>Research Problem</vt:lpstr>
      <vt:lpstr>Objectives</vt:lpstr>
      <vt:lpstr>Material and Methods</vt:lpstr>
      <vt:lpstr>Material and Methods Cont…</vt:lpstr>
      <vt:lpstr>Material and Methods Cont…</vt:lpstr>
      <vt:lpstr>Material and Methods Cont…</vt:lpstr>
      <vt:lpstr>Material and Methods Cont…</vt:lpstr>
      <vt:lpstr>Material and Methods Cont…</vt:lpstr>
      <vt:lpstr>Material and Methods Cont…</vt:lpstr>
      <vt:lpstr>Material and Methods Cont…</vt:lpstr>
      <vt:lpstr>Material and Methods Cont…</vt:lpstr>
      <vt:lpstr>Material and Methods Cont…</vt:lpstr>
      <vt:lpstr>Material and Methods Cont…</vt:lpstr>
      <vt:lpstr>Material and Methods Cont…</vt:lpstr>
      <vt:lpstr>Material and Methods Cont…</vt:lpstr>
      <vt:lpstr>Material and Methods Cont…</vt:lpstr>
      <vt:lpstr>Material and Methods Cont…</vt:lpstr>
      <vt:lpstr>Material and Methods Cont…</vt:lpstr>
      <vt:lpstr>Material and Methods Cont…</vt:lpstr>
      <vt:lpstr>Material and Methods Cont…</vt:lpstr>
      <vt:lpstr>Material and Methods Cont…</vt:lpstr>
      <vt:lpstr>Material and Methods Cont…</vt:lpstr>
      <vt:lpstr>Results and Discussion</vt:lpstr>
      <vt:lpstr>Results and Discussion Cont…</vt:lpstr>
      <vt:lpstr>Results and Discussion Cont…</vt:lpstr>
      <vt:lpstr>Results and Discussion Cont…</vt:lpstr>
      <vt:lpstr>Results and Discussion Cont…</vt:lpstr>
      <vt:lpstr>Conclusion and Recommendations</vt:lpstr>
      <vt:lpstr>References</vt:lpstr>
      <vt:lpstr>References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TAM</cp:lastModifiedBy>
  <cp:revision>26</cp:revision>
  <dcterms:created xsi:type="dcterms:W3CDTF">2023-02-09T03:28:20Z</dcterms:created>
  <dcterms:modified xsi:type="dcterms:W3CDTF">2023-04-13T06:43:19Z</dcterms:modified>
</cp:coreProperties>
</file>