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66" r:id="rId5"/>
    <p:sldId id="260" r:id="rId6"/>
    <p:sldId id="261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6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63" r:id="rId33"/>
    <p:sldId id="264" r:id="rId34"/>
    <p:sldId id="291" r:id="rId35"/>
    <p:sldId id="26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302961580057948E-2"/>
          <c:y val="0.26845210664456415"/>
          <c:w val="0.49941200263715646"/>
          <c:h val="0.5907551871805497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B64-445B-AE58-15FDF7B7B440}"/>
              </c:ext>
            </c:extLst>
          </c:dPt>
          <c:errBars>
            <c:errBarType val="both"/>
            <c:errValType val="cust"/>
            <c:noEndCap val="0"/>
            <c:plus>
              <c:numRef>
                <c:f>Moisture!$I$3:$I$8</c:f>
                <c:numCache>
                  <c:formatCode>General</c:formatCode>
                  <c:ptCount val="6"/>
                  <c:pt idx="0">
                    <c:v>0.13252937200000001</c:v>
                  </c:pt>
                  <c:pt idx="1">
                    <c:v>6.7117582999999995E-2</c:v>
                  </c:pt>
                  <c:pt idx="2">
                    <c:v>0.22446086800000001</c:v>
                  </c:pt>
                  <c:pt idx="3">
                    <c:v>6.7840753000000004E-2</c:v>
                  </c:pt>
                  <c:pt idx="4">
                    <c:v>8.8718450000000004E-2</c:v>
                  </c:pt>
                  <c:pt idx="5">
                    <c:v>0.20187682700000001</c:v>
                  </c:pt>
                </c:numCache>
              </c:numRef>
            </c:plus>
            <c:minus>
              <c:numRef>
                <c:f>Moisture!$I$3:$I$8</c:f>
                <c:numCache>
                  <c:formatCode>General</c:formatCode>
                  <c:ptCount val="6"/>
                  <c:pt idx="0">
                    <c:v>0.13252937200000001</c:v>
                  </c:pt>
                  <c:pt idx="1">
                    <c:v>6.7117582999999995E-2</c:v>
                  </c:pt>
                  <c:pt idx="2">
                    <c:v>0.22446086800000001</c:v>
                  </c:pt>
                  <c:pt idx="3">
                    <c:v>6.7840753000000004E-2</c:v>
                  </c:pt>
                  <c:pt idx="4">
                    <c:v>8.8718450000000004E-2</c:v>
                  </c:pt>
                  <c:pt idx="5">
                    <c:v>0.20187682700000001</c:v>
                  </c:pt>
                </c:numCache>
              </c:numRef>
            </c:minus>
            <c:spPr>
              <a:ln>
                <a:solidFill>
                  <a:schemeClr val="tx1"/>
                </a:solidFill>
              </a:ln>
            </c:spPr>
          </c:errBars>
          <c:cat>
            <c:strRef>
              <c:f>Moisture!$G$3:$G$8</c:f>
              <c:strCache>
                <c:ptCount val="6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</c:strCache>
            </c:strRef>
          </c:cat>
          <c:val>
            <c:numRef>
              <c:f>Moisture!$H$3:$H$8</c:f>
              <c:numCache>
                <c:formatCode>General</c:formatCode>
                <c:ptCount val="6"/>
                <c:pt idx="0">
                  <c:v>6.7230333333333334</c:v>
                </c:pt>
                <c:pt idx="1">
                  <c:v>6.5564999999999998</c:v>
                </c:pt>
                <c:pt idx="2">
                  <c:v>5.2112666666666669</c:v>
                </c:pt>
                <c:pt idx="3">
                  <c:v>3.6907666666666668</c:v>
                </c:pt>
                <c:pt idx="4">
                  <c:v>5.6766999999999994</c:v>
                </c:pt>
                <c:pt idx="5">
                  <c:v>6.9373000000000005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B64-445B-AE58-15FDF7B7B4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0955424"/>
        <c:axId val="430959736"/>
      </c:barChart>
      <c:catAx>
        <c:axId val="430955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>
                    <a:solidFill>
                      <a:schemeClr val="tx1"/>
                    </a:solidFill>
                  </a:rPr>
                  <a:t>Treatments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430959736"/>
        <c:crosses val="autoZero"/>
        <c:auto val="1"/>
        <c:lblAlgn val="ctr"/>
        <c:lblOffset val="100"/>
        <c:noMultiLvlLbl val="0"/>
      </c:catAx>
      <c:valAx>
        <c:axId val="43095973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en-US" sz="1200" dirty="0">
                    <a:solidFill>
                      <a:schemeClr val="tx1"/>
                    </a:solidFill>
                  </a:rPr>
                  <a:t>Moisture content(%)</a:t>
                </a:r>
              </a:p>
            </c:rich>
          </c:tx>
          <c:layout>
            <c:manualLayout>
              <c:xMode val="edge"/>
              <c:yMode val="edge"/>
              <c:x val="4.1237113402061855E-2"/>
              <c:y val="0.17541811457114367"/>
            </c:manualLayout>
          </c:layout>
          <c:overlay val="0"/>
          <c:spPr>
            <a:ln>
              <a:solidFill>
                <a:schemeClr val="accent1"/>
              </a:solidFill>
            </a:ln>
          </c:spPr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430955424"/>
        <c:crosses val="autoZero"/>
        <c:crossBetween val="between"/>
      </c:valAx>
    </c:plotArea>
    <c:plotVisOnly val="1"/>
    <c:dispBlanksAs val="gap"/>
    <c:showDLblsOverMax val="0"/>
  </c:chart>
  <c:spPr>
    <a:solidFill>
      <a:schemeClr val="tx2">
        <a:lumMod val="40000"/>
        <a:lumOff val="60000"/>
      </a:schemeClr>
    </a:solidFill>
    <a:ln>
      <a:solidFill>
        <a:schemeClr val="bg1"/>
      </a:solidFill>
    </a:ln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130930484083188E-2"/>
          <c:y val="0.18780731984098806"/>
          <c:w val="0.51591336516006359"/>
          <c:h val="0.5778630854167101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57D-4269-957A-F4075683F33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57D-4269-957A-F4075683F336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57D-4269-957A-F4075683F336}"/>
              </c:ext>
            </c:extLst>
          </c:dPt>
          <c:errBars>
            <c:errBarType val="both"/>
            <c:errValType val="cust"/>
            <c:noEndCap val="0"/>
            <c:plus>
              <c:numRef>
                <c:f>Ash!$J$3:$J$8</c:f>
                <c:numCache>
                  <c:formatCode>General</c:formatCode>
                  <c:ptCount val="6"/>
                  <c:pt idx="0">
                    <c:v>0.193463898</c:v>
                  </c:pt>
                  <c:pt idx="1">
                    <c:v>0.10165157800000001</c:v>
                  </c:pt>
                  <c:pt idx="2">
                    <c:v>0.44285913500000001</c:v>
                  </c:pt>
                  <c:pt idx="3">
                    <c:v>0.69738772199999999</c:v>
                  </c:pt>
                  <c:pt idx="4">
                    <c:v>0.34728384299999998</c:v>
                  </c:pt>
                  <c:pt idx="5">
                    <c:v>0.29903464899999999</c:v>
                  </c:pt>
                </c:numCache>
              </c:numRef>
            </c:plus>
            <c:minus>
              <c:numRef>
                <c:f>Ash!$J$3:$J$8</c:f>
                <c:numCache>
                  <c:formatCode>General</c:formatCode>
                  <c:ptCount val="6"/>
                  <c:pt idx="0">
                    <c:v>0.193463898</c:v>
                  </c:pt>
                  <c:pt idx="1">
                    <c:v>0.10165157800000001</c:v>
                  </c:pt>
                  <c:pt idx="2">
                    <c:v>0.44285913500000001</c:v>
                  </c:pt>
                  <c:pt idx="3">
                    <c:v>0.69738772199999999</c:v>
                  </c:pt>
                  <c:pt idx="4">
                    <c:v>0.34728384299999998</c:v>
                  </c:pt>
                  <c:pt idx="5">
                    <c:v>0.29903464899999999</c:v>
                  </c:pt>
                </c:numCache>
              </c:numRef>
            </c:minus>
            <c:spPr>
              <a:ln>
                <a:solidFill>
                  <a:schemeClr val="tx1"/>
                </a:solidFill>
              </a:ln>
            </c:spPr>
          </c:errBars>
          <c:cat>
            <c:strRef>
              <c:f>Ash!$H$3:$H$8</c:f>
              <c:strCache>
                <c:ptCount val="6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</c:strCache>
            </c:strRef>
          </c:cat>
          <c:val>
            <c:numRef>
              <c:f>Ash!$I$3:$I$8</c:f>
              <c:numCache>
                <c:formatCode>General</c:formatCode>
                <c:ptCount val="6"/>
                <c:pt idx="0">
                  <c:v>3.8802999999999996</c:v>
                </c:pt>
                <c:pt idx="1">
                  <c:v>3.7568999999999999</c:v>
                </c:pt>
                <c:pt idx="2">
                  <c:v>20.728399999999997</c:v>
                </c:pt>
                <c:pt idx="3">
                  <c:v>16.467666666666666</c:v>
                </c:pt>
                <c:pt idx="4">
                  <c:v>15.358733333333333</c:v>
                </c:pt>
                <c:pt idx="5">
                  <c:v>16.407766666666664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57D-4269-957A-F4075683F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1124736"/>
        <c:axId val="541127088"/>
      </c:barChart>
      <c:catAx>
        <c:axId val="541124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ysClr val="windowText" lastClr="000000"/>
                    </a:solidFill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Treatments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ysClr val="windowText" lastClr="000000"/>
                </a:solidFill>
              </a:defRPr>
            </a:pPr>
            <a:endParaRPr lang="en-US"/>
          </a:p>
        </c:txPr>
        <c:crossAx val="541127088"/>
        <c:crosses val="autoZero"/>
        <c:auto val="1"/>
        <c:lblAlgn val="ctr"/>
        <c:lblOffset val="100"/>
        <c:noMultiLvlLbl val="0"/>
      </c:catAx>
      <c:valAx>
        <c:axId val="541127088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sz="1200">
                    <a:solidFill>
                      <a:sysClr val="windowText" lastClr="000000"/>
                    </a:solidFill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Ash content(%)</a:t>
                </a:r>
              </a:p>
            </c:rich>
          </c:tx>
          <c:layout>
            <c:manualLayout>
              <c:xMode val="edge"/>
              <c:yMode val="edge"/>
              <c:x val="1.399825021872266E-2"/>
              <c:y val="4.843626642160445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ysClr val="windowText" lastClr="000000"/>
                </a:solidFill>
              </a:defRPr>
            </a:pPr>
            <a:endParaRPr lang="en-US"/>
          </a:p>
        </c:txPr>
        <c:crossAx val="541124736"/>
        <c:crosses val="autoZero"/>
        <c:crossBetween val="between"/>
      </c:valAx>
    </c:plotArea>
    <c:plotVisOnly val="1"/>
    <c:dispBlanksAs val="gap"/>
    <c:showDLblsOverMax val="0"/>
  </c:chart>
  <c:spPr>
    <a:solidFill>
      <a:schemeClr val="tx2">
        <a:lumMod val="40000"/>
        <a:lumOff val="60000"/>
      </a:schemeClr>
    </a:solidFill>
    <a:ln>
      <a:solidFill>
        <a:schemeClr val="bg1"/>
      </a:solidFill>
    </a:ln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819379228972521E-2"/>
          <c:y val="0.20604380569551745"/>
          <c:w val="0.54336726519606893"/>
          <c:h val="0.55759685953068427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rgbClr val="00B050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00B05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2CB-4AA4-9993-7AE316998165}"/>
              </c:ext>
            </c:extLst>
          </c:dPt>
          <c:errBars>
            <c:errBarType val="both"/>
            <c:errValType val="cust"/>
            <c:noEndCap val="0"/>
            <c:plus>
              <c:numRef>
                <c:f>VMC!$K$3:$K$8</c:f>
                <c:numCache>
                  <c:formatCode>General</c:formatCode>
                  <c:ptCount val="6"/>
                  <c:pt idx="0">
                    <c:v>0.801417987</c:v>
                  </c:pt>
                  <c:pt idx="1">
                    <c:v>0.76287371000000004</c:v>
                  </c:pt>
                  <c:pt idx="2">
                    <c:v>1.84050571</c:v>
                  </c:pt>
                  <c:pt idx="3">
                    <c:v>1.288947308</c:v>
                  </c:pt>
                  <c:pt idx="4">
                    <c:v>1.217386047</c:v>
                  </c:pt>
                  <c:pt idx="5">
                    <c:v>1.4050089960000001</c:v>
                  </c:pt>
                </c:numCache>
              </c:numRef>
            </c:plus>
            <c:minus>
              <c:numRef>
                <c:f>VMC!$K$3:$K$8</c:f>
                <c:numCache>
                  <c:formatCode>General</c:formatCode>
                  <c:ptCount val="6"/>
                  <c:pt idx="0">
                    <c:v>0.801417987</c:v>
                  </c:pt>
                  <c:pt idx="1">
                    <c:v>0.76287371000000004</c:v>
                  </c:pt>
                  <c:pt idx="2">
                    <c:v>1.84050571</c:v>
                  </c:pt>
                  <c:pt idx="3">
                    <c:v>1.288947308</c:v>
                  </c:pt>
                  <c:pt idx="4">
                    <c:v>1.217386047</c:v>
                  </c:pt>
                  <c:pt idx="5">
                    <c:v>1.4050089960000001</c:v>
                  </c:pt>
                </c:numCache>
              </c:numRef>
            </c:minus>
            <c:spPr>
              <a:ln>
                <a:solidFill>
                  <a:schemeClr val="tx1"/>
                </a:solidFill>
              </a:ln>
            </c:spPr>
          </c:errBars>
          <c:cat>
            <c:strRef>
              <c:f>VMC!$I$3:$I$8</c:f>
              <c:strCache>
                <c:ptCount val="6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</c:strCache>
            </c:strRef>
          </c:cat>
          <c:val>
            <c:numRef>
              <c:f>VMC!$J$3:$J$8</c:f>
              <c:numCache>
                <c:formatCode>General</c:formatCode>
                <c:ptCount val="6"/>
                <c:pt idx="0">
                  <c:v>80.271900000000002</c:v>
                </c:pt>
                <c:pt idx="1">
                  <c:v>85.836333333333343</c:v>
                </c:pt>
                <c:pt idx="2">
                  <c:v>63.607066666666661</c:v>
                </c:pt>
                <c:pt idx="3">
                  <c:v>66.801100000000005</c:v>
                </c:pt>
                <c:pt idx="4">
                  <c:v>75.943766666666662</c:v>
                </c:pt>
                <c:pt idx="5">
                  <c:v>73.759099999999989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2CB-4AA4-9993-7AE3169981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091448"/>
        <c:axId val="423081256"/>
      </c:barChart>
      <c:catAx>
        <c:axId val="423091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ysClr val="windowText" lastClr="000000"/>
                    </a:solidFill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Treatments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ysClr val="windowText" lastClr="000000"/>
                </a:solidFill>
              </a:defRPr>
            </a:pPr>
            <a:endParaRPr lang="en-US"/>
          </a:p>
        </c:txPr>
        <c:crossAx val="423081256"/>
        <c:crosses val="autoZero"/>
        <c:auto val="1"/>
        <c:lblAlgn val="ctr"/>
        <c:lblOffset val="100"/>
        <c:noMultiLvlLbl val="0"/>
      </c:catAx>
      <c:valAx>
        <c:axId val="423081256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sz="1200">
                    <a:solidFill>
                      <a:sysClr val="windowText" lastClr="000000"/>
                    </a:solidFill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Volatile</a:t>
                </a:r>
                <a:r>
                  <a:rPr lang="en-US" sz="1200" baseline="0">
                    <a:solidFill>
                      <a:sysClr val="windowText" lastClr="000000"/>
                    </a:solidFill>
                  </a:rPr>
                  <a:t> Matter Content(%)</a:t>
                </a:r>
                <a:endParaRPr lang="en-US" sz="12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2.2517677093641986E-2"/>
              <c:y val="9.169478815148106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ysClr val="windowText" lastClr="000000"/>
                </a:solidFill>
              </a:defRPr>
            </a:pPr>
            <a:endParaRPr lang="en-US"/>
          </a:p>
        </c:txPr>
        <c:crossAx val="423091448"/>
        <c:crosses val="autoZero"/>
        <c:crossBetween val="between"/>
      </c:valAx>
    </c:plotArea>
    <c:plotVisOnly val="1"/>
    <c:dispBlanksAs val="gap"/>
    <c:showDLblsOverMax val="0"/>
  </c:chart>
  <c:spPr>
    <a:solidFill>
      <a:schemeClr val="tx2">
        <a:lumMod val="40000"/>
        <a:lumOff val="60000"/>
      </a:schemeClr>
    </a:solidFill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206960971983756E-2"/>
          <c:y val="0.24835095174022923"/>
          <c:w val="0.56841384691778396"/>
          <c:h val="0.5817487364530499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3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B9-4C09-AB89-CE4801BBDD4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0B9-4C09-AB89-CE4801BBDD4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0B9-4C09-AB89-CE4801BBDD43}"/>
              </c:ext>
            </c:extLst>
          </c:dPt>
          <c:errBars>
            <c:errBarType val="both"/>
            <c:errValType val="cust"/>
            <c:noEndCap val="0"/>
            <c:plus>
              <c:numRef>
                <c:f>FCC!$J$3:$J$8</c:f>
                <c:numCache>
                  <c:formatCode>General</c:formatCode>
                  <c:ptCount val="6"/>
                  <c:pt idx="0">
                    <c:v>0.84999391599999996</c:v>
                  </c:pt>
                  <c:pt idx="1">
                    <c:v>0.85097848099999995</c:v>
                  </c:pt>
                  <c:pt idx="2">
                    <c:v>1.3683240670000001</c:v>
                  </c:pt>
                  <c:pt idx="3">
                    <c:v>1.126227439</c:v>
                  </c:pt>
                  <c:pt idx="4">
                    <c:v>1.1179649380000001</c:v>
                  </c:pt>
                  <c:pt idx="5">
                    <c:v>1.0615211769999999</c:v>
                  </c:pt>
                </c:numCache>
              </c:numRef>
            </c:plus>
            <c:minus>
              <c:numRef>
                <c:f>FCC!$J$3:$J$8</c:f>
                <c:numCache>
                  <c:formatCode>General</c:formatCode>
                  <c:ptCount val="6"/>
                  <c:pt idx="0">
                    <c:v>0.84999391599999996</c:v>
                  </c:pt>
                  <c:pt idx="1">
                    <c:v>0.85097848099999995</c:v>
                  </c:pt>
                  <c:pt idx="2">
                    <c:v>1.3683240670000001</c:v>
                  </c:pt>
                  <c:pt idx="3">
                    <c:v>1.126227439</c:v>
                  </c:pt>
                  <c:pt idx="4">
                    <c:v>1.1179649380000001</c:v>
                  </c:pt>
                  <c:pt idx="5">
                    <c:v>1.0615211769999999</c:v>
                  </c:pt>
                </c:numCache>
              </c:numRef>
            </c:minus>
            <c:spPr>
              <a:ln>
                <a:solidFill>
                  <a:schemeClr val="tx1"/>
                </a:solidFill>
              </a:ln>
            </c:spPr>
          </c:errBars>
          <c:cat>
            <c:strRef>
              <c:f>FCC!$H$3:$H$8</c:f>
              <c:strCache>
                <c:ptCount val="6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</c:strCache>
            </c:strRef>
          </c:cat>
          <c:val>
            <c:numRef>
              <c:f>FCC!$I$3:$I$8</c:f>
              <c:numCache>
                <c:formatCode>General</c:formatCode>
                <c:ptCount val="6"/>
                <c:pt idx="0">
                  <c:v>9.124766666666666</c:v>
                </c:pt>
                <c:pt idx="1">
                  <c:v>3.8502666666666663</c:v>
                </c:pt>
                <c:pt idx="2">
                  <c:v>10.453266666666666</c:v>
                </c:pt>
                <c:pt idx="3">
                  <c:v>13.0403</c:v>
                </c:pt>
                <c:pt idx="4">
                  <c:v>3.0207999999999995</c:v>
                </c:pt>
                <c:pt idx="5">
                  <c:v>3.0221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0B9-4C09-AB89-CE4801BBDD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5719424"/>
        <c:axId val="435717856"/>
      </c:barChart>
      <c:catAx>
        <c:axId val="435719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ysClr val="windowText" lastClr="000000"/>
                    </a:solidFill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Treatments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ysClr val="windowText" lastClr="000000"/>
                </a:solidFill>
              </a:defRPr>
            </a:pPr>
            <a:endParaRPr lang="en-US"/>
          </a:p>
        </c:txPr>
        <c:crossAx val="435717856"/>
        <c:crosses val="autoZero"/>
        <c:auto val="1"/>
        <c:lblAlgn val="ctr"/>
        <c:lblOffset val="100"/>
        <c:noMultiLvlLbl val="0"/>
      </c:catAx>
      <c:valAx>
        <c:axId val="435717856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sz="1200">
                    <a:solidFill>
                      <a:sysClr val="windowText" lastClr="000000"/>
                    </a:solidFill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Fixed</a:t>
                </a:r>
                <a:r>
                  <a:rPr lang="en-US" sz="1200" baseline="0">
                    <a:solidFill>
                      <a:sysClr val="windowText" lastClr="000000"/>
                    </a:solidFill>
                  </a:rPr>
                  <a:t> Carbon Content(%)</a:t>
                </a:r>
                <a:endParaRPr lang="en-US" sz="12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1485424140228698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ysClr val="windowText" lastClr="000000"/>
                </a:solidFill>
              </a:defRPr>
            </a:pPr>
            <a:endParaRPr lang="en-US"/>
          </a:p>
        </c:txPr>
        <c:crossAx val="435719424"/>
        <c:crosses val="autoZero"/>
        <c:crossBetween val="between"/>
      </c:valAx>
    </c:plotArea>
    <c:plotVisOnly val="1"/>
    <c:dispBlanksAs val="gap"/>
    <c:showDLblsOverMax val="0"/>
  </c:chart>
  <c:spPr>
    <a:solidFill>
      <a:schemeClr val="tx2">
        <a:lumMod val="40000"/>
        <a:lumOff val="60000"/>
      </a:schemeClr>
    </a:solidFill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143145887627497E-2"/>
          <c:y val="0.22250699912510935"/>
          <c:w val="0.53859253422392905"/>
          <c:h val="0.4797012248468941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CA3-4146-8F87-4E39654D3EB1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CA3-4146-8F87-4E39654D3EB1}"/>
              </c:ext>
            </c:extLst>
          </c:dPt>
          <c:errBars>
            <c:errBarType val="both"/>
            <c:errValType val="cust"/>
            <c:noEndCap val="0"/>
            <c:plus>
              <c:numRef>
                <c:f>'Shatter index'!$I$3:$I$8</c:f>
                <c:numCache>
                  <c:formatCode>General</c:formatCode>
                  <c:ptCount val="6"/>
                  <c:pt idx="0">
                    <c:v>9.0454414999999996E-2</c:v>
                  </c:pt>
                  <c:pt idx="1">
                    <c:v>6.1118282000000003E-2</c:v>
                  </c:pt>
                  <c:pt idx="2">
                    <c:v>1.8254619E-2</c:v>
                  </c:pt>
                  <c:pt idx="3">
                    <c:v>3.8292485000000001E-2</c:v>
                  </c:pt>
                  <c:pt idx="4">
                    <c:v>4.1773271000000001E-2</c:v>
                  </c:pt>
                  <c:pt idx="5">
                    <c:v>3.0147710000000001E-2</c:v>
                  </c:pt>
                </c:numCache>
              </c:numRef>
            </c:plus>
            <c:minus>
              <c:numRef>
                <c:f>'Shatter index'!$I$3:$I$8</c:f>
                <c:numCache>
                  <c:formatCode>General</c:formatCode>
                  <c:ptCount val="6"/>
                  <c:pt idx="0">
                    <c:v>9.0454414999999996E-2</c:v>
                  </c:pt>
                  <c:pt idx="1">
                    <c:v>6.1118282000000003E-2</c:v>
                  </c:pt>
                  <c:pt idx="2">
                    <c:v>1.8254619E-2</c:v>
                  </c:pt>
                  <c:pt idx="3">
                    <c:v>3.8292485000000001E-2</c:v>
                  </c:pt>
                  <c:pt idx="4">
                    <c:v>4.1773271000000001E-2</c:v>
                  </c:pt>
                  <c:pt idx="5">
                    <c:v>3.0147710000000001E-2</c:v>
                  </c:pt>
                </c:numCache>
              </c:numRef>
            </c:minus>
            <c:spPr>
              <a:ln>
                <a:solidFill>
                  <a:schemeClr val="tx1"/>
                </a:solidFill>
              </a:ln>
            </c:spPr>
          </c:errBars>
          <c:cat>
            <c:strRef>
              <c:f>'Shatter index'!$G$3:$G$8</c:f>
              <c:strCache>
                <c:ptCount val="6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</c:strCache>
            </c:strRef>
          </c:cat>
          <c:val>
            <c:numRef>
              <c:f>'Shatter index'!$H$3:$H$8</c:f>
              <c:numCache>
                <c:formatCode>General</c:formatCode>
                <c:ptCount val="6"/>
                <c:pt idx="0">
                  <c:v>0.54883333333333328</c:v>
                </c:pt>
                <c:pt idx="1">
                  <c:v>0.23576666666666668</c:v>
                </c:pt>
                <c:pt idx="2">
                  <c:v>0.12976666666666667</c:v>
                </c:pt>
                <c:pt idx="3">
                  <c:v>7.4933333333333338E-2</c:v>
                </c:pt>
                <c:pt idx="4">
                  <c:v>7.1943333333333331E-2</c:v>
                </c:pt>
                <c:pt idx="5">
                  <c:v>0.12903333333333333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CA3-4146-8F87-4E39654D3E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095760"/>
        <c:axId val="423092624"/>
      </c:barChart>
      <c:catAx>
        <c:axId val="4230957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ysClr val="windowText" lastClr="000000"/>
                    </a:solidFill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Treatments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ysClr val="windowText" lastClr="000000"/>
                </a:solidFill>
              </a:defRPr>
            </a:pPr>
            <a:endParaRPr lang="en-US"/>
          </a:p>
        </c:txPr>
        <c:crossAx val="423092624"/>
        <c:crosses val="autoZero"/>
        <c:auto val="1"/>
        <c:lblAlgn val="ctr"/>
        <c:lblOffset val="100"/>
        <c:noMultiLvlLbl val="0"/>
      </c:catAx>
      <c:valAx>
        <c:axId val="423092624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sz="1200">
                    <a:solidFill>
                      <a:sysClr val="windowText" lastClr="000000"/>
                    </a:solidFill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Shatter</a:t>
                </a:r>
                <a:r>
                  <a:rPr lang="en-US" sz="1200" baseline="0">
                    <a:solidFill>
                      <a:sysClr val="windowText" lastClr="000000"/>
                    </a:solidFill>
                  </a:rPr>
                  <a:t> Index</a:t>
                </a:r>
                <a:endParaRPr lang="en-US" sz="12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2.7397264214182464E-2"/>
              <c:y val="0.1426283902012248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ysClr val="windowText" lastClr="000000"/>
                </a:solidFill>
              </a:defRPr>
            </a:pPr>
            <a:endParaRPr lang="en-US"/>
          </a:p>
        </c:txPr>
        <c:crossAx val="423095760"/>
        <c:crosses val="autoZero"/>
        <c:crossBetween val="between"/>
      </c:valAx>
    </c:plotArea>
    <c:plotVisOnly val="1"/>
    <c:dispBlanksAs val="gap"/>
    <c:showDLblsOverMax val="0"/>
  </c:chart>
  <c:spPr>
    <a:solidFill>
      <a:schemeClr val="tx2">
        <a:lumMod val="40000"/>
        <a:lumOff val="60000"/>
      </a:schemeClr>
    </a:solidFill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467820908351366E-2"/>
          <c:y val="0.16701369085621054"/>
          <c:w val="0.51375251339196648"/>
          <c:h val="0.6328262750939915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4D5-4E5D-9C45-FE7087685FA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4D5-4E5D-9C45-FE7087685FA2}"/>
              </c:ext>
            </c:extLst>
          </c:dPt>
          <c:cat>
            <c:strRef>
              <c:f>'Calorific value'!$F$3:$F$8</c:f>
              <c:strCache>
                <c:ptCount val="6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</c:strCache>
            </c:strRef>
          </c:cat>
          <c:val>
            <c:numRef>
              <c:f>'Calorific value'!$G$3:$G$8</c:f>
              <c:numCache>
                <c:formatCode>General</c:formatCode>
                <c:ptCount val="6"/>
                <c:pt idx="0">
                  <c:v>6849</c:v>
                </c:pt>
                <c:pt idx="1">
                  <c:v>6832</c:v>
                </c:pt>
                <c:pt idx="2">
                  <c:v>5807</c:v>
                </c:pt>
                <c:pt idx="3">
                  <c:v>5869</c:v>
                </c:pt>
                <c:pt idx="4">
                  <c:v>5887</c:v>
                </c:pt>
                <c:pt idx="5">
                  <c:v>5700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4D5-4E5D-9C45-FE7087685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5426192"/>
        <c:axId val="275426584"/>
      </c:barChart>
      <c:catAx>
        <c:axId val="275426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ysClr val="windowText" lastClr="000000"/>
                    </a:solidFill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Treatment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ysClr val="windowText" lastClr="000000"/>
                </a:solidFill>
              </a:defRPr>
            </a:pPr>
            <a:endParaRPr lang="en-US"/>
          </a:p>
        </c:txPr>
        <c:crossAx val="275426584"/>
        <c:crosses val="autoZero"/>
        <c:auto val="1"/>
        <c:lblAlgn val="ctr"/>
        <c:lblOffset val="100"/>
        <c:noMultiLvlLbl val="0"/>
      </c:catAx>
      <c:valAx>
        <c:axId val="275426584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sz="1200">
                    <a:solidFill>
                      <a:sysClr val="windowText" lastClr="000000"/>
                    </a:solidFill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Calorific</a:t>
                </a:r>
                <a:r>
                  <a:rPr lang="en-US" sz="1200" baseline="0">
                    <a:solidFill>
                      <a:sysClr val="windowText" lastClr="000000"/>
                    </a:solidFill>
                  </a:rPr>
                  <a:t> Value</a:t>
                </a:r>
                <a:endParaRPr lang="en-US" sz="12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7.212917534244389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ysClr val="windowText" lastClr="000000"/>
                </a:solidFill>
              </a:defRPr>
            </a:pPr>
            <a:endParaRPr lang="en-US"/>
          </a:p>
        </c:txPr>
        <c:crossAx val="275426192"/>
        <c:crosses val="autoZero"/>
        <c:crossBetween val="between"/>
      </c:valAx>
    </c:plotArea>
    <c:plotVisOnly val="1"/>
    <c:dispBlanksAs val="gap"/>
    <c:showDLblsOverMax val="0"/>
  </c:chart>
  <c:spPr>
    <a:solidFill>
      <a:schemeClr val="tx2">
        <a:lumMod val="40000"/>
        <a:lumOff val="60000"/>
      </a:schemeClr>
    </a:solidFill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758568612305588E-2"/>
          <c:y val="0.3277356239560964"/>
          <c:w val="0.51402133556834806"/>
          <c:h val="0.4853336514753837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AD1-4D14-9A52-691DCD86A00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AD1-4D14-9A52-691DCD86A00E}"/>
              </c:ext>
            </c:extLst>
          </c:dPt>
          <c:errBars>
            <c:errBarType val="both"/>
            <c:errValType val="cust"/>
            <c:noEndCap val="0"/>
            <c:plus>
              <c:numRef>
                <c:f>'Ignition Time'!$K$3:$K$8</c:f>
                <c:numCache>
                  <c:formatCode>General</c:formatCode>
                  <c:ptCount val="6"/>
                  <c:pt idx="0">
                    <c:v>0.77021642000000001</c:v>
                  </c:pt>
                  <c:pt idx="1">
                    <c:v>1.5666631209999999</c:v>
                  </c:pt>
                  <c:pt idx="2">
                    <c:v>0.64377359700000003</c:v>
                  </c:pt>
                  <c:pt idx="3">
                    <c:v>1.154272258</c:v>
                  </c:pt>
                  <c:pt idx="4">
                    <c:v>1.192089669</c:v>
                  </c:pt>
                  <c:pt idx="5">
                    <c:v>0.53910419499999995</c:v>
                  </c:pt>
                </c:numCache>
              </c:numRef>
            </c:plus>
            <c:minus>
              <c:numRef>
                <c:f>'Ignition Time'!$K$3:$K$8</c:f>
                <c:numCache>
                  <c:formatCode>General</c:formatCode>
                  <c:ptCount val="6"/>
                  <c:pt idx="0">
                    <c:v>0.77021642000000001</c:v>
                  </c:pt>
                  <c:pt idx="1">
                    <c:v>1.5666631209999999</c:v>
                  </c:pt>
                  <c:pt idx="2">
                    <c:v>0.64377359700000003</c:v>
                  </c:pt>
                  <c:pt idx="3">
                    <c:v>1.154272258</c:v>
                  </c:pt>
                  <c:pt idx="4">
                    <c:v>1.192089669</c:v>
                  </c:pt>
                  <c:pt idx="5">
                    <c:v>0.53910419499999995</c:v>
                  </c:pt>
                </c:numCache>
              </c:numRef>
            </c:minus>
            <c:spPr>
              <a:ln>
                <a:solidFill>
                  <a:schemeClr val="tx1"/>
                </a:solidFill>
              </a:ln>
            </c:spPr>
          </c:errBars>
          <c:cat>
            <c:strRef>
              <c:f>'Ignition Time'!$I$3:$I$8</c:f>
              <c:strCache>
                <c:ptCount val="6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</c:strCache>
            </c:strRef>
          </c:cat>
          <c:val>
            <c:numRef>
              <c:f>'Ignition Time'!$J$3:$J$8</c:f>
              <c:numCache>
                <c:formatCode>General</c:formatCode>
                <c:ptCount val="6"/>
                <c:pt idx="0">
                  <c:v>27.060000000000002</c:v>
                </c:pt>
                <c:pt idx="1">
                  <c:v>19.97</c:v>
                </c:pt>
                <c:pt idx="2">
                  <c:v>12.953333333333333</c:v>
                </c:pt>
                <c:pt idx="3">
                  <c:v>14.496666666666664</c:v>
                </c:pt>
                <c:pt idx="4">
                  <c:v>13.973333333333334</c:v>
                </c:pt>
                <c:pt idx="5">
                  <c:v>16.959999999999997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AD1-4D14-9A52-691DCD86A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7073056"/>
        <c:axId val="617066784"/>
      </c:barChart>
      <c:catAx>
        <c:axId val="617073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ysClr val="windowText" lastClr="000000"/>
                    </a:solidFill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Treatments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ysClr val="windowText" lastClr="000000"/>
                </a:solidFill>
              </a:defRPr>
            </a:pPr>
            <a:endParaRPr lang="en-US"/>
          </a:p>
        </c:txPr>
        <c:crossAx val="617066784"/>
        <c:crosses val="autoZero"/>
        <c:auto val="1"/>
        <c:lblAlgn val="ctr"/>
        <c:lblOffset val="100"/>
        <c:noMultiLvlLbl val="0"/>
      </c:catAx>
      <c:valAx>
        <c:axId val="617066784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sz="1200">
                    <a:solidFill>
                      <a:sysClr val="windowText" lastClr="000000"/>
                    </a:solidFill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Ignition</a:t>
                </a:r>
                <a:r>
                  <a:rPr lang="en-US" sz="1200" baseline="0">
                    <a:solidFill>
                      <a:sysClr val="windowText" lastClr="000000"/>
                    </a:solidFill>
                  </a:rPr>
                  <a:t> Time</a:t>
                </a:r>
                <a:endParaRPr lang="en-US" sz="12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5216381191448235E-2"/>
              <c:y val="0.2379754042841419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ysClr val="windowText" lastClr="000000"/>
                </a:solidFill>
              </a:defRPr>
            </a:pPr>
            <a:endParaRPr lang="en-US"/>
          </a:p>
        </c:txPr>
        <c:crossAx val="617073056"/>
        <c:crosses val="autoZero"/>
        <c:crossBetween val="between"/>
      </c:valAx>
    </c:plotArea>
    <c:plotVisOnly val="1"/>
    <c:dispBlanksAs val="gap"/>
    <c:showDLblsOverMax val="0"/>
  </c:chart>
  <c:spPr>
    <a:solidFill>
      <a:schemeClr val="tx2">
        <a:lumMod val="40000"/>
        <a:lumOff val="60000"/>
      </a:schemeClr>
    </a:solidFill>
    <a:ln>
      <a:solidFill>
        <a:schemeClr val="bg1"/>
      </a:solidFill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841670526478303E-2"/>
          <c:y val="0.235330749671916"/>
          <c:w val="0.50291424765934112"/>
          <c:h val="0.6102044021990857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865-4A6E-BFA8-96A48DEF047E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865-4A6E-BFA8-96A48DEF047E}"/>
              </c:ext>
            </c:extLst>
          </c:dPt>
          <c:errBars>
            <c:errBarType val="both"/>
            <c:errValType val="cust"/>
            <c:noEndCap val="0"/>
            <c:plus>
              <c:numRef>
                <c:f>'Burning rate'!$I$3:$I$8</c:f>
                <c:numCache>
                  <c:formatCode>General</c:formatCode>
                  <c:ptCount val="6"/>
                  <c:pt idx="0">
                    <c:v>3.5139832000000003E-2</c:v>
                  </c:pt>
                  <c:pt idx="1">
                    <c:v>4.0468684999999997E-2</c:v>
                  </c:pt>
                  <c:pt idx="2">
                    <c:v>8.6403806999999999E-2</c:v>
                  </c:pt>
                  <c:pt idx="3">
                    <c:v>7.1774120999999996E-2</c:v>
                  </c:pt>
                  <c:pt idx="4">
                    <c:v>4.4797111000000001E-2</c:v>
                  </c:pt>
                  <c:pt idx="5">
                    <c:v>0.31658926599999998</c:v>
                  </c:pt>
                </c:numCache>
              </c:numRef>
            </c:plus>
            <c:minus>
              <c:numRef>
                <c:f>'Burning rate'!$I$3:$I$8</c:f>
                <c:numCache>
                  <c:formatCode>General</c:formatCode>
                  <c:ptCount val="6"/>
                  <c:pt idx="0">
                    <c:v>3.5139832000000003E-2</c:v>
                  </c:pt>
                  <c:pt idx="1">
                    <c:v>4.0468684999999997E-2</c:v>
                  </c:pt>
                  <c:pt idx="2">
                    <c:v>8.6403806999999999E-2</c:v>
                  </c:pt>
                  <c:pt idx="3">
                    <c:v>7.1774120999999996E-2</c:v>
                  </c:pt>
                  <c:pt idx="4">
                    <c:v>4.4797111000000001E-2</c:v>
                  </c:pt>
                  <c:pt idx="5">
                    <c:v>0.31658926599999998</c:v>
                  </c:pt>
                </c:numCache>
              </c:numRef>
            </c:minus>
            <c:spPr>
              <a:ln>
                <a:solidFill>
                  <a:schemeClr val="tx1"/>
                </a:solidFill>
              </a:ln>
            </c:spPr>
          </c:errBars>
          <c:cat>
            <c:strRef>
              <c:f>'Burning rate'!$G$3:$G$8</c:f>
              <c:strCache>
                <c:ptCount val="6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</c:strCache>
            </c:strRef>
          </c:cat>
          <c:val>
            <c:numRef>
              <c:f>'Burning rate'!$H$3:$H$8</c:f>
              <c:numCache>
                <c:formatCode>General</c:formatCode>
                <c:ptCount val="6"/>
                <c:pt idx="0">
                  <c:v>0.14986666666666668</c:v>
                </c:pt>
                <c:pt idx="1">
                  <c:v>0.31193333333333334</c:v>
                </c:pt>
                <c:pt idx="2">
                  <c:v>0.25573333333333337</c:v>
                </c:pt>
                <c:pt idx="3">
                  <c:v>0.44443333333333329</c:v>
                </c:pt>
                <c:pt idx="4">
                  <c:v>0.3862666666666667</c:v>
                </c:pt>
                <c:pt idx="5">
                  <c:v>1.2861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865-4A6E-BFA8-96A48DEF04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6631632"/>
        <c:axId val="316628888"/>
      </c:barChart>
      <c:catAx>
        <c:axId val="316631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ysClr val="windowText" lastClr="000000"/>
                    </a:solidFill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Treatments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ysClr val="windowText" lastClr="000000"/>
                </a:solidFill>
              </a:defRPr>
            </a:pPr>
            <a:endParaRPr lang="en-US"/>
          </a:p>
        </c:txPr>
        <c:crossAx val="316628888"/>
        <c:crosses val="autoZero"/>
        <c:auto val="1"/>
        <c:lblAlgn val="ctr"/>
        <c:lblOffset val="100"/>
        <c:noMultiLvlLbl val="0"/>
      </c:catAx>
      <c:valAx>
        <c:axId val="316628888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sz="1200">
                    <a:solidFill>
                      <a:sysClr val="windowText" lastClr="000000"/>
                    </a:solidFill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Burning</a:t>
                </a:r>
                <a:r>
                  <a:rPr lang="en-US" sz="1200" baseline="0">
                    <a:solidFill>
                      <a:sysClr val="windowText" lastClr="000000"/>
                    </a:solidFill>
                  </a:rPr>
                  <a:t> Rate(g/min)</a:t>
                </a:r>
                <a:endParaRPr lang="en-US" sz="12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2.5870646766169153E-2"/>
              <c:y val="0.1499443515852078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ysClr val="windowText" lastClr="000000"/>
                </a:solidFill>
              </a:defRPr>
            </a:pPr>
            <a:endParaRPr lang="en-US"/>
          </a:p>
        </c:txPr>
        <c:crossAx val="316631632"/>
        <c:crosses val="autoZero"/>
        <c:crossBetween val="between"/>
      </c:valAx>
    </c:plotArea>
    <c:plotVisOnly val="1"/>
    <c:dispBlanksAs val="gap"/>
    <c:showDLblsOverMax val="0"/>
  </c:chart>
  <c:spPr>
    <a:solidFill>
      <a:schemeClr val="tx2">
        <a:lumMod val="40000"/>
        <a:lumOff val="60000"/>
      </a:schemeClr>
    </a:solidFill>
  </c:sp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843192993156295E-2"/>
          <c:y val="0.2184924838940587"/>
          <c:w val="0.48570769709403361"/>
          <c:h val="0.4898484848484848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C45-4C50-B65F-C749B0957BA7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C45-4C50-B65F-C749B0957BA7}"/>
              </c:ext>
            </c:extLst>
          </c:dPt>
          <c:errBars>
            <c:errBarType val="both"/>
            <c:errValType val="cust"/>
            <c:noEndCap val="0"/>
            <c:plus>
              <c:numRef>
                <c:f>'cooking efficiency'!$I$3:$I$8</c:f>
                <c:numCache>
                  <c:formatCode>General</c:formatCode>
                  <c:ptCount val="6"/>
                  <c:pt idx="0">
                    <c:v>0.56957098900000003</c:v>
                  </c:pt>
                  <c:pt idx="1">
                    <c:v>0.87864162800000001</c:v>
                  </c:pt>
                  <c:pt idx="2">
                    <c:v>0.59512837100000004</c:v>
                  </c:pt>
                  <c:pt idx="3">
                    <c:v>0.68581662600000004</c:v>
                  </c:pt>
                  <c:pt idx="4">
                    <c:v>0.40414518799999999</c:v>
                  </c:pt>
                  <c:pt idx="5">
                    <c:v>0.26727014999999998</c:v>
                  </c:pt>
                </c:numCache>
              </c:numRef>
            </c:plus>
            <c:minus>
              <c:numRef>
                <c:f>'cooking efficiency'!$I$3:$I$8</c:f>
                <c:numCache>
                  <c:formatCode>General</c:formatCode>
                  <c:ptCount val="6"/>
                  <c:pt idx="0">
                    <c:v>0.56957098900000003</c:v>
                  </c:pt>
                  <c:pt idx="1">
                    <c:v>0.87864162800000001</c:v>
                  </c:pt>
                  <c:pt idx="2">
                    <c:v>0.59512837100000004</c:v>
                  </c:pt>
                  <c:pt idx="3">
                    <c:v>0.68581662600000004</c:v>
                  </c:pt>
                  <c:pt idx="4">
                    <c:v>0.40414518799999999</c:v>
                  </c:pt>
                  <c:pt idx="5">
                    <c:v>0.26727014999999998</c:v>
                  </c:pt>
                </c:numCache>
              </c:numRef>
            </c:minus>
            <c:spPr>
              <a:ln>
                <a:solidFill>
                  <a:schemeClr val="tx1"/>
                </a:solidFill>
              </a:ln>
            </c:spPr>
          </c:errBars>
          <c:cat>
            <c:strRef>
              <c:f>'cooking efficiency'!$G$3:$G$8</c:f>
              <c:strCache>
                <c:ptCount val="6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</c:strCache>
            </c:strRef>
          </c:cat>
          <c:val>
            <c:numRef>
              <c:f>'cooking efficiency'!$H$3:$H$8</c:f>
              <c:numCache>
                <c:formatCode>General</c:formatCode>
                <c:ptCount val="6"/>
                <c:pt idx="0">
                  <c:v>17.193333333333332</c:v>
                </c:pt>
                <c:pt idx="1">
                  <c:v>20.033333333333335</c:v>
                </c:pt>
                <c:pt idx="2">
                  <c:v>32.126666666666665</c:v>
                </c:pt>
                <c:pt idx="3">
                  <c:v>35.676666666666669</c:v>
                </c:pt>
                <c:pt idx="4">
                  <c:v>42.98</c:v>
                </c:pt>
                <c:pt idx="5">
                  <c:v>45.589999999999996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C45-4C50-B65F-C749B0957B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1040064"/>
        <c:axId val="431036536"/>
      </c:barChart>
      <c:catAx>
        <c:axId val="431040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ysClr val="windowText" lastClr="000000"/>
                    </a:solidFill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Treatments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ysClr val="windowText" lastClr="000000"/>
                </a:solidFill>
              </a:defRPr>
            </a:pPr>
            <a:endParaRPr lang="en-US"/>
          </a:p>
        </c:txPr>
        <c:crossAx val="431036536"/>
        <c:crosses val="autoZero"/>
        <c:auto val="1"/>
        <c:lblAlgn val="ctr"/>
        <c:lblOffset val="100"/>
        <c:noMultiLvlLbl val="0"/>
      </c:catAx>
      <c:valAx>
        <c:axId val="431036536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sz="1200">
                    <a:solidFill>
                      <a:sysClr val="windowText" lastClr="000000"/>
                    </a:solidFill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Cooking</a:t>
                </a:r>
                <a:r>
                  <a:rPr lang="en-US" sz="1200" baseline="0">
                    <a:solidFill>
                      <a:sysClr val="windowText" lastClr="000000"/>
                    </a:solidFill>
                  </a:rPr>
                  <a:t> Eficency(min)</a:t>
                </a:r>
                <a:endParaRPr lang="en-US" sz="12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1730207084336957E-2"/>
              <c:y val="0.1176513958482462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ysClr val="windowText" lastClr="000000"/>
                </a:solidFill>
              </a:defRPr>
            </a:pPr>
            <a:endParaRPr lang="en-US"/>
          </a:p>
        </c:txPr>
        <c:crossAx val="431040064"/>
        <c:crosses val="autoZero"/>
        <c:crossBetween val="between"/>
      </c:valAx>
    </c:plotArea>
    <c:plotVisOnly val="1"/>
    <c:dispBlanksAs val="gap"/>
    <c:showDLblsOverMax val="0"/>
  </c:chart>
  <c:spPr>
    <a:solidFill>
      <a:schemeClr val="tx2">
        <a:lumMod val="40000"/>
        <a:lumOff val="60000"/>
      </a:schemeClr>
    </a:solidFill>
  </c:sp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5E2D3F-0BB6-4AD6-9100-3A83CA71752A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061393-BC8D-4C4B-90D7-9736CF4A8D7A}">
      <dgm:prSet phldrT="[Text]" custT="1"/>
      <dgm:spPr/>
      <dgm:t>
        <a:bodyPr/>
        <a:lstStyle/>
        <a:p>
          <a:r>
            <a:rPr lang="en-US" sz="1400" dirty="0"/>
            <a:t>Coconut shell charcoal</a:t>
          </a:r>
        </a:p>
      </dgm:t>
    </dgm:pt>
    <dgm:pt modelId="{17B08DB2-5337-42D5-980B-AE7534B02245}" type="parTrans" cxnId="{4FB90326-D739-4F27-A4B8-4F2FEF4700DA}">
      <dgm:prSet/>
      <dgm:spPr/>
      <dgm:t>
        <a:bodyPr/>
        <a:lstStyle/>
        <a:p>
          <a:endParaRPr lang="en-US" sz="1400"/>
        </a:p>
      </dgm:t>
    </dgm:pt>
    <dgm:pt modelId="{F14C3BAA-166B-4AF9-A54C-0AC4D6918AA5}" type="sibTrans" cxnId="{4FB90326-D739-4F27-A4B8-4F2FEF4700DA}">
      <dgm:prSet/>
      <dgm:spPr/>
      <dgm:t>
        <a:bodyPr/>
        <a:lstStyle/>
        <a:p>
          <a:endParaRPr lang="en-US" sz="1400"/>
        </a:p>
      </dgm:t>
    </dgm:pt>
    <dgm:pt modelId="{BBFBEF4A-3FF3-442F-87D2-F66DF5B4B440}">
      <dgm:prSet phldrT="[Text]" custT="1"/>
      <dgm:spPr/>
      <dgm:t>
        <a:bodyPr/>
        <a:lstStyle/>
        <a:p>
          <a:r>
            <a:rPr lang="en-US" sz="1400" dirty="0"/>
            <a:t>Dried coconut shells  in a barrel </a:t>
          </a:r>
        </a:p>
      </dgm:t>
    </dgm:pt>
    <dgm:pt modelId="{7CD81ECD-DD2D-48B3-A8F7-662F870633BB}" type="parTrans" cxnId="{8CD92EE0-174E-4A75-B389-D3F55E8A4BA3}">
      <dgm:prSet/>
      <dgm:spPr/>
      <dgm:t>
        <a:bodyPr/>
        <a:lstStyle/>
        <a:p>
          <a:endParaRPr lang="en-US" sz="1400"/>
        </a:p>
      </dgm:t>
    </dgm:pt>
    <dgm:pt modelId="{E6F5C0F1-C223-4BBF-9E74-1762C172FAE6}" type="sibTrans" cxnId="{8CD92EE0-174E-4A75-B389-D3F55E8A4BA3}">
      <dgm:prSet/>
      <dgm:spPr/>
      <dgm:t>
        <a:bodyPr/>
        <a:lstStyle/>
        <a:p>
          <a:endParaRPr lang="en-US" sz="1400"/>
        </a:p>
      </dgm:t>
    </dgm:pt>
    <dgm:pt modelId="{F17FBD3F-4B0A-4BAA-8AC0-F1C545260229}">
      <dgm:prSet phldrT="[Text]" custT="1"/>
      <dgm:spPr/>
      <dgm:t>
        <a:bodyPr/>
        <a:lstStyle/>
        <a:p>
          <a:r>
            <a:rPr lang="en-US" sz="1400" dirty="0"/>
            <a:t>Coconut petiole charcoal</a:t>
          </a:r>
        </a:p>
      </dgm:t>
    </dgm:pt>
    <dgm:pt modelId="{066D1BEF-795A-400E-9996-39C3E6C55284}" type="parTrans" cxnId="{4F460508-1EE7-47C8-B052-0829462A4557}">
      <dgm:prSet/>
      <dgm:spPr/>
      <dgm:t>
        <a:bodyPr/>
        <a:lstStyle/>
        <a:p>
          <a:endParaRPr lang="en-US" sz="1400"/>
        </a:p>
      </dgm:t>
    </dgm:pt>
    <dgm:pt modelId="{02D72DC0-5B6D-4A1B-8337-1487FB6ACE4F}" type="sibTrans" cxnId="{4F460508-1EE7-47C8-B052-0829462A4557}">
      <dgm:prSet/>
      <dgm:spPr/>
      <dgm:t>
        <a:bodyPr/>
        <a:lstStyle/>
        <a:p>
          <a:endParaRPr lang="en-US" sz="1400"/>
        </a:p>
      </dgm:t>
    </dgm:pt>
    <dgm:pt modelId="{4B969DA1-7A6C-44D7-A665-C111018B3E76}">
      <dgm:prSet phldrT="[Text]" custT="1"/>
      <dgm:spPr/>
      <dgm:t>
        <a:bodyPr/>
        <a:lstStyle/>
        <a:p>
          <a:r>
            <a:rPr lang="en-US" sz="1400" dirty="0"/>
            <a:t>Dried coconut petiole were cut into small pieces</a:t>
          </a:r>
        </a:p>
      </dgm:t>
    </dgm:pt>
    <dgm:pt modelId="{84FCB438-DA39-4C9A-BF20-AF8EFA6C9BDA}" type="parTrans" cxnId="{B5FB8E9C-D71E-49CD-B05D-A0D57FF8B113}">
      <dgm:prSet/>
      <dgm:spPr/>
      <dgm:t>
        <a:bodyPr/>
        <a:lstStyle/>
        <a:p>
          <a:endParaRPr lang="en-US" sz="1400"/>
        </a:p>
      </dgm:t>
    </dgm:pt>
    <dgm:pt modelId="{7421AB32-0845-4914-85DC-B1BCF1F3F79F}" type="sibTrans" cxnId="{B5FB8E9C-D71E-49CD-B05D-A0D57FF8B113}">
      <dgm:prSet/>
      <dgm:spPr/>
      <dgm:t>
        <a:bodyPr/>
        <a:lstStyle/>
        <a:p>
          <a:endParaRPr lang="en-US" sz="1400"/>
        </a:p>
      </dgm:t>
    </dgm:pt>
    <dgm:pt modelId="{B7FB31B3-555A-4B37-A868-FB0769BC3B7A}">
      <dgm:prSet phldrT="[Text]" custT="1"/>
      <dgm:spPr/>
      <dgm:t>
        <a:bodyPr/>
        <a:lstStyle/>
        <a:p>
          <a:r>
            <a:rPr lang="en-US" sz="1400" dirty="0"/>
            <a:t>Coconut petiole pieces were put into barrel and lid was </a:t>
          </a:r>
          <a:r>
            <a:rPr lang="en-US" sz="1400" dirty="0" err="1"/>
            <a:t>cloased</a:t>
          </a:r>
          <a:endParaRPr lang="en-US" sz="1400" dirty="0"/>
        </a:p>
      </dgm:t>
    </dgm:pt>
    <dgm:pt modelId="{3A68C627-A13A-4978-AE51-849A529E3CA9}" type="parTrans" cxnId="{0CB016F0-3192-462F-8F29-D8A6ED2B12AD}">
      <dgm:prSet/>
      <dgm:spPr/>
      <dgm:t>
        <a:bodyPr/>
        <a:lstStyle/>
        <a:p>
          <a:endParaRPr lang="en-US" sz="1400"/>
        </a:p>
      </dgm:t>
    </dgm:pt>
    <dgm:pt modelId="{E9AC4F02-9A99-4AC4-80AA-46CD33F23F5D}" type="sibTrans" cxnId="{0CB016F0-3192-462F-8F29-D8A6ED2B12AD}">
      <dgm:prSet/>
      <dgm:spPr/>
      <dgm:t>
        <a:bodyPr/>
        <a:lstStyle/>
        <a:p>
          <a:endParaRPr lang="en-US" sz="1400"/>
        </a:p>
      </dgm:t>
    </dgm:pt>
    <dgm:pt modelId="{04BD06AC-8E2B-4E10-90CF-39777F02D734}">
      <dgm:prSet phldrT="[Text]" custT="1"/>
      <dgm:spPr/>
      <dgm:t>
        <a:bodyPr/>
        <a:lstStyle/>
        <a:p>
          <a:r>
            <a:rPr lang="en-US" sz="1400" dirty="0"/>
            <a:t>Coconut sheath charcoal</a:t>
          </a:r>
        </a:p>
      </dgm:t>
    </dgm:pt>
    <dgm:pt modelId="{8F8566BC-A72D-4C3E-83FA-FFA3F6EB17ED}" type="parTrans" cxnId="{AF24E28E-47A3-40F9-A3AE-AAC5BA82BB98}">
      <dgm:prSet/>
      <dgm:spPr/>
      <dgm:t>
        <a:bodyPr/>
        <a:lstStyle/>
        <a:p>
          <a:endParaRPr lang="en-US" sz="1400"/>
        </a:p>
      </dgm:t>
    </dgm:pt>
    <dgm:pt modelId="{50A47757-0F92-493E-BF87-AC77684CF9BF}" type="sibTrans" cxnId="{AF24E28E-47A3-40F9-A3AE-AAC5BA82BB98}">
      <dgm:prSet/>
      <dgm:spPr/>
      <dgm:t>
        <a:bodyPr/>
        <a:lstStyle/>
        <a:p>
          <a:endParaRPr lang="en-US" sz="1400"/>
        </a:p>
      </dgm:t>
    </dgm:pt>
    <dgm:pt modelId="{46A94A29-91FD-4570-B0A9-5165D105DE02}">
      <dgm:prSet phldrT="[Text]" custT="1"/>
      <dgm:spPr/>
      <dgm:t>
        <a:bodyPr/>
        <a:lstStyle/>
        <a:p>
          <a:r>
            <a:rPr lang="en-US" sz="1400" dirty="0"/>
            <a:t>Dried coconut sheaths were put into the barrel</a:t>
          </a:r>
        </a:p>
      </dgm:t>
    </dgm:pt>
    <dgm:pt modelId="{CEE02758-028C-4A98-9E22-F61E845D5658}" type="parTrans" cxnId="{7BC0A13F-1A34-4F1E-B3C7-2D7A0088C354}">
      <dgm:prSet/>
      <dgm:spPr/>
      <dgm:t>
        <a:bodyPr/>
        <a:lstStyle/>
        <a:p>
          <a:endParaRPr lang="en-US" sz="1400"/>
        </a:p>
      </dgm:t>
    </dgm:pt>
    <dgm:pt modelId="{C73DD264-A02D-41A8-93A0-AA5F1DC33E52}" type="sibTrans" cxnId="{7BC0A13F-1A34-4F1E-B3C7-2D7A0088C354}">
      <dgm:prSet/>
      <dgm:spPr/>
      <dgm:t>
        <a:bodyPr/>
        <a:lstStyle/>
        <a:p>
          <a:endParaRPr lang="en-US" sz="1400"/>
        </a:p>
      </dgm:t>
    </dgm:pt>
    <dgm:pt modelId="{886FA11D-6B13-401C-B3E9-E8C2D6799223}">
      <dgm:prSet phldrT="[Text]" custT="1"/>
      <dgm:spPr/>
      <dgm:t>
        <a:bodyPr/>
        <a:lstStyle/>
        <a:p>
          <a:r>
            <a:rPr lang="en-US" sz="1400" dirty="0"/>
            <a:t>After 2 </a:t>
          </a:r>
          <a:r>
            <a:rPr lang="en-US" sz="1400" dirty="0" err="1"/>
            <a:t>hrs</a:t>
          </a:r>
          <a:r>
            <a:rPr lang="en-US" sz="1400" dirty="0"/>
            <a:t> partially burnt coconut sheaths were cooled and removed out</a:t>
          </a:r>
        </a:p>
      </dgm:t>
    </dgm:pt>
    <dgm:pt modelId="{0B6C9284-3D8B-4BCA-866A-D041F5DAE856}" type="parTrans" cxnId="{1D801AF0-3C21-414F-A0DB-D6F0FB568BCE}">
      <dgm:prSet/>
      <dgm:spPr/>
      <dgm:t>
        <a:bodyPr/>
        <a:lstStyle/>
        <a:p>
          <a:endParaRPr lang="en-US" sz="1400"/>
        </a:p>
      </dgm:t>
    </dgm:pt>
    <dgm:pt modelId="{3A00860B-DE43-4EFF-AC36-C01341AE7D6E}" type="sibTrans" cxnId="{1D801AF0-3C21-414F-A0DB-D6F0FB568BCE}">
      <dgm:prSet/>
      <dgm:spPr/>
      <dgm:t>
        <a:bodyPr/>
        <a:lstStyle/>
        <a:p>
          <a:endParaRPr lang="en-US" sz="1400"/>
        </a:p>
      </dgm:t>
    </dgm:pt>
    <dgm:pt modelId="{D1FDD52C-BA58-4FCD-B0AF-5D5AA4B20E55}">
      <dgm:prSet phldrT="[Text]" custT="1"/>
      <dgm:spPr/>
      <dgm:t>
        <a:bodyPr/>
        <a:lstStyle/>
        <a:p>
          <a:r>
            <a:rPr lang="en-US" sz="1400" dirty="0"/>
            <a:t>Burning under low O</a:t>
          </a:r>
          <a:r>
            <a:rPr lang="en-US" sz="1400" baseline="-25000" dirty="0"/>
            <a:t>2 </a:t>
          </a:r>
          <a:r>
            <a:rPr lang="en-US" sz="1400" baseline="0" dirty="0"/>
            <a:t>concentration</a:t>
          </a:r>
          <a:endParaRPr lang="en-US" sz="1400" dirty="0"/>
        </a:p>
      </dgm:t>
    </dgm:pt>
    <dgm:pt modelId="{823DC164-282D-47DC-A306-19D17C46A66B}" type="parTrans" cxnId="{467CFB91-C7EC-4314-96B0-C8D1DA305342}">
      <dgm:prSet/>
      <dgm:spPr/>
      <dgm:t>
        <a:bodyPr/>
        <a:lstStyle/>
        <a:p>
          <a:endParaRPr lang="en-US" sz="1400"/>
        </a:p>
      </dgm:t>
    </dgm:pt>
    <dgm:pt modelId="{68707A72-06A5-4572-BFB5-16E3AA5FD3B0}" type="sibTrans" cxnId="{467CFB91-C7EC-4314-96B0-C8D1DA305342}">
      <dgm:prSet/>
      <dgm:spPr/>
      <dgm:t>
        <a:bodyPr/>
        <a:lstStyle/>
        <a:p>
          <a:endParaRPr lang="en-US" sz="1400"/>
        </a:p>
      </dgm:t>
    </dgm:pt>
    <dgm:pt modelId="{4C484C34-E3DE-4E18-9655-C576A58C53C7}">
      <dgm:prSet phldrT="[Text]" custT="1"/>
      <dgm:spPr/>
      <dgm:t>
        <a:bodyPr/>
        <a:lstStyle/>
        <a:p>
          <a:r>
            <a:rPr lang="en-US" sz="1400" baseline="0" dirty="0"/>
            <a:t>After 4 </a:t>
          </a:r>
          <a:r>
            <a:rPr lang="en-US" sz="1400" baseline="0" dirty="0" err="1"/>
            <a:t>hrs</a:t>
          </a:r>
          <a:r>
            <a:rPr lang="en-US" sz="1400" baseline="0" dirty="0"/>
            <a:t>, burnt coconut shells were cooled by spraying water and removed out</a:t>
          </a:r>
        </a:p>
      </dgm:t>
    </dgm:pt>
    <dgm:pt modelId="{845DA68F-3A23-4EB2-B398-8F4B26EE37EB}" type="parTrans" cxnId="{A76CD99D-CD98-4AF9-92FA-538E701ED560}">
      <dgm:prSet/>
      <dgm:spPr/>
      <dgm:t>
        <a:bodyPr/>
        <a:lstStyle/>
        <a:p>
          <a:endParaRPr lang="en-US" sz="1400"/>
        </a:p>
      </dgm:t>
    </dgm:pt>
    <dgm:pt modelId="{C3D9A427-9AF6-4A96-AF30-5BE1A0D937F5}" type="sibTrans" cxnId="{A76CD99D-CD98-4AF9-92FA-538E701ED560}">
      <dgm:prSet/>
      <dgm:spPr/>
      <dgm:t>
        <a:bodyPr/>
        <a:lstStyle/>
        <a:p>
          <a:endParaRPr lang="en-US" sz="1400"/>
        </a:p>
      </dgm:t>
    </dgm:pt>
    <dgm:pt modelId="{8414C82C-B210-4038-B866-1691346EE905}">
      <dgm:prSet phldrT="[Text]" custT="1"/>
      <dgm:spPr/>
      <dgm:t>
        <a:bodyPr/>
        <a:lstStyle/>
        <a:p>
          <a:r>
            <a:rPr lang="en-US" sz="1400" dirty="0"/>
            <a:t>Burnt under low O</a:t>
          </a:r>
          <a:r>
            <a:rPr lang="en-US" sz="1400" baseline="-25000" dirty="0"/>
            <a:t>2</a:t>
          </a:r>
          <a:r>
            <a:rPr lang="en-US" sz="1400" baseline="0" dirty="0"/>
            <a:t> concentration</a:t>
          </a:r>
          <a:endParaRPr lang="en-US" sz="1400" dirty="0"/>
        </a:p>
      </dgm:t>
    </dgm:pt>
    <dgm:pt modelId="{0C614AF3-625F-4DBF-ADC5-9808BA9D2B33}" type="parTrans" cxnId="{71CD88AD-D65F-487B-ACC4-D4D943FA6E23}">
      <dgm:prSet/>
      <dgm:spPr/>
      <dgm:t>
        <a:bodyPr/>
        <a:lstStyle/>
        <a:p>
          <a:endParaRPr lang="en-US" sz="1400"/>
        </a:p>
      </dgm:t>
    </dgm:pt>
    <dgm:pt modelId="{23F66A65-BE67-4A4D-8F57-FDC54D31C3F6}" type="sibTrans" cxnId="{71CD88AD-D65F-487B-ACC4-D4D943FA6E23}">
      <dgm:prSet/>
      <dgm:spPr/>
      <dgm:t>
        <a:bodyPr/>
        <a:lstStyle/>
        <a:p>
          <a:endParaRPr lang="en-US" sz="1400"/>
        </a:p>
      </dgm:t>
    </dgm:pt>
    <dgm:pt modelId="{6471C6A2-EB32-48D2-9F8F-CDACF4D9FC04}">
      <dgm:prSet phldrT="[Text]" custT="1"/>
      <dgm:spPr/>
      <dgm:t>
        <a:bodyPr/>
        <a:lstStyle/>
        <a:p>
          <a:r>
            <a:rPr lang="en-US" sz="1400" dirty="0"/>
            <a:t>After 3 </a:t>
          </a:r>
          <a:r>
            <a:rPr lang="en-US" sz="1400" dirty="0" err="1"/>
            <a:t>hrs</a:t>
          </a:r>
          <a:r>
            <a:rPr lang="en-US" sz="1400" dirty="0"/>
            <a:t>, partially burnt petiole pieces were cooled and removed out</a:t>
          </a:r>
        </a:p>
      </dgm:t>
    </dgm:pt>
    <dgm:pt modelId="{21AE815F-83AF-4C38-82AF-C0F7DD438C5D}" type="parTrans" cxnId="{5868D122-8CB8-45D3-94BA-F3B82A0EA095}">
      <dgm:prSet/>
      <dgm:spPr/>
      <dgm:t>
        <a:bodyPr/>
        <a:lstStyle/>
        <a:p>
          <a:endParaRPr lang="en-US" sz="1400"/>
        </a:p>
      </dgm:t>
    </dgm:pt>
    <dgm:pt modelId="{AAD23A56-148A-425D-8D45-0197C3D85984}" type="sibTrans" cxnId="{5868D122-8CB8-45D3-94BA-F3B82A0EA095}">
      <dgm:prSet/>
      <dgm:spPr/>
      <dgm:t>
        <a:bodyPr/>
        <a:lstStyle/>
        <a:p>
          <a:endParaRPr lang="en-US" sz="1400"/>
        </a:p>
      </dgm:t>
    </dgm:pt>
    <dgm:pt modelId="{269AF11F-4F2B-4FB4-9F41-3BC7A033165F}">
      <dgm:prSet phldrT="[Text]" custT="1"/>
      <dgm:spPr/>
      <dgm:t>
        <a:bodyPr/>
        <a:lstStyle/>
        <a:p>
          <a:r>
            <a:rPr lang="en-US" sz="1400" dirty="0"/>
            <a:t>Burnt under low O</a:t>
          </a:r>
          <a:r>
            <a:rPr lang="en-US" sz="1400" baseline="-25000" dirty="0"/>
            <a:t>2</a:t>
          </a:r>
          <a:r>
            <a:rPr lang="en-US" sz="1400" baseline="0" dirty="0"/>
            <a:t> concentration</a:t>
          </a:r>
          <a:endParaRPr lang="en-US" sz="1400" dirty="0"/>
        </a:p>
      </dgm:t>
    </dgm:pt>
    <dgm:pt modelId="{44E12CBA-8F8A-4862-B9DF-7D24C3B02F41}" type="parTrans" cxnId="{1D0B8CD7-437D-4552-A053-FB866D967F4C}">
      <dgm:prSet/>
      <dgm:spPr/>
      <dgm:t>
        <a:bodyPr/>
        <a:lstStyle/>
        <a:p>
          <a:endParaRPr lang="en-US" sz="1400"/>
        </a:p>
      </dgm:t>
    </dgm:pt>
    <dgm:pt modelId="{92E688DB-BFB2-4009-AB51-0913641C8B56}" type="sibTrans" cxnId="{1D0B8CD7-437D-4552-A053-FB866D967F4C}">
      <dgm:prSet/>
      <dgm:spPr/>
      <dgm:t>
        <a:bodyPr/>
        <a:lstStyle/>
        <a:p>
          <a:endParaRPr lang="en-US" sz="1400"/>
        </a:p>
      </dgm:t>
    </dgm:pt>
    <dgm:pt modelId="{0CAEF51D-AFEA-44EF-BBB7-EF2B0E87E5D0}" type="pres">
      <dgm:prSet presAssocID="{9E5E2D3F-0BB6-4AD6-9100-3A83CA71752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AD9DD6-1C5D-45F9-B254-788261B34E31}" type="pres">
      <dgm:prSet presAssocID="{40061393-BC8D-4C4B-90D7-9736CF4A8D7A}" presName="vertFlow" presStyleCnt="0"/>
      <dgm:spPr/>
    </dgm:pt>
    <dgm:pt modelId="{2F2B8CFB-B217-4E70-B9E1-52779DC989EC}" type="pres">
      <dgm:prSet presAssocID="{40061393-BC8D-4C4B-90D7-9736CF4A8D7A}" presName="header" presStyleLbl="node1" presStyleIdx="0" presStyleCnt="3"/>
      <dgm:spPr/>
      <dgm:t>
        <a:bodyPr/>
        <a:lstStyle/>
        <a:p>
          <a:endParaRPr lang="en-US"/>
        </a:p>
      </dgm:t>
    </dgm:pt>
    <dgm:pt modelId="{5D7EC7CB-40A3-4200-BBED-A9613ABEA2E3}" type="pres">
      <dgm:prSet presAssocID="{7CD81ECD-DD2D-48B3-A8F7-662F870633BB}" presName="parTrans" presStyleLbl="sibTrans2D1" presStyleIdx="0" presStyleCnt="10"/>
      <dgm:spPr/>
      <dgm:t>
        <a:bodyPr/>
        <a:lstStyle/>
        <a:p>
          <a:endParaRPr lang="en-US"/>
        </a:p>
      </dgm:t>
    </dgm:pt>
    <dgm:pt modelId="{5307C7FE-383B-49DD-BCD3-DB9E2499F853}" type="pres">
      <dgm:prSet presAssocID="{BBFBEF4A-3FF3-442F-87D2-F66DF5B4B440}" presName="child" presStyleLbl="alignAccFollow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D9B2B-510A-4375-B1C9-EC50BD28E50E}" type="pres">
      <dgm:prSet presAssocID="{E6F5C0F1-C223-4BBF-9E74-1762C172FAE6}" presName="sibTrans" presStyleLbl="sibTrans2D1" presStyleIdx="1" presStyleCnt="10"/>
      <dgm:spPr/>
      <dgm:t>
        <a:bodyPr/>
        <a:lstStyle/>
        <a:p>
          <a:endParaRPr lang="en-US"/>
        </a:p>
      </dgm:t>
    </dgm:pt>
    <dgm:pt modelId="{E37E6374-90AF-4847-A4F6-7DE31424F1F8}" type="pres">
      <dgm:prSet presAssocID="{D1FDD52C-BA58-4FCD-B0AF-5D5AA4B20E55}" presName="child" presStyleLbl="alignAccFollow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0A24F6-116F-4BD0-9337-899ACAC062F5}" type="pres">
      <dgm:prSet presAssocID="{68707A72-06A5-4572-BFB5-16E3AA5FD3B0}" presName="sibTrans" presStyleLbl="sibTrans2D1" presStyleIdx="2" presStyleCnt="10"/>
      <dgm:spPr/>
      <dgm:t>
        <a:bodyPr/>
        <a:lstStyle/>
        <a:p>
          <a:endParaRPr lang="en-US"/>
        </a:p>
      </dgm:t>
    </dgm:pt>
    <dgm:pt modelId="{CC037FC1-0020-4529-BB66-B7282C93663E}" type="pres">
      <dgm:prSet presAssocID="{4C484C34-E3DE-4E18-9655-C576A58C53C7}" presName="child" presStyleLbl="alignAccFollow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5D8C59-B8F4-4B5B-8C37-62C0FFC052AB}" type="pres">
      <dgm:prSet presAssocID="{40061393-BC8D-4C4B-90D7-9736CF4A8D7A}" presName="hSp" presStyleCnt="0"/>
      <dgm:spPr/>
    </dgm:pt>
    <dgm:pt modelId="{9B8579FA-474D-4B2A-AB95-B64B38BF7C0A}" type="pres">
      <dgm:prSet presAssocID="{F17FBD3F-4B0A-4BAA-8AC0-F1C545260229}" presName="vertFlow" presStyleCnt="0"/>
      <dgm:spPr/>
    </dgm:pt>
    <dgm:pt modelId="{F7E50602-3871-4FEF-9316-9C56006BCF55}" type="pres">
      <dgm:prSet presAssocID="{F17FBD3F-4B0A-4BAA-8AC0-F1C545260229}" presName="header" presStyleLbl="node1" presStyleIdx="1" presStyleCnt="3"/>
      <dgm:spPr/>
      <dgm:t>
        <a:bodyPr/>
        <a:lstStyle/>
        <a:p>
          <a:endParaRPr lang="en-US"/>
        </a:p>
      </dgm:t>
    </dgm:pt>
    <dgm:pt modelId="{29ECF6C7-8535-43F7-BC29-0A44C5015D74}" type="pres">
      <dgm:prSet presAssocID="{84FCB438-DA39-4C9A-BF20-AF8EFA6C9BDA}" presName="parTrans" presStyleLbl="sibTrans2D1" presStyleIdx="3" presStyleCnt="10"/>
      <dgm:spPr/>
      <dgm:t>
        <a:bodyPr/>
        <a:lstStyle/>
        <a:p>
          <a:endParaRPr lang="en-US"/>
        </a:p>
      </dgm:t>
    </dgm:pt>
    <dgm:pt modelId="{B94A2883-15AA-437B-8F71-A4E4E3693EF3}" type="pres">
      <dgm:prSet presAssocID="{4B969DA1-7A6C-44D7-A665-C111018B3E76}" presName="child" presStyleLbl="alignAccFollow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89C9DC-0783-4D4E-AA2E-82855535CB6F}" type="pres">
      <dgm:prSet presAssocID="{7421AB32-0845-4914-85DC-B1BCF1F3F79F}" presName="sibTrans" presStyleLbl="sibTrans2D1" presStyleIdx="4" presStyleCnt="10"/>
      <dgm:spPr/>
      <dgm:t>
        <a:bodyPr/>
        <a:lstStyle/>
        <a:p>
          <a:endParaRPr lang="en-US"/>
        </a:p>
      </dgm:t>
    </dgm:pt>
    <dgm:pt modelId="{0FB33421-0FDB-4791-8248-2FAF69A16307}" type="pres">
      <dgm:prSet presAssocID="{B7FB31B3-555A-4B37-A868-FB0769BC3B7A}" presName="child" presStyleLbl="alignAccFollow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DA6859-3C91-44D4-A879-FBD3B3558D1E}" type="pres">
      <dgm:prSet presAssocID="{E9AC4F02-9A99-4AC4-80AA-46CD33F23F5D}" presName="sibTrans" presStyleLbl="sibTrans2D1" presStyleIdx="5" presStyleCnt="10"/>
      <dgm:spPr/>
      <dgm:t>
        <a:bodyPr/>
        <a:lstStyle/>
        <a:p>
          <a:endParaRPr lang="en-US"/>
        </a:p>
      </dgm:t>
    </dgm:pt>
    <dgm:pt modelId="{475A19D5-8D36-4564-B5EC-534C0DC5944D}" type="pres">
      <dgm:prSet presAssocID="{8414C82C-B210-4038-B866-1691346EE905}" presName="child" presStyleLbl="alignAccFollow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6FFFA1-F1F7-4EEF-8C53-102F74B79D96}" type="pres">
      <dgm:prSet presAssocID="{23F66A65-BE67-4A4D-8F57-FDC54D31C3F6}" presName="sibTrans" presStyleLbl="sibTrans2D1" presStyleIdx="6" presStyleCnt="10"/>
      <dgm:spPr/>
      <dgm:t>
        <a:bodyPr/>
        <a:lstStyle/>
        <a:p>
          <a:endParaRPr lang="en-US"/>
        </a:p>
      </dgm:t>
    </dgm:pt>
    <dgm:pt modelId="{3A165451-497B-48AF-9608-7656C380AE0B}" type="pres">
      <dgm:prSet presAssocID="{6471C6A2-EB32-48D2-9F8F-CDACF4D9FC04}" presName="child" presStyleLbl="alignAccFollow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6A48C9-89A9-4A7A-B56B-225515088EB2}" type="pres">
      <dgm:prSet presAssocID="{F17FBD3F-4B0A-4BAA-8AC0-F1C545260229}" presName="hSp" presStyleCnt="0"/>
      <dgm:spPr/>
    </dgm:pt>
    <dgm:pt modelId="{A606F362-909E-4579-97F8-025B8B2E57DC}" type="pres">
      <dgm:prSet presAssocID="{04BD06AC-8E2B-4E10-90CF-39777F02D734}" presName="vertFlow" presStyleCnt="0"/>
      <dgm:spPr/>
    </dgm:pt>
    <dgm:pt modelId="{6DB440B5-7C8F-449B-8D5E-B5A98D4AA48D}" type="pres">
      <dgm:prSet presAssocID="{04BD06AC-8E2B-4E10-90CF-39777F02D734}" presName="header" presStyleLbl="node1" presStyleIdx="2" presStyleCnt="3"/>
      <dgm:spPr/>
      <dgm:t>
        <a:bodyPr/>
        <a:lstStyle/>
        <a:p>
          <a:endParaRPr lang="en-US"/>
        </a:p>
      </dgm:t>
    </dgm:pt>
    <dgm:pt modelId="{40A00237-E965-493E-BCBE-5E76D2687734}" type="pres">
      <dgm:prSet presAssocID="{CEE02758-028C-4A98-9E22-F61E845D5658}" presName="parTrans" presStyleLbl="sibTrans2D1" presStyleIdx="7" presStyleCnt="10"/>
      <dgm:spPr/>
      <dgm:t>
        <a:bodyPr/>
        <a:lstStyle/>
        <a:p>
          <a:endParaRPr lang="en-US"/>
        </a:p>
      </dgm:t>
    </dgm:pt>
    <dgm:pt modelId="{23A05A64-3D5C-4240-BB69-614211829423}" type="pres">
      <dgm:prSet presAssocID="{46A94A29-91FD-4570-B0A9-5165D105DE02}" presName="child" presStyleLbl="alignAccFollow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7D108-530C-4347-BEA8-FFDEFAB88924}" type="pres">
      <dgm:prSet presAssocID="{C73DD264-A02D-41A8-93A0-AA5F1DC33E52}" presName="sibTrans" presStyleLbl="sibTrans2D1" presStyleIdx="8" presStyleCnt="10"/>
      <dgm:spPr/>
      <dgm:t>
        <a:bodyPr/>
        <a:lstStyle/>
        <a:p>
          <a:endParaRPr lang="en-US"/>
        </a:p>
      </dgm:t>
    </dgm:pt>
    <dgm:pt modelId="{63896212-A2F3-4A04-81C7-E9E088775894}" type="pres">
      <dgm:prSet presAssocID="{269AF11F-4F2B-4FB4-9F41-3BC7A033165F}" presName="child" presStyleLbl="alignAccFollow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7E728E-E4C5-4188-BE52-706E2F51A7F6}" type="pres">
      <dgm:prSet presAssocID="{92E688DB-BFB2-4009-AB51-0913641C8B56}" presName="sibTrans" presStyleLbl="sibTrans2D1" presStyleIdx="9" presStyleCnt="10"/>
      <dgm:spPr/>
      <dgm:t>
        <a:bodyPr/>
        <a:lstStyle/>
        <a:p>
          <a:endParaRPr lang="en-US"/>
        </a:p>
      </dgm:t>
    </dgm:pt>
    <dgm:pt modelId="{420034B3-2136-4650-AC3E-449326EB4944}" type="pres">
      <dgm:prSet presAssocID="{886FA11D-6B13-401C-B3E9-E8C2D6799223}" presName="child" presStyleLbl="alignAccFollow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FB8E9C-D71E-49CD-B05D-A0D57FF8B113}" srcId="{F17FBD3F-4B0A-4BAA-8AC0-F1C545260229}" destId="{4B969DA1-7A6C-44D7-A665-C111018B3E76}" srcOrd="0" destOrd="0" parTransId="{84FCB438-DA39-4C9A-BF20-AF8EFA6C9BDA}" sibTransId="{7421AB32-0845-4914-85DC-B1BCF1F3F79F}"/>
    <dgm:cxn modelId="{CFBC1266-3088-4F83-93F0-3E244380AE6A}" type="presOf" srcId="{84FCB438-DA39-4C9A-BF20-AF8EFA6C9BDA}" destId="{29ECF6C7-8535-43F7-BC29-0A44C5015D74}" srcOrd="0" destOrd="0" presId="urn:microsoft.com/office/officeart/2005/8/layout/lProcess1"/>
    <dgm:cxn modelId="{14DBEC57-6C6F-4789-929B-9FCB154812BE}" type="presOf" srcId="{8414C82C-B210-4038-B866-1691346EE905}" destId="{475A19D5-8D36-4564-B5EC-534C0DC5944D}" srcOrd="0" destOrd="0" presId="urn:microsoft.com/office/officeart/2005/8/layout/lProcess1"/>
    <dgm:cxn modelId="{1D801AF0-3C21-414F-A0DB-D6F0FB568BCE}" srcId="{04BD06AC-8E2B-4E10-90CF-39777F02D734}" destId="{886FA11D-6B13-401C-B3E9-E8C2D6799223}" srcOrd="2" destOrd="0" parTransId="{0B6C9284-3D8B-4BCA-866A-D041F5DAE856}" sibTransId="{3A00860B-DE43-4EFF-AC36-C01341AE7D6E}"/>
    <dgm:cxn modelId="{7BC0A13F-1A34-4F1E-B3C7-2D7A0088C354}" srcId="{04BD06AC-8E2B-4E10-90CF-39777F02D734}" destId="{46A94A29-91FD-4570-B0A9-5165D105DE02}" srcOrd="0" destOrd="0" parTransId="{CEE02758-028C-4A98-9E22-F61E845D5658}" sibTransId="{C73DD264-A02D-41A8-93A0-AA5F1DC33E52}"/>
    <dgm:cxn modelId="{A76CD99D-CD98-4AF9-92FA-538E701ED560}" srcId="{40061393-BC8D-4C4B-90D7-9736CF4A8D7A}" destId="{4C484C34-E3DE-4E18-9655-C576A58C53C7}" srcOrd="2" destOrd="0" parTransId="{845DA68F-3A23-4EB2-B398-8F4B26EE37EB}" sibTransId="{C3D9A427-9AF6-4A96-AF30-5BE1A0D937F5}"/>
    <dgm:cxn modelId="{5413AB53-4265-4629-8CF5-9D5EC49F386C}" type="presOf" srcId="{4B969DA1-7A6C-44D7-A665-C111018B3E76}" destId="{B94A2883-15AA-437B-8F71-A4E4E3693EF3}" srcOrd="0" destOrd="0" presId="urn:microsoft.com/office/officeart/2005/8/layout/lProcess1"/>
    <dgm:cxn modelId="{789CC786-0C8A-40FF-BFFF-98EDB1337D5D}" type="presOf" srcId="{7CD81ECD-DD2D-48B3-A8F7-662F870633BB}" destId="{5D7EC7CB-40A3-4200-BBED-A9613ABEA2E3}" srcOrd="0" destOrd="0" presId="urn:microsoft.com/office/officeart/2005/8/layout/lProcess1"/>
    <dgm:cxn modelId="{4F460508-1EE7-47C8-B052-0829462A4557}" srcId="{9E5E2D3F-0BB6-4AD6-9100-3A83CA71752A}" destId="{F17FBD3F-4B0A-4BAA-8AC0-F1C545260229}" srcOrd="1" destOrd="0" parTransId="{066D1BEF-795A-400E-9996-39C3E6C55284}" sibTransId="{02D72DC0-5B6D-4A1B-8337-1487FB6ACE4F}"/>
    <dgm:cxn modelId="{55242BC1-800A-40F2-936D-67468EDCC3D3}" type="presOf" srcId="{BBFBEF4A-3FF3-442F-87D2-F66DF5B4B440}" destId="{5307C7FE-383B-49DD-BCD3-DB9E2499F853}" srcOrd="0" destOrd="0" presId="urn:microsoft.com/office/officeart/2005/8/layout/lProcess1"/>
    <dgm:cxn modelId="{8F7EC032-EC75-4D12-A5D0-908DB9FB6494}" type="presOf" srcId="{C73DD264-A02D-41A8-93A0-AA5F1DC33E52}" destId="{ECB7D108-530C-4347-BEA8-FFDEFAB88924}" srcOrd="0" destOrd="0" presId="urn:microsoft.com/office/officeart/2005/8/layout/lProcess1"/>
    <dgm:cxn modelId="{43A744D4-DA6F-40B7-8E48-D41D85C1A446}" type="presOf" srcId="{46A94A29-91FD-4570-B0A9-5165D105DE02}" destId="{23A05A64-3D5C-4240-BB69-614211829423}" srcOrd="0" destOrd="0" presId="urn:microsoft.com/office/officeart/2005/8/layout/lProcess1"/>
    <dgm:cxn modelId="{5868D122-8CB8-45D3-94BA-F3B82A0EA095}" srcId="{F17FBD3F-4B0A-4BAA-8AC0-F1C545260229}" destId="{6471C6A2-EB32-48D2-9F8F-CDACF4D9FC04}" srcOrd="3" destOrd="0" parTransId="{21AE815F-83AF-4C38-82AF-C0F7DD438C5D}" sibTransId="{AAD23A56-148A-425D-8D45-0197C3D85984}"/>
    <dgm:cxn modelId="{98C40C3C-4037-4CC6-97DD-F55A69B4B6E6}" type="presOf" srcId="{6471C6A2-EB32-48D2-9F8F-CDACF4D9FC04}" destId="{3A165451-497B-48AF-9608-7656C380AE0B}" srcOrd="0" destOrd="0" presId="urn:microsoft.com/office/officeart/2005/8/layout/lProcess1"/>
    <dgm:cxn modelId="{4CFBC7F0-61B8-4018-846A-7DD7A006FB2D}" type="presOf" srcId="{E9AC4F02-9A99-4AC4-80AA-46CD33F23F5D}" destId="{3FDA6859-3C91-44D4-A879-FBD3B3558D1E}" srcOrd="0" destOrd="0" presId="urn:microsoft.com/office/officeart/2005/8/layout/lProcess1"/>
    <dgm:cxn modelId="{1737F78B-BDF9-414E-BF9D-8BE84DB9EB13}" type="presOf" srcId="{04BD06AC-8E2B-4E10-90CF-39777F02D734}" destId="{6DB440B5-7C8F-449B-8D5E-B5A98D4AA48D}" srcOrd="0" destOrd="0" presId="urn:microsoft.com/office/officeart/2005/8/layout/lProcess1"/>
    <dgm:cxn modelId="{467CFB91-C7EC-4314-96B0-C8D1DA305342}" srcId="{40061393-BC8D-4C4B-90D7-9736CF4A8D7A}" destId="{D1FDD52C-BA58-4FCD-B0AF-5D5AA4B20E55}" srcOrd="1" destOrd="0" parTransId="{823DC164-282D-47DC-A306-19D17C46A66B}" sibTransId="{68707A72-06A5-4572-BFB5-16E3AA5FD3B0}"/>
    <dgm:cxn modelId="{0CB016F0-3192-462F-8F29-D8A6ED2B12AD}" srcId="{F17FBD3F-4B0A-4BAA-8AC0-F1C545260229}" destId="{B7FB31B3-555A-4B37-A868-FB0769BC3B7A}" srcOrd="1" destOrd="0" parTransId="{3A68C627-A13A-4978-AE51-849A529E3CA9}" sibTransId="{E9AC4F02-9A99-4AC4-80AA-46CD33F23F5D}"/>
    <dgm:cxn modelId="{1D0B8CD7-437D-4552-A053-FB866D967F4C}" srcId="{04BD06AC-8E2B-4E10-90CF-39777F02D734}" destId="{269AF11F-4F2B-4FB4-9F41-3BC7A033165F}" srcOrd="1" destOrd="0" parTransId="{44E12CBA-8F8A-4862-B9DF-7D24C3B02F41}" sibTransId="{92E688DB-BFB2-4009-AB51-0913641C8B56}"/>
    <dgm:cxn modelId="{C20AB625-1D4F-4476-90BB-87946B6EE1DB}" type="presOf" srcId="{269AF11F-4F2B-4FB4-9F41-3BC7A033165F}" destId="{63896212-A2F3-4A04-81C7-E9E088775894}" srcOrd="0" destOrd="0" presId="urn:microsoft.com/office/officeart/2005/8/layout/lProcess1"/>
    <dgm:cxn modelId="{4FB90326-D739-4F27-A4B8-4F2FEF4700DA}" srcId="{9E5E2D3F-0BB6-4AD6-9100-3A83CA71752A}" destId="{40061393-BC8D-4C4B-90D7-9736CF4A8D7A}" srcOrd="0" destOrd="0" parTransId="{17B08DB2-5337-42D5-980B-AE7534B02245}" sibTransId="{F14C3BAA-166B-4AF9-A54C-0AC4D6918AA5}"/>
    <dgm:cxn modelId="{3F6E0596-7FA7-4BD8-9466-1F1D5BD68B95}" type="presOf" srcId="{F17FBD3F-4B0A-4BAA-8AC0-F1C545260229}" destId="{F7E50602-3871-4FEF-9316-9C56006BCF55}" srcOrd="0" destOrd="0" presId="urn:microsoft.com/office/officeart/2005/8/layout/lProcess1"/>
    <dgm:cxn modelId="{55DBF3C5-D1D0-4236-A79B-86A312E8F0C8}" type="presOf" srcId="{9E5E2D3F-0BB6-4AD6-9100-3A83CA71752A}" destId="{0CAEF51D-AFEA-44EF-BBB7-EF2B0E87E5D0}" srcOrd="0" destOrd="0" presId="urn:microsoft.com/office/officeart/2005/8/layout/lProcess1"/>
    <dgm:cxn modelId="{71CD88AD-D65F-487B-ACC4-D4D943FA6E23}" srcId="{F17FBD3F-4B0A-4BAA-8AC0-F1C545260229}" destId="{8414C82C-B210-4038-B866-1691346EE905}" srcOrd="2" destOrd="0" parTransId="{0C614AF3-625F-4DBF-ADC5-9808BA9D2B33}" sibTransId="{23F66A65-BE67-4A4D-8F57-FDC54D31C3F6}"/>
    <dgm:cxn modelId="{8F963D94-EB8C-44A6-96DC-8B2C358D3FEF}" type="presOf" srcId="{D1FDD52C-BA58-4FCD-B0AF-5D5AA4B20E55}" destId="{E37E6374-90AF-4847-A4F6-7DE31424F1F8}" srcOrd="0" destOrd="0" presId="urn:microsoft.com/office/officeart/2005/8/layout/lProcess1"/>
    <dgm:cxn modelId="{AF24E28E-47A3-40F9-A3AE-AAC5BA82BB98}" srcId="{9E5E2D3F-0BB6-4AD6-9100-3A83CA71752A}" destId="{04BD06AC-8E2B-4E10-90CF-39777F02D734}" srcOrd="2" destOrd="0" parTransId="{8F8566BC-A72D-4C3E-83FA-FFA3F6EB17ED}" sibTransId="{50A47757-0F92-493E-BF87-AC77684CF9BF}"/>
    <dgm:cxn modelId="{4E97C1A3-ADCA-4317-95A2-18F91A8E75E1}" type="presOf" srcId="{92E688DB-BFB2-4009-AB51-0913641C8B56}" destId="{C07E728E-E4C5-4188-BE52-706E2F51A7F6}" srcOrd="0" destOrd="0" presId="urn:microsoft.com/office/officeart/2005/8/layout/lProcess1"/>
    <dgm:cxn modelId="{8CD92EE0-174E-4A75-B389-D3F55E8A4BA3}" srcId="{40061393-BC8D-4C4B-90D7-9736CF4A8D7A}" destId="{BBFBEF4A-3FF3-442F-87D2-F66DF5B4B440}" srcOrd="0" destOrd="0" parTransId="{7CD81ECD-DD2D-48B3-A8F7-662F870633BB}" sibTransId="{E6F5C0F1-C223-4BBF-9E74-1762C172FAE6}"/>
    <dgm:cxn modelId="{F500535C-9A3A-453B-9A9E-C094CE558721}" type="presOf" srcId="{7421AB32-0845-4914-85DC-B1BCF1F3F79F}" destId="{7089C9DC-0783-4D4E-AA2E-82855535CB6F}" srcOrd="0" destOrd="0" presId="urn:microsoft.com/office/officeart/2005/8/layout/lProcess1"/>
    <dgm:cxn modelId="{EE7534DB-9D08-4776-BDD6-F0713CCCEBC6}" type="presOf" srcId="{68707A72-06A5-4572-BFB5-16E3AA5FD3B0}" destId="{C80A24F6-116F-4BD0-9337-899ACAC062F5}" srcOrd="0" destOrd="0" presId="urn:microsoft.com/office/officeart/2005/8/layout/lProcess1"/>
    <dgm:cxn modelId="{CCBE5878-E24A-4836-B473-990BC6AB5CE4}" type="presOf" srcId="{4C484C34-E3DE-4E18-9655-C576A58C53C7}" destId="{CC037FC1-0020-4529-BB66-B7282C93663E}" srcOrd="0" destOrd="0" presId="urn:microsoft.com/office/officeart/2005/8/layout/lProcess1"/>
    <dgm:cxn modelId="{8ECCD263-187D-4EA4-B8B8-F16F74837ADF}" type="presOf" srcId="{B7FB31B3-555A-4B37-A868-FB0769BC3B7A}" destId="{0FB33421-0FDB-4791-8248-2FAF69A16307}" srcOrd="0" destOrd="0" presId="urn:microsoft.com/office/officeart/2005/8/layout/lProcess1"/>
    <dgm:cxn modelId="{7DB66415-F298-4478-ACED-D4415C9F31E4}" type="presOf" srcId="{23F66A65-BE67-4A4D-8F57-FDC54D31C3F6}" destId="{D56FFFA1-F1F7-4EEF-8C53-102F74B79D96}" srcOrd="0" destOrd="0" presId="urn:microsoft.com/office/officeart/2005/8/layout/lProcess1"/>
    <dgm:cxn modelId="{AF319B3B-7580-4055-9A15-8DE9039B4D95}" type="presOf" srcId="{CEE02758-028C-4A98-9E22-F61E845D5658}" destId="{40A00237-E965-493E-BCBE-5E76D2687734}" srcOrd="0" destOrd="0" presId="urn:microsoft.com/office/officeart/2005/8/layout/lProcess1"/>
    <dgm:cxn modelId="{1A407D01-8C27-4E80-98E5-23EF4E30C6F1}" type="presOf" srcId="{886FA11D-6B13-401C-B3E9-E8C2D6799223}" destId="{420034B3-2136-4650-AC3E-449326EB4944}" srcOrd="0" destOrd="0" presId="urn:microsoft.com/office/officeart/2005/8/layout/lProcess1"/>
    <dgm:cxn modelId="{B5E7EF9B-BB3C-47F9-9FEF-F24204B1FFE9}" type="presOf" srcId="{40061393-BC8D-4C4B-90D7-9736CF4A8D7A}" destId="{2F2B8CFB-B217-4E70-B9E1-52779DC989EC}" srcOrd="0" destOrd="0" presId="urn:microsoft.com/office/officeart/2005/8/layout/lProcess1"/>
    <dgm:cxn modelId="{27689541-49B9-455C-9AF7-116E0B47AB59}" type="presOf" srcId="{E6F5C0F1-C223-4BBF-9E74-1762C172FAE6}" destId="{38FD9B2B-510A-4375-B1C9-EC50BD28E50E}" srcOrd="0" destOrd="0" presId="urn:microsoft.com/office/officeart/2005/8/layout/lProcess1"/>
    <dgm:cxn modelId="{8859060F-6158-4230-9C80-C7C40A86F2D0}" type="presParOf" srcId="{0CAEF51D-AFEA-44EF-BBB7-EF2B0E87E5D0}" destId="{6CAD9DD6-1C5D-45F9-B254-788261B34E31}" srcOrd="0" destOrd="0" presId="urn:microsoft.com/office/officeart/2005/8/layout/lProcess1"/>
    <dgm:cxn modelId="{CFE39523-144D-44C6-9FEC-F2A81F181D1D}" type="presParOf" srcId="{6CAD9DD6-1C5D-45F9-B254-788261B34E31}" destId="{2F2B8CFB-B217-4E70-B9E1-52779DC989EC}" srcOrd="0" destOrd="0" presId="urn:microsoft.com/office/officeart/2005/8/layout/lProcess1"/>
    <dgm:cxn modelId="{2F0DCE39-22A3-407C-B230-AC695587BCC4}" type="presParOf" srcId="{6CAD9DD6-1C5D-45F9-B254-788261B34E31}" destId="{5D7EC7CB-40A3-4200-BBED-A9613ABEA2E3}" srcOrd="1" destOrd="0" presId="urn:microsoft.com/office/officeart/2005/8/layout/lProcess1"/>
    <dgm:cxn modelId="{11854451-DB39-4BA4-BC44-1AFD1F99A529}" type="presParOf" srcId="{6CAD9DD6-1C5D-45F9-B254-788261B34E31}" destId="{5307C7FE-383B-49DD-BCD3-DB9E2499F853}" srcOrd="2" destOrd="0" presId="urn:microsoft.com/office/officeart/2005/8/layout/lProcess1"/>
    <dgm:cxn modelId="{5E793A8D-4CDB-4AC2-8A1B-111FA8768B3F}" type="presParOf" srcId="{6CAD9DD6-1C5D-45F9-B254-788261B34E31}" destId="{38FD9B2B-510A-4375-B1C9-EC50BD28E50E}" srcOrd="3" destOrd="0" presId="urn:microsoft.com/office/officeart/2005/8/layout/lProcess1"/>
    <dgm:cxn modelId="{D1A8289F-8433-4049-803F-65398B6F5193}" type="presParOf" srcId="{6CAD9DD6-1C5D-45F9-B254-788261B34E31}" destId="{E37E6374-90AF-4847-A4F6-7DE31424F1F8}" srcOrd="4" destOrd="0" presId="urn:microsoft.com/office/officeart/2005/8/layout/lProcess1"/>
    <dgm:cxn modelId="{A993C93E-C2EA-426A-ACAD-69896D552040}" type="presParOf" srcId="{6CAD9DD6-1C5D-45F9-B254-788261B34E31}" destId="{C80A24F6-116F-4BD0-9337-899ACAC062F5}" srcOrd="5" destOrd="0" presId="urn:microsoft.com/office/officeart/2005/8/layout/lProcess1"/>
    <dgm:cxn modelId="{E8A4C8AA-F570-41F4-8645-D139FE548B43}" type="presParOf" srcId="{6CAD9DD6-1C5D-45F9-B254-788261B34E31}" destId="{CC037FC1-0020-4529-BB66-B7282C93663E}" srcOrd="6" destOrd="0" presId="urn:microsoft.com/office/officeart/2005/8/layout/lProcess1"/>
    <dgm:cxn modelId="{63E66FD0-18F9-4976-8E7E-B91FD51581A9}" type="presParOf" srcId="{0CAEF51D-AFEA-44EF-BBB7-EF2B0E87E5D0}" destId="{695D8C59-B8F4-4B5B-8C37-62C0FFC052AB}" srcOrd="1" destOrd="0" presId="urn:microsoft.com/office/officeart/2005/8/layout/lProcess1"/>
    <dgm:cxn modelId="{64472975-9BF5-4383-8FAF-FB47229D00D6}" type="presParOf" srcId="{0CAEF51D-AFEA-44EF-BBB7-EF2B0E87E5D0}" destId="{9B8579FA-474D-4B2A-AB95-B64B38BF7C0A}" srcOrd="2" destOrd="0" presId="urn:microsoft.com/office/officeart/2005/8/layout/lProcess1"/>
    <dgm:cxn modelId="{9C7E0F30-ABEC-4D84-9520-6509DE10FC69}" type="presParOf" srcId="{9B8579FA-474D-4B2A-AB95-B64B38BF7C0A}" destId="{F7E50602-3871-4FEF-9316-9C56006BCF55}" srcOrd="0" destOrd="0" presId="urn:microsoft.com/office/officeart/2005/8/layout/lProcess1"/>
    <dgm:cxn modelId="{E400B959-29CB-4B66-8835-B2698A5E9A80}" type="presParOf" srcId="{9B8579FA-474D-4B2A-AB95-B64B38BF7C0A}" destId="{29ECF6C7-8535-43F7-BC29-0A44C5015D74}" srcOrd="1" destOrd="0" presId="urn:microsoft.com/office/officeart/2005/8/layout/lProcess1"/>
    <dgm:cxn modelId="{798CFB60-7B66-4D4B-89CA-82AF54E03EC6}" type="presParOf" srcId="{9B8579FA-474D-4B2A-AB95-B64B38BF7C0A}" destId="{B94A2883-15AA-437B-8F71-A4E4E3693EF3}" srcOrd="2" destOrd="0" presId="urn:microsoft.com/office/officeart/2005/8/layout/lProcess1"/>
    <dgm:cxn modelId="{2F2E77CD-D91C-4B67-9A44-06CEA72D4A0E}" type="presParOf" srcId="{9B8579FA-474D-4B2A-AB95-B64B38BF7C0A}" destId="{7089C9DC-0783-4D4E-AA2E-82855535CB6F}" srcOrd="3" destOrd="0" presId="urn:microsoft.com/office/officeart/2005/8/layout/lProcess1"/>
    <dgm:cxn modelId="{55A08EE4-1586-424A-9B25-7A528A680230}" type="presParOf" srcId="{9B8579FA-474D-4B2A-AB95-B64B38BF7C0A}" destId="{0FB33421-0FDB-4791-8248-2FAF69A16307}" srcOrd="4" destOrd="0" presId="urn:microsoft.com/office/officeart/2005/8/layout/lProcess1"/>
    <dgm:cxn modelId="{6A3571A7-8CC7-4C56-BEF9-9994DB3987CB}" type="presParOf" srcId="{9B8579FA-474D-4B2A-AB95-B64B38BF7C0A}" destId="{3FDA6859-3C91-44D4-A879-FBD3B3558D1E}" srcOrd="5" destOrd="0" presId="urn:microsoft.com/office/officeart/2005/8/layout/lProcess1"/>
    <dgm:cxn modelId="{70E5FBA8-7065-4A83-9A9E-B78927119E83}" type="presParOf" srcId="{9B8579FA-474D-4B2A-AB95-B64B38BF7C0A}" destId="{475A19D5-8D36-4564-B5EC-534C0DC5944D}" srcOrd="6" destOrd="0" presId="urn:microsoft.com/office/officeart/2005/8/layout/lProcess1"/>
    <dgm:cxn modelId="{D7B24FD1-644B-4F85-8451-5C65BD2D52F0}" type="presParOf" srcId="{9B8579FA-474D-4B2A-AB95-B64B38BF7C0A}" destId="{D56FFFA1-F1F7-4EEF-8C53-102F74B79D96}" srcOrd="7" destOrd="0" presId="urn:microsoft.com/office/officeart/2005/8/layout/lProcess1"/>
    <dgm:cxn modelId="{74F5F58E-93E1-4D82-82FF-DB9C4DD6DC6D}" type="presParOf" srcId="{9B8579FA-474D-4B2A-AB95-B64B38BF7C0A}" destId="{3A165451-497B-48AF-9608-7656C380AE0B}" srcOrd="8" destOrd="0" presId="urn:microsoft.com/office/officeart/2005/8/layout/lProcess1"/>
    <dgm:cxn modelId="{BEEDD82B-CDDA-4F6E-9313-6D812C652231}" type="presParOf" srcId="{0CAEF51D-AFEA-44EF-BBB7-EF2B0E87E5D0}" destId="{3F6A48C9-89A9-4A7A-B56B-225515088EB2}" srcOrd="3" destOrd="0" presId="urn:microsoft.com/office/officeart/2005/8/layout/lProcess1"/>
    <dgm:cxn modelId="{A2A40579-8F51-4CF1-A7B2-D3B617B41D8A}" type="presParOf" srcId="{0CAEF51D-AFEA-44EF-BBB7-EF2B0E87E5D0}" destId="{A606F362-909E-4579-97F8-025B8B2E57DC}" srcOrd="4" destOrd="0" presId="urn:microsoft.com/office/officeart/2005/8/layout/lProcess1"/>
    <dgm:cxn modelId="{7E262239-FAC1-4AA6-9936-3BA74F83B707}" type="presParOf" srcId="{A606F362-909E-4579-97F8-025B8B2E57DC}" destId="{6DB440B5-7C8F-449B-8D5E-B5A98D4AA48D}" srcOrd="0" destOrd="0" presId="urn:microsoft.com/office/officeart/2005/8/layout/lProcess1"/>
    <dgm:cxn modelId="{97529E1A-D06D-4138-BF71-6FEE6B155952}" type="presParOf" srcId="{A606F362-909E-4579-97F8-025B8B2E57DC}" destId="{40A00237-E965-493E-BCBE-5E76D2687734}" srcOrd="1" destOrd="0" presId="urn:microsoft.com/office/officeart/2005/8/layout/lProcess1"/>
    <dgm:cxn modelId="{44C68EB2-709A-415D-906A-95E3E0148E81}" type="presParOf" srcId="{A606F362-909E-4579-97F8-025B8B2E57DC}" destId="{23A05A64-3D5C-4240-BB69-614211829423}" srcOrd="2" destOrd="0" presId="urn:microsoft.com/office/officeart/2005/8/layout/lProcess1"/>
    <dgm:cxn modelId="{FDE74F24-96BC-4337-A665-693319FBB366}" type="presParOf" srcId="{A606F362-909E-4579-97F8-025B8B2E57DC}" destId="{ECB7D108-530C-4347-BEA8-FFDEFAB88924}" srcOrd="3" destOrd="0" presId="urn:microsoft.com/office/officeart/2005/8/layout/lProcess1"/>
    <dgm:cxn modelId="{ED89F435-B698-4294-9C3A-3F39BAD94680}" type="presParOf" srcId="{A606F362-909E-4579-97F8-025B8B2E57DC}" destId="{63896212-A2F3-4A04-81C7-E9E088775894}" srcOrd="4" destOrd="0" presId="urn:microsoft.com/office/officeart/2005/8/layout/lProcess1"/>
    <dgm:cxn modelId="{76C0D4AA-AF87-4037-9711-E4E123A8161D}" type="presParOf" srcId="{A606F362-909E-4579-97F8-025B8B2E57DC}" destId="{C07E728E-E4C5-4188-BE52-706E2F51A7F6}" srcOrd="5" destOrd="0" presId="urn:microsoft.com/office/officeart/2005/8/layout/lProcess1"/>
    <dgm:cxn modelId="{BEDF6412-87F6-493E-AADE-5B8307D8E356}" type="presParOf" srcId="{A606F362-909E-4579-97F8-025B8B2E57DC}" destId="{420034B3-2136-4650-AC3E-449326EB4944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3391BE-668F-4FAD-B2A3-027065A58F3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DAFF0D6-362F-4C73-AF3F-30104781B4AC}">
      <dgm:prSet phldrT="[Text]"/>
      <dgm:spPr/>
      <dgm:t>
        <a:bodyPr/>
        <a:lstStyle/>
        <a:p>
          <a:r>
            <a:rPr lang="en-US" dirty="0" smtClean="0"/>
            <a:t>Charcoal was dried under sun to remove excess water</a:t>
          </a:r>
          <a:endParaRPr lang="en-US" dirty="0"/>
        </a:p>
      </dgm:t>
    </dgm:pt>
    <dgm:pt modelId="{092E63D9-94D5-41DE-8EAE-4CEE296B66E9}" type="parTrans" cxnId="{7C4D4729-C7F0-4709-8B71-5F0011E24970}">
      <dgm:prSet/>
      <dgm:spPr/>
      <dgm:t>
        <a:bodyPr/>
        <a:lstStyle/>
        <a:p>
          <a:endParaRPr lang="en-US"/>
        </a:p>
      </dgm:t>
    </dgm:pt>
    <dgm:pt modelId="{E904E5C0-2DA6-4D1E-B1DA-63ECA41F9372}" type="sibTrans" cxnId="{7C4D4729-C7F0-4709-8B71-5F0011E24970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1ADD1DEB-2284-450D-9692-DEA79B257D95}">
      <dgm:prSet phldrT="[Text]"/>
      <dgm:spPr/>
      <dgm:t>
        <a:bodyPr/>
        <a:lstStyle/>
        <a:p>
          <a:r>
            <a:rPr lang="en-US" dirty="0" smtClean="0"/>
            <a:t>Charcoal was ground &amp; sieved (1 mm)</a:t>
          </a:r>
          <a:endParaRPr lang="en-US" dirty="0"/>
        </a:p>
      </dgm:t>
    </dgm:pt>
    <dgm:pt modelId="{98BBCE15-71E4-4CD0-BD4E-8463E88439F3}" type="parTrans" cxnId="{193B58AD-F7F6-4413-B614-D0BCA307BE7B}">
      <dgm:prSet/>
      <dgm:spPr/>
      <dgm:t>
        <a:bodyPr/>
        <a:lstStyle/>
        <a:p>
          <a:endParaRPr lang="en-US"/>
        </a:p>
      </dgm:t>
    </dgm:pt>
    <dgm:pt modelId="{E1537CF5-0DCC-4E3C-8245-FBCE45685803}" type="sibTrans" cxnId="{193B58AD-F7F6-4413-B614-D0BCA307BE7B}">
      <dgm:prSet/>
      <dgm:spPr/>
      <dgm:t>
        <a:bodyPr/>
        <a:lstStyle/>
        <a:p>
          <a:endParaRPr lang="en-US"/>
        </a:p>
      </dgm:t>
    </dgm:pt>
    <dgm:pt modelId="{411DD4FB-FEBA-4D46-9258-D2BBBCC9BAE8}" type="pres">
      <dgm:prSet presAssocID="{853391BE-668F-4FAD-B2A3-027065A58F35}" presName="linearFlow" presStyleCnt="0">
        <dgm:presLayoutVars>
          <dgm:resizeHandles val="exact"/>
        </dgm:presLayoutVars>
      </dgm:prSet>
      <dgm:spPr/>
    </dgm:pt>
    <dgm:pt modelId="{5DD01F6F-E17E-4A09-9743-E77BEF99C9D5}" type="pres">
      <dgm:prSet presAssocID="{2DAFF0D6-362F-4C73-AF3F-30104781B4AC}" presName="node" presStyleLbl="node1" presStyleIdx="0" presStyleCnt="2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F0F377-C422-4BB7-A5D4-932B0901960C}" type="pres">
      <dgm:prSet presAssocID="{E904E5C0-2DA6-4D1E-B1DA-63ECA41F9372}" presName="sibTrans" presStyleLbl="sibTrans2D1" presStyleIdx="0" presStyleCnt="1"/>
      <dgm:spPr/>
      <dgm:t>
        <a:bodyPr/>
        <a:lstStyle/>
        <a:p>
          <a:endParaRPr lang="en-US"/>
        </a:p>
      </dgm:t>
    </dgm:pt>
    <dgm:pt modelId="{8EA4D54F-7618-4AE8-9220-ADAFC77AF796}" type="pres">
      <dgm:prSet presAssocID="{E904E5C0-2DA6-4D1E-B1DA-63ECA41F9372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87764457-E560-4293-8F31-2638969A0000}" type="pres">
      <dgm:prSet presAssocID="{1ADD1DEB-2284-450D-9692-DEA79B257D9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4D4729-C7F0-4709-8B71-5F0011E24970}" srcId="{853391BE-668F-4FAD-B2A3-027065A58F35}" destId="{2DAFF0D6-362F-4C73-AF3F-30104781B4AC}" srcOrd="0" destOrd="0" parTransId="{092E63D9-94D5-41DE-8EAE-4CEE296B66E9}" sibTransId="{E904E5C0-2DA6-4D1E-B1DA-63ECA41F9372}"/>
    <dgm:cxn modelId="{ED190314-25E6-4465-A239-F477B5854615}" type="presOf" srcId="{853391BE-668F-4FAD-B2A3-027065A58F35}" destId="{411DD4FB-FEBA-4D46-9258-D2BBBCC9BAE8}" srcOrd="0" destOrd="0" presId="urn:microsoft.com/office/officeart/2005/8/layout/process2"/>
    <dgm:cxn modelId="{A60D1355-F82D-4590-9A98-1BC10FD72F60}" type="presOf" srcId="{1ADD1DEB-2284-450D-9692-DEA79B257D95}" destId="{87764457-E560-4293-8F31-2638969A0000}" srcOrd="0" destOrd="0" presId="urn:microsoft.com/office/officeart/2005/8/layout/process2"/>
    <dgm:cxn modelId="{98D5E8C9-936E-42ED-A8EC-1D4D3CD63834}" type="presOf" srcId="{2DAFF0D6-362F-4C73-AF3F-30104781B4AC}" destId="{5DD01F6F-E17E-4A09-9743-E77BEF99C9D5}" srcOrd="0" destOrd="0" presId="urn:microsoft.com/office/officeart/2005/8/layout/process2"/>
    <dgm:cxn modelId="{9B1AC0D8-776C-414B-A373-2B87A610C1DC}" type="presOf" srcId="{E904E5C0-2DA6-4D1E-B1DA-63ECA41F9372}" destId="{8EA4D54F-7618-4AE8-9220-ADAFC77AF796}" srcOrd="1" destOrd="0" presId="urn:microsoft.com/office/officeart/2005/8/layout/process2"/>
    <dgm:cxn modelId="{18B716F2-02A7-4203-9D6F-7EFE802E2E06}" type="presOf" srcId="{E904E5C0-2DA6-4D1E-B1DA-63ECA41F9372}" destId="{78F0F377-C422-4BB7-A5D4-932B0901960C}" srcOrd="0" destOrd="0" presId="urn:microsoft.com/office/officeart/2005/8/layout/process2"/>
    <dgm:cxn modelId="{193B58AD-F7F6-4413-B614-D0BCA307BE7B}" srcId="{853391BE-668F-4FAD-B2A3-027065A58F35}" destId="{1ADD1DEB-2284-450D-9692-DEA79B257D95}" srcOrd="1" destOrd="0" parTransId="{98BBCE15-71E4-4CD0-BD4E-8463E88439F3}" sibTransId="{E1537CF5-0DCC-4E3C-8245-FBCE45685803}"/>
    <dgm:cxn modelId="{80184D8A-D66D-40A0-AAC4-6C5EC172EBB5}" type="presParOf" srcId="{411DD4FB-FEBA-4D46-9258-D2BBBCC9BAE8}" destId="{5DD01F6F-E17E-4A09-9743-E77BEF99C9D5}" srcOrd="0" destOrd="0" presId="urn:microsoft.com/office/officeart/2005/8/layout/process2"/>
    <dgm:cxn modelId="{B819FACB-E936-4AFC-8E56-DFEA65C2D8F2}" type="presParOf" srcId="{411DD4FB-FEBA-4D46-9258-D2BBBCC9BAE8}" destId="{78F0F377-C422-4BB7-A5D4-932B0901960C}" srcOrd="1" destOrd="0" presId="urn:microsoft.com/office/officeart/2005/8/layout/process2"/>
    <dgm:cxn modelId="{59476A99-6085-4865-A42B-F2D0D4D8654F}" type="presParOf" srcId="{78F0F377-C422-4BB7-A5D4-932B0901960C}" destId="{8EA4D54F-7618-4AE8-9220-ADAFC77AF796}" srcOrd="0" destOrd="0" presId="urn:microsoft.com/office/officeart/2005/8/layout/process2"/>
    <dgm:cxn modelId="{565CB2CA-7B35-404F-A8AA-040410880E30}" type="presParOf" srcId="{411DD4FB-FEBA-4D46-9258-D2BBBCC9BAE8}" destId="{87764457-E560-4293-8F31-2638969A0000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BFCB9D-D010-4901-BF2A-1E72A6C38DCE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F01A7120-D8D1-46D5-B9BC-ABF8C9B6BE54}">
      <dgm:prSet phldrT="[Text]" custT="1"/>
      <dgm:spPr/>
      <dgm:t>
        <a:bodyPr/>
        <a:lstStyle/>
        <a:p>
          <a:r>
            <a:rPr lang="en-US" sz="1800" b="1" i="1" dirty="0" err="1" smtClean="0"/>
            <a:t>Habarala</a:t>
          </a:r>
          <a:r>
            <a:rPr lang="en-US" sz="1800" b="1" dirty="0" smtClean="0"/>
            <a:t> tuber extraction</a:t>
          </a:r>
          <a:endParaRPr lang="en-US" sz="1800" dirty="0"/>
        </a:p>
      </dgm:t>
    </dgm:pt>
    <dgm:pt modelId="{30A9F762-D703-4C52-B1CF-FBFD26418B8A}" type="parTrans" cxnId="{913ECD4F-C298-46E2-9CE7-748D86DDFF4F}">
      <dgm:prSet/>
      <dgm:spPr/>
      <dgm:t>
        <a:bodyPr/>
        <a:lstStyle/>
        <a:p>
          <a:endParaRPr lang="en-US"/>
        </a:p>
      </dgm:t>
    </dgm:pt>
    <dgm:pt modelId="{38A91675-7110-41CB-8F8C-3BBF1AF34A16}" type="sibTrans" cxnId="{913ECD4F-C298-46E2-9CE7-748D86DDFF4F}">
      <dgm:prSet/>
      <dgm:spPr/>
      <dgm:t>
        <a:bodyPr/>
        <a:lstStyle/>
        <a:p>
          <a:endParaRPr lang="en-US"/>
        </a:p>
      </dgm:t>
    </dgm:pt>
    <dgm:pt modelId="{62437CEC-FEDA-4732-BF4F-B926AABA479E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Habarala</a:t>
          </a:r>
          <a:r>
            <a:rPr lang="en-US" dirty="0" smtClean="0">
              <a:solidFill>
                <a:schemeClr val="tx1"/>
              </a:solidFill>
            </a:rPr>
            <a:t> tubers were washed</a:t>
          </a:r>
          <a:endParaRPr lang="en-US" dirty="0">
            <a:solidFill>
              <a:schemeClr val="tx1"/>
            </a:solidFill>
          </a:endParaRPr>
        </a:p>
      </dgm:t>
    </dgm:pt>
    <dgm:pt modelId="{971A5F8E-4463-43F1-916B-921F56F42A71}" type="parTrans" cxnId="{852D560A-A42A-42A6-8630-379C9F888398}">
      <dgm:prSet/>
      <dgm:spPr/>
      <dgm:t>
        <a:bodyPr/>
        <a:lstStyle/>
        <a:p>
          <a:endParaRPr lang="en-US"/>
        </a:p>
      </dgm:t>
    </dgm:pt>
    <dgm:pt modelId="{BD60D812-76AB-4ECE-82AC-74BBB2E0C73C}" type="sibTrans" cxnId="{852D560A-A42A-42A6-8630-379C9F888398}">
      <dgm:prSet/>
      <dgm:spPr/>
      <dgm:t>
        <a:bodyPr/>
        <a:lstStyle/>
        <a:p>
          <a:endParaRPr lang="en-US"/>
        </a:p>
      </dgm:t>
    </dgm:pt>
    <dgm:pt modelId="{702BE461-70E9-47AB-A3B9-2DF720EDA3D1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Cut into small pieces and removed peel</a:t>
          </a:r>
          <a:endParaRPr lang="en-US" dirty="0">
            <a:solidFill>
              <a:schemeClr val="tx1"/>
            </a:solidFill>
          </a:endParaRPr>
        </a:p>
      </dgm:t>
    </dgm:pt>
    <dgm:pt modelId="{30E407C9-D29B-4FC3-8A55-25D58EE9DC9D}" type="parTrans" cxnId="{90D38A29-2F3D-429C-BD21-F53BEAEB9FD1}">
      <dgm:prSet/>
      <dgm:spPr/>
      <dgm:t>
        <a:bodyPr/>
        <a:lstStyle/>
        <a:p>
          <a:endParaRPr lang="en-US"/>
        </a:p>
      </dgm:t>
    </dgm:pt>
    <dgm:pt modelId="{B0B8BAF6-84A0-49DA-A07A-E36F3D3D7EDF}" type="sibTrans" cxnId="{90D38A29-2F3D-429C-BD21-F53BEAEB9FD1}">
      <dgm:prSet/>
      <dgm:spPr/>
      <dgm:t>
        <a:bodyPr/>
        <a:lstStyle/>
        <a:p>
          <a:endParaRPr lang="en-US"/>
        </a:p>
      </dgm:t>
    </dgm:pt>
    <dgm:pt modelId="{2B9C6C19-20E2-4EB7-9743-750C56537C3E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Pieces were put into blender and added 50 ml of water</a:t>
          </a:r>
          <a:endParaRPr lang="en-US" dirty="0">
            <a:solidFill>
              <a:schemeClr val="tx1"/>
            </a:solidFill>
          </a:endParaRPr>
        </a:p>
      </dgm:t>
    </dgm:pt>
    <dgm:pt modelId="{9FBBC5C1-AE84-4170-81C1-B999FDB88F92}" type="parTrans" cxnId="{1107E23D-AABE-4165-8F27-95ECCE910F19}">
      <dgm:prSet/>
      <dgm:spPr/>
      <dgm:t>
        <a:bodyPr/>
        <a:lstStyle/>
        <a:p>
          <a:endParaRPr lang="en-US"/>
        </a:p>
      </dgm:t>
    </dgm:pt>
    <dgm:pt modelId="{2CE4E470-A761-45BC-AB0E-179BDEE97F38}" type="sibTrans" cxnId="{1107E23D-AABE-4165-8F27-95ECCE910F19}">
      <dgm:prSet/>
      <dgm:spPr/>
      <dgm:t>
        <a:bodyPr/>
        <a:lstStyle/>
        <a:p>
          <a:endParaRPr lang="en-US"/>
        </a:p>
      </dgm:t>
    </dgm:pt>
    <dgm:pt modelId="{B7A50BEC-7C95-46E6-9691-83417E4C9B45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Pieces were ground properly</a:t>
          </a:r>
          <a:endParaRPr lang="en-US" dirty="0">
            <a:solidFill>
              <a:schemeClr val="tx1"/>
            </a:solidFill>
          </a:endParaRPr>
        </a:p>
      </dgm:t>
    </dgm:pt>
    <dgm:pt modelId="{9DB36868-000E-4A23-BF24-CE4882CBB7E3}" type="parTrans" cxnId="{B520811A-AFBC-44E3-B79B-A47A6EA04923}">
      <dgm:prSet/>
      <dgm:spPr/>
      <dgm:t>
        <a:bodyPr/>
        <a:lstStyle/>
        <a:p>
          <a:endParaRPr lang="en-US"/>
        </a:p>
      </dgm:t>
    </dgm:pt>
    <dgm:pt modelId="{8431CC66-01CE-4161-88D6-4220ED0924DB}" type="sibTrans" cxnId="{B520811A-AFBC-44E3-B79B-A47A6EA04923}">
      <dgm:prSet/>
      <dgm:spPr/>
      <dgm:t>
        <a:bodyPr/>
        <a:lstStyle/>
        <a:p>
          <a:endParaRPr lang="en-US"/>
        </a:p>
      </dgm:t>
    </dgm:pt>
    <dgm:pt modelId="{142FF0C5-7DE1-441E-B635-BD1CCABFA7AB}" type="pres">
      <dgm:prSet presAssocID="{E4BFCB9D-D010-4901-BF2A-1E72A6C38DCE}" presName="linearFlow" presStyleCnt="0">
        <dgm:presLayoutVars>
          <dgm:resizeHandles val="exact"/>
        </dgm:presLayoutVars>
      </dgm:prSet>
      <dgm:spPr/>
    </dgm:pt>
    <dgm:pt modelId="{007372DC-AF83-4B0C-AA16-D9ADB7637DA4}" type="pres">
      <dgm:prSet presAssocID="{F01A7120-D8D1-46D5-B9BC-ABF8C9B6BE5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529C38-3E7D-4224-8EFB-9ED16A27B45F}" type="pres">
      <dgm:prSet presAssocID="{38A91675-7110-41CB-8F8C-3BBF1AF34A16}" presName="sibTrans" presStyleLbl="sibTrans2D1" presStyleIdx="0" presStyleCnt="4"/>
      <dgm:spPr/>
    </dgm:pt>
    <dgm:pt modelId="{1FD5BB92-F079-4B76-AA70-6E1C61E0C81E}" type="pres">
      <dgm:prSet presAssocID="{38A91675-7110-41CB-8F8C-3BBF1AF34A16}" presName="connectorText" presStyleLbl="sibTrans2D1" presStyleIdx="0" presStyleCnt="4"/>
      <dgm:spPr/>
    </dgm:pt>
    <dgm:pt modelId="{69DD107B-B514-4449-A0F8-05C08FDB0AA7}" type="pres">
      <dgm:prSet presAssocID="{62437CEC-FEDA-4732-BF4F-B926AABA479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73E855-5C6A-48D6-B0DC-DBF8E313FFEE}" type="pres">
      <dgm:prSet presAssocID="{BD60D812-76AB-4ECE-82AC-74BBB2E0C73C}" presName="sibTrans" presStyleLbl="sibTrans2D1" presStyleIdx="1" presStyleCnt="4"/>
      <dgm:spPr/>
    </dgm:pt>
    <dgm:pt modelId="{6B3903F7-73A0-412A-AE07-8CA757AA626F}" type="pres">
      <dgm:prSet presAssocID="{BD60D812-76AB-4ECE-82AC-74BBB2E0C73C}" presName="connectorText" presStyleLbl="sibTrans2D1" presStyleIdx="1" presStyleCnt="4"/>
      <dgm:spPr/>
    </dgm:pt>
    <dgm:pt modelId="{8E72B87A-3D91-4CA6-9A41-7EE622991C4E}" type="pres">
      <dgm:prSet presAssocID="{702BE461-70E9-47AB-A3B9-2DF720EDA3D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874701-94FF-457F-B0C5-1F9E4EE519E4}" type="pres">
      <dgm:prSet presAssocID="{B0B8BAF6-84A0-49DA-A07A-E36F3D3D7EDF}" presName="sibTrans" presStyleLbl="sibTrans2D1" presStyleIdx="2" presStyleCnt="4"/>
      <dgm:spPr/>
    </dgm:pt>
    <dgm:pt modelId="{704B5473-EBF3-47C8-AEA6-6A4C445ACDF6}" type="pres">
      <dgm:prSet presAssocID="{B0B8BAF6-84A0-49DA-A07A-E36F3D3D7EDF}" presName="connectorText" presStyleLbl="sibTrans2D1" presStyleIdx="2" presStyleCnt="4"/>
      <dgm:spPr/>
    </dgm:pt>
    <dgm:pt modelId="{9C18DEFB-A9E7-44A6-8F7F-B4B0AA38B6C5}" type="pres">
      <dgm:prSet presAssocID="{2B9C6C19-20E2-4EB7-9743-750C56537C3E}" presName="node" presStyleLbl="node1" presStyleIdx="3" presStyleCnt="5">
        <dgm:presLayoutVars>
          <dgm:bulletEnabled val="1"/>
        </dgm:presLayoutVars>
      </dgm:prSet>
      <dgm:spPr/>
    </dgm:pt>
    <dgm:pt modelId="{1E39DC02-153B-4A39-970E-AF1DB11FA75A}" type="pres">
      <dgm:prSet presAssocID="{2CE4E470-A761-45BC-AB0E-179BDEE97F38}" presName="sibTrans" presStyleLbl="sibTrans2D1" presStyleIdx="3" presStyleCnt="4"/>
      <dgm:spPr/>
    </dgm:pt>
    <dgm:pt modelId="{99DFE373-46AD-46E7-A6FB-0B251C1CACF9}" type="pres">
      <dgm:prSet presAssocID="{2CE4E470-A761-45BC-AB0E-179BDEE97F38}" presName="connectorText" presStyleLbl="sibTrans2D1" presStyleIdx="3" presStyleCnt="4"/>
      <dgm:spPr/>
    </dgm:pt>
    <dgm:pt modelId="{EBB152EB-94AF-4D82-ABD5-BFF086700E8D}" type="pres">
      <dgm:prSet presAssocID="{B7A50BEC-7C95-46E6-9691-83417E4C9B45}" presName="node" presStyleLbl="node1" presStyleIdx="4" presStyleCnt="5">
        <dgm:presLayoutVars>
          <dgm:bulletEnabled val="1"/>
        </dgm:presLayoutVars>
      </dgm:prSet>
      <dgm:spPr/>
    </dgm:pt>
  </dgm:ptLst>
  <dgm:cxnLst>
    <dgm:cxn modelId="{86FD528E-06C1-4556-9044-3FC1BBE3984F}" type="presOf" srcId="{38A91675-7110-41CB-8F8C-3BBF1AF34A16}" destId="{1FD5BB92-F079-4B76-AA70-6E1C61E0C81E}" srcOrd="1" destOrd="0" presId="urn:microsoft.com/office/officeart/2005/8/layout/process2"/>
    <dgm:cxn modelId="{6B1E020D-373B-40DB-8405-098EE6A9ACC8}" type="presOf" srcId="{B7A50BEC-7C95-46E6-9691-83417E4C9B45}" destId="{EBB152EB-94AF-4D82-ABD5-BFF086700E8D}" srcOrd="0" destOrd="0" presId="urn:microsoft.com/office/officeart/2005/8/layout/process2"/>
    <dgm:cxn modelId="{913ECD4F-C298-46E2-9CE7-748D86DDFF4F}" srcId="{E4BFCB9D-D010-4901-BF2A-1E72A6C38DCE}" destId="{F01A7120-D8D1-46D5-B9BC-ABF8C9B6BE54}" srcOrd="0" destOrd="0" parTransId="{30A9F762-D703-4C52-B1CF-FBFD26418B8A}" sibTransId="{38A91675-7110-41CB-8F8C-3BBF1AF34A16}"/>
    <dgm:cxn modelId="{1D65F542-50B1-4E39-94D5-808F79C1ED1F}" type="presOf" srcId="{702BE461-70E9-47AB-A3B9-2DF720EDA3D1}" destId="{8E72B87A-3D91-4CA6-9A41-7EE622991C4E}" srcOrd="0" destOrd="0" presId="urn:microsoft.com/office/officeart/2005/8/layout/process2"/>
    <dgm:cxn modelId="{02EA5E32-6294-4ABB-8C9A-A4F5489276C5}" type="presOf" srcId="{E4BFCB9D-D010-4901-BF2A-1E72A6C38DCE}" destId="{142FF0C5-7DE1-441E-B635-BD1CCABFA7AB}" srcOrd="0" destOrd="0" presId="urn:microsoft.com/office/officeart/2005/8/layout/process2"/>
    <dgm:cxn modelId="{FE3E964C-754E-4602-9EAF-41D4F21A67CC}" type="presOf" srcId="{BD60D812-76AB-4ECE-82AC-74BBB2E0C73C}" destId="{6B3903F7-73A0-412A-AE07-8CA757AA626F}" srcOrd="1" destOrd="0" presId="urn:microsoft.com/office/officeart/2005/8/layout/process2"/>
    <dgm:cxn modelId="{29BE0CFC-CAB7-4B2D-95B1-4BD85404E2AD}" type="presOf" srcId="{B0B8BAF6-84A0-49DA-A07A-E36F3D3D7EDF}" destId="{704B5473-EBF3-47C8-AEA6-6A4C445ACDF6}" srcOrd="1" destOrd="0" presId="urn:microsoft.com/office/officeart/2005/8/layout/process2"/>
    <dgm:cxn modelId="{E5A2D3A0-7D3A-47A8-9306-5BAD4BDF3149}" type="presOf" srcId="{38A91675-7110-41CB-8F8C-3BBF1AF34A16}" destId="{A9529C38-3E7D-4224-8EFB-9ED16A27B45F}" srcOrd="0" destOrd="0" presId="urn:microsoft.com/office/officeart/2005/8/layout/process2"/>
    <dgm:cxn modelId="{90D38A29-2F3D-429C-BD21-F53BEAEB9FD1}" srcId="{E4BFCB9D-D010-4901-BF2A-1E72A6C38DCE}" destId="{702BE461-70E9-47AB-A3B9-2DF720EDA3D1}" srcOrd="2" destOrd="0" parTransId="{30E407C9-D29B-4FC3-8A55-25D58EE9DC9D}" sibTransId="{B0B8BAF6-84A0-49DA-A07A-E36F3D3D7EDF}"/>
    <dgm:cxn modelId="{1107E23D-AABE-4165-8F27-95ECCE910F19}" srcId="{E4BFCB9D-D010-4901-BF2A-1E72A6C38DCE}" destId="{2B9C6C19-20E2-4EB7-9743-750C56537C3E}" srcOrd="3" destOrd="0" parTransId="{9FBBC5C1-AE84-4170-81C1-B999FDB88F92}" sibTransId="{2CE4E470-A761-45BC-AB0E-179BDEE97F38}"/>
    <dgm:cxn modelId="{10BC7FFB-886D-4342-A3AA-623D1354A97F}" type="presOf" srcId="{F01A7120-D8D1-46D5-B9BC-ABF8C9B6BE54}" destId="{007372DC-AF83-4B0C-AA16-D9ADB7637DA4}" srcOrd="0" destOrd="0" presId="urn:microsoft.com/office/officeart/2005/8/layout/process2"/>
    <dgm:cxn modelId="{9471D0DE-7632-47E6-B025-A075DDA1886D}" type="presOf" srcId="{2CE4E470-A761-45BC-AB0E-179BDEE97F38}" destId="{1E39DC02-153B-4A39-970E-AF1DB11FA75A}" srcOrd="0" destOrd="0" presId="urn:microsoft.com/office/officeart/2005/8/layout/process2"/>
    <dgm:cxn modelId="{852D560A-A42A-42A6-8630-379C9F888398}" srcId="{E4BFCB9D-D010-4901-BF2A-1E72A6C38DCE}" destId="{62437CEC-FEDA-4732-BF4F-B926AABA479E}" srcOrd="1" destOrd="0" parTransId="{971A5F8E-4463-43F1-916B-921F56F42A71}" sibTransId="{BD60D812-76AB-4ECE-82AC-74BBB2E0C73C}"/>
    <dgm:cxn modelId="{DD0E53E7-E047-4D95-BCAD-C5C4EBAECD8D}" type="presOf" srcId="{62437CEC-FEDA-4732-BF4F-B926AABA479E}" destId="{69DD107B-B514-4449-A0F8-05C08FDB0AA7}" srcOrd="0" destOrd="0" presId="urn:microsoft.com/office/officeart/2005/8/layout/process2"/>
    <dgm:cxn modelId="{6DF65026-4D10-4BC4-A384-9761747A93AD}" type="presOf" srcId="{BD60D812-76AB-4ECE-82AC-74BBB2E0C73C}" destId="{D373E855-5C6A-48D6-B0DC-DBF8E313FFEE}" srcOrd="0" destOrd="0" presId="urn:microsoft.com/office/officeart/2005/8/layout/process2"/>
    <dgm:cxn modelId="{525A5318-8F5A-45F0-A542-905008EDE3F3}" type="presOf" srcId="{B0B8BAF6-84A0-49DA-A07A-E36F3D3D7EDF}" destId="{34874701-94FF-457F-B0C5-1F9E4EE519E4}" srcOrd="0" destOrd="0" presId="urn:microsoft.com/office/officeart/2005/8/layout/process2"/>
    <dgm:cxn modelId="{3FDDD3A6-523B-42B7-AA60-867ABCCE66D6}" type="presOf" srcId="{2B9C6C19-20E2-4EB7-9743-750C56537C3E}" destId="{9C18DEFB-A9E7-44A6-8F7F-B4B0AA38B6C5}" srcOrd="0" destOrd="0" presId="urn:microsoft.com/office/officeart/2005/8/layout/process2"/>
    <dgm:cxn modelId="{B520811A-AFBC-44E3-B79B-A47A6EA04923}" srcId="{E4BFCB9D-D010-4901-BF2A-1E72A6C38DCE}" destId="{B7A50BEC-7C95-46E6-9691-83417E4C9B45}" srcOrd="4" destOrd="0" parTransId="{9DB36868-000E-4A23-BF24-CE4882CBB7E3}" sibTransId="{8431CC66-01CE-4161-88D6-4220ED0924DB}"/>
    <dgm:cxn modelId="{AFEDF276-CFD2-4CAB-9C0B-2D4EF70582EB}" type="presOf" srcId="{2CE4E470-A761-45BC-AB0E-179BDEE97F38}" destId="{99DFE373-46AD-46E7-A6FB-0B251C1CACF9}" srcOrd="1" destOrd="0" presId="urn:microsoft.com/office/officeart/2005/8/layout/process2"/>
    <dgm:cxn modelId="{0E3B9E47-E01F-43F4-8E3B-9EE9B45783BF}" type="presParOf" srcId="{142FF0C5-7DE1-441E-B635-BD1CCABFA7AB}" destId="{007372DC-AF83-4B0C-AA16-D9ADB7637DA4}" srcOrd="0" destOrd="0" presId="urn:microsoft.com/office/officeart/2005/8/layout/process2"/>
    <dgm:cxn modelId="{817528AF-E4EB-4840-8309-9FC50FCAEB72}" type="presParOf" srcId="{142FF0C5-7DE1-441E-B635-BD1CCABFA7AB}" destId="{A9529C38-3E7D-4224-8EFB-9ED16A27B45F}" srcOrd="1" destOrd="0" presId="urn:microsoft.com/office/officeart/2005/8/layout/process2"/>
    <dgm:cxn modelId="{2AD9FF74-8EDC-4D90-9DC2-02489725C9CC}" type="presParOf" srcId="{A9529C38-3E7D-4224-8EFB-9ED16A27B45F}" destId="{1FD5BB92-F079-4B76-AA70-6E1C61E0C81E}" srcOrd="0" destOrd="0" presId="urn:microsoft.com/office/officeart/2005/8/layout/process2"/>
    <dgm:cxn modelId="{473E20F8-6B08-4397-9AA4-B5D446C59796}" type="presParOf" srcId="{142FF0C5-7DE1-441E-B635-BD1CCABFA7AB}" destId="{69DD107B-B514-4449-A0F8-05C08FDB0AA7}" srcOrd="2" destOrd="0" presId="urn:microsoft.com/office/officeart/2005/8/layout/process2"/>
    <dgm:cxn modelId="{0D9BF15C-D8F6-4863-BA12-140450B33E81}" type="presParOf" srcId="{142FF0C5-7DE1-441E-B635-BD1CCABFA7AB}" destId="{D373E855-5C6A-48D6-B0DC-DBF8E313FFEE}" srcOrd="3" destOrd="0" presId="urn:microsoft.com/office/officeart/2005/8/layout/process2"/>
    <dgm:cxn modelId="{E554FD79-1B8E-428F-AFCF-24D926F8BCDA}" type="presParOf" srcId="{D373E855-5C6A-48D6-B0DC-DBF8E313FFEE}" destId="{6B3903F7-73A0-412A-AE07-8CA757AA626F}" srcOrd="0" destOrd="0" presId="urn:microsoft.com/office/officeart/2005/8/layout/process2"/>
    <dgm:cxn modelId="{D3C200D1-5B5D-4244-8E19-FDD77F618D92}" type="presParOf" srcId="{142FF0C5-7DE1-441E-B635-BD1CCABFA7AB}" destId="{8E72B87A-3D91-4CA6-9A41-7EE622991C4E}" srcOrd="4" destOrd="0" presId="urn:microsoft.com/office/officeart/2005/8/layout/process2"/>
    <dgm:cxn modelId="{21063116-1B46-4681-A222-C6919E784889}" type="presParOf" srcId="{142FF0C5-7DE1-441E-B635-BD1CCABFA7AB}" destId="{34874701-94FF-457F-B0C5-1F9E4EE519E4}" srcOrd="5" destOrd="0" presId="urn:microsoft.com/office/officeart/2005/8/layout/process2"/>
    <dgm:cxn modelId="{6973E208-E82B-4047-BA6A-23AD6B743397}" type="presParOf" srcId="{34874701-94FF-457F-B0C5-1F9E4EE519E4}" destId="{704B5473-EBF3-47C8-AEA6-6A4C445ACDF6}" srcOrd="0" destOrd="0" presId="urn:microsoft.com/office/officeart/2005/8/layout/process2"/>
    <dgm:cxn modelId="{2DDF6532-C08D-46D3-BE09-A30704EC8830}" type="presParOf" srcId="{142FF0C5-7DE1-441E-B635-BD1CCABFA7AB}" destId="{9C18DEFB-A9E7-44A6-8F7F-B4B0AA38B6C5}" srcOrd="6" destOrd="0" presId="urn:microsoft.com/office/officeart/2005/8/layout/process2"/>
    <dgm:cxn modelId="{9085CF3C-1338-46CB-8DD8-E161A21EEEDA}" type="presParOf" srcId="{142FF0C5-7DE1-441E-B635-BD1CCABFA7AB}" destId="{1E39DC02-153B-4A39-970E-AF1DB11FA75A}" srcOrd="7" destOrd="0" presId="urn:microsoft.com/office/officeart/2005/8/layout/process2"/>
    <dgm:cxn modelId="{FB44A130-EFC7-4EEE-A96F-99C9F2D0B583}" type="presParOf" srcId="{1E39DC02-153B-4A39-970E-AF1DB11FA75A}" destId="{99DFE373-46AD-46E7-A6FB-0B251C1CACF9}" srcOrd="0" destOrd="0" presId="urn:microsoft.com/office/officeart/2005/8/layout/process2"/>
    <dgm:cxn modelId="{AA0493A6-2618-482B-996C-996B8A04F886}" type="presParOf" srcId="{142FF0C5-7DE1-441E-B635-BD1CCABFA7AB}" destId="{EBB152EB-94AF-4D82-ABD5-BFF086700E8D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BFCB9D-D010-4901-BF2A-1E72A6C38DCE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62437CEC-FEDA-4732-BF4F-B926AABA479E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10 - 15 </a:t>
          </a:r>
          <a:r>
            <a:rPr lang="en-US" sz="1600" dirty="0" err="1" smtClean="0">
              <a:solidFill>
                <a:schemeClr val="tx1"/>
              </a:solidFill>
            </a:rPr>
            <a:t>dawul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kurundu</a:t>
          </a:r>
          <a:r>
            <a:rPr lang="en-US" sz="1600" dirty="0" smtClean="0">
              <a:solidFill>
                <a:schemeClr val="tx1"/>
              </a:solidFill>
            </a:rPr>
            <a:t> leaves were put into container</a:t>
          </a:r>
          <a:endParaRPr lang="en-US" sz="1600" dirty="0">
            <a:solidFill>
              <a:schemeClr val="tx1"/>
            </a:solidFill>
          </a:endParaRPr>
        </a:p>
      </dgm:t>
    </dgm:pt>
    <dgm:pt modelId="{971A5F8E-4463-43F1-916B-921F56F42A71}" type="parTrans" cxnId="{852D560A-A42A-42A6-8630-379C9F888398}">
      <dgm:prSet/>
      <dgm:spPr/>
      <dgm:t>
        <a:bodyPr/>
        <a:lstStyle/>
        <a:p>
          <a:endParaRPr lang="en-US"/>
        </a:p>
      </dgm:t>
    </dgm:pt>
    <dgm:pt modelId="{BD60D812-76AB-4ECE-82AC-74BBB2E0C73C}" type="sibTrans" cxnId="{852D560A-A42A-42A6-8630-379C9F888398}">
      <dgm:prSet/>
      <dgm:spPr/>
      <dgm:t>
        <a:bodyPr/>
        <a:lstStyle/>
        <a:p>
          <a:endParaRPr lang="en-US"/>
        </a:p>
      </dgm:t>
    </dgm:pt>
    <dgm:pt modelId="{702BE461-70E9-47AB-A3B9-2DF720EDA3D1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Leaves were ground by hand</a:t>
          </a:r>
          <a:endParaRPr lang="en-US" sz="1600" dirty="0">
            <a:solidFill>
              <a:schemeClr val="tx1"/>
            </a:solidFill>
          </a:endParaRPr>
        </a:p>
      </dgm:t>
    </dgm:pt>
    <dgm:pt modelId="{30E407C9-D29B-4FC3-8A55-25D58EE9DC9D}" type="parTrans" cxnId="{90D38A29-2F3D-429C-BD21-F53BEAEB9FD1}">
      <dgm:prSet/>
      <dgm:spPr/>
      <dgm:t>
        <a:bodyPr/>
        <a:lstStyle/>
        <a:p>
          <a:endParaRPr lang="en-US"/>
        </a:p>
      </dgm:t>
    </dgm:pt>
    <dgm:pt modelId="{B0B8BAF6-84A0-49DA-A07A-E36F3D3D7EDF}" type="sibTrans" cxnId="{90D38A29-2F3D-429C-BD21-F53BEAEB9FD1}">
      <dgm:prSet/>
      <dgm:spPr/>
      <dgm:t>
        <a:bodyPr/>
        <a:lstStyle/>
        <a:p>
          <a:endParaRPr lang="en-US"/>
        </a:p>
      </dgm:t>
    </dgm:pt>
    <dgm:pt modelId="{B7A50BEC-7C95-46E6-9691-83417E4C9B45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Extraction was filtered by using cloths</a:t>
          </a:r>
          <a:endParaRPr lang="en-US" sz="1600" dirty="0">
            <a:solidFill>
              <a:schemeClr val="tx1"/>
            </a:solidFill>
          </a:endParaRPr>
        </a:p>
      </dgm:t>
    </dgm:pt>
    <dgm:pt modelId="{9DB36868-000E-4A23-BF24-CE4882CBB7E3}" type="parTrans" cxnId="{B520811A-AFBC-44E3-B79B-A47A6EA04923}">
      <dgm:prSet/>
      <dgm:spPr/>
      <dgm:t>
        <a:bodyPr/>
        <a:lstStyle/>
        <a:p>
          <a:endParaRPr lang="en-US"/>
        </a:p>
      </dgm:t>
    </dgm:pt>
    <dgm:pt modelId="{8431CC66-01CE-4161-88D6-4220ED0924DB}" type="sibTrans" cxnId="{B520811A-AFBC-44E3-B79B-A47A6EA04923}">
      <dgm:prSet/>
      <dgm:spPr/>
      <dgm:t>
        <a:bodyPr/>
        <a:lstStyle/>
        <a:p>
          <a:endParaRPr lang="en-US"/>
        </a:p>
      </dgm:t>
    </dgm:pt>
    <dgm:pt modelId="{832CE708-F6FF-410B-92B6-E7AC96933559}">
      <dgm:prSet custT="1"/>
      <dgm:spPr/>
      <dgm:t>
        <a:bodyPr/>
        <a:lstStyle/>
        <a:p>
          <a:r>
            <a:rPr lang="en-US" sz="1800" b="1" i="1" dirty="0" err="1" smtClean="0"/>
            <a:t>Dawul</a:t>
          </a:r>
          <a:r>
            <a:rPr lang="en-US" sz="1800" b="1" i="1" dirty="0" smtClean="0"/>
            <a:t> </a:t>
          </a:r>
          <a:r>
            <a:rPr lang="en-US" sz="1800" b="1" i="1" dirty="0" err="1" smtClean="0"/>
            <a:t>kurundu</a:t>
          </a:r>
          <a:r>
            <a:rPr lang="en-US" sz="1800" b="1" i="1" dirty="0" smtClean="0"/>
            <a:t> </a:t>
          </a:r>
          <a:r>
            <a:rPr lang="en-US" sz="1800" b="1" dirty="0" smtClean="0"/>
            <a:t>leaves extraction</a:t>
          </a:r>
          <a:endParaRPr lang="en-US" sz="1800" b="1" dirty="0"/>
        </a:p>
      </dgm:t>
    </dgm:pt>
    <dgm:pt modelId="{AC199AEA-E3E7-48F4-9729-6E34D7FF4789}" type="parTrans" cxnId="{EF041F78-F4F3-444F-955F-9D72DC29DE4B}">
      <dgm:prSet/>
      <dgm:spPr/>
      <dgm:t>
        <a:bodyPr/>
        <a:lstStyle/>
        <a:p>
          <a:endParaRPr lang="en-US"/>
        </a:p>
      </dgm:t>
    </dgm:pt>
    <dgm:pt modelId="{93FDC982-0879-4FAF-A2A5-6795693475B4}" type="sibTrans" cxnId="{EF041F78-F4F3-444F-955F-9D72DC29DE4B}">
      <dgm:prSet/>
      <dgm:spPr/>
      <dgm:t>
        <a:bodyPr/>
        <a:lstStyle/>
        <a:p>
          <a:endParaRPr lang="en-US"/>
        </a:p>
      </dgm:t>
    </dgm:pt>
    <dgm:pt modelId="{17367C65-2014-4257-BFA4-76A327FA637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Added 50 ml of water</a:t>
          </a:r>
          <a:endParaRPr lang="en-US" sz="1600" dirty="0">
            <a:solidFill>
              <a:schemeClr val="tx1"/>
            </a:solidFill>
          </a:endParaRPr>
        </a:p>
      </dgm:t>
    </dgm:pt>
    <dgm:pt modelId="{3C4BD386-6903-4589-BB29-B0FC3F445504}" type="parTrans" cxnId="{A457E3DD-CF0B-423B-98CB-12EDAC798111}">
      <dgm:prSet/>
      <dgm:spPr/>
      <dgm:t>
        <a:bodyPr/>
        <a:lstStyle/>
        <a:p>
          <a:endParaRPr lang="en-US"/>
        </a:p>
      </dgm:t>
    </dgm:pt>
    <dgm:pt modelId="{3C170072-FE61-49B1-ABAF-23C9D2940585}" type="sibTrans" cxnId="{A457E3DD-CF0B-423B-98CB-12EDAC798111}">
      <dgm:prSet/>
      <dgm:spPr/>
      <dgm:t>
        <a:bodyPr/>
        <a:lstStyle/>
        <a:p>
          <a:endParaRPr lang="en-US"/>
        </a:p>
      </dgm:t>
    </dgm:pt>
    <dgm:pt modelId="{142FF0C5-7DE1-441E-B635-BD1CCABFA7AB}" type="pres">
      <dgm:prSet presAssocID="{E4BFCB9D-D010-4901-BF2A-1E72A6C38DCE}" presName="linearFlow" presStyleCnt="0">
        <dgm:presLayoutVars>
          <dgm:resizeHandles val="exact"/>
        </dgm:presLayoutVars>
      </dgm:prSet>
      <dgm:spPr/>
    </dgm:pt>
    <dgm:pt modelId="{1A41C430-90FE-457E-885D-9081AE4E316F}" type="pres">
      <dgm:prSet presAssocID="{832CE708-F6FF-410B-92B6-E7AC96933559}" presName="node" presStyleLbl="node1" presStyleIdx="0" presStyleCnt="5">
        <dgm:presLayoutVars>
          <dgm:bulletEnabled val="1"/>
        </dgm:presLayoutVars>
      </dgm:prSet>
      <dgm:spPr/>
    </dgm:pt>
    <dgm:pt modelId="{065991C2-BA36-4D1F-9A56-7D0FF6DA7520}" type="pres">
      <dgm:prSet presAssocID="{93FDC982-0879-4FAF-A2A5-6795693475B4}" presName="sibTrans" presStyleLbl="sibTrans2D1" presStyleIdx="0" presStyleCnt="4"/>
      <dgm:spPr/>
    </dgm:pt>
    <dgm:pt modelId="{BD261782-649F-46E8-9219-19C5FE2DCD27}" type="pres">
      <dgm:prSet presAssocID="{93FDC982-0879-4FAF-A2A5-6795693475B4}" presName="connectorText" presStyleLbl="sibTrans2D1" presStyleIdx="0" presStyleCnt="4"/>
      <dgm:spPr/>
    </dgm:pt>
    <dgm:pt modelId="{69DD107B-B514-4449-A0F8-05C08FDB0AA7}" type="pres">
      <dgm:prSet presAssocID="{62437CEC-FEDA-4732-BF4F-B926AABA479E}" presName="node" presStyleLbl="node1" presStyleIdx="1" presStyleCnt="5" custScaleX="104565" custScaleY="127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73E855-5C6A-48D6-B0DC-DBF8E313FFEE}" type="pres">
      <dgm:prSet presAssocID="{BD60D812-76AB-4ECE-82AC-74BBB2E0C73C}" presName="sibTrans" presStyleLbl="sibTrans2D1" presStyleIdx="1" presStyleCnt="4"/>
      <dgm:spPr/>
    </dgm:pt>
    <dgm:pt modelId="{6B3903F7-73A0-412A-AE07-8CA757AA626F}" type="pres">
      <dgm:prSet presAssocID="{BD60D812-76AB-4ECE-82AC-74BBB2E0C73C}" presName="connectorText" presStyleLbl="sibTrans2D1" presStyleIdx="1" presStyleCnt="4"/>
      <dgm:spPr/>
    </dgm:pt>
    <dgm:pt modelId="{8E72B87A-3D91-4CA6-9A41-7EE622991C4E}" type="pres">
      <dgm:prSet presAssocID="{702BE461-70E9-47AB-A3B9-2DF720EDA3D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874701-94FF-457F-B0C5-1F9E4EE519E4}" type="pres">
      <dgm:prSet presAssocID="{B0B8BAF6-84A0-49DA-A07A-E36F3D3D7EDF}" presName="sibTrans" presStyleLbl="sibTrans2D1" presStyleIdx="2" presStyleCnt="4"/>
      <dgm:spPr/>
    </dgm:pt>
    <dgm:pt modelId="{704B5473-EBF3-47C8-AEA6-6A4C445ACDF6}" type="pres">
      <dgm:prSet presAssocID="{B0B8BAF6-84A0-49DA-A07A-E36F3D3D7EDF}" presName="connectorText" presStyleLbl="sibTrans2D1" presStyleIdx="2" presStyleCnt="4"/>
      <dgm:spPr/>
    </dgm:pt>
    <dgm:pt modelId="{DBB5B449-BB8B-463B-B66C-4B9ADCAA9BBE}" type="pres">
      <dgm:prSet presAssocID="{17367C65-2014-4257-BFA4-76A327FA6372}" presName="node" presStyleLbl="node1" presStyleIdx="3" presStyleCnt="5">
        <dgm:presLayoutVars>
          <dgm:bulletEnabled val="1"/>
        </dgm:presLayoutVars>
      </dgm:prSet>
      <dgm:spPr/>
    </dgm:pt>
    <dgm:pt modelId="{96A780E4-D55A-4EB9-833B-28D9370434D8}" type="pres">
      <dgm:prSet presAssocID="{3C170072-FE61-49B1-ABAF-23C9D2940585}" presName="sibTrans" presStyleLbl="sibTrans2D1" presStyleIdx="3" presStyleCnt="4"/>
      <dgm:spPr/>
    </dgm:pt>
    <dgm:pt modelId="{83967DFE-B049-482C-9C7C-83E51646A2F9}" type="pres">
      <dgm:prSet presAssocID="{3C170072-FE61-49B1-ABAF-23C9D2940585}" presName="connectorText" presStyleLbl="sibTrans2D1" presStyleIdx="3" presStyleCnt="4"/>
      <dgm:spPr/>
    </dgm:pt>
    <dgm:pt modelId="{EBB152EB-94AF-4D82-ABD5-BFF086700E8D}" type="pres">
      <dgm:prSet presAssocID="{B7A50BEC-7C95-46E6-9691-83417E4C9B4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965F05-23C1-4CEF-B397-7EB8B5FCB92A}" type="presOf" srcId="{B7A50BEC-7C95-46E6-9691-83417E4C9B45}" destId="{EBB152EB-94AF-4D82-ABD5-BFF086700E8D}" srcOrd="0" destOrd="0" presId="urn:microsoft.com/office/officeart/2005/8/layout/process2"/>
    <dgm:cxn modelId="{EA3C8869-49B8-4841-A008-7B187B2173F1}" type="presOf" srcId="{E4BFCB9D-D010-4901-BF2A-1E72A6C38DCE}" destId="{142FF0C5-7DE1-441E-B635-BD1CCABFA7AB}" srcOrd="0" destOrd="0" presId="urn:microsoft.com/office/officeart/2005/8/layout/process2"/>
    <dgm:cxn modelId="{A457E3DD-CF0B-423B-98CB-12EDAC798111}" srcId="{E4BFCB9D-D010-4901-BF2A-1E72A6C38DCE}" destId="{17367C65-2014-4257-BFA4-76A327FA6372}" srcOrd="3" destOrd="0" parTransId="{3C4BD386-6903-4589-BB29-B0FC3F445504}" sibTransId="{3C170072-FE61-49B1-ABAF-23C9D2940585}"/>
    <dgm:cxn modelId="{E5E45C7D-C11B-4155-A53F-EC51350E9572}" type="presOf" srcId="{BD60D812-76AB-4ECE-82AC-74BBB2E0C73C}" destId="{6B3903F7-73A0-412A-AE07-8CA757AA626F}" srcOrd="1" destOrd="0" presId="urn:microsoft.com/office/officeart/2005/8/layout/process2"/>
    <dgm:cxn modelId="{CDA5F20D-704A-4EB0-8FCE-B6D14CE0FF46}" type="presOf" srcId="{B0B8BAF6-84A0-49DA-A07A-E36F3D3D7EDF}" destId="{34874701-94FF-457F-B0C5-1F9E4EE519E4}" srcOrd="0" destOrd="0" presId="urn:microsoft.com/office/officeart/2005/8/layout/process2"/>
    <dgm:cxn modelId="{EF041F78-F4F3-444F-955F-9D72DC29DE4B}" srcId="{E4BFCB9D-D010-4901-BF2A-1E72A6C38DCE}" destId="{832CE708-F6FF-410B-92B6-E7AC96933559}" srcOrd="0" destOrd="0" parTransId="{AC199AEA-E3E7-48F4-9729-6E34D7FF4789}" sibTransId="{93FDC982-0879-4FAF-A2A5-6795693475B4}"/>
    <dgm:cxn modelId="{64CF8C06-0611-42E0-A4B2-5FA2CE3ED704}" type="presOf" srcId="{3C170072-FE61-49B1-ABAF-23C9D2940585}" destId="{96A780E4-D55A-4EB9-833B-28D9370434D8}" srcOrd="0" destOrd="0" presId="urn:microsoft.com/office/officeart/2005/8/layout/process2"/>
    <dgm:cxn modelId="{7C7965A6-4EEE-4529-B006-C768C53A30E4}" type="presOf" srcId="{702BE461-70E9-47AB-A3B9-2DF720EDA3D1}" destId="{8E72B87A-3D91-4CA6-9A41-7EE622991C4E}" srcOrd="0" destOrd="0" presId="urn:microsoft.com/office/officeart/2005/8/layout/process2"/>
    <dgm:cxn modelId="{90D38A29-2F3D-429C-BD21-F53BEAEB9FD1}" srcId="{E4BFCB9D-D010-4901-BF2A-1E72A6C38DCE}" destId="{702BE461-70E9-47AB-A3B9-2DF720EDA3D1}" srcOrd="2" destOrd="0" parTransId="{30E407C9-D29B-4FC3-8A55-25D58EE9DC9D}" sibTransId="{B0B8BAF6-84A0-49DA-A07A-E36F3D3D7EDF}"/>
    <dgm:cxn modelId="{D5C74622-6BAD-4860-AE49-D6F5A4FE5397}" type="presOf" srcId="{BD60D812-76AB-4ECE-82AC-74BBB2E0C73C}" destId="{D373E855-5C6A-48D6-B0DC-DBF8E313FFEE}" srcOrd="0" destOrd="0" presId="urn:microsoft.com/office/officeart/2005/8/layout/process2"/>
    <dgm:cxn modelId="{9ADEE27E-EAB7-4767-AC06-833213B2686F}" type="presOf" srcId="{3C170072-FE61-49B1-ABAF-23C9D2940585}" destId="{83967DFE-B049-482C-9C7C-83E51646A2F9}" srcOrd="1" destOrd="0" presId="urn:microsoft.com/office/officeart/2005/8/layout/process2"/>
    <dgm:cxn modelId="{7D04AE18-F872-4C26-8C0D-02743C7AB61C}" type="presOf" srcId="{17367C65-2014-4257-BFA4-76A327FA6372}" destId="{DBB5B449-BB8B-463B-B66C-4B9ADCAA9BBE}" srcOrd="0" destOrd="0" presId="urn:microsoft.com/office/officeart/2005/8/layout/process2"/>
    <dgm:cxn modelId="{32992A9C-D19C-4D6C-8068-88ACA5454057}" type="presOf" srcId="{62437CEC-FEDA-4732-BF4F-B926AABA479E}" destId="{69DD107B-B514-4449-A0F8-05C08FDB0AA7}" srcOrd="0" destOrd="0" presId="urn:microsoft.com/office/officeart/2005/8/layout/process2"/>
    <dgm:cxn modelId="{852D560A-A42A-42A6-8630-379C9F888398}" srcId="{E4BFCB9D-D010-4901-BF2A-1E72A6C38DCE}" destId="{62437CEC-FEDA-4732-BF4F-B926AABA479E}" srcOrd="1" destOrd="0" parTransId="{971A5F8E-4463-43F1-916B-921F56F42A71}" sibTransId="{BD60D812-76AB-4ECE-82AC-74BBB2E0C73C}"/>
    <dgm:cxn modelId="{59142862-36EC-4CDA-A21D-4B2DC548A81A}" type="presOf" srcId="{93FDC982-0879-4FAF-A2A5-6795693475B4}" destId="{BD261782-649F-46E8-9219-19C5FE2DCD27}" srcOrd="1" destOrd="0" presId="urn:microsoft.com/office/officeart/2005/8/layout/process2"/>
    <dgm:cxn modelId="{78A07C85-DED5-4C35-9E15-D60220E54889}" type="presOf" srcId="{832CE708-F6FF-410B-92B6-E7AC96933559}" destId="{1A41C430-90FE-457E-885D-9081AE4E316F}" srcOrd="0" destOrd="0" presId="urn:microsoft.com/office/officeart/2005/8/layout/process2"/>
    <dgm:cxn modelId="{B520811A-AFBC-44E3-B79B-A47A6EA04923}" srcId="{E4BFCB9D-D010-4901-BF2A-1E72A6C38DCE}" destId="{B7A50BEC-7C95-46E6-9691-83417E4C9B45}" srcOrd="4" destOrd="0" parTransId="{9DB36868-000E-4A23-BF24-CE4882CBB7E3}" sibTransId="{8431CC66-01CE-4161-88D6-4220ED0924DB}"/>
    <dgm:cxn modelId="{156B2B25-E89C-4A8F-8F02-4ED48C3636BD}" type="presOf" srcId="{B0B8BAF6-84A0-49DA-A07A-E36F3D3D7EDF}" destId="{704B5473-EBF3-47C8-AEA6-6A4C445ACDF6}" srcOrd="1" destOrd="0" presId="urn:microsoft.com/office/officeart/2005/8/layout/process2"/>
    <dgm:cxn modelId="{217B66E9-F453-4EE9-9B6D-034147DAA7C4}" type="presOf" srcId="{93FDC982-0879-4FAF-A2A5-6795693475B4}" destId="{065991C2-BA36-4D1F-9A56-7D0FF6DA7520}" srcOrd="0" destOrd="0" presId="urn:microsoft.com/office/officeart/2005/8/layout/process2"/>
    <dgm:cxn modelId="{9D8B13BC-80A6-4B46-A01D-412E29777232}" type="presParOf" srcId="{142FF0C5-7DE1-441E-B635-BD1CCABFA7AB}" destId="{1A41C430-90FE-457E-885D-9081AE4E316F}" srcOrd="0" destOrd="0" presId="urn:microsoft.com/office/officeart/2005/8/layout/process2"/>
    <dgm:cxn modelId="{CF757907-8350-4377-9F94-22C7A876B292}" type="presParOf" srcId="{142FF0C5-7DE1-441E-B635-BD1CCABFA7AB}" destId="{065991C2-BA36-4D1F-9A56-7D0FF6DA7520}" srcOrd="1" destOrd="0" presId="urn:microsoft.com/office/officeart/2005/8/layout/process2"/>
    <dgm:cxn modelId="{4F0C0BD8-EA76-49BC-BE0E-4115C7CF2377}" type="presParOf" srcId="{065991C2-BA36-4D1F-9A56-7D0FF6DA7520}" destId="{BD261782-649F-46E8-9219-19C5FE2DCD27}" srcOrd="0" destOrd="0" presId="urn:microsoft.com/office/officeart/2005/8/layout/process2"/>
    <dgm:cxn modelId="{EDDE035E-B8A7-4AB8-AAF4-7DE14DABEE67}" type="presParOf" srcId="{142FF0C5-7DE1-441E-B635-BD1CCABFA7AB}" destId="{69DD107B-B514-4449-A0F8-05C08FDB0AA7}" srcOrd="2" destOrd="0" presId="urn:microsoft.com/office/officeart/2005/8/layout/process2"/>
    <dgm:cxn modelId="{E0862B33-E3DC-42F7-A85C-A084FC04EF40}" type="presParOf" srcId="{142FF0C5-7DE1-441E-B635-BD1CCABFA7AB}" destId="{D373E855-5C6A-48D6-B0DC-DBF8E313FFEE}" srcOrd="3" destOrd="0" presId="urn:microsoft.com/office/officeart/2005/8/layout/process2"/>
    <dgm:cxn modelId="{2A2F9E6D-0F2E-490A-A6AE-992E60949106}" type="presParOf" srcId="{D373E855-5C6A-48D6-B0DC-DBF8E313FFEE}" destId="{6B3903F7-73A0-412A-AE07-8CA757AA626F}" srcOrd="0" destOrd="0" presId="urn:microsoft.com/office/officeart/2005/8/layout/process2"/>
    <dgm:cxn modelId="{24F614CB-D2A9-45B6-82B4-99E732DB8ABF}" type="presParOf" srcId="{142FF0C5-7DE1-441E-B635-BD1CCABFA7AB}" destId="{8E72B87A-3D91-4CA6-9A41-7EE622991C4E}" srcOrd="4" destOrd="0" presId="urn:microsoft.com/office/officeart/2005/8/layout/process2"/>
    <dgm:cxn modelId="{3D8A2A68-6136-42ED-AE3C-F05B3D5FAC27}" type="presParOf" srcId="{142FF0C5-7DE1-441E-B635-BD1CCABFA7AB}" destId="{34874701-94FF-457F-B0C5-1F9E4EE519E4}" srcOrd="5" destOrd="0" presId="urn:microsoft.com/office/officeart/2005/8/layout/process2"/>
    <dgm:cxn modelId="{22C3EAB1-DFAD-4300-85EF-5C37CFBD6E56}" type="presParOf" srcId="{34874701-94FF-457F-B0C5-1F9E4EE519E4}" destId="{704B5473-EBF3-47C8-AEA6-6A4C445ACDF6}" srcOrd="0" destOrd="0" presId="urn:microsoft.com/office/officeart/2005/8/layout/process2"/>
    <dgm:cxn modelId="{15B749F6-4018-451F-8606-B1AE6A2B7398}" type="presParOf" srcId="{142FF0C5-7DE1-441E-B635-BD1CCABFA7AB}" destId="{DBB5B449-BB8B-463B-B66C-4B9ADCAA9BBE}" srcOrd="6" destOrd="0" presId="urn:microsoft.com/office/officeart/2005/8/layout/process2"/>
    <dgm:cxn modelId="{A5B56C85-05F0-4E59-965E-0A1F7AB55CE0}" type="presParOf" srcId="{142FF0C5-7DE1-441E-B635-BD1CCABFA7AB}" destId="{96A780E4-D55A-4EB9-833B-28D9370434D8}" srcOrd="7" destOrd="0" presId="urn:microsoft.com/office/officeart/2005/8/layout/process2"/>
    <dgm:cxn modelId="{460B0CD0-186A-464B-B081-C0B3993F98BC}" type="presParOf" srcId="{96A780E4-D55A-4EB9-833B-28D9370434D8}" destId="{83967DFE-B049-482C-9C7C-83E51646A2F9}" srcOrd="0" destOrd="0" presId="urn:microsoft.com/office/officeart/2005/8/layout/process2"/>
    <dgm:cxn modelId="{8603A3C9-0E45-4449-991F-70883CDA4D48}" type="presParOf" srcId="{142FF0C5-7DE1-441E-B635-BD1CCABFA7AB}" destId="{EBB152EB-94AF-4D82-ABD5-BFF086700E8D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3E0045-FF62-4287-8C26-E5F996739F15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B33C4961-A0AB-4A1D-9F1F-685A72A66D56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Different composition of coconut shell, coconut petiole, coconut </a:t>
          </a:r>
          <a:r>
            <a:rPr lang="en-US" sz="1800" dirty="0" smtClean="0">
              <a:solidFill>
                <a:schemeClr val="tx1"/>
              </a:solidFill>
            </a:rPr>
            <a:t>sheath (200g</a:t>
          </a:r>
          <a:r>
            <a:rPr lang="en-US" sz="1600" dirty="0">
              <a:solidFill>
                <a:schemeClr val="tx1"/>
              </a:solidFill>
            </a:rPr>
            <a:t>)</a:t>
          </a:r>
        </a:p>
      </dgm:t>
    </dgm:pt>
    <dgm:pt modelId="{03A59E9B-79BC-4E82-80C8-44C74AA9C040}" type="parTrans" cxnId="{30B275E0-88E5-481A-814D-821F351201A2}">
      <dgm:prSet/>
      <dgm:spPr/>
      <dgm:t>
        <a:bodyPr/>
        <a:lstStyle/>
        <a:p>
          <a:endParaRPr lang="en-US"/>
        </a:p>
      </dgm:t>
    </dgm:pt>
    <dgm:pt modelId="{9DF3085D-F1C1-4CF4-8AB8-6B6F73F37936}" type="sibTrans" cxnId="{30B275E0-88E5-481A-814D-821F351201A2}">
      <dgm:prSet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CFACDCA7-7872-4DFC-83BD-3D3AA597CA2E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30% of binding agents use separately  with each combination of raw </a:t>
          </a:r>
          <a:r>
            <a:rPr lang="en-US" sz="1800" dirty="0" smtClean="0">
              <a:solidFill>
                <a:schemeClr val="tx1"/>
              </a:solidFill>
            </a:rPr>
            <a:t>materials (60g</a:t>
          </a:r>
          <a:r>
            <a:rPr lang="en-US" sz="1800" dirty="0">
              <a:solidFill>
                <a:schemeClr val="tx1"/>
              </a:solidFill>
            </a:rPr>
            <a:t>)</a:t>
          </a:r>
        </a:p>
      </dgm:t>
    </dgm:pt>
    <dgm:pt modelId="{A518AEC8-E8A7-4A6C-98BD-00CA39695B75}" type="parTrans" cxnId="{1B95BBE8-0EF0-4D70-9496-C7F0262462E0}">
      <dgm:prSet/>
      <dgm:spPr/>
      <dgm:t>
        <a:bodyPr/>
        <a:lstStyle/>
        <a:p>
          <a:endParaRPr lang="en-US"/>
        </a:p>
      </dgm:t>
    </dgm:pt>
    <dgm:pt modelId="{1EE244F9-BB1A-434C-93B0-2A62ADD8010D}" type="sibTrans" cxnId="{1B95BBE8-0EF0-4D70-9496-C7F0262462E0}">
      <dgm:prSet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F9079CE9-7448-452A-A9E0-ABB23A18AF1F}">
      <dgm:prSet phldrT="[Text]" custT="1"/>
      <dgm:spPr/>
      <dgm:t>
        <a:bodyPr/>
        <a:lstStyle/>
        <a:p>
          <a:r>
            <a:rPr lang="en-US" sz="2000" b="1" dirty="0"/>
            <a:t>50g of mixture was used to prepare one briquette.</a:t>
          </a:r>
        </a:p>
      </dgm:t>
    </dgm:pt>
    <dgm:pt modelId="{67FCB3E6-6C1C-4E8A-BFC9-B1509953A1D1}" type="parTrans" cxnId="{E97D49AD-2E44-4845-AFA9-1234A1CCA3A6}">
      <dgm:prSet/>
      <dgm:spPr/>
      <dgm:t>
        <a:bodyPr/>
        <a:lstStyle/>
        <a:p>
          <a:endParaRPr lang="en-US"/>
        </a:p>
      </dgm:t>
    </dgm:pt>
    <dgm:pt modelId="{1E02A378-F50D-4839-AB68-C064A15D08DF}" type="sibTrans" cxnId="{E97D49AD-2E44-4845-AFA9-1234A1CCA3A6}">
      <dgm:prSet/>
      <dgm:spPr/>
      <dgm:t>
        <a:bodyPr/>
        <a:lstStyle/>
        <a:p>
          <a:endParaRPr lang="en-US"/>
        </a:p>
      </dgm:t>
    </dgm:pt>
    <dgm:pt modelId="{D5F99D4C-1AE0-4E19-96CB-7E3DEE46D726}" type="pres">
      <dgm:prSet presAssocID="{0A3E0045-FF62-4287-8C26-E5F996739F15}" presName="Name0" presStyleCnt="0">
        <dgm:presLayoutVars>
          <dgm:dir/>
          <dgm:resizeHandles val="exact"/>
        </dgm:presLayoutVars>
      </dgm:prSet>
      <dgm:spPr/>
    </dgm:pt>
    <dgm:pt modelId="{3A02AAB5-F29E-40F0-8D9B-784BCF07F10D}" type="pres">
      <dgm:prSet presAssocID="{0A3E0045-FF62-4287-8C26-E5F996739F15}" presName="vNodes" presStyleCnt="0"/>
      <dgm:spPr/>
    </dgm:pt>
    <dgm:pt modelId="{7F54747F-FB1C-42AC-A42E-6EAD34EC6816}" type="pres">
      <dgm:prSet presAssocID="{B33C4961-A0AB-4A1D-9F1F-685A72A66D56}" presName="node" presStyleLbl="node1" presStyleIdx="0" presStyleCnt="3" custScaleX="250362" custScaleY="143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FC7C9B-A572-435B-BE38-78046C63D18B}" type="pres">
      <dgm:prSet presAssocID="{9DF3085D-F1C1-4CF4-8AB8-6B6F73F37936}" presName="spacerT" presStyleCnt="0"/>
      <dgm:spPr/>
    </dgm:pt>
    <dgm:pt modelId="{7BF83F61-5D26-43C2-BC7A-04E79EF55D4E}" type="pres">
      <dgm:prSet presAssocID="{9DF3085D-F1C1-4CF4-8AB8-6B6F73F3793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0AD35A9-9456-4B20-9480-4EA61499D67F}" type="pres">
      <dgm:prSet presAssocID="{9DF3085D-F1C1-4CF4-8AB8-6B6F73F37936}" presName="spacerB" presStyleCnt="0"/>
      <dgm:spPr/>
    </dgm:pt>
    <dgm:pt modelId="{ABEA7E7F-A371-4D16-AF59-8B55BB58873F}" type="pres">
      <dgm:prSet presAssocID="{CFACDCA7-7872-4DFC-83BD-3D3AA597CA2E}" presName="node" presStyleLbl="node1" presStyleIdx="1" presStyleCnt="3" custScaleX="260000" custScaleY="134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62648-6CE3-4931-B791-BEC1E4A19A95}" type="pres">
      <dgm:prSet presAssocID="{0A3E0045-FF62-4287-8C26-E5F996739F15}" presName="sibTransLast" presStyleLbl="sibTrans2D1" presStyleIdx="1" presStyleCnt="2" custScaleX="179411" custScaleY="81108"/>
      <dgm:spPr/>
      <dgm:t>
        <a:bodyPr/>
        <a:lstStyle/>
        <a:p>
          <a:endParaRPr lang="en-US"/>
        </a:p>
      </dgm:t>
    </dgm:pt>
    <dgm:pt modelId="{E8D38455-46BB-404B-9213-989C3AD1335B}" type="pres">
      <dgm:prSet presAssocID="{0A3E0045-FF62-4287-8C26-E5F996739F1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D47366F7-B71A-42BE-9245-1DAF8884AB18}" type="pres">
      <dgm:prSet presAssocID="{0A3E0045-FF62-4287-8C26-E5F996739F15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B275E0-88E5-481A-814D-821F351201A2}" srcId="{0A3E0045-FF62-4287-8C26-E5F996739F15}" destId="{B33C4961-A0AB-4A1D-9F1F-685A72A66D56}" srcOrd="0" destOrd="0" parTransId="{03A59E9B-79BC-4E82-80C8-44C74AA9C040}" sibTransId="{9DF3085D-F1C1-4CF4-8AB8-6B6F73F37936}"/>
    <dgm:cxn modelId="{ADA6D2CF-D431-464C-86AB-395E07497519}" type="presOf" srcId="{CFACDCA7-7872-4DFC-83BD-3D3AA597CA2E}" destId="{ABEA7E7F-A371-4D16-AF59-8B55BB58873F}" srcOrd="0" destOrd="0" presId="urn:microsoft.com/office/officeart/2005/8/layout/equation2"/>
    <dgm:cxn modelId="{5D4AF5C6-AEFF-401F-B32F-EAEF5EFE7440}" type="presOf" srcId="{0A3E0045-FF62-4287-8C26-E5F996739F15}" destId="{D5F99D4C-1AE0-4E19-96CB-7E3DEE46D726}" srcOrd="0" destOrd="0" presId="urn:microsoft.com/office/officeart/2005/8/layout/equation2"/>
    <dgm:cxn modelId="{7550001F-529C-4787-9031-C7958CEF1EE2}" type="presOf" srcId="{9DF3085D-F1C1-4CF4-8AB8-6B6F73F37936}" destId="{7BF83F61-5D26-43C2-BC7A-04E79EF55D4E}" srcOrd="0" destOrd="0" presId="urn:microsoft.com/office/officeart/2005/8/layout/equation2"/>
    <dgm:cxn modelId="{E97D49AD-2E44-4845-AFA9-1234A1CCA3A6}" srcId="{0A3E0045-FF62-4287-8C26-E5F996739F15}" destId="{F9079CE9-7448-452A-A9E0-ABB23A18AF1F}" srcOrd="2" destOrd="0" parTransId="{67FCB3E6-6C1C-4E8A-BFC9-B1509953A1D1}" sibTransId="{1E02A378-F50D-4839-AB68-C064A15D08DF}"/>
    <dgm:cxn modelId="{1B95BBE8-0EF0-4D70-9496-C7F0262462E0}" srcId="{0A3E0045-FF62-4287-8C26-E5F996739F15}" destId="{CFACDCA7-7872-4DFC-83BD-3D3AA597CA2E}" srcOrd="1" destOrd="0" parTransId="{A518AEC8-E8A7-4A6C-98BD-00CA39695B75}" sibTransId="{1EE244F9-BB1A-434C-93B0-2A62ADD8010D}"/>
    <dgm:cxn modelId="{48038C6F-E39F-4491-89A4-1D72CE58F3E5}" type="presOf" srcId="{1EE244F9-BB1A-434C-93B0-2A62ADD8010D}" destId="{9BB62648-6CE3-4931-B791-BEC1E4A19A95}" srcOrd="0" destOrd="0" presId="urn:microsoft.com/office/officeart/2005/8/layout/equation2"/>
    <dgm:cxn modelId="{20E4CFCB-A729-4A32-A53E-7E033A7E8043}" type="presOf" srcId="{F9079CE9-7448-452A-A9E0-ABB23A18AF1F}" destId="{D47366F7-B71A-42BE-9245-1DAF8884AB18}" srcOrd="0" destOrd="0" presId="urn:microsoft.com/office/officeart/2005/8/layout/equation2"/>
    <dgm:cxn modelId="{0ACADC19-6119-46FF-9B6A-573F968F4C00}" type="presOf" srcId="{B33C4961-A0AB-4A1D-9F1F-685A72A66D56}" destId="{7F54747F-FB1C-42AC-A42E-6EAD34EC6816}" srcOrd="0" destOrd="0" presId="urn:microsoft.com/office/officeart/2005/8/layout/equation2"/>
    <dgm:cxn modelId="{8F5F5917-E54E-43FA-9760-2FC0FD9E939E}" type="presOf" srcId="{1EE244F9-BB1A-434C-93B0-2A62ADD8010D}" destId="{E8D38455-46BB-404B-9213-989C3AD1335B}" srcOrd="1" destOrd="0" presId="urn:microsoft.com/office/officeart/2005/8/layout/equation2"/>
    <dgm:cxn modelId="{058D1E4B-46AA-4E1D-A341-310D200D710A}" type="presParOf" srcId="{D5F99D4C-1AE0-4E19-96CB-7E3DEE46D726}" destId="{3A02AAB5-F29E-40F0-8D9B-784BCF07F10D}" srcOrd="0" destOrd="0" presId="urn:microsoft.com/office/officeart/2005/8/layout/equation2"/>
    <dgm:cxn modelId="{CAFD3AE3-7DDA-4ACA-B93D-5FC758B2F23F}" type="presParOf" srcId="{3A02AAB5-F29E-40F0-8D9B-784BCF07F10D}" destId="{7F54747F-FB1C-42AC-A42E-6EAD34EC6816}" srcOrd="0" destOrd="0" presId="urn:microsoft.com/office/officeart/2005/8/layout/equation2"/>
    <dgm:cxn modelId="{07C9684D-0A27-476B-A34A-9B1EFCD9968B}" type="presParOf" srcId="{3A02AAB5-F29E-40F0-8D9B-784BCF07F10D}" destId="{5BFC7C9B-A572-435B-BE38-78046C63D18B}" srcOrd="1" destOrd="0" presId="urn:microsoft.com/office/officeart/2005/8/layout/equation2"/>
    <dgm:cxn modelId="{4039F5B4-28B0-4E06-8EA7-3E49E21BB7D2}" type="presParOf" srcId="{3A02AAB5-F29E-40F0-8D9B-784BCF07F10D}" destId="{7BF83F61-5D26-43C2-BC7A-04E79EF55D4E}" srcOrd="2" destOrd="0" presId="urn:microsoft.com/office/officeart/2005/8/layout/equation2"/>
    <dgm:cxn modelId="{5210C55A-BA29-41BA-8E62-93855496E0F5}" type="presParOf" srcId="{3A02AAB5-F29E-40F0-8D9B-784BCF07F10D}" destId="{40AD35A9-9456-4B20-9480-4EA61499D67F}" srcOrd="3" destOrd="0" presId="urn:microsoft.com/office/officeart/2005/8/layout/equation2"/>
    <dgm:cxn modelId="{6EE203F1-ABCC-4764-809E-31ED7BE32358}" type="presParOf" srcId="{3A02AAB5-F29E-40F0-8D9B-784BCF07F10D}" destId="{ABEA7E7F-A371-4D16-AF59-8B55BB58873F}" srcOrd="4" destOrd="0" presId="urn:microsoft.com/office/officeart/2005/8/layout/equation2"/>
    <dgm:cxn modelId="{DC8536DB-4C12-4243-91ED-B12404B30B5E}" type="presParOf" srcId="{D5F99D4C-1AE0-4E19-96CB-7E3DEE46D726}" destId="{9BB62648-6CE3-4931-B791-BEC1E4A19A95}" srcOrd="1" destOrd="0" presId="urn:microsoft.com/office/officeart/2005/8/layout/equation2"/>
    <dgm:cxn modelId="{81E70A9D-A430-4E12-A276-354BA6AA2FDC}" type="presParOf" srcId="{9BB62648-6CE3-4931-B791-BEC1E4A19A95}" destId="{E8D38455-46BB-404B-9213-989C3AD1335B}" srcOrd="0" destOrd="0" presId="urn:microsoft.com/office/officeart/2005/8/layout/equation2"/>
    <dgm:cxn modelId="{9BB50C0C-2969-461F-A3A2-27515F194FB8}" type="presParOf" srcId="{D5F99D4C-1AE0-4E19-96CB-7E3DEE46D726}" destId="{D47366F7-B71A-42BE-9245-1DAF8884AB18}" srcOrd="2" destOrd="0" presId="urn:microsoft.com/office/officeart/2005/8/layout/equation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372DC-AF83-4B0C-AA16-D9ADB7637DA4}">
      <dsp:nvSpPr>
        <dsp:cNvPr id="0" name=""/>
        <dsp:cNvSpPr/>
      </dsp:nvSpPr>
      <dsp:spPr>
        <a:xfrm>
          <a:off x="516840" y="2530"/>
          <a:ext cx="2367156" cy="5917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err="1" smtClean="0"/>
            <a:t>Habarala</a:t>
          </a:r>
          <a:r>
            <a:rPr lang="en-US" sz="1800" b="1" kern="1200" dirty="0" smtClean="0"/>
            <a:t> tuber extraction</a:t>
          </a:r>
          <a:endParaRPr lang="en-US" sz="1800" kern="1200" dirty="0"/>
        </a:p>
      </dsp:txBody>
      <dsp:txXfrm>
        <a:off x="534173" y="19863"/>
        <a:ext cx="2332490" cy="557123"/>
      </dsp:txXfrm>
    </dsp:sp>
    <dsp:sp modelId="{A9529C38-3E7D-4224-8EFB-9ED16A27B45F}">
      <dsp:nvSpPr>
        <dsp:cNvPr id="0" name=""/>
        <dsp:cNvSpPr/>
      </dsp:nvSpPr>
      <dsp:spPr>
        <a:xfrm rot="5400000">
          <a:off x="1589458" y="609114"/>
          <a:ext cx="221920" cy="2663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-5400000">
        <a:off x="1620527" y="631306"/>
        <a:ext cx="159783" cy="155344"/>
      </dsp:txXfrm>
    </dsp:sp>
    <dsp:sp modelId="{69DD107B-B514-4449-A0F8-05C08FDB0AA7}">
      <dsp:nvSpPr>
        <dsp:cNvPr id="0" name=""/>
        <dsp:cNvSpPr/>
      </dsp:nvSpPr>
      <dsp:spPr>
        <a:xfrm>
          <a:off x="516840" y="890214"/>
          <a:ext cx="2367156" cy="59178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chemeClr val="tx1"/>
              </a:solidFill>
            </a:rPr>
            <a:t>Habarala</a:t>
          </a:r>
          <a:r>
            <a:rPr lang="en-US" sz="1500" kern="1200" dirty="0" smtClean="0">
              <a:solidFill>
                <a:schemeClr val="tx1"/>
              </a:solidFill>
            </a:rPr>
            <a:t> tubers were washed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34173" y="907547"/>
        <a:ext cx="2332490" cy="557123"/>
      </dsp:txXfrm>
    </dsp:sp>
    <dsp:sp modelId="{D373E855-5C6A-48D6-B0DC-DBF8E313FFEE}">
      <dsp:nvSpPr>
        <dsp:cNvPr id="0" name=""/>
        <dsp:cNvSpPr/>
      </dsp:nvSpPr>
      <dsp:spPr>
        <a:xfrm rot="5400000">
          <a:off x="1589458" y="1496798"/>
          <a:ext cx="221920" cy="2663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-5400000">
        <a:off x="1620527" y="1518990"/>
        <a:ext cx="159783" cy="155344"/>
      </dsp:txXfrm>
    </dsp:sp>
    <dsp:sp modelId="{8E72B87A-3D91-4CA6-9A41-7EE622991C4E}">
      <dsp:nvSpPr>
        <dsp:cNvPr id="0" name=""/>
        <dsp:cNvSpPr/>
      </dsp:nvSpPr>
      <dsp:spPr>
        <a:xfrm>
          <a:off x="516840" y="1777898"/>
          <a:ext cx="2367156" cy="59178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Cut into small pieces and removed peel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34173" y="1795231"/>
        <a:ext cx="2332490" cy="557123"/>
      </dsp:txXfrm>
    </dsp:sp>
    <dsp:sp modelId="{34874701-94FF-457F-B0C5-1F9E4EE519E4}">
      <dsp:nvSpPr>
        <dsp:cNvPr id="0" name=""/>
        <dsp:cNvSpPr/>
      </dsp:nvSpPr>
      <dsp:spPr>
        <a:xfrm rot="5400000">
          <a:off x="1589458" y="2384482"/>
          <a:ext cx="221920" cy="2663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-5400000">
        <a:off x="1620527" y="2406674"/>
        <a:ext cx="159783" cy="155344"/>
      </dsp:txXfrm>
    </dsp:sp>
    <dsp:sp modelId="{9C18DEFB-A9E7-44A6-8F7F-B4B0AA38B6C5}">
      <dsp:nvSpPr>
        <dsp:cNvPr id="0" name=""/>
        <dsp:cNvSpPr/>
      </dsp:nvSpPr>
      <dsp:spPr>
        <a:xfrm>
          <a:off x="516840" y="2665582"/>
          <a:ext cx="2367156" cy="59178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Pieces were put into blender and added 50 ml of water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34173" y="2682915"/>
        <a:ext cx="2332490" cy="557123"/>
      </dsp:txXfrm>
    </dsp:sp>
    <dsp:sp modelId="{1E39DC02-153B-4A39-970E-AF1DB11FA75A}">
      <dsp:nvSpPr>
        <dsp:cNvPr id="0" name=""/>
        <dsp:cNvSpPr/>
      </dsp:nvSpPr>
      <dsp:spPr>
        <a:xfrm rot="5400000">
          <a:off x="1589458" y="3272166"/>
          <a:ext cx="221920" cy="2663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-5400000">
        <a:off x="1620527" y="3294358"/>
        <a:ext cx="159783" cy="155344"/>
      </dsp:txXfrm>
    </dsp:sp>
    <dsp:sp modelId="{EBB152EB-94AF-4D82-ABD5-BFF086700E8D}">
      <dsp:nvSpPr>
        <dsp:cNvPr id="0" name=""/>
        <dsp:cNvSpPr/>
      </dsp:nvSpPr>
      <dsp:spPr>
        <a:xfrm>
          <a:off x="516840" y="3553265"/>
          <a:ext cx="2367156" cy="59178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Pieces were ground properly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34173" y="3570598"/>
        <a:ext cx="2332490" cy="5571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41C430-90FE-457E-885D-9081AE4E316F}">
      <dsp:nvSpPr>
        <dsp:cNvPr id="0" name=""/>
        <dsp:cNvSpPr/>
      </dsp:nvSpPr>
      <dsp:spPr>
        <a:xfrm>
          <a:off x="501763" y="4445"/>
          <a:ext cx="2281354" cy="570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err="1" smtClean="0"/>
            <a:t>Dawul</a:t>
          </a:r>
          <a:r>
            <a:rPr lang="en-US" sz="1800" b="1" i="1" kern="1200" dirty="0" smtClean="0"/>
            <a:t> </a:t>
          </a:r>
          <a:r>
            <a:rPr lang="en-US" sz="1800" b="1" i="1" kern="1200" dirty="0" err="1" smtClean="0"/>
            <a:t>kurundu</a:t>
          </a:r>
          <a:r>
            <a:rPr lang="en-US" sz="1800" b="1" i="1" kern="1200" dirty="0" smtClean="0"/>
            <a:t> </a:t>
          </a:r>
          <a:r>
            <a:rPr lang="en-US" sz="1800" b="1" kern="1200" dirty="0" smtClean="0"/>
            <a:t>leaves extraction</a:t>
          </a:r>
          <a:endParaRPr lang="en-US" sz="1800" b="1" kern="1200" dirty="0"/>
        </a:p>
      </dsp:txBody>
      <dsp:txXfrm>
        <a:off x="518468" y="21150"/>
        <a:ext cx="2247944" cy="536928"/>
      </dsp:txXfrm>
    </dsp:sp>
    <dsp:sp modelId="{065991C2-BA36-4D1F-9A56-7D0FF6DA7520}">
      <dsp:nvSpPr>
        <dsp:cNvPr id="0" name=""/>
        <dsp:cNvSpPr/>
      </dsp:nvSpPr>
      <dsp:spPr>
        <a:xfrm rot="5400000">
          <a:off x="1535502" y="589043"/>
          <a:ext cx="213876" cy="256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1565445" y="610431"/>
        <a:ext cx="153992" cy="149713"/>
      </dsp:txXfrm>
    </dsp:sp>
    <dsp:sp modelId="{69DD107B-B514-4449-A0F8-05C08FDB0AA7}">
      <dsp:nvSpPr>
        <dsp:cNvPr id="0" name=""/>
        <dsp:cNvSpPr/>
      </dsp:nvSpPr>
      <dsp:spPr>
        <a:xfrm>
          <a:off x="449691" y="859953"/>
          <a:ext cx="2385498" cy="72991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10 - 15 </a:t>
          </a:r>
          <a:r>
            <a:rPr lang="en-US" sz="1600" kern="1200" dirty="0" err="1" smtClean="0">
              <a:solidFill>
                <a:schemeClr val="tx1"/>
              </a:solidFill>
            </a:rPr>
            <a:t>dawul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kurundu</a:t>
          </a:r>
          <a:r>
            <a:rPr lang="en-US" sz="1600" kern="1200" dirty="0" smtClean="0">
              <a:solidFill>
                <a:schemeClr val="tx1"/>
              </a:solidFill>
            </a:rPr>
            <a:t> leaves were put into container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71069" y="881331"/>
        <a:ext cx="2342742" cy="687157"/>
      </dsp:txXfrm>
    </dsp:sp>
    <dsp:sp modelId="{D373E855-5C6A-48D6-B0DC-DBF8E313FFEE}">
      <dsp:nvSpPr>
        <dsp:cNvPr id="0" name=""/>
        <dsp:cNvSpPr/>
      </dsp:nvSpPr>
      <dsp:spPr>
        <a:xfrm rot="5400000">
          <a:off x="1535502" y="1604125"/>
          <a:ext cx="213876" cy="256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1565445" y="1625513"/>
        <a:ext cx="153992" cy="149713"/>
      </dsp:txXfrm>
    </dsp:sp>
    <dsp:sp modelId="{8E72B87A-3D91-4CA6-9A41-7EE622991C4E}">
      <dsp:nvSpPr>
        <dsp:cNvPr id="0" name=""/>
        <dsp:cNvSpPr/>
      </dsp:nvSpPr>
      <dsp:spPr>
        <a:xfrm>
          <a:off x="501763" y="1875036"/>
          <a:ext cx="2281354" cy="57033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Leaves were ground by hand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18468" y="1891741"/>
        <a:ext cx="2247944" cy="536928"/>
      </dsp:txXfrm>
    </dsp:sp>
    <dsp:sp modelId="{34874701-94FF-457F-B0C5-1F9E4EE519E4}">
      <dsp:nvSpPr>
        <dsp:cNvPr id="0" name=""/>
        <dsp:cNvSpPr/>
      </dsp:nvSpPr>
      <dsp:spPr>
        <a:xfrm rot="5400000">
          <a:off x="1535502" y="2459633"/>
          <a:ext cx="213876" cy="256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1565445" y="2481021"/>
        <a:ext cx="153992" cy="149713"/>
      </dsp:txXfrm>
    </dsp:sp>
    <dsp:sp modelId="{DBB5B449-BB8B-463B-B66C-4B9ADCAA9BBE}">
      <dsp:nvSpPr>
        <dsp:cNvPr id="0" name=""/>
        <dsp:cNvSpPr/>
      </dsp:nvSpPr>
      <dsp:spPr>
        <a:xfrm>
          <a:off x="501763" y="2730544"/>
          <a:ext cx="2281354" cy="57033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Added 50 ml of water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18468" y="2747249"/>
        <a:ext cx="2247944" cy="536928"/>
      </dsp:txXfrm>
    </dsp:sp>
    <dsp:sp modelId="{96A780E4-D55A-4EB9-833B-28D9370434D8}">
      <dsp:nvSpPr>
        <dsp:cNvPr id="0" name=""/>
        <dsp:cNvSpPr/>
      </dsp:nvSpPr>
      <dsp:spPr>
        <a:xfrm rot="5400000">
          <a:off x="1535502" y="3315141"/>
          <a:ext cx="213876" cy="256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1565445" y="3336529"/>
        <a:ext cx="153992" cy="149713"/>
      </dsp:txXfrm>
    </dsp:sp>
    <dsp:sp modelId="{EBB152EB-94AF-4D82-ABD5-BFF086700E8D}">
      <dsp:nvSpPr>
        <dsp:cNvPr id="0" name=""/>
        <dsp:cNvSpPr/>
      </dsp:nvSpPr>
      <dsp:spPr>
        <a:xfrm>
          <a:off x="501763" y="3586052"/>
          <a:ext cx="2281354" cy="57033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Extraction was filtered by using cloths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18468" y="3602757"/>
        <a:ext cx="2247944" cy="5369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4747F-FB1C-42AC-A42E-6EAD34EC6816}">
      <dsp:nvSpPr>
        <dsp:cNvPr id="0" name=""/>
        <dsp:cNvSpPr/>
      </dsp:nvSpPr>
      <dsp:spPr>
        <a:xfrm>
          <a:off x="344491" y="1610"/>
          <a:ext cx="2795475" cy="16062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Different composition of coconut shell, coconut petiole, coconut </a:t>
          </a:r>
          <a:r>
            <a:rPr lang="en-US" sz="1800" kern="1200" dirty="0" smtClean="0">
              <a:solidFill>
                <a:schemeClr val="tx1"/>
              </a:solidFill>
            </a:rPr>
            <a:t>sheath (200g</a:t>
          </a:r>
          <a:r>
            <a:rPr lang="en-US" sz="1600" kern="1200" dirty="0">
              <a:solidFill>
                <a:schemeClr val="tx1"/>
              </a:solidFill>
            </a:rPr>
            <a:t>)</a:t>
          </a:r>
        </a:p>
      </dsp:txBody>
      <dsp:txXfrm>
        <a:off x="753879" y="236846"/>
        <a:ext cx="1976699" cy="1135819"/>
      </dsp:txXfrm>
    </dsp:sp>
    <dsp:sp modelId="{7BF83F61-5D26-43C2-BC7A-04E79EF55D4E}">
      <dsp:nvSpPr>
        <dsp:cNvPr id="0" name=""/>
        <dsp:cNvSpPr/>
      </dsp:nvSpPr>
      <dsp:spPr>
        <a:xfrm>
          <a:off x="1418422" y="1698567"/>
          <a:ext cx="647612" cy="647612"/>
        </a:xfrm>
        <a:prstGeom prst="mathPlus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504263" y="1946214"/>
        <a:ext cx="475930" cy="152318"/>
      </dsp:txXfrm>
    </dsp:sp>
    <dsp:sp modelId="{ABEA7E7F-A371-4D16-AF59-8B55BB58873F}">
      <dsp:nvSpPr>
        <dsp:cNvPr id="0" name=""/>
        <dsp:cNvSpPr/>
      </dsp:nvSpPr>
      <dsp:spPr>
        <a:xfrm>
          <a:off x="290683" y="2436845"/>
          <a:ext cx="2903090" cy="1503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30% of binding agents use separately  with each combination of raw </a:t>
          </a:r>
          <a:r>
            <a:rPr lang="en-US" sz="1800" kern="1200" dirty="0" smtClean="0">
              <a:solidFill>
                <a:schemeClr val="tx1"/>
              </a:solidFill>
            </a:rPr>
            <a:t>materials (60g</a:t>
          </a:r>
          <a:r>
            <a:rPr lang="en-US" sz="1800" kern="1200" dirty="0">
              <a:solidFill>
                <a:schemeClr val="tx1"/>
              </a:solidFill>
            </a:rPr>
            <a:t>)</a:t>
          </a:r>
        </a:p>
      </dsp:txBody>
      <dsp:txXfrm>
        <a:off x="715831" y="2656959"/>
        <a:ext cx="2052794" cy="1062802"/>
      </dsp:txXfrm>
    </dsp:sp>
    <dsp:sp modelId="{9BB62648-6CE3-4931-B791-BEC1E4A19A95}">
      <dsp:nvSpPr>
        <dsp:cNvPr id="0" name=""/>
        <dsp:cNvSpPr/>
      </dsp:nvSpPr>
      <dsp:spPr>
        <a:xfrm>
          <a:off x="3220277" y="1802295"/>
          <a:ext cx="637035" cy="336894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220277" y="1869674"/>
        <a:ext cx="535967" cy="202136"/>
      </dsp:txXfrm>
    </dsp:sp>
    <dsp:sp modelId="{D47366F7-B71A-42BE-9245-1DAF8884AB18}">
      <dsp:nvSpPr>
        <dsp:cNvPr id="0" name=""/>
        <dsp:cNvSpPr/>
      </dsp:nvSpPr>
      <dsp:spPr>
        <a:xfrm>
          <a:off x="3863717" y="854169"/>
          <a:ext cx="2233146" cy="22331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50g of mixture was used to prepare one briquette.</a:t>
          </a:r>
        </a:p>
      </dsp:txBody>
      <dsp:txXfrm>
        <a:off x="4190754" y="1181206"/>
        <a:ext cx="1579072" cy="1579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0.70242</cdr:x>
      <cdr:y>0.3151</cdr:y>
    </cdr:from>
    <cdr:to>
      <cdr:x>0.97734</cdr:x>
      <cdr:y>0.86871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29126" y="1371600"/>
          <a:ext cx="1733550" cy="2409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0.70846</cdr:x>
      <cdr:y>0.31947</cdr:y>
    </cdr:from>
    <cdr:to>
      <cdr:x>0.97734</cdr:x>
      <cdr:y>0.85996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67226" y="1390650"/>
          <a:ext cx="1695450" cy="2352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0.69486</cdr:x>
      <cdr:y>0.32604</cdr:y>
    </cdr:from>
    <cdr:to>
      <cdr:x>0.97885</cdr:x>
      <cdr:y>0.89278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381501" y="1419225"/>
          <a:ext cx="1790700" cy="2466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0.59794</cdr:x>
      <cdr:y>0.07472</cdr:y>
    </cdr:from>
    <cdr:to>
      <cdr:x>0.97293</cdr:x>
      <cdr:y>0.58297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419600" y="326784"/>
          <a:ext cx="2771701" cy="22228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chemeClr val="tx1"/>
              </a:solidFill>
            </a:rPr>
            <a:t>T1-100%</a:t>
          </a:r>
          <a:r>
            <a:rPr lang="en-US" sz="1400" b="1" baseline="0" dirty="0">
              <a:solidFill>
                <a:schemeClr val="tx1"/>
              </a:solidFill>
            </a:rPr>
            <a:t> Coconut shell </a:t>
          </a:r>
          <a:r>
            <a:rPr lang="en-US" sz="1400" b="1" baseline="0" dirty="0" err="1">
              <a:solidFill>
                <a:schemeClr val="tx1"/>
              </a:solidFill>
            </a:rPr>
            <a:t>Habarala</a:t>
          </a:r>
          <a:endParaRPr lang="en-US" sz="1400" b="1" baseline="0" dirty="0">
            <a:solidFill>
              <a:schemeClr val="tx1"/>
            </a:solidFill>
          </a:endParaRPr>
        </a:p>
        <a:p xmlns:a="http://schemas.openxmlformats.org/drawingml/2006/main">
          <a:endParaRPr lang="en-US" sz="1400" b="1" baseline="0" dirty="0">
            <a:solidFill>
              <a:schemeClr val="tx1"/>
            </a:solidFill>
          </a:endParaRPr>
        </a:p>
        <a:p xmlns:a="http://schemas.openxmlformats.org/drawingml/2006/main">
          <a:r>
            <a:rPr lang="en-US" sz="1400" b="1" baseline="0" dirty="0">
              <a:solidFill>
                <a:schemeClr val="tx1"/>
              </a:solidFill>
            </a:rPr>
            <a:t>T2-100% Coconut shell </a:t>
          </a:r>
          <a:r>
            <a:rPr lang="en-US" sz="1400" b="1" baseline="0" dirty="0" err="1">
              <a:solidFill>
                <a:schemeClr val="tx1"/>
              </a:solidFill>
            </a:rPr>
            <a:t>Dawul</a:t>
          </a:r>
          <a:r>
            <a:rPr lang="en-US" sz="1400" b="1" baseline="0" dirty="0">
              <a:solidFill>
                <a:schemeClr val="tx1"/>
              </a:solidFill>
            </a:rPr>
            <a:t> </a:t>
          </a:r>
          <a:r>
            <a:rPr lang="en-US" sz="1400" b="1" baseline="0" dirty="0" err="1">
              <a:solidFill>
                <a:schemeClr val="tx1"/>
              </a:solidFill>
            </a:rPr>
            <a:t>kurundu</a:t>
          </a:r>
          <a:endParaRPr lang="en-US" sz="1400" b="1" baseline="0" dirty="0">
            <a:solidFill>
              <a:schemeClr val="tx1"/>
            </a:solidFill>
          </a:endParaRPr>
        </a:p>
        <a:p xmlns:a="http://schemas.openxmlformats.org/drawingml/2006/main">
          <a:endParaRPr lang="en-US" sz="1400" b="1" baseline="0" dirty="0">
            <a:solidFill>
              <a:schemeClr val="tx1"/>
            </a:solidFill>
          </a:endParaRPr>
        </a:p>
        <a:p xmlns:a="http://schemas.openxmlformats.org/drawingml/2006/main">
          <a:pPr lvl="0"/>
          <a:r>
            <a:rPr lang="en-US" sz="1400" b="1" baseline="0" dirty="0">
              <a:solidFill>
                <a:schemeClr val="tx1"/>
              </a:solidFill>
            </a:rPr>
            <a:t>T3-50% Coconut shell &amp;  petiole with </a:t>
          </a:r>
          <a:r>
            <a:rPr lang="en-US" sz="1400" b="1" baseline="0" dirty="0" err="1">
              <a:solidFill>
                <a:schemeClr val="tx1"/>
              </a:solidFill>
            </a:rPr>
            <a:t>Habarala</a:t>
          </a:r>
          <a:endParaRPr lang="en-US" sz="1400" b="1" baseline="0" dirty="0">
            <a:solidFill>
              <a:schemeClr val="tx1"/>
            </a:solidFill>
          </a:endParaRPr>
        </a:p>
        <a:p xmlns:a="http://schemas.openxmlformats.org/drawingml/2006/main">
          <a:pPr lvl="0"/>
          <a:endParaRPr lang="en-US" sz="1400" b="1" baseline="0" dirty="0">
            <a:solidFill>
              <a:schemeClr val="tx1"/>
            </a:solidFill>
          </a:endParaRPr>
        </a:p>
        <a:p xmlns:a="http://schemas.openxmlformats.org/drawingml/2006/main">
          <a:r>
            <a:rPr lang="en-US" sz="1400" b="1" baseline="0" dirty="0">
              <a:solidFill>
                <a:schemeClr val="tx1"/>
              </a:solidFill>
            </a:rPr>
            <a:t>T4-50% Coconut shell &amp;  petiole with </a:t>
          </a:r>
          <a:r>
            <a:rPr lang="en-US" sz="1400" b="1" baseline="0" dirty="0" err="1">
              <a:solidFill>
                <a:schemeClr val="tx1"/>
              </a:solidFill>
            </a:rPr>
            <a:t>dawul</a:t>
          </a:r>
          <a:r>
            <a:rPr lang="en-US" sz="1400" b="1" baseline="0" dirty="0">
              <a:solidFill>
                <a:schemeClr val="tx1"/>
              </a:solidFill>
            </a:rPr>
            <a:t> </a:t>
          </a:r>
          <a:r>
            <a:rPr lang="en-US" sz="1400" b="1" baseline="0" dirty="0" err="1">
              <a:solidFill>
                <a:schemeClr val="tx1"/>
              </a:solidFill>
            </a:rPr>
            <a:t>kurundu</a:t>
          </a:r>
          <a:endParaRPr lang="en-US" sz="1400" b="1" baseline="0" dirty="0">
            <a:solidFill>
              <a:schemeClr val="tx1"/>
            </a:solidFill>
          </a:endParaRPr>
        </a:p>
        <a:p xmlns:a="http://schemas.openxmlformats.org/drawingml/2006/main">
          <a:endParaRPr lang="en-US" sz="1400" b="1" baseline="0" dirty="0">
            <a:solidFill>
              <a:schemeClr val="tx1"/>
            </a:solidFill>
          </a:endParaRPr>
        </a:p>
        <a:p xmlns:a="http://schemas.openxmlformats.org/drawingml/2006/main">
          <a:r>
            <a:rPr lang="en-US" sz="1400" b="1" baseline="0" dirty="0">
              <a:solidFill>
                <a:schemeClr val="tx1"/>
              </a:solidFill>
            </a:rPr>
            <a:t>T5-33.3% Coconut </a:t>
          </a:r>
          <a:r>
            <a:rPr lang="en-US" sz="1400" b="1" baseline="0" dirty="0" err="1">
              <a:solidFill>
                <a:schemeClr val="tx1"/>
              </a:solidFill>
            </a:rPr>
            <a:t>shell,petiole</a:t>
          </a:r>
          <a:r>
            <a:rPr lang="en-US" sz="1400" b="1" baseline="0" dirty="0">
              <a:solidFill>
                <a:schemeClr val="tx1"/>
              </a:solidFill>
            </a:rPr>
            <a:t> &amp; sheath with </a:t>
          </a:r>
          <a:r>
            <a:rPr lang="en-US" sz="1400" b="1" baseline="0" dirty="0" err="1">
              <a:solidFill>
                <a:schemeClr val="tx1"/>
              </a:solidFill>
            </a:rPr>
            <a:t>habarala</a:t>
          </a:r>
          <a:endParaRPr lang="en-US" sz="1400" b="1" baseline="0" dirty="0">
            <a:solidFill>
              <a:schemeClr val="tx1"/>
            </a:solidFill>
          </a:endParaRPr>
        </a:p>
        <a:p xmlns:a="http://schemas.openxmlformats.org/drawingml/2006/main">
          <a:endParaRPr lang="en-US" sz="1400" b="1" baseline="0" dirty="0">
            <a:solidFill>
              <a:schemeClr val="tx1"/>
            </a:solidFill>
          </a:endParaRPr>
        </a:p>
        <a:p xmlns:a="http://schemas.openxmlformats.org/drawingml/2006/main">
          <a:r>
            <a:rPr lang="en-US" sz="1400" b="1" baseline="0" dirty="0">
              <a:solidFill>
                <a:schemeClr val="tx1"/>
              </a:solidFill>
            </a:rPr>
            <a:t>T6-33.3% Coconut </a:t>
          </a:r>
          <a:r>
            <a:rPr lang="en-US" sz="1400" b="1" baseline="0" dirty="0" err="1">
              <a:solidFill>
                <a:schemeClr val="tx1"/>
              </a:solidFill>
            </a:rPr>
            <a:t>shell,petiole</a:t>
          </a:r>
          <a:r>
            <a:rPr lang="en-US" sz="1400" b="1" baseline="0" dirty="0">
              <a:solidFill>
                <a:schemeClr val="tx1"/>
              </a:solidFill>
            </a:rPr>
            <a:t> &amp; sheath with </a:t>
          </a:r>
          <a:r>
            <a:rPr lang="en-US" sz="1400" b="1" baseline="0" dirty="0" err="1">
              <a:solidFill>
                <a:schemeClr val="tx1"/>
              </a:solidFill>
            </a:rPr>
            <a:t>Dawul</a:t>
          </a:r>
          <a:r>
            <a:rPr lang="en-US" sz="1400" b="1" baseline="0" dirty="0">
              <a:solidFill>
                <a:schemeClr val="tx1"/>
              </a:solidFill>
            </a:rPr>
            <a:t> </a:t>
          </a:r>
          <a:r>
            <a:rPr lang="en-US" sz="1400" b="1" baseline="0" dirty="0" err="1">
              <a:solidFill>
                <a:schemeClr val="tx1"/>
              </a:solidFill>
            </a:rPr>
            <a:t>kurundu</a:t>
          </a:r>
          <a:endParaRPr lang="en-US" sz="1400" b="1" baseline="0" dirty="0">
            <a:solidFill>
              <a:schemeClr val="tx1"/>
            </a:solidFill>
          </a:endParaRPr>
        </a:p>
        <a:p xmlns:a="http://schemas.openxmlformats.org/drawingml/2006/main">
          <a:endParaRPr lang="en-US" sz="1200" b="1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0.62117</cdr:x>
      <cdr:y>0.08576</cdr:y>
    </cdr:from>
    <cdr:to>
      <cdr:x>0.99038</cdr:x>
      <cdr:y>0.79665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922648" y="390036"/>
          <a:ext cx="2925952" cy="32331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T1-100%</a:t>
          </a:r>
          <a:r>
            <a:rPr lang="en-US" sz="1400" b="1" baseline="0" dirty="0"/>
            <a:t> Coconut shell </a:t>
          </a:r>
          <a:r>
            <a:rPr lang="en-US" sz="1400" b="1" baseline="0" dirty="0" err="1"/>
            <a:t>Habarala</a:t>
          </a:r>
          <a:endParaRPr lang="en-US" sz="1400" b="1" baseline="0" dirty="0"/>
        </a:p>
        <a:p xmlns:a="http://schemas.openxmlformats.org/drawingml/2006/main">
          <a:endParaRPr lang="en-US" sz="1400" b="1" baseline="0" dirty="0"/>
        </a:p>
        <a:p xmlns:a="http://schemas.openxmlformats.org/drawingml/2006/main">
          <a:r>
            <a:rPr lang="en-US" sz="1400" b="1" baseline="0" dirty="0"/>
            <a:t>T2-100% Coconut shell </a:t>
          </a:r>
          <a:r>
            <a:rPr lang="en-US" sz="1400" b="1" baseline="0" dirty="0" err="1"/>
            <a:t>Dawul</a:t>
          </a:r>
          <a:r>
            <a:rPr lang="en-US" sz="1400" b="1" baseline="0" dirty="0"/>
            <a:t> </a:t>
          </a:r>
          <a:r>
            <a:rPr lang="en-US" sz="1400" b="1" baseline="0" dirty="0" err="1"/>
            <a:t>kurundu</a:t>
          </a:r>
          <a:endParaRPr lang="en-US" sz="1400" b="1" baseline="0" dirty="0"/>
        </a:p>
        <a:p xmlns:a="http://schemas.openxmlformats.org/drawingml/2006/main">
          <a:endParaRPr lang="en-US" sz="1400" b="1" baseline="0" dirty="0"/>
        </a:p>
        <a:p xmlns:a="http://schemas.openxmlformats.org/drawingml/2006/main">
          <a:pPr lvl="0"/>
          <a:r>
            <a:rPr lang="en-US" sz="1400" b="1" baseline="0" dirty="0"/>
            <a:t>T3-50% Coconut shell &amp;  petiole with </a:t>
          </a:r>
          <a:r>
            <a:rPr lang="en-US" sz="1400" b="1" baseline="0" dirty="0" err="1"/>
            <a:t>Habarala</a:t>
          </a:r>
          <a:endParaRPr lang="en-US" sz="1400" b="1" baseline="0" dirty="0"/>
        </a:p>
        <a:p xmlns:a="http://schemas.openxmlformats.org/drawingml/2006/main">
          <a:pPr lvl="0"/>
          <a:endParaRPr lang="en-US" sz="1400" b="1" baseline="0" dirty="0"/>
        </a:p>
        <a:p xmlns:a="http://schemas.openxmlformats.org/drawingml/2006/main">
          <a:r>
            <a:rPr lang="en-US" sz="1400" b="1" baseline="0" dirty="0"/>
            <a:t>T4-50% Coconut shell &amp;  petiole with </a:t>
          </a:r>
          <a:r>
            <a:rPr lang="en-US" sz="1400" b="1" baseline="0" dirty="0" err="1"/>
            <a:t>dawul</a:t>
          </a:r>
          <a:r>
            <a:rPr lang="en-US" sz="1400" b="1" baseline="0" dirty="0"/>
            <a:t> </a:t>
          </a:r>
          <a:r>
            <a:rPr lang="en-US" sz="1400" b="1" baseline="0" dirty="0" err="1"/>
            <a:t>kurundu</a:t>
          </a:r>
          <a:endParaRPr lang="en-US" sz="1400" b="1" baseline="0" dirty="0"/>
        </a:p>
        <a:p xmlns:a="http://schemas.openxmlformats.org/drawingml/2006/main">
          <a:endParaRPr lang="en-US" sz="1400" b="1" baseline="0" dirty="0"/>
        </a:p>
        <a:p xmlns:a="http://schemas.openxmlformats.org/drawingml/2006/main">
          <a:r>
            <a:rPr lang="en-US" sz="1400" b="1" baseline="0" dirty="0"/>
            <a:t>T5-33.3% Coconut </a:t>
          </a:r>
          <a:r>
            <a:rPr lang="en-US" sz="1400" b="1" baseline="0" dirty="0" err="1"/>
            <a:t>shell,petiole</a:t>
          </a:r>
          <a:r>
            <a:rPr lang="en-US" sz="1400" b="1" baseline="0" dirty="0"/>
            <a:t> &amp; sheath with </a:t>
          </a:r>
          <a:r>
            <a:rPr lang="en-US" sz="1400" b="1" baseline="0" dirty="0" err="1"/>
            <a:t>habarala</a:t>
          </a:r>
          <a:endParaRPr lang="en-US" sz="1400" b="1" baseline="0" dirty="0"/>
        </a:p>
        <a:p xmlns:a="http://schemas.openxmlformats.org/drawingml/2006/main">
          <a:endParaRPr lang="en-US" sz="1400" b="1" baseline="0" dirty="0"/>
        </a:p>
        <a:p xmlns:a="http://schemas.openxmlformats.org/drawingml/2006/main">
          <a:r>
            <a:rPr lang="en-US" sz="1400" b="1" baseline="0" dirty="0"/>
            <a:t>T6-33.3% Coconut </a:t>
          </a:r>
          <a:r>
            <a:rPr lang="en-US" sz="1400" b="1" baseline="0" dirty="0" err="1"/>
            <a:t>shell,petiole</a:t>
          </a:r>
          <a:r>
            <a:rPr lang="en-US" sz="1400" b="1" baseline="0" dirty="0"/>
            <a:t> &amp; sheath with </a:t>
          </a:r>
          <a:r>
            <a:rPr lang="en-US" sz="1400" b="1" baseline="0" dirty="0" err="1"/>
            <a:t>Dawul</a:t>
          </a:r>
          <a:r>
            <a:rPr lang="en-US" sz="1400" b="1" baseline="0" dirty="0"/>
            <a:t> </a:t>
          </a:r>
          <a:r>
            <a:rPr lang="en-US" sz="1400" b="1" baseline="0" dirty="0" err="1"/>
            <a:t>kurundu</a:t>
          </a:r>
          <a:endParaRPr lang="en-US" sz="1400" b="1" baseline="0" dirty="0"/>
        </a:p>
        <a:p xmlns:a="http://schemas.openxmlformats.org/drawingml/2006/main">
          <a:endParaRPr lang="en-US" sz="12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0.86237</cdr:x>
      <cdr:y>0.18119</cdr:y>
    </cdr:from>
    <cdr:to>
      <cdr:x>1</cdr:x>
      <cdr:y>0.66899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72050" y="495301"/>
          <a:ext cx="752475" cy="1333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0.6422</cdr:x>
      <cdr:y>0.04775</cdr:y>
    </cdr:from>
    <cdr:to>
      <cdr:x>0.98275</cdr:x>
      <cdr:y>0.86948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75522" y="207308"/>
          <a:ext cx="2691512" cy="35675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/>
            <a:t>T1-100%</a:t>
          </a:r>
          <a:r>
            <a:rPr lang="en-US" sz="1400" b="1" baseline="0" dirty="0"/>
            <a:t> Coconut shell </a:t>
          </a:r>
          <a:r>
            <a:rPr lang="en-US" sz="1400" b="1" baseline="0" dirty="0" err="1"/>
            <a:t>Habarala</a:t>
          </a:r>
          <a:endParaRPr lang="en-US" sz="1400" b="1" baseline="0" dirty="0"/>
        </a:p>
        <a:p xmlns:a="http://schemas.openxmlformats.org/drawingml/2006/main">
          <a:endParaRPr lang="en-US" sz="1400" b="1" baseline="0" dirty="0"/>
        </a:p>
        <a:p xmlns:a="http://schemas.openxmlformats.org/drawingml/2006/main">
          <a:r>
            <a:rPr lang="en-US" sz="1400" b="1" baseline="0" dirty="0"/>
            <a:t>T2-100% Coconut shell </a:t>
          </a:r>
          <a:r>
            <a:rPr lang="en-US" sz="1400" b="1" baseline="0" dirty="0" err="1"/>
            <a:t>Dawul</a:t>
          </a:r>
          <a:r>
            <a:rPr lang="en-US" sz="1400" b="1" baseline="0" dirty="0"/>
            <a:t> </a:t>
          </a:r>
          <a:r>
            <a:rPr lang="en-US" sz="1400" b="1" baseline="0" dirty="0" err="1"/>
            <a:t>kurundu</a:t>
          </a:r>
          <a:endParaRPr lang="en-US" sz="1400" b="1" baseline="0" dirty="0"/>
        </a:p>
        <a:p xmlns:a="http://schemas.openxmlformats.org/drawingml/2006/main">
          <a:endParaRPr lang="en-US" sz="1400" b="1" baseline="0" dirty="0"/>
        </a:p>
        <a:p xmlns:a="http://schemas.openxmlformats.org/drawingml/2006/main">
          <a:pPr lvl="0"/>
          <a:r>
            <a:rPr lang="en-US" sz="1400" b="1" baseline="0" dirty="0"/>
            <a:t>T3-50% Coconut shell &amp;  petiole with </a:t>
          </a:r>
          <a:r>
            <a:rPr lang="en-US" sz="1400" b="1" baseline="0" dirty="0" err="1"/>
            <a:t>Habarala</a:t>
          </a:r>
          <a:endParaRPr lang="en-US" sz="1400" b="1" baseline="0" dirty="0"/>
        </a:p>
        <a:p xmlns:a="http://schemas.openxmlformats.org/drawingml/2006/main">
          <a:pPr lvl="0"/>
          <a:endParaRPr lang="en-US" sz="1400" b="1" baseline="0" dirty="0"/>
        </a:p>
        <a:p xmlns:a="http://schemas.openxmlformats.org/drawingml/2006/main">
          <a:r>
            <a:rPr lang="en-US" sz="1400" b="1" baseline="0" dirty="0"/>
            <a:t>T4-50% Coconut shell &amp;  petiole with </a:t>
          </a:r>
          <a:r>
            <a:rPr lang="en-US" sz="1400" b="1" baseline="0" dirty="0" err="1"/>
            <a:t>dawul</a:t>
          </a:r>
          <a:r>
            <a:rPr lang="en-US" sz="1400" b="1" baseline="0" dirty="0"/>
            <a:t> </a:t>
          </a:r>
          <a:r>
            <a:rPr lang="en-US" sz="1400" b="1" baseline="0" dirty="0" err="1"/>
            <a:t>kurundu</a:t>
          </a:r>
          <a:endParaRPr lang="en-US" sz="1400" b="1" baseline="0" dirty="0"/>
        </a:p>
        <a:p xmlns:a="http://schemas.openxmlformats.org/drawingml/2006/main">
          <a:endParaRPr lang="en-US" sz="1400" b="1" baseline="0" dirty="0"/>
        </a:p>
        <a:p xmlns:a="http://schemas.openxmlformats.org/drawingml/2006/main">
          <a:r>
            <a:rPr lang="en-US" sz="1400" b="1" baseline="0" dirty="0"/>
            <a:t>T5-33.3% Coconut </a:t>
          </a:r>
          <a:r>
            <a:rPr lang="en-US" sz="1400" b="1" baseline="0" dirty="0" err="1"/>
            <a:t>shell,petiole</a:t>
          </a:r>
          <a:r>
            <a:rPr lang="en-US" sz="1400" b="1" baseline="0" dirty="0"/>
            <a:t> &amp; sheath with </a:t>
          </a:r>
          <a:r>
            <a:rPr lang="en-US" sz="1400" b="1" baseline="0" dirty="0" err="1"/>
            <a:t>habarala</a:t>
          </a:r>
          <a:endParaRPr lang="en-US" sz="1400" b="1" baseline="0" dirty="0"/>
        </a:p>
        <a:p xmlns:a="http://schemas.openxmlformats.org/drawingml/2006/main">
          <a:endParaRPr lang="en-US" sz="1400" b="1" baseline="0" dirty="0"/>
        </a:p>
        <a:p xmlns:a="http://schemas.openxmlformats.org/drawingml/2006/main">
          <a:r>
            <a:rPr lang="en-US" sz="1400" b="1" baseline="0" dirty="0"/>
            <a:t>T6-33.3% Coconut </a:t>
          </a:r>
          <a:r>
            <a:rPr lang="en-US" sz="1400" b="1" baseline="0" dirty="0" err="1"/>
            <a:t>shell,petiole</a:t>
          </a:r>
          <a:r>
            <a:rPr lang="en-US" sz="1400" b="1" baseline="0" dirty="0"/>
            <a:t> &amp; sheath with </a:t>
          </a:r>
          <a:r>
            <a:rPr lang="en-US" sz="1400" b="1" baseline="0" dirty="0" err="1"/>
            <a:t>Dawul</a:t>
          </a:r>
          <a:r>
            <a:rPr lang="en-US" sz="1400" b="1" baseline="0" dirty="0"/>
            <a:t> </a:t>
          </a:r>
          <a:r>
            <a:rPr lang="en-US" sz="1400" b="1" baseline="0" dirty="0" err="1"/>
            <a:t>kurundu</a:t>
          </a:r>
          <a:endParaRPr lang="en-US" sz="1400" b="1" baseline="0" dirty="0"/>
        </a:p>
        <a:p xmlns:a="http://schemas.openxmlformats.org/drawingml/2006/main">
          <a:endParaRPr lang="en-US" sz="12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0.64744</cdr:x>
      <cdr:y>0.04228</cdr:y>
    </cdr:from>
    <cdr:to>
      <cdr:x>1</cdr:x>
      <cdr:y>0.72727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921181" y="190500"/>
          <a:ext cx="2679769" cy="3086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T1-100%</a:t>
          </a:r>
          <a:r>
            <a:rPr lang="en-US" sz="1400" b="1" baseline="0" dirty="0"/>
            <a:t> Coconut shell </a:t>
          </a:r>
          <a:r>
            <a:rPr lang="en-US" sz="1400" b="1" baseline="0" dirty="0" err="1"/>
            <a:t>Habarala</a:t>
          </a:r>
          <a:endParaRPr lang="en-US" sz="1400" b="1" baseline="0" dirty="0"/>
        </a:p>
        <a:p xmlns:a="http://schemas.openxmlformats.org/drawingml/2006/main">
          <a:endParaRPr lang="en-US" sz="1400" b="1" baseline="0" dirty="0"/>
        </a:p>
        <a:p xmlns:a="http://schemas.openxmlformats.org/drawingml/2006/main">
          <a:r>
            <a:rPr lang="en-US" sz="1400" b="1" baseline="0" dirty="0"/>
            <a:t>T2-100% Coconut shell </a:t>
          </a:r>
          <a:r>
            <a:rPr lang="en-US" sz="1400" b="1" baseline="0" dirty="0" err="1"/>
            <a:t>Dawul</a:t>
          </a:r>
          <a:r>
            <a:rPr lang="en-US" sz="1400" b="1" baseline="0" dirty="0"/>
            <a:t> </a:t>
          </a:r>
          <a:r>
            <a:rPr lang="en-US" sz="1400" b="1" baseline="0" dirty="0" err="1"/>
            <a:t>kurundu</a:t>
          </a:r>
          <a:endParaRPr lang="en-US" sz="1400" b="1" baseline="0" dirty="0"/>
        </a:p>
        <a:p xmlns:a="http://schemas.openxmlformats.org/drawingml/2006/main">
          <a:endParaRPr lang="en-US" sz="1400" b="1" baseline="0" dirty="0"/>
        </a:p>
        <a:p xmlns:a="http://schemas.openxmlformats.org/drawingml/2006/main">
          <a:pPr lvl="0"/>
          <a:r>
            <a:rPr lang="en-US" sz="1400" b="1" baseline="0" dirty="0"/>
            <a:t>T3-50% Coconut shell &amp;  petiole with </a:t>
          </a:r>
          <a:r>
            <a:rPr lang="en-US" sz="1400" b="1" baseline="0" dirty="0" err="1"/>
            <a:t>Habarala</a:t>
          </a:r>
          <a:endParaRPr lang="en-US" sz="1400" b="1" baseline="0" dirty="0"/>
        </a:p>
        <a:p xmlns:a="http://schemas.openxmlformats.org/drawingml/2006/main">
          <a:pPr lvl="0"/>
          <a:endParaRPr lang="en-US" sz="1400" b="1" baseline="0" dirty="0"/>
        </a:p>
        <a:p xmlns:a="http://schemas.openxmlformats.org/drawingml/2006/main">
          <a:r>
            <a:rPr lang="en-US" sz="1400" b="1" baseline="0" dirty="0"/>
            <a:t>T4-50% Coconut shell &amp;  petiole with </a:t>
          </a:r>
          <a:r>
            <a:rPr lang="en-US" sz="1400" b="1" baseline="0" dirty="0" err="1"/>
            <a:t>dawul</a:t>
          </a:r>
          <a:r>
            <a:rPr lang="en-US" sz="1400" b="1" baseline="0" dirty="0"/>
            <a:t> </a:t>
          </a:r>
          <a:r>
            <a:rPr lang="en-US" sz="1400" b="1" baseline="0" dirty="0" err="1"/>
            <a:t>kurundu</a:t>
          </a:r>
          <a:endParaRPr lang="en-US" sz="1400" b="1" baseline="0" dirty="0"/>
        </a:p>
        <a:p xmlns:a="http://schemas.openxmlformats.org/drawingml/2006/main">
          <a:endParaRPr lang="en-US" sz="1400" b="1" baseline="0" dirty="0"/>
        </a:p>
        <a:p xmlns:a="http://schemas.openxmlformats.org/drawingml/2006/main">
          <a:r>
            <a:rPr lang="en-US" sz="1400" b="1" baseline="0" dirty="0"/>
            <a:t>T5-33.3% Coconut </a:t>
          </a:r>
          <a:r>
            <a:rPr lang="en-US" sz="1400" b="1" baseline="0" dirty="0" err="1"/>
            <a:t>shell,petiole</a:t>
          </a:r>
          <a:r>
            <a:rPr lang="en-US" sz="1400" b="1" baseline="0" dirty="0"/>
            <a:t> &amp; sheath with </a:t>
          </a:r>
          <a:r>
            <a:rPr lang="en-US" sz="1400" b="1" baseline="0" dirty="0" err="1"/>
            <a:t>habarala</a:t>
          </a:r>
          <a:endParaRPr lang="en-US" sz="1400" b="1" baseline="0" dirty="0"/>
        </a:p>
        <a:p xmlns:a="http://schemas.openxmlformats.org/drawingml/2006/main">
          <a:endParaRPr lang="en-US" sz="1400" b="1" baseline="0" dirty="0"/>
        </a:p>
        <a:p xmlns:a="http://schemas.openxmlformats.org/drawingml/2006/main">
          <a:r>
            <a:rPr lang="en-US" sz="1400" b="1" baseline="0" dirty="0"/>
            <a:t>T6-33.3% Coconut </a:t>
          </a:r>
          <a:r>
            <a:rPr lang="en-US" sz="1400" b="1" baseline="0" dirty="0" err="1"/>
            <a:t>shell,petiole</a:t>
          </a:r>
          <a:r>
            <a:rPr lang="en-US" sz="1400" b="1" baseline="0" dirty="0"/>
            <a:t> &amp; sheath with </a:t>
          </a:r>
          <a:r>
            <a:rPr lang="en-US" sz="1400" b="1" baseline="0" dirty="0" err="1"/>
            <a:t>Dawul</a:t>
          </a:r>
          <a:r>
            <a:rPr lang="en-US" sz="1400" b="1" baseline="0" dirty="0"/>
            <a:t> </a:t>
          </a:r>
          <a:r>
            <a:rPr lang="en-US" sz="1400" b="1" baseline="0" dirty="0" err="1"/>
            <a:t>kurundu</a:t>
          </a:r>
          <a:endParaRPr lang="en-US" sz="1400" b="1" baseline="0" dirty="0"/>
        </a:p>
        <a:p xmlns:a="http://schemas.openxmlformats.org/drawingml/2006/main">
          <a:endParaRPr lang="en-US" sz="12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0.63014</cdr:x>
      <cdr:y>0.09347</cdr:y>
    </cdr:from>
    <cdr:to>
      <cdr:x>1</cdr:x>
      <cdr:y>0.76847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461403" y="432148"/>
          <a:ext cx="3205564" cy="3120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T1-100%</a:t>
          </a:r>
          <a:r>
            <a:rPr lang="en-US" sz="1400" b="1" baseline="0" dirty="0"/>
            <a:t> Coconut shell </a:t>
          </a:r>
          <a:r>
            <a:rPr lang="en-US" sz="1400" b="1" baseline="0" dirty="0" err="1"/>
            <a:t>Habarala</a:t>
          </a:r>
          <a:endParaRPr lang="en-US" sz="1400" b="1" baseline="0" dirty="0"/>
        </a:p>
        <a:p xmlns:a="http://schemas.openxmlformats.org/drawingml/2006/main">
          <a:endParaRPr lang="en-US" sz="1400" b="1" baseline="0" dirty="0"/>
        </a:p>
        <a:p xmlns:a="http://schemas.openxmlformats.org/drawingml/2006/main">
          <a:r>
            <a:rPr lang="en-US" sz="1400" b="1" baseline="0" dirty="0"/>
            <a:t>T2-100% Coconut shell </a:t>
          </a:r>
          <a:r>
            <a:rPr lang="en-US" sz="1400" b="1" baseline="0" dirty="0" err="1"/>
            <a:t>Dawul</a:t>
          </a:r>
          <a:r>
            <a:rPr lang="en-US" sz="1400" b="1" baseline="0" dirty="0"/>
            <a:t> </a:t>
          </a:r>
          <a:r>
            <a:rPr lang="en-US" sz="1400" b="1" baseline="0" dirty="0" err="1"/>
            <a:t>kurundu</a:t>
          </a:r>
          <a:endParaRPr lang="en-US" sz="1400" b="1" baseline="0" dirty="0"/>
        </a:p>
        <a:p xmlns:a="http://schemas.openxmlformats.org/drawingml/2006/main">
          <a:endParaRPr lang="en-US" sz="1400" b="1" baseline="0" dirty="0"/>
        </a:p>
        <a:p xmlns:a="http://schemas.openxmlformats.org/drawingml/2006/main">
          <a:pPr lvl="0"/>
          <a:r>
            <a:rPr lang="en-US" sz="1400" b="1" baseline="0" dirty="0"/>
            <a:t>T3-50% Coconut shell &amp;  petiole with </a:t>
          </a:r>
          <a:r>
            <a:rPr lang="en-US" sz="1400" b="1" baseline="0" dirty="0" err="1"/>
            <a:t>Habarala</a:t>
          </a:r>
          <a:endParaRPr lang="en-US" sz="1400" b="1" baseline="0" dirty="0"/>
        </a:p>
        <a:p xmlns:a="http://schemas.openxmlformats.org/drawingml/2006/main">
          <a:pPr lvl="0"/>
          <a:endParaRPr lang="en-US" sz="1400" b="1" baseline="0" dirty="0"/>
        </a:p>
        <a:p xmlns:a="http://schemas.openxmlformats.org/drawingml/2006/main">
          <a:r>
            <a:rPr lang="en-US" sz="1400" b="1" baseline="0" dirty="0"/>
            <a:t>T4-50% Coconut shell &amp;  petiole with </a:t>
          </a:r>
          <a:r>
            <a:rPr lang="en-US" sz="1400" b="1" baseline="0" dirty="0" err="1"/>
            <a:t>dawul</a:t>
          </a:r>
          <a:r>
            <a:rPr lang="en-US" sz="1400" b="1" baseline="0" dirty="0"/>
            <a:t> </a:t>
          </a:r>
          <a:r>
            <a:rPr lang="en-US" sz="1400" b="1" baseline="0" dirty="0" err="1"/>
            <a:t>kurundu</a:t>
          </a:r>
          <a:endParaRPr lang="en-US" sz="1400" b="1" baseline="0" dirty="0"/>
        </a:p>
        <a:p xmlns:a="http://schemas.openxmlformats.org/drawingml/2006/main">
          <a:endParaRPr lang="en-US" sz="1400" b="1" baseline="0" dirty="0"/>
        </a:p>
        <a:p xmlns:a="http://schemas.openxmlformats.org/drawingml/2006/main">
          <a:r>
            <a:rPr lang="en-US" sz="1400" b="1" baseline="0" dirty="0"/>
            <a:t>T5-33.3% Coconut </a:t>
          </a:r>
          <a:r>
            <a:rPr lang="en-US" sz="1400" b="1" baseline="0" dirty="0" err="1"/>
            <a:t>shell,petiole</a:t>
          </a:r>
          <a:r>
            <a:rPr lang="en-US" sz="1400" b="1" baseline="0" dirty="0"/>
            <a:t> &amp; sheath with </a:t>
          </a:r>
          <a:r>
            <a:rPr lang="en-US" sz="1400" b="1" baseline="0" dirty="0" err="1"/>
            <a:t>habarala</a:t>
          </a:r>
          <a:endParaRPr lang="en-US" sz="1400" b="1" baseline="0" dirty="0"/>
        </a:p>
        <a:p xmlns:a="http://schemas.openxmlformats.org/drawingml/2006/main">
          <a:endParaRPr lang="en-US" sz="1400" b="1" baseline="0" dirty="0"/>
        </a:p>
        <a:p xmlns:a="http://schemas.openxmlformats.org/drawingml/2006/main">
          <a:r>
            <a:rPr lang="en-US" sz="1400" b="1" baseline="0" dirty="0"/>
            <a:t>T6-33.3% Coconut </a:t>
          </a:r>
          <a:r>
            <a:rPr lang="en-US" sz="1400" b="1" baseline="0" dirty="0" err="1"/>
            <a:t>shell,petiole</a:t>
          </a:r>
          <a:r>
            <a:rPr lang="en-US" sz="1400" b="1" baseline="0" dirty="0"/>
            <a:t> &amp; sheath with </a:t>
          </a:r>
          <a:r>
            <a:rPr lang="en-US" sz="1400" b="1" baseline="0" dirty="0" err="1"/>
            <a:t>Dawul</a:t>
          </a:r>
          <a:r>
            <a:rPr lang="en-US" sz="1400" b="1" baseline="0" dirty="0"/>
            <a:t> </a:t>
          </a:r>
          <a:r>
            <a:rPr lang="en-US" sz="1400" b="1" baseline="0" dirty="0" err="1"/>
            <a:t>kurundu</a:t>
          </a:r>
          <a:endParaRPr lang="en-US" sz="1400" b="1" baseline="0" dirty="0"/>
        </a:p>
        <a:p xmlns:a="http://schemas.openxmlformats.org/drawingml/2006/main">
          <a:endParaRPr lang="en-US" sz="1200" b="1" dirty="0">
            <a:solidFill>
              <a:schemeClr val="bg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0.60673</cdr:x>
      <cdr:y>0.05135</cdr:y>
    </cdr:from>
    <cdr:to>
      <cdr:x>1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952875" y="180974"/>
          <a:ext cx="2562225" cy="3343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T1-100%</a:t>
          </a:r>
          <a:r>
            <a:rPr lang="en-US" sz="1400" b="1" baseline="0" dirty="0"/>
            <a:t> Coconut shell </a:t>
          </a:r>
          <a:r>
            <a:rPr lang="en-US" sz="1400" b="1" baseline="0" dirty="0" err="1"/>
            <a:t>Habarala</a:t>
          </a:r>
          <a:endParaRPr lang="en-US" sz="1400" b="1" baseline="0" dirty="0"/>
        </a:p>
        <a:p xmlns:a="http://schemas.openxmlformats.org/drawingml/2006/main">
          <a:endParaRPr lang="en-US" sz="1400" b="1" baseline="0" dirty="0"/>
        </a:p>
        <a:p xmlns:a="http://schemas.openxmlformats.org/drawingml/2006/main">
          <a:r>
            <a:rPr lang="en-US" sz="1400" b="1" baseline="0" dirty="0"/>
            <a:t>T2-100% Coconut shell </a:t>
          </a:r>
          <a:r>
            <a:rPr lang="en-US" sz="1400" b="1" baseline="0" dirty="0" err="1"/>
            <a:t>Dawul</a:t>
          </a:r>
          <a:r>
            <a:rPr lang="en-US" sz="1400" b="1" baseline="0" dirty="0"/>
            <a:t> </a:t>
          </a:r>
          <a:r>
            <a:rPr lang="en-US" sz="1400" b="1" baseline="0" dirty="0" err="1"/>
            <a:t>kurundu</a:t>
          </a:r>
          <a:endParaRPr lang="en-US" sz="1400" b="1" baseline="0" dirty="0"/>
        </a:p>
        <a:p xmlns:a="http://schemas.openxmlformats.org/drawingml/2006/main">
          <a:endParaRPr lang="en-US" sz="1400" b="1" baseline="0" dirty="0"/>
        </a:p>
        <a:p xmlns:a="http://schemas.openxmlformats.org/drawingml/2006/main">
          <a:pPr lvl="0"/>
          <a:r>
            <a:rPr lang="en-US" sz="1400" b="1" baseline="0" dirty="0"/>
            <a:t>T3-50% Coconut shell &amp;  petiole with </a:t>
          </a:r>
          <a:r>
            <a:rPr lang="en-US" sz="1400" b="1" baseline="0" dirty="0" err="1"/>
            <a:t>Habarala</a:t>
          </a:r>
          <a:endParaRPr lang="en-US" sz="1400" b="1" baseline="0" dirty="0"/>
        </a:p>
        <a:p xmlns:a="http://schemas.openxmlformats.org/drawingml/2006/main">
          <a:pPr lvl="0"/>
          <a:endParaRPr lang="en-US" sz="1400" b="1" baseline="0" dirty="0"/>
        </a:p>
        <a:p xmlns:a="http://schemas.openxmlformats.org/drawingml/2006/main">
          <a:r>
            <a:rPr lang="en-US" sz="1400" b="1" baseline="0" dirty="0"/>
            <a:t>T4-50% Coconut shell &amp;  petiole with </a:t>
          </a:r>
          <a:r>
            <a:rPr lang="en-US" sz="1400" b="1" baseline="0" dirty="0" err="1"/>
            <a:t>dawul</a:t>
          </a:r>
          <a:r>
            <a:rPr lang="en-US" sz="1400" b="1" baseline="0" dirty="0"/>
            <a:t> </a:t>
          </a:r>
          <a:r>
            <a:rPr lang="en-US" sz="1400" b="1" baseline="0" dirty="0" err="1"/>
            <a:t>kurundu</a:t>
          </a:r>
          <a:endParaRPr lang="en-US" sz="1400" b="1" baseline="0" dirty="0"/>
        </a:p>
        <a:p xmlns:a="http://schemas.openxmlformats.org/drawingml/2006/main">
          <a:endParaRPr lang="en-US" sz="1400" b="1" baseline="0" dirty="0"/>
        </a:p>
        <a:p xmlns:a="http://schemas.openxmlformats.org/drawingml/2006/main">
          <a:r>
            <a:rPr lang="en-US" sz="1400" b="1" baseline="0" dirty="0"/>
            <a:t>T5-33.3% Coconut </a:t>
          </a:r>
          <a:r>
            <a:rPr lang="en-US" sz="1400" b="1" baseline="0" dirty="0" err="1"/>
            <a:t>shell,petiole</a:t>
          </a:r>
          <a:r>
            <a:rPr lang="en-US" sz="1400" b="1" baseline="0" dirty="0"/>
            <a:t> &amp; sheath with </a:t>
          </a:r>
          <a:r>
            <a:rPr lang="en-US" sz="1400" b="1" baseline="0" dirty="0" err="1"/>
            <a:t>habarala</a:t>
          </a:r>
          <a:endParaRPr lang="en-US" sz="1400" b="1" baseline="0" dirty="0"/>
        </a:p>
        <a:p xmlns:a="http://schemas.openxmlformats.org/drawingml/2006/main">
          <a:endParaRPr lang="en-US" sz="1400" b="1" baseline="0" dirty="0"/>
        </a:p>
        <a:p xmlns:a="http://schemas.openxmlformats.org/drawingml/2006/main">
          <a:r>
            <a:rPr lang="en-US" sz="1400" b="1" baseline="0" dirty="0"/>
            <a:t>T6-33.3% Coconut </a:t>
          </a:r>
          <a:r>
            <a:rPr lang="en-US" sz="1400" b="1" baseline="0" dirty="0" err="1"/>
            <a:t>shell,petiole</a:t>
          </a:r>
          <a:r>
            <a:rPr lang="en-US" sz="1400" b="1" baseline="0" dirty="0"/>
            <a:t> &amp; sheath with </a:t>
          </a:r>
          <a:r>
            <a:rPr lang="en-US" sz="1400" b="1" baseline="0" dirty="0" err="1"/>
            <a:t>Dawul</a:t>
          </a:r>
          <a:r>
            <a:rPr lang="en-US" sz="1400" b="1" baseline="0" dirty="0"/>
            <a:t> </a:t>
          </a:r>
          <a:r>
            <a:rPr lang="en-US" sz="1400" b="1" baseline="0" dirty="0" err="1"/>
            <a:t>kurundu</a:t>
          </a:r>
          <a:endParaRPr lang="en-US" sz="1400" b="1" baseline="0" dirty="0"/>
        </a:p>
        <a:p xmlns:a="http://schemas.openxmlformats.org/drawingml/2006/main">
          <a:endParaRPr lang="en-US" sz="12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0.65033</cdr:x>
      <cdr:y>0.03367</cdr:y>
    </cdr:from>
    <cdr:to>
      <cdr:x>0.96783</cdr:x>
      <cdr:y>0.72039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422775" y="127000"/>
          <a:ext cx="2159280" cy="25902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T1-100%</a:t>
          </a:r>
          <a:r>
            <a:rPr lang="en-US" sz="1400" b="1" baseline="0" dirty="0"/>
            <a:t> Coconut shell </a:t>
          </a:r>
          <a:r>
            <a:rPr lang="en-US" sz="1400" b="1" baseline="0" dirty="0" err="1"/>
            <a:t>Habarala</a:t>
          </a:r>
          <a:endParaRPr lang="en-US" sz="1400" b="1" baseline="0" dirty="0"/>
        </a:p>
        <a:p xmlns:a="http://schemas.openxmlformats.org/drawingml/2006/main">
          <a:endParaRPr lang="en-US" sz="1400" b="1" baseline="0" dirty="0"/>
        </a:p>
        <a:p xmlns:a="http://schemas.openxmlformats.org/drawingml/2006/main">
          <a:r>
            <a:rPr lang="en-US" sz="1400" b="1" baseline="0" dirty="0"/>
            <a:t>T2-100% Coconut shell </a:t>
          </a:r>
          <a:r>
            <a:rPr lang="en-US" sz="1400" b="1" baseline="0" dirty="0" err="1"/>
            <a:t>Dawul</a:t>
          </a:r>
          <a:r>
            <a:rPr lang="en-US" sz="1400" b="1" baseline="0" dirty="0"/>
            <a:t> </a:t>
          </a:r>
          <a:r>
            <a:rPr lang="en-US" sz="1400" b="1" baseline="0" dirty="0" err="1"/>
            <a:t>kurundu</a:t>
          </a:r>
          <a:endParaRPr lang="en-US" sz="1400" b="1" baseline="0" dirty="0"/>
        </a:p>
        <a:p xmlns:a="http://schemas.openxmlformats.org/drawingml/2006/main">
          <a:endParaRPr lang="en-US" sz="1400" b="1" baseline="0" dirty="0"/>
        </a:p>
        <a:p xmlns:a="http://schemas.openxmlformats.org/drawingml/2006/main">
          <a:pPr lvl="0"/>
          <a:r>
            <a:rPr lang="en-US" sz="1400" b="1" baseline="0" dirty="0"/>
            <a:t>T3-50% Coconut shell &amp;  petiole with </a:t>
          </a:r>
          <a:r>
            <a:rPr lang="en-US" sz="1400" b="1" baseline="0" dirty="0" err="1"/>
            <a:t>Habarala</a:t>
          </a:r>
          <a:endParaRPr lang="en-US" sz="1400" b="1" baseline="0" dirty="0"/>
        </a:p>
        <a:p xmlns:a="http://schemas.openxmlformats.org/drawingml/2006/main">
          <a:pPr lvl="0"/>
          <a:endParaRPr lang="en-US" sz="1400" b="1" baseline="0" dirty="0"/>
        </a:p>
        <a:p xmlns:a="http://schemas.openxmlformats.org/drawingml/2006/main">
          <a:r>
            <a:rPr lang="en-US" sz="1400" b="1" baseline="0" dirty="0"/>
            <a:t>T4-50% Coconut shell &amp;  petiole with </a:t>
          </a:r>
          <a:r>
            <a:rPr lang="en-US" sz="1400" b="1" baseline="0" dirty="0" err="1"/>
            <a:t>dawul</a:t>
          </a:r>
          <a:r>
            <a:rPr lang="en-US" sz="1400" b="1" baseline="0" dirty="0"/>
            <a:t> </a:t>
          </a:r>
          <a:r>
            <a:rPr lang="en-US" sz="1400" b="1" baseline="0" dirty="0" err="1"/>
            <a:t>kurundu</a:t>
          </a:r>
          <a:endParaRPr lang="en-US" sz="1400" b="1" baseline="0" dirty="0"/>
        </a:p>
        <a:p xmlns:a="http://schemas.openxmlformats.org/drawingml/2006/main">
          <a:endParaRPr lang="en-US" sz="1400" b="1" baseline="0" dirty="0"/>
        </a:p>
        <a:p xmlns:a="http://schemas.openxmlformats.org/drawingml/2006/main">
          <a:r>
            <a:rPr lang="en-US" sz="1400" b="1" baseline="0" dirty="0"/>
            <a:t>T5-33.3% Coconut </a:t>
          </a:r>
          <a:r>
            <a:rPr lang="en-US" sz="1400" b="1" baseline="0" dirty="0" err="1"/>
            <a:t>shell,petiole</a:t>
          </a:r>
          <a:r>
            <a:rPr lang="en-US" sz="1400" b="1" baseline="0" dirty="0"/>
            <a:t> &amp; sheath with </a:t>
          </a:r>
          <a:r>
            <a:rPr lang="en-US" sz="1400" b="1" baseline="0" dirty="0" err="1"/>
            <a:t>habarala</a:t>
          </a:r>
          <a:endParaRPr lang="en-US" sz="1400" b="1" baseline="0" dirty="0"/>
        </a:p>
        <a:p xmlns:a="http://schemas.openxmlformats.org/drawingml/2006/main">
          <a:endParaRPr lang="en-US" sz="1400" b="1" baseline="0" dirty="0"/>
        </a:p>
        <a:p xmlns:a="http://schemas.openxmlformats.org/drawingml/2006/main">
          <a:r>
            <a:rPr lang="en-US" sz="1400" b="1" baseline="0" dirty="0"/>
            <a:t>T6-33.3% Coconut </a:t>
          </a:r>
          <a:r>
            <a:rPr lang="en-US" sz="1400" b="1" baseline="0" dirty="0" err="1"/>
            <a:t>shell,petiole</a:t>
          </a:r>
          <a:r>
            <a:rPr lang="en-US" sz="1400" b="1" baseline="0" dirty="0"/>
            <a:t> &amp; sheath with </a:t>
          </a:r>
          <a:r>
            <a:rPr lang="en-US" sz="1400" b="1" baseline="0" dirty="0" err="1"/>
            <a:t>Dawul</a:t>
          </a:r>
          <a:r>
            <a:rPr lang="en-US" sz="1400" b="1" baseline="0" dirty="0"/>
            <a:t> </a:t>
          </a:r>
          <a:r>
            <a:rPr lang="en-US" sz="1400" b="1" baseline="0" dirty="0" err="1"/>
            <a:t>kurundu</a:t>
          </a:r>
          <a:endParaRPr lang="en-US" sz="1400" b="1" baseline="0" dirty="0"/>
        </a:p>
        <a:p xmlns:a="http://schemas.openxmlformats.org/drawingml/2006/main">
          <a:endParaRPr lang="en-US" sz="12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0.63636</cdr:x>
      <cdr:y>0.04433</cdr:y>
    </cdr:from>
    <cdr:to>
      <cdr:x>1</cdr:x>
      <cdr:y>0.87298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200525" y="173123"/>
          <a:ext cx="2400299" cy="3236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T1-100%</a:t>
          </a:r>
          <a:r>
            <a:rPr lang="en-US" sz="1400" b="1" baseline="0" dirty="0"/>
            <a:t> Coconut shell </a:t>
          </a:r>
          <a:r>
            <a:rPr lang="en-US" sz="1400" b="1" baseline="0" dirty="0" err="1"/>
            <a:t>Habarala</a:t>
          </a:r>
          <a:endParaRPr lang="en-US" sz="1400" b="1" baseline="0" dirty="0"/>
        </a:p>
        <a:p xmlns:a="http://schemas.openxmlformats.org/drawingml/2006/main">
          <a:endParaRPr lang="en-US" sz="1400" b="1" baseline="0" dirty="0"/>
        </a:p>
        <a:p xmlns:a="http://schemas.openxmlformats.org/drawingml/2006/main">
          <a:r>
            <a:rPr lang="en-US" sz="1400" b="1" baseline="0" dirty="0"/>
            <a:t>T2-100% Coconut shell </a:t>
          </a:r>
          <a:r>
            <a:rPr lang="en-US" sz="1400" b="1" baseline="0" dirty="0" err="1"/>
            <a:t>Dawul</a:t>
          </a:r>
          <a:r>
            <a:rPr lang="en-US" sz="1400" b="1" baseline="0" dirty="0"/>
            <a:t> </a:t>
          </a:r>
          <a:r>
            <a:rPr lang="en-US" sz="1400" b="1" baseline="0" dirty="0" err="1"/>
            <a:t>kurundu</a:t>
          </a:r>
          <a:endParaRPr lang="en-US" sz="1400" b="1" baseline="0" dirty="0"/>
        </a:p>
        <a:p xmlns:a="http://schemas.openxmlformats.org/drawingml/2006/main">
          <a:endParaRPr lang="en-US" sz="1400" b="1" baseline="0" dirty="0"/>
        </a:p>
        <a:p xmlns:a="http://schemas.openxmlformats.org/drawingml/2006/main">
          <a:pPr lvl="0"/>
          <a:r>
            <a:rPr lang="en-US" sz="1400" b="1" baseline="0" dirty="0"/>
            <a:t>T3-50% Coconut shell &amp;  petiole with </a:t>
          </a:r>
          <a:r>
            <a:rPr lang="en-US" sz="1400" b="1" baseline="0" dirty="0" err="1"/>
            <a:t>Habarala</a:t>
          </a:r>
          <a:endParaRPr lang="en-US" sz="1400" b="1" baseline="0" dirty="0"/>
        </a:p>
        <a:p xmlns:a="http://schemas.openxmlformats.org/drawingml/2006/main">
          <a:pPr lvl="0"/>
          <a:endParaRPr lang="en-US" sz="1400" b="1" baseline="0" dirty="0"/>
        </a:p>
        <a:p xmlns:a="http://schemas.openxmlformats.org/drawingml/2006/main">
          <a:r>
            <a:rPr lang="en-US" sz="1400" b="1" baseline="0" dirty="0"/>
            <a:t>T4-50% Coconut shell &amp;  petiole with </a:t>
          </a:r>
          <a:r>
            <a:rPr lang="en-US" sz="1400" b="1" baseline="0" dirty="0" err="1"/>
            <a:t>dawul</a:t>
          </a:r>
          <a:r>
            <a:rPr lang="en-US" sz="1400" b="1" baseline="0" dirty="0"/>
            <a:t> </a:t>
          </a:r>
          <a:r>
            <a:rPr lang="en-US" sz="1400" b="1" baseline="0" dirty="0" err="1"/>
            <a:t>kurundu</a:t>
          </a:r>
          <a:endParaRPr lang="en-US" sz="1400" b="1" baseline="0" dirty="0"/>
        </a:p>
        <a:p xmlns:a="http://schemas.openxmlformats.org/drawingml/2006/main">
          <a:endParaRPr lang="en-US" sz="1400" b="1" baseline="0" dirty="0"/>
        </a:p>
        <a:p xmlns:a="http://schemas.openxmlformats.org/drawingml/2006/main">
          <a:r>
            <a:rPr lang="en-US" sz="1400" b="1" baseline="0" dirty="0"/>
            <a:t>T5-33.3% Coconut </a:t>
          </a:r>
          <a:r>
            <a:rPr lang="en-US" sz="1400" b="1" baseline="0" dirty="0" err="1"/>
            <a:t>shell,petiole</a:t>
          </a:r>
          <a:r>
            <a:rPr lang="en-US" sz="1400" b="1" baseline="0" dirty="0"/>
            <a:t> &amp; sheath with </a:t>
          </a:r>
          <a:r>
            <a:rPr lang="en-US" sz="1400" b="1" baseline="0" dirty="0" err="1"/>
            <a:t>habarala</a:t>
          </a:r>
          <a:endParaRPr lang="en-US" sz="1400" b="1" baseline="0" dirty="0"/>
        </a:p>
        <a:p xmlns:a="http://schemas.openxmlformats.org/drawingml/2006/main">
          <a:endParaRPr lang="en-US" sz="1400" b="1" baseline="0" dirty="0"/>
        </a:p>
        <a:p xmlns:a="http://schemas.openxmlformats.org/drawingml/2006/main">
          <a:r>
            <a:rPr lang="en-US" sz="1400" b="1" baseline="0" dirty="0"/>
            <a:t>T6-33.3% Coconut </a:t>
          </a:r>
          <a:r>
            <a:rPr lang="en-US" sz="1400" b="1" baseline="0" dirty="0" err="1"/>
            <a:t>shell,petiole</a:t>
          </a:r>
          <a:r>
            <a:rPr lang="en-US" sz="1400" b="1" baseline="0" dirty="0"/>
            <a:t> &amp; sheath with </a:t>
          </a:r>
          <a:r>
            <a:rPr lang="en-US" sz="1400" b="1" baseline="0" dirty="0" err="1"/>
            <a:t>Dawul</a:t>
          </a:r>
          <a:r>
            <a:rPr lang="en-US" sz="1400" b="1" baseline="0" dirty="0"/>
            <a:t> </a:t>
          </a:r>
          <a:r>
            <a:rPr lang="en-US" sz="1400" b="1" baseline="0" dirty="0" err="1"/>
            <a:t>kurundu</a:t>
          </a:r>
          <a:endParaRPr lang="en-US" sz="1400" b="1" baseline="0" dirty="0"/>
        </a:p>
        <a:p xmlns:a="http://schemas.openxmlformats.org/drawingml/2006/main">
          <a:endParaRPr lang="en-US" sz="12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0.5826</cdr:x>
      <cdr:y>0.04167</cdr:y>
    </cdr:from>
    <cdr:to>
      <cdr:x>0.97849</cdr:x>
      <cdr:y>0.77803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784600" y="174625"/>
          <a:ext cx="2571729" cy="3086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T1-100%</a:t>
          </a:r>
          <a:r>
            <a:rPr lang="en-US" sz="1400" b="1" baseline="0" dirty="0"/>
            <a:t> Coconut shell </a:t>
          </a:r>
          <a:r>
            <a:rPr lang="en-US" sz="1400" b="1" baseline="0" dirty="0" err="1"/>
            <a:t>Habarala</a:t>
          </a:r>
          <a:endParaRPr lang="en-US" sz="1400" b="1" baseline="0" dirty="0"/>
        </a:p>
        <a:p xmlns:a="http://schemas.openxmlformats.org/drawingml/2006/main">
          <a:endParaRPr lang="en-US" sz="1400" b="1" baseline="0" dirty="0"/>
        </a:p>
        <a:p xmlns:a="http://schemas.openxmlformats.org/drawingml/2006/main">
          <a:r>
            <a:rPr lang="en-US" sz="1400" b="1" baseline="0" dirty="0"/>
            <a:t>T2-100% Coconut shell </a:t>
          </a:r>
          <a:r>
            <a:rPr lang="en-US" sz="1400" b="1" baseline="0" dirty="0" err="1"/>
            <a:t>Dawul</a:t>
          </a:r>
          <a:r>
            <a:rPr lang="en-US" sz="1400" b="1" baseline="0" dirty="0"/>
            <a:t> </a:t>
          </a:r>
          <a:r>
            <a:rPr lang="en-US" sz="1400" b="1" baseline="0" dirty="0" err="1"/>
            <a:t>kurundu</a:t>
          </a:r>
          <a:endParaRPr lang="en-US" sz="1400" b="1" baseline="0" dirty="0"/>
        </a:p>
        <a:p xmlns:a="http://schemas.openxmlformats.org/drawingml/2006/main">
          <a:endParaRPr lang="en-US" sz="1400" b="1" baseline="0" dirty="0"/>
        </a:p>
        <a:p xmlns:a="http://schemas.openxmlformats.org/drawingml/2006/main">
          <a:pPr lvl="0"/>
          <a:r>
            <a:rPr lang="en-US" sz="1400" b="1" baseline="0" dirty="0"/>
            <a:t>T3-50% Coconut shell &amp;  petiole with </a:t>
          </a:r>
          <a:r>
            <a:rPr lang="en-US" sz="1400" b="1" baseline="0" dirty="0" err="1"/>
            <a:t>Habarala</a:t>
          </a:r>
          <a:endParaRPr lang="en-US" sz="1400" b="1" baseline="0" dirty="0"/>
        </a:p>
        <a:p xmlns:a="http://schemas.openxmlformats.org/drawingml/2006/main">
          <a:pPr lvl="0"/>
          <a:endParaRPr lang="en-US" sz="1400" b="1" baseline="0" dirty="0"/>
        </a:p>
        <a:p xmlns:a="http://schemas.openxmlformats.org/drawingml/2006/main">
          <a:r>
            <a:rPr lang="en-US" sz="1400" b="1" baseline="0" dirty="0"/>
            <a:t>T4-50% Coconut shell &amp;  petiole with </a:t>
          </a:r>
          <a:r>
            <a:rPr lang="en-US" sz="1400" b="1" baseline="0" dirty="0" err="1"/>
            <a:t>dawul</a:t>
          </a:r>
          <a:r>
            <a:rPr lang="en-US" sz="1400" b="1" baseline="0" dirty="0"/>
            <a:t> </a:t>
          </a:r>
          <a:r>
            <a:rPr lang="en-US" sz="1400" b="1" baseline="0" dirty="0" err="1"/>
            <a:t>kurundu</a:t>
          </a:r>
          <a:endParaRPr lang="en-US" sz="1400" b="1" baseline="0" dirty="0"/>
        </a:p>
        <a:p xmlns:a="http://schemas.openxmlformats.org/drawingml/2006/main">
          <a:endParaRPr lang="en-US" sz="1400" b="1" baseline="0" dirty="0"/>
        </a:p>
        <a:p xmlns:a="http://schemas.openxmlformats.org/drawingml/2006/main">
          <a:r>
            <a:rPr lang="en-US" sz="1400" b="1" baseline="0" dirty="0"/>
            <a:t>T5-33.3% Coconut </a:t>
          </a:r>
          <a:r>
            <a:rPr lang="en-US" sz="1400" b="1" baseline="0" dirty="0" err="1"/>
            <a:t>shell,petiole</a:t>
          </a:r>
          <a:r>
            <a:rPr lang="en-US" sz="1400" b="1" baseline="0" dirty="0"/>
            <a:t> &amp; sheath with </a:t>
          </a:r>
          <a:r>
            <a:rPr lang="en-US" sz="1400" b="1" baseline="0" dirty="0" err="1"/>
            <a:t>habarala</a:t>
          </a:r>
          <a:endParaRPr lang="en-US" sz="1400" b="1" baseline="0" dirty="0"/>
        </a:p>
        <a:p xmlns:a="http://schemas.openxmlformats.org/drawingml/2006/main">
          <a:endParaRPr lang="en-US" sz="1400" b="1" baseline="0" dirty="0"/>
        </a:p>
        <a:p xmlns:a="http://schemas.openxmlformats.org/drawingml/2006/main">
          <a:r>
            <a:rPr lang="en-US" sz="1400" b="1" baseline="0" dirty="0"/>
            <a:t>T6-33.3% Coconut </a:t>
          </a:r>
          <a:r>
            <a:rPr lang="en-US" sz="1400" b="1" baseline="0" dirty="0" err="1"/>
            <a:t>shell,petiole</a:t>
          </a:r>
          <a:r>
            <a:rPr lang="en-US" sz="1400" b="1" baseline="0" dirty="0"/>
            <a:t> &amp; sheath with </a:t>
          </a:r>
          <a:r>
            <a:rPr lang="en-US" sz="1400" b="1" baseline="0" dirty="0" err="1"/>
            <a:t>Dawul</a:t>
          </a:r>
          <a:r>
            <a:rPr lang="en-US" sz="1400" b="1" baseline="0" dirty="0"/>
            <a:t> </a:t>
          </a:r>
          <a:r>
            <a:rPr lang="en-US" sz="1400" b="1" baseline="0" dirty="0" err="1"/>
            <a:t>kurundu</a:t>
          </a:r>
          <a:endParaRPr lang="en-US" sz="1400" b="1" baseline="0" dirty="0"/>
        </a:p>
        <a:p xmlns:a="http://schemas.openxmlformats.org/drawingml/2006/main">
          <a:endParaRPr lang="en-US" sz="12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99955-9A95-436C-99C3-9249808B2C94}" type="datetimeFigureOut">
              <a:rPr lang="en-US" smtClean="0"/>
              <a:t>03/24/2023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A908A-40DA-4385-96CA-0E233AB8F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38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417969-4646-0311-37D1-2E355C5917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Research Topic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5EAE0CF-F39E-AF3A-21D1-E58FEE7FAB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7085C5-110D-2BCE-5729-CEE44BA3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9B83A7-1EC4-307E-554D-281220A7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DC7F6B-80C0-4DD9-5B3D-5C7D6043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C4EA05-7E01-5383-DBE0-8DD3BF08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83BAA55-5A9B-2056-A6C3-32F821CF0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1926F8-0703-66E5-E71D-E1FC8C87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1BC5C9-8250-99C9-BCE1-B4AF3FB1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F16E12C-4B65-E3AF-1721-C890FA4F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2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F2F473C-73E3-01D0-7AFC-C38C4A48C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1896384-DC25-594D-6B35-E3A83B321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2B6F9C-5D81-9610-48C8-C313116EF8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5CB411-649C-341A-0F9E-AB2FBAE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8CB216-4EC5-B91B-1928-253A567E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3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5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Topic Here……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1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49452A-D6F8-C6AE-3FEA-ADFC57F0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EAD072-65FF-CF97-B7E8-CB5B22EA1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142CF0D-0151-44E9-10B8-0738B9EEB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6DA0FD8-8632-4358-3ED7-0603A4B2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411A09-9139-A265-D5CF-79C46D5E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7D7811F-7FA8-BF72-D8DB-21511B8A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0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FD7A8C-0323-E4BB-D073-B752DF7E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E0559D-E3F0-4C5F-4D86-808179E8C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2B72E48-E5D6-4309-FE87-162FA1AF0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DEA7410-28B9-1126-0F82-88CCCC466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CD13B33-090A-51AD-E7B4-AA38C5B55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89F57A7-6E89-04D9-023A-140844CC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4D958A4-AEFE-A6A8-0386-6589FBB4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B3B3EC1-87F8-80FE-0F81-CDBCA4A4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4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3B1659-B1BC-7FAE-991B-BF09F93A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97A4906-531C-4B30-7879-310FD641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353892B-0FC9-B7C7-B278-75FBF37E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6859966-AABE-1811-710F-18CE3CF2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5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CAC124B-EF3A-7C52-502B-78199F7A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40B8CAC-C8F4-4045-54C8-67793DDA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ED00E0A-0E4F-0283-9D71-27DBDEC9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FC9EA5-45C2-D087-3AF0-DFEB34368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F1E509-E2B2-3FF9-0A5B-3508A025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9D9F53B-8935-BC25-B503-B4889244F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45C09E0-9170-0D9A-AC6E-728CA3C5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39F8903-2675-9F49-D34C-C32DDC4FB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DB0455-5F1B-6A63-20DA-AD38F3C0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1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6C56F0-7043-96BF-B4C4-43D1E414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AFF1898-3C62-34C4-E2B9-88B437588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4488573-FF6E-CBA7-4CB0-4E874445D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DF9B5EE-4355-D7FE-2C32-2FEF9FE8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6473719-B06C-C3B0-5EF9-CCEAC643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C346418-6E63-F759-38D3-A627712D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7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EE8BA6E-A64F-4653-598A-C97DA36121E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332B1D3-6A11-F23D-7C31-1F0084E5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646B8D-AF73-C7A6-19BB-19FF9677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2890DE-316E-2527-E356-1E4370DC8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7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14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978-94-009-1559-6_58" TargetMode="External"/><Relationship Id="rId2" Type="http://schemas.openxmlformats.org/officeDocument/2006/relationships/hyperlink" Target="https://doi.org/10.1007/978-1-137-02118-2_1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6142CA-5798-0436-B8AE-5C0A3BB06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730" y="2032986"/>
            <a:ext cx="11354539" cy="1468099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Evaluation of fabricated fuel briquettes made out of agricultural waste in coconut industry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C7029D9-45E1-6988-ED36-1DA428853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730" y="3602038"/>
            <a:ext cx="11354538" cy="890063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DRSK </a:t>
            </a:r>
            <a:r>
              <a:rPr lang="en-US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Pathirana</a:t>
            </a: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¹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BGRR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Bandara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LLWC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Yalegama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LP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Vidhana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Arachchi¹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and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DDMO Dissanayake¹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BC4BB5B-09EB-1B3A-429A-B87F5F1A0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4B152B19-860D-D292-3F8A-1BA2E3F4049A}"/>
              </a:ext>
            </a:extLst>
          </p:cNvPr>
          <p:cNvSpPr txBox="1">
            <a:spLocks/>
          </p:cNvSpPr>
          <p:nvPr/>
        </p:nvSpPr>
        <p:spPr>
          <a:xfrm>
            <a:off x="418730" y="4611796"/>
            <a:ext cx="11354538" cy="8900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¹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Department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Export Agriculture, Faculty of Agricultural Sciences, </a:t>
            </a:r>
            <a:r>
              <a:rPr 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Sabaragamuwa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University of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Sri Lanka </a:t>
            </a:r>
          </a:p>
          <a:p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Coconut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Processing Research Division, Coconut Research Institute, </a:t>
            </a:r>
            <a:r>
              <a:rPr 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Lunuwila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Sri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Lanka</a:t>
            </a:r>
            <a:endParaRPr lang="en-US" sz="2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25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Preparation of binding agents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005456"/>
              </p:ext>
            </p:extLst>
          </p:nvPr>
        </p:nvGraphicFramePr>
        <p:xfrm>
          <a:off x="3013214" y="1087023"/>
          <a:ext cx="3400838" cy="414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1510735"/>
              </p:ext>
            </p:extLst>
          </p:nvPr>
        </p:nvGraphicFramePr>
        <p:xfrm>
          <a:off x="5726596" y="1069078"/>
          <a:ext cx="3284882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83231"/>
            <a:ext cx="2170366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386" y="2183230"/>
            <a:ext cx="2170457" cy="220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68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Treatment combinations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7539765"/>
              </p:ext>
            </p:extLst>
          </p:nvPr>
        </p:nvGraphicFramePr>
        <p:xfrm>
          <a:off x="1490041" y="1136990"/>
          <a:ext cx="9863759" cy="4178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00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845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168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810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2312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3029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onstantia"/>
                        <a:ea typeface="Constantia"/>
                        <a:cs typeface="Iskoola Pota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             Composition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Binding </a:t>
                      </a:r>
                      <a:r>
                        <a:rPr lang="en-US" sz="2000" dirty="0">
                          <a:effectLst/>
                        </a:rPr>
                        <a:t>agents</a:t>
                      </a:r>
                      <a:endParaRPr lang="en-US" sz="2000" dirty="0">
                        <a:effectLst/>
                        <a:latin typeface="Constantia"/>
                        <a:ea typeface="Constantia"/>
                        <a:cs typeface="Iskoola Pota"/>
                      </a:endParaRPr>
                    </a:p>
                  </a:txBody>
                  <a:tcPr marL="102870" marR="102870" marT="0" marB="0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Coconut shell</a:t>
                      </a:r>
                      <a:endParaRPr lang="en-US" sz="2000" dirty="0">
                        <a:effectLst/>
                        <a:latin typeface="Constantia"/>
                        <a:ea typeface="Constantia"/>
                        <a:cs typeface="Iskoola Pota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Coconut petiole</a:t>
                      </a:r>
                      <a:endParaRPr lang="en-US" sz="2000" dirty="0">
                        <a:effectLst/>
                        <a:latin typeface="Constantia"/>
                        <a:ea typeface="Constantia"/>
                        <a:cs typeface="Iskoola Pota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Coconut sheath</a:t>
                      </a:r>
                      <a:endParaRPr lang="en-US" sz="2000" dirty="0">
                        <a:effectLst/>
                        <a:latin typeface="Constantia"/>
                        <a:ea typeface="Constantia"/>
                        <a:cs typeface="Iskoola Pota"/>
                      </a:endParaRPr>
                    </a:p>
                  </a:txBody>
                  <a:tcPr marL="102870" marR="10287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3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Sample 1</a:t>
                      </a:r>
                      <a:endParaRPr lang="en-US" sz="2000">
                        <a:effectLst/>
                        <a:latin typeface="Constantia"/>
                        <a:ea typeface="Constantia"/>
                        <a:cs typeface="Iskoola Pota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DK </a:t>
                      </a:r>
                      <a:endParaRPr lang="en-US" sz="2000" dirty="0">
                        <a:effectLst/>
                        <a:latin typeface="Constantia"/>
                        <a:ea typeface="Constantia"/>
                        <a:cs typeface="Iskoola Pota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100 %</a:t>
                      </a:r>
                      <a:endParaRPr lang="en-US" sz="2000">
                        <a:effectLst/>
                        <a:latin typeface="Constantia"/>
                        <a:ea typeface="Constantia"/>
                        <a:cs typeface="Iskoola Pota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 </a:t>
                      </a:r>
                      <a:endParaRPr lang="en-US" sz="2000" dirty="0">
                        <a:effectLst/>
                        <a:latin typeface="Constantia"/>
                        <a:ea typeface="Constantia"/>
                        <a:cs typeface="Iskoola Pota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-</a:t>
                      </a:r>
                      <a:endParaRPr lang="en-US" sz="2000" dirty="0">
                        <a:effectLst/>
                        <a:latin typeface="Constantia"/>
                        <a:ea typeface="Constantia"/>
                        <a:cs typeface="Iskoola Pota"/>
                      </a:endParaRPr>
                    </a:p>
                  </a:txBody>
                  <a:tcPr marL="102870" marR="10287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3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Sample 2</a:t>
                      </a:r>
                      <a:endParaRPr lang="en-US" sz="2000">
                        <a:effectLst/>
                        <a:latin typeface="Constantia"/>
                        <a:ea typeface="Constantia"/>
                        <a:cs typeface="Iskoola Pota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HS</a:t>
                      </a:r>
                      <a:endParaRPr lang="en-US" sz="2000">
                        <a:effectLst/>
                        <a:latin typeface="Constantia"/>
                        <a:ea typeface="Constantia"/>
                        <a:cs typeface="Iskoola Pota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100%</a:t>
                      </a:r>
                      <a:endParaRPr lang="en-US" sz="2000">
                        <a:effectLst/>
                        <a:latin typeface="Constantia"/>
                        <a:ea typeface="Constantia"/>
                        <a:cs typeface="Iskoola Pota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-</a:t>
                      </a:r>
                      <a:endParaRPr lang="en-US" sz="2000" dirty="0">
                        <a:effectLst/>
                        <a:latin typeface="Constantia"/>
                        <a:ea typeface="Constantia"/>
                        <a:cs typeface="Iskoola Pota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-</a:t>
                      </a:r>
                      <a:endParaRPr lang="en-US" sz="2000" dirty="0">
                        <a:effectLst/>
                        <a:latin typeface="Constantia"/>
                        <a:ea typeface="Constantia"/>
                        <a:cs typeface="Iskoola Pota"/>
                      </a:endParaRPr>
                    </a:p>
                  </a:txBody>
                  <a:tcPr marL="102870" marR="10287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3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Sample 3</a:t>
                      </a:r>
                      <a:endParaRPr lang="en-US" sz="2000">
                        <a:effectLst/>
                        <a:latin typeface="Constantia"/>
                        <a:ea typeface="Constantia"/>
                        <a:cs typeface="Iskoola Pota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DK</a:t>
                      </a:r>
                      <a:endParaRPr lang="en-US" sz="2000">
                        <a:effectLst/>
                        <a:latin typeface="Constantia"/>
                        <a:ea typeface="Constantia"/>
                        <a:cs typeface="Iskoola Pota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50 %</a:t>
                      </a:r>
                      <a:endParaRPr lang="en-US" sz="2000">
                        <a:effectLst/>
                        <a:latin typeface="Constantia"/>
                        <a:ea typeface="Constantia"/>
                        <a:cs typeface="Iskoola Pota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50 %</a:t>
                      </a:r>
                      <a:endParaRPr lang="en-US" sz="2000" dirty="0">
                        <a:effectLst/>
                        <a:latin typeface="Constantia"/>
                        <a:ea typeface="Constantia"/>
                        <a:cs typeface="Iskoola Pota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-</a:t>
                      </a:r>
                      <a:endParaRPr lang="en-US" sz="2000" dirty="0">
                        <a:effectLst/>
                        <a:latin typeface="Constantia"/>
                        <a:ea typeface="Constantia"/>
                        <a:cs typeface="Iskoola Pota"/>
                      </a:endParaRPr>
                    </a:p>
                  </a:txBody>
                  <a:tcPr marL="102870" marR="10287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3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Sample 4</a:t>
                      </a:r>
                      <a:endParaRPr lang="en-US" sz="2000">
                        <a:effectLst/>
                        <a:latin typeface="Constantia"/>
                        <a:ea typeface="Constantia"/>
                        <a:cs typeface="Iskoola Pota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HS</a:t>
                      </a:r>
                      <a:endParaRPr lang="en-US" sz="2000">
                        <a:effectLst/>
                        <a:latin typeface="Constantia"/>
                        <a:ea typeface="Constantia"/>
                        <a:cs typeface="Iskoola Pota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50%</a:t>
                      </a:r>
                      <a:endParaRPr lang="en-US" sz="2000">
                        <a:effectLst/>
                        <a:latin typeface="Constantia"/>
                        <a:ea typeface="Constantia"/>
                        <a:cs typeface="Iskoola Pota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50%</a:t>
                      </a:r>
                      <a:endParaRPr lang="en-US" sz="2000">
                        <a:effectLst/>
                        <a:latin typeface="Constantia"/>
                        <a:ea typeface="Constantia"/>
                        <a:cs typeface="Iskoola Pota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-</a:t>
                      </a:r>
                      <a:endParaRPr lang="en-US" sz="2000" dirty="0">
                        <a:effectLst/>
                        <a:latin typeface="Constantia"/>
                        <a:ea typeface="Constantia"/>
                        <a:cs typeface="Iskoola Pota"/>
                      </a:endParaRPr>
                    </a:p>
                  </a:txBody>
                  <a:tcPr marL="102870" marR="10287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3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Sample 5</a:t>
                      </a:r>
                      <a:endParaRPr lang="en-US" sz="2000">
                        <a:effectLst/>
                        <a:latin typeface="Constantia"/>
                        <a:ea typeface="Constantia"/>
                        <a:cs typeface="Iskoola Pota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DK</a:t>
                      </a:r>
                      <a:endParaRPr lang="en-US" sz="2000">
                        <a:effectLst/>
                        <a:latin typeface="Constantia"/>
                        <a:ea typeface="Constantia"/>
                        <a:cs typeface="Iskoola Pota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33.33 %</a:t>
                      </a:r>
                      <a:endParaRPr lang="en-US" sz="2000" dirty="0">
                        <a:effectLst/>
                        <a:latin typeface="Constantia"/>
                        <a:ea typeface="Constantia"/>
                        <a:cs typeface="Iskoola Pota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33.33 %</a:t>
                      </a:r>
                      <a:endParaRPr lang="en-US" sz="2000" dirty="0">
                        <a:effectLst/>
                        <a:latin typeface="Constantia"/>
                        <a:ea typeface="Constantia"/>
                        <a:cs typeface="Iskoola Pota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33.33%</a:t>
                      </a:r>
                      <a:endParaRPr lang="en-US" sz="2000" dirty="0">
                        <a:effectLst/>
                        <a:latin typeface="Constantia"/>
                        <a:ea typeface="Constantia"/>
                        <a:cs typeface="Iskoola Pota"/>
                      </a:endParaRPr>
                    </a:p>
                  </a:txBody>
                  <a:tcPr marL="102870" marR="10287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06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Sample 6</a:t>
                      </a:r>
                      <a:endParaRPr lang="en-US" sz="2000">
                        <a:effectLst/>
                        <a:latin typeface="Constantia"/>
                        <a:ea typeface="Constantia"/>
                        <a:cs typeface="Iskoola Pota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HS</a:t>
                      </a:r>
                      <a:endParaRPr lang="en-US" sz="2000">
                        <a:effectLst/>
                        <a:latin typeface="Constantia"/>
                        <a:ea typeface="Constantia"/>
                        <a:cs typeface="Iskoola Pota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33.33%</a:t>
                      </a:r>
                      <a:endParaRPr lang="en-US" sz="2000">
                        <a:effectLst/>
                        <a:latin typeface="Constantia"/>
                        <a:ea typeface="Constantia"/>
                        <a:cs typeface="Iskoola Pota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33.33%</a:t>
                      </a:r>
                      <a:endParaRPr lang="en-US" sz="2000">
                        <a:effectLst/>
                        <a:latin typeface="Constantia"/>
                        <a:ea typeface="Constantia"/>
                        <a:cs typeface="Iskoola Pota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33.33%</a:t>
                      </a:r>
                      <a:endParaRPr lang="en-US" sz="2000" dirty="0">
                        <a:effectLst/>
                        <a:latin typeface="Constantia"/>
                        <a:ea typeface="Constantia"/>
                        <a:cs typeface="Iskoola Pota"/>
                      </a:endParaRPr>
                    </a:p>
                  </a:txBody>
                  <a:tcPr marL="102870" marR="10287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87018" y="5453251"/>
            <a:ext cx="4707833" cy="813405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r>
              <a:rPr lang="en-US" sz="2300" dirty="0" err="1"/>
              <a:t>Dawul</a:t>
            </a:r>
            <a:r>
              <a:rPr lang="en-US" sz="2300" dirty="0"/>
              <a:t> </a:t>
            </a:r>
            <a:r>
              <a:rPr lang="en-US" sz="2300" dirty="0" err="1"/>
              <a:t>Kurundu</a:t>
            </a:r>
            <a:r>
              <a:rPr lang="en-US" sz="2300" dirty="0"/>
              <a:t> leaves extraction= DK        </a:t>
            </a:r>
            <a:r>
              <a:rPr lang="en-US" sz="2300" dirty="0" err="1"/>
              <a:t>Habarala</a:t>
            </a:r>
            <a:r>
              <a:rPr lang="en-US" sz="2300" dirty="0"/>
              <a:t> tuber extraction = HS </a:t>
            </a:r>
          </a:p>
        </p:txBody>
      </p:sp>
      <p:sp>
        <p:nvSpPr>
          <p:cNvPr id="7" name="Rectangle 6"/>
          <p:cNvSpPr/>
          <p:nvPr/>
        </p:nvSpPr>
        <p:spPr>
          <a:xfrm>
            <a:off x="5608982" y="5453251"/>
            <a:ext cx="6096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/>
              <a:t>Only “</a:t>
            </a:r>
            <a:r>
              <a:rPr lang="en-US" dirty="0" err="1"/>
              <a:t>dawul</a:t>
            </a:r>
            <a:r>
              <a:rPr lang="en-US" dirty="0"/>
              <a:t> </a:t>
            </a:r>
            <a:r>
              <a:rPr lang="en-US" dirty="0" err="1"/>
              <a:t>kurundu</a:t>
            </a:r>
            <a:r>
              <a:rPr lang="en-US" dirty="0"/>
              <a:t>” leaves extraction and only “</a:t>
            </a:r>
            <a:r>
              <a:rPr lang="en-US" dirty="0" err="1"/>
              <a:t>habarala</a:t>
            </a:r>
            <a:r>
              <a:rPr lang="en-US" dirty="0"/>
              <a:t>” were used separately to the each sample as a 30% from the composition. </a:t>
            </a:r>
          </a:p>
        </p:txBody>
      </p:sp>
    </p:spTree>
    <p:extLst>
      <p:ext uri="{BB962C8B-B14F-4D97-AF65-F5344CB8AC3E}">
        <p14:creationId xmlns:p14="http://schemas.microsoft.com/office/powerpoint/2010/main" val="338782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Preparation of fuel briquette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79420835"/>
              </p:ext>
            </p:extLst>
          </p:nvPr>
        </p:nvGraphicFramePr>
        <p:xfrm>
          <a:off x="304801" y="1690688"/>
          <a:ext cx="6387548" cy="3941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6838121" y="1629418"/>
            <a:ext cx="46250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combined binder and mixture of biomass charcoal </a:t>
            </a:r>
            <a:r>
              <a:rPr lang="en-US" sz="2000" dirty="0" smtClean="0"/>
              <a:t>(</a:t>
            </a:r>
            <a:r>
              <a:rPr lang="en-US" sz="2000" dirty="0"/>
              <a:t>50g) was put into the hand operated briquetting </a:t>
            </a:r>
            <a:r>
              <a:rPr lang="en-US" sz="2000" dirty="0" smtClean="0"/>
              <a:t>machine and </a:t>
            </a:r>
            <a:r>
              <a:rPr lang="en-US" sz="2000" dirty="0"/>
              <a:t>compress to produce fuel briquette. 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Lever was </a:t>
            </a:r>
            <a:r>
              <a:rPr lang="en-US" sz="2000" dirty="0"/>
              <a:t>rotated for specific number of turns (12 turns). </a:t>
            </a:r>
            <a:endParaRPr 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6087" y="3893488"/>
            <a:ext cx="4572000" cy="246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03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631" y="320676"/>
            <a:ext cx="10134600" cy="11088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Determination of </a:t>
            </a:r>
            <a:r>
              <a:rPr lang="en-US" dirty="0" smtClean="0"/>
              <a:t>fuel briquette </a:t>
            </a:r>
            <a:r>
              <a:rPr lang="en-US" dirty="0"/>
              <a:t>characteristics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Moisture Content (MC)</a:t>
                </a:r>
                <a:endParaRPr lang="en-US" dirty="0"/>
              </a:p>
              <a:p>
                <a:r>
                  <a:rPr lang="en-US" dirty="0"/>
                  <a:t>By heating in the oven at 105 </a:t>
                </a:r>
                <a:r>
                  <a:rPr lang="en-US" baseline="30000" dirty="0"/>
                  <a:t>0</a:t>
                </a:r>
                <a:r>
                  <a:rPr lang="en-US" dirty="0"/>
                  <a:t>C until the weight become constant.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𝑀𝐶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×100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 – Change in weight of the sample after heating</a:t>
                </a:r>
              </a:p>
              <a:p>
                <a:pPr marL="0" indent="0">
                  <a:buNone/>
                </a:pPr>
                <a:r>
                  <a:rPr lang="en-US" dirty="0"/>
                  <a:t>A – Weight of the sample</a:t>
                </a:r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:r>
                  <a:rPr lang="en-US" dirty="0"/>
                  <a:t>     (</a:t>
                </a:r>
                <a:r>
                  <a:rPr lang="en-US" dirty="0" err="1"/>
                  <a:t>Mitchual</a:t>
                </a:r>
                <a:r>
                  <a:rPr lang="en-US" dirty="0"/>
                  <a:t> et al., 2014)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887" y="3506788"/>
            <a:ext cx="2206625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24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6394" y="1413501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Volatile Matter Content (VMC)</a:t>
                </a:r>
                <a:endParaRPr lang="en-US" dirty="0"/>
              </a:p>
              <a:p>
                <a:r>
                  <a:rPr lang="en-US" dirty="0"/>
                  <a:t>Sample was kept in a furnace at 550 </a:t>
                </a:r>
                <a:r>
                  <a:rPr lang="en-US" baseline="30000" dirty="0"/>
                  <a:t>0</a:t>
                </a:r>
                <a:r>
                  <a:rPr lang="en-US" dirty="0"/>
                  <a:t>C for 10 min.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𝑉𝑀𝐶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100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:r>
                  <a:rPr lang="en-US" dirty="0"/>
                  <a:t>A – Weight of the sample</a:t>
                </a:r>
              </a:p>
              <a:p>
                <a:pPr marL="0" indent="0">
                  <a:buNone/>
                </a:pPr>
                <a:r>
                  <a:rPr lang="en-US" dirty="0"/>
                  <a:t>B – Weight of the sample after heating</a:t>
                </a:r>
              </a:p>
              <a:p>
                <a:pPr marL="0" indent="0">
                  <a:buNone/>
                </a:pPr>
                <a:r>
                  <a:rPr lang="en-US" dirty="0"/>
                  <a:t>         (</a:t>
                </a:r>
                <a:r>
                  <a:rPr lang="en-US" dirty="0" err="1"/>
                  <a:t>Mitchual</a:t>
                </a:r>
                <a:r>
                  <a:rPr lang="en-US" dirty="0"/>
                  <a:t> et al., 2014)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6394" y="1413501"/>
                <a:ext cx="10515600" cy="4351338"/>
              </a:xfrm>
              <a:blipFill rotWithShape="0"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786" y="3534625"/>
            <a:ext cx="2676525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60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39259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Ash Content (AC)</a:t>
                </a:r>
                <a:endParaRPr lang="en-US" dirty="0"/>
              </a:p>
              <a:p>
                <a:r>
                  <a:rPr lang="en-US" dirty="0"/>
                  <a:t>By heating briquette sample in the furnace at 550 </a:t>
                </a:r>
                <a:r>
                  <a:rPr lang="en-US" baseline="30000" dirty="0"/>
                  <a:t>0</a:t>
                </a:r>
                <a:r>
                  <a:rPr lang="en-US" dirty="0"/>
                  <a:t>C for 4 hours.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(%)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×100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 – Weight of the sample</a:t>
                </a:r>
              </a:p>
              <a:p>
                <a:pPr marL="0" indent="0">
                  <a:buNone/>
                </a:pPr>
                <a:r>
                  <a:rPr lang="en-US" dirty="0"/>
                  <a:t>C – Weight of the sample after heating</a:t>
                </a:r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:r>
                  <a:rPr lang="en-US" dirty="0"/>
                  <a:t>        (</a:t>
                </a:r>
                <a:r>
                  <a:rPr lang="en-US" dirty="0" err="1"/>
                  <a:t>Mitchual</a:t>
                </a:r>
                <a:r>
                  <a:rPr lang="en-US" dirty="0"/>
                  <a:t> et al., 2014)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39259"/>
                <a:ext cx="10515600" cy="4351338"/>
              </a:xfrm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70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01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Fixed Carbon Content</a:t>
            </a:r>
          </a:p>
          <a:p>
            <a:r>
              <a:rPr lang="en-US" dirty="0"/>
              <a:t>The percentage Fixed Carbon Content was calculated by following equation using Volatile Matter Content (VMC), Ash Content (AC) and Moisture Content (MC).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Fixed Carbon Content %=100-(VMC+AC+MC)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10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42290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Shatter Index</a:t>
                </a:r>
              </a:p>
              <a:p>
                <a:r>
                  <a:rPr lang="en-US" dirty="0"/>
                  <a:t>The shatter index was determined by using drop test.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𝑠</m:t>
                      </m:r>
                      <m:r>
                        <a:rPr lang="en-US" i="1">
                          <a:latin typeface="Cambria Math"/>
                        </a:rPr>
                        <m:t>h𝑎𝑡𝑡𝑒𝑟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𝑖𝑛𝑑𝑒𝑥</m:t>
                      </m:r>
                      <m:r>
                        <a:rPr lang="en-US" i="1">
                          <a:latin typeface="Cambria Math"/>
                        </a:rPr>
                        <m:t> %=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𝑚𝑎𝑠𝑠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𝑜𝑓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𝑡h𝑒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𝑏𝑟𝑖𝑞𝑢𝑒𝑡𝑡𝑒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𝑟𝑒𝑡𝑎𝑖𝑛𝑒𝑑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𝑖𝑛𝑖𝑡𝑖𝑎𝑙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𝑤𝑒𝑖𝑔h𝑡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𝑜𝑓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𝑡h𝑒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𝑏𝑟𝑖𝑞𝑢𝑒𝑡𝑡𝑒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×100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42290"/>
                <a:ext cx="10515600" cy="4351338"/>
              </a:xfrm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5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8048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/>
              <a:t>Calorific Value (CV)</a:t>
            </a:r>
            <a:endParaRPr lang="en-US" dirty="0"/>
          </a:p>
          <a:p>
            <a:pPr algn="just"/>
            <a:r>
              <a:rPr lang="en-US" dirty="0"/>
              <a:t>By using bomb calorimeter (IKA C200).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336" y="2888670"/>
            <a:ext cx="2950725" cy="255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14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46076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Burning Rate</a:t>
                </a:r>
              </a:p>
              <a:p>
                <a:pPr algn="just"/>
                <a:r>
                  <a:rPr lang="en-US" dirty="0"/>
                  <a:t>Bunsen burner and wire gauze were arranged on the balance and their weight was recorded. </a:t>
                </a:r>
              </a:p>
              <a:p>
                <a:pPr algn="just"/>
                <a:r>
                  <a:rPr lang="en-US" dirty="0"/>
                  <a:t>Then the sample was placed on wire gauze and weight was recorded. After that sample was ignited using burner.</a:t>
                </a:r>
              </a:p>
              <a:p>
                <a:pPr algn="just"/>
                <a:r>
                  <a:rPr lang="en-US" dirty="0"/>
                  <a:t>After briquette was completely burnt and constant weight was obtained. The weight loss at specific time was calculated from the equation. (Davies &amp; Davies, 2013)</a:t>
                </a:r>
                <a:endParaRPr lang="en-US" dirty="0" smtClean="0"/>
              </a:p>
              <a:p>
                <a:pPr marL="0" indent="0" algn="just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𝐵𝑢𝑟𝑛𝑖𝑛𝑔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𝑅𝑎𝑡𝑒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𝑤𝑒𝑖𝑔h𝑡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𝑏𝑢𝑟𝑛𝑡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𝑏𝑟𝑖𝑞𝑢𝑒𝑡𝑡𝑒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𝑡𝑎𝑘𝑒𝑛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46076"/>
                <a:ext cx="10515600" cy="4351338"/>
              </a:xfrm>
              <a:blipFill rotWithShape="0">
                <a:blip r:embed="rId2"/>
                <a:stretch>
                  <a:fillRect l="-1043" t="-2801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189" y="4057807"/>
            <a:ext cx="2690611" cy="229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49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7F6B58-BEB4-7EC1-F5FE-DF097D6D6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/>
              <a:t>Content for  the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54ADEF-2197-9A5F-5429-3CD03E1AB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Introduction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Objectives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Material and Methods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Results and Discussion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Conclusion and Recommendations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F8F961-52E7-EAC8-9412-12E4E3384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692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45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2594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/>
              <a:t>Ignition </a:t>
            </a:r>
            <a:r>
              <a:rPr lang="en-US" b="1" dirty="0" smtClean="0"/>
              <a:t>time</a:t>
            </a:r>
          </a:p>
          <a:p>
            <a:pPr marL="0" indent="0" algn="just">
              <a:buNone/>
            </a:pPr>
            <a:endParaRPr lang="en-US" b="1" dirty="0"/>
          </a:p>
          <a:p>
            <a:pPr algn="just"/>
            <a:r>
              <a:rPr lang="en-US" dirty="0"/>
              <a:t>By igniting the sample on a Bunsen burner. </a:t>
            </a:r>
          </a:p>
          <a:p>
            <a:pPr algn="just"/>
            <a:r>
              <a:rPr lang="en-US" dirty="0"/>
              <a:t>Time taken to ignite was recorded by using stop watch (Davies &amp; Davies, 2013</a:t>
            </a:r>
            <a:r>
              <a:rPr lang="en-US" dirty="0" smtClean="0"/>
              <a:t>).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1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9259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/>
              <a:t>Cooking Efficiency</a:t>
            </a:r>
          </a:p>
          <a:p>
            <a:pPr algn="just"/>
            <a:r>
              <a:rPr lang="en-US" dirty="0"/>
              <a:t>The cooking efficiency of briquette sample was determined by using Water Boiling Test. </a:t>
            </a:r>
          </a:p>
          <a:p>
            <a:pPr algn="just"/>
            <a:r>
              <a:rPr lang="en-US" dirty="0"/>
              <a:t>A Known weight of briquette samples were used to boil 500 ml of water by using a domestic briquette stove. The time taken to boil water was recorded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380" y="3779715"/>
            <a:ext cx="2494263" cy="2576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24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was analyzed by two factor factorial CRD- ANOVA  test.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5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/>
              <a:t>Results and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46" y="1825625"/>
            <a:ext cx="4327302" cy="424032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sz="3400" b="1" u="sng" dirty="0" smtClean="0"/>
              <a:t>Moisture </a:t>
            </a:r>
            <a:r>
              <a:rPr lang="en-US" sz="3400" b="1" u="sng" dirty="0"/>
              <a:t>content</a:t>
            </a:r>
          </a:p>
          <a:p>
            <a:pPr marL="342900" indent="-342900"/>
            <a:endParaRPr lang="en-US" b="1" dirty="0"/>
          </a:p>
          <a:p>
            <a:pPr marL="342900" indent="-342900"/>
            <a:r>
              <a:rPr lang="en-US" b="1" dirty="0"/>
              <a:t>Treatment combinations had significant difference with other treatment combinations (p&lt; 0.05)</a:t>
            </a:r>
          </a:p>
          <a:p>
            <a:endParaRPr lang="en-US" b="1" dirty="0"/>
          </a:p>
          <a:p>
            <a:pPr marL="342900" indent="-342900"/>
            <a:r>
              <a:rPr lang="en-US" b="1" dirty="0"/>
              <a:t>All treatments, except 50% coconut shell &amp; petiole with </a:t>
            </a:r>
            <a:r>
              <a:rPr lang="en-US" b="1" dirty="0" err="1"/>
              <a:t>dawul</a:t>
            </a:r>
            <a:r>
              <a:rPr lang="en-US" b="1" dirty="0"/>
              <a:t> </a:t>
            </a:r>
            <a:r>
              <a:rPr lang="en-US" b="1" dirty="0" err="1"/>
              <a:t>kurundu</a:t>
            </a:r>
            <a:r>
              <a:rPr lang="en-US" b="1" dirty="0"/>
              <a:t> has 5-10% moisture content.</a:t>
            </a:r>
          </a:p>
          <a:p>
            <a:endParaRPr lang="en-US" b="1" dirty="0"/>
          </a:p>
          <a:p>
            <a:pPr marL="342900" indent="-342900"/>
            <a:r>
              <a:rPr lang="en-US" b="1" dirty="0"/>
              <a:t>High moisture content (&gt;10%) of biomass results in poor ignition and reduces the combustion temperature</a:t>
            </a:r>
            <a:r>
              <a:rPr lang="en-US" b="1" dirty="0" smtClean="0"/>
              <a:t>.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7775177"/>
              </p:ext>
            </p:extLst>
          </p:nvPr>
        </p:nvGraphicFramePr>
        <p:xfrm>
          <a:off x="4690369" y="1690688"/>
          <a:ext cx="7391400" cy="4373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352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321" y="1336227"/>
            <a:ext cx="3205766" cy="453072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sz="3400" b="1" u="sng" dirty="0"/>
              <a:t>Ash </a:t>
            </a:r>
            <a:r>
              <a:rPr lang="en-US" sz="3400" b="1" u="sng" dirty="0" smtClean="0"/>
              <a:t>content</a:t>
            </a:r>
          </a:p>
          <a:p>
            <a:pPr marL="0" indent="0" algn="just">
              <a:buNone/>
            </a:pPr>
            <a:endParaRPr lang="en-US" sz="3400" b="1" dirty="0"/>
          </a:p>
          <a:p>
            <a:pPr marL="342900" indent="-342900"/>
            <a:r>
              <a:rPr lang="en-US" b="1" dirty="0"/>
              <a:t>Each treatment combinations had significant difference with other treatment combinations (p &lt;0.05). </a:t>
            </a:r>
          </a:p>
          <a:p>
            <a:endParaRPr lang="en-US" b="1" dirty="0"/>
          </a:p>
          <a:p>
            <a:pPr marL="342900" indent="-342900"/>
            <a:r>
              <a:rPr lang="en-US" b="1" dirty="0"/>
              <a:t>100% Coconut shell with </a:t>
            </a:r>
            <a:r>
              <a:rPr lang="en-US" b="1" dirty="0" err="1"/>
              <a:t>dawu</a:t>
            </a:r>
            <a:r>
              <a:rPr lang="en-US" b="1" dirty="0"/>
              <a:t> </a:t>
            </a:r>
            <a:r>
              <a:rPr lang="en-US" b="1" dirty="0" err="1"/>
              <a:t>kurundu</a:t>
            </a:r>
            <a:r>
              <a:rPr lang="en-US" b="1" dirty="0"/>
              <a:t> treatment has lowest ash content.</a:t>
            </a:r>
          </a:p>
          <a:p>
            <a:endParaRPr lang="en-US" b="1" dirty="0"/>
          </a:p>
          <a:p>
            <a:pPr marL="342900" indent="-342900"/>
            <a:r>
              <a:rPr lang="en-US" b="1" dirty="0"/>
              <a:t>Even if tolerance level of ash content for fuel is below 4% (Bot </a:t>
            </a:r>
            <a:r>
              <a:rPr lang="en-US" b="1" i="1" dirty="0"/>
              <a:t>et al</a:t>
            </a:r>
            <a:r>
              <a:rPr lang="en-US" b="1" dirty="0"/>
              <a:t>., 2021).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1140640"/>
              </p:ext>
            </p:extLst>
          </p:nvPr>
        </p:nvGraphicFramePr>
        <p:xfrm>
          <a:off x="4250028" y="1413500"/>
          <a:ext cx="7774546" cy="449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723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700" y="1291777"/>
            <a:ext cx="3631841" cy="506457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7400" b="1" u="sng" dirty="0"/>
              <a:t>Volatile Matter Content</a:t>
            </a:r>
          </a:p>
          <a:p>
            <a:pPr algn="just"/>
            <a:endParaRPr lang="en-US" b="1" dirty="0"/>
          </a:p>
          <a:p>
            <a:pPr marL="342900" indent="-342900"/>
            <a:r>
              <a:rPr lang="en-US" sz="5500" b="1" dirty="0"/>
              <a:t>Each treatment combinations had significant difference with other treatment combinations (p &lt; 0.05). </a:t>
            </a:r>
          </a:p>
          <a:p>
            <a:endParaRPr lang="en-US" sz="5500" b="1" dirty="0"/>
          </a:p>
          <a:p>
            <a:pPr marL="342900" indent="-342900"/>
            <a:r>
              <a:rPr lang="en-US" sz="5500" b="1" dirty="0"/>
              <a:t>High Volatile Matter appropriate for pyrolysis (</a:t>
            </a:r>
            <a:r>
              <a:rPr lang="en-US" sz="5500" b="1" dirty="0" err="1"/>
              <a:t>Obeng</a:t>
            </a:r>
            <a:r>
              <a:rPr lang="en-US" sz="5500" b="1" dirty="0"/>
              <a:t> et al., 2020). </a:t>
            </a:r>
            <a:endParaRPr lang="en-US" sz="5500" b="1" dirty="0" smtClean="0"/>
          </a:p>
          <a:p>
            <a:pPr marL="342900" indent="-342900"/>
            <a:endParaRPr lang="en-US" sz="5500" b="1" dirty="0"/>
          </a:p>
          <a:p>
            <a:pPr marL="342900" indent="-342900"/>
            <a:r>
              <a:rPr lang="en-US" sz="5500" b="1" dirty="0"/>
              <a:t>High volatile matter content is an indication of the readiness of fuel samples to ignite (Bot et al., 2021). </a:t>
            </a:r>
            <a:endParaRPr lang="en-US" sz="5500" b="1" dirty="0" smtClean="0"/>
          </a:p>
          <a:p>
            <a:pPr marL="0" indent="0">
              <a:buNone/>
            </a:pPr>
            <a:r>
              <a:rPr lang="en-US" sz="5500" b="1" dirty="0" smtClean="0"/>
              <a:t> </a:t>
            </a:r>
            <a:r>
              <a:rPr lang="en-US" sz="5500" dirty="0" smtClean="0"/>
              <a:t>  </a:t>
            </a:r>
            <a:r>
              <a:rPr lang="en-US" sz="5500" b="1" dirty="0" smtClean="0"/>
              <a:t> </a:t>
            </a:r>
            <a:endParaRPr lang="en-US" sz="5500" b="1" dirty="0"/>
          </a:p>
          <a:p>
            <a:pPr marL="342900" indent="-342900"/>
            <a:r>
              <a:rPr lang="en-US" sz="5500" b="1" dirty="0"/>
              <a:t>The high volatile matter implies ability to readily ignite with a high proportionate fame during combustion.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5871862"/>
              </p:ext>
            </p:extLst>
          </p:nvPr>
        </p:nvGraphicFramePr>
        <p:xfrm>
          <a:off x="4042894" y="1584482"/>
          <a:ext cx="7903335" cy="4483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655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12" y="1258954"/>
            <a:ext cx="3012584" cy="5097396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en-US" sz="5100" b="1" u="sng" dirty="0"/>
              <a:t>Fixed Carbon Content</a:t>
            </a:r>
          </a:p>
          <a:p>
            <a:pPr algn="just"/>
            <a:endParaRPr lang="en-US" b="1" dirty="0"/>
          </a:p>
          <a:p>
            <a:pPr marL="342900" indent="-342900"/>
            <a:r>
              <a:rPr lang="en-US" sz="3800" b="1" dirty="0"/>
              <a:t>Each treatment combinations had significant difference with other treatment combinations (p&lt;0.05). </a:t>
            </a:r>
          </a:p>
          <a:p>
            <a:endParaRPr lang="en-US" sz="3800" b="1" dirty="0"/>
          </a:p>
          <a:p>
            <a:pPr marL="342900" indent="-342900"/>
            <a:r>
              <a:rPr lang="en-US" sz="3800" b="1" dirty="0"/>
              <a:t>Generally, low fixed carbon content affect the briquettes tend to be harder, heavier and ignites much easier (Bot et al., 2021). </a:t>
            </a:r>
          </a:p>
          <a:p>
            <a:endParaRPr lang="en-US" sz="3800" b="1" dirty="0"/>
          </a:p>
          <a:p>
            <a:pPr marL="342900" indent="-342900"/>
            <a:r>
              <a:rPr lang="en-US" sz="3800" b="1" dirty="0"/>
              <a:t>Fixed carbon helps to selection of combustion equipment, since its form and hardness are an indication of the cooking properties of a fuel (Sarkar, 2015)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2856419"/>
              </p:ext>
            </p:extLst>
          </p:nvPr>
        </p:nvGraphicFramePr>
        <p:xfrm>
          <a:off x="3593204" y="1261424"/>
          <a:ext cx="8458200" cy="4470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1441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83" y="1323348"/>
            <a:ext cx="3656527" cy="5141845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en-US" sz="3800" b="1" u="sng" dirty="0"/>
              <a:t>Shatter Index</a:t>
            </a:r>
          </a:p>
          <a:p>
            <a:pPr marL="342900" indent="-342900" algn="just"/>
            <a:endParaRPr lang="en-US" b="1" dirty="0"/>
          </a:p>
          <a:p>
            <a:pPr marL="342900" indent="-342900"/>
            <a:r>
              <a:rPr lang="en-US" sz="3200" b="1" dirty="0"/>
              <a:t>Each treatment combinations had significant difference with other treatment combinations (p&lt;0.05).</a:t>
            </a:r>
          </a:p>
          <a:p>
            <a:endParaRPr lang="en-US" sz="3200" b="1" dirty="0"/>
          </a:p>
          <a:p>
            <a:pPr marL="342900" indent="-342900"/>
            <a:r>
              <a:rPr lang="en-US" sz="3200" b="1" dirty="0"/>
              <a:t>According to these results </a:t>
            </a:r>
            <a:r>
              <a:rPr lang="en-US" sz="3200" b="1" dirty="0" err="1"/>
              <a:t>habarala</a:t>
            </a:r>
            <a:r>
              <a:rPr lang="en-US" sz="3200" b="1" dirty="0"/>
              <a:t> tuber extraction has highest binding ability comparing with </a:t>
            </a:r>
            <a:r>
              <a:rPr lang="en-US" sz="3200" b="1" dirty="0" err="1"/>
              <a:t>dawul</a:t>
            </a:r>
            <a:r>
              <a:rPr lang="en-US" sz="3200" b="1" dirty="0"/>
              <a:t> </a:t>
            </a:r>
            <a:r>
              <a:rPr lang="en-US" sz="3200" b="1" dirty="0" err="1"/>
              <a:t>kurundu</a:t>
            </a:r>
            <a:r>
              <a:rPr lang="en-US" sz="3200" b="1" dirty="0"/>
              <a:t> leaves extraction.</a:t>
            </a:r>
          </a:p>
          <a:p>
            <a:endParaRPr lang="en-US" sz="3200" b="1" dirty="0"/>
          </a:p>
          <a:p>
            <a:pPr marL="342900" indent="-342900"/>
            <a:r>
              <a:rPr lang="en-US" sz="3200" b="1" dirty="0"/>
              <a:t>With comparing compositions, results shows highest shatter index has 100% coconut shell mixture that means it has high durability than other treatments.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5159910"/>
              </p:ext>
            </p:extLst>
          </p:nvPr>
        </p:nvGraphicFramePr>
        <p:xfrm>
          <a:off x="3812146" y="1285034"/>
          <a:ext cx="8171644" cy="4484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136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287" y="1336227"/>
            <a:ext cx="3257282" cy="5116087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en-US" sz="7400" b="1" u="sng" dirty="0"/>
              <a:t>Calorific Value</a:t>
            </a:r>
          </a:p>
          <a:p>
            <a:pPr algn="just"/>
            <a:endParaRPr lang="en-US" b="1" dirty="0"/>
          </a:p>
          <a:p>
            <a:pPr marL="342900" indent="-342900"/>
            <a:r>
              <a:rPr lang="en-US" sz="4800" b="1" dirty="0"/>
              <a:t>Each treatment combinations had significant difference with other treatment combinations (p&lt;0.05).</a:t>
            </a:r>
          </a:p>
          <a:p>
            <a:endParaRPr lang="en-US" sz="4800" b="1" dirty="0"/>
          </a:p>
          <a:p>
            <a:pPr marL="342900" indent="-342900"/>
            <a:r>
              <a:rPr lang="en-US" sz="4800" b="1" dirty="0"/>
              <a:t>Chemical compositions of briquette samples are mainly affected for the calorific value, in particular, the varying effect of lignin and extractive content. </a:t>
            </a:r>
          </a:p>
          <a:p>
            <a:pPr marL="342900" indent="-342900"/>
            <a:endParaRPr lang="en-US" sz="4800" b="1" dirty="0"/>
          </a:p>
          <a:p>
            <a:pPr marL="342900" indent="-342900"/>
            <a:r>
              <a:rPr lang="en-US" sz="4800" b="1" dirty="0"/>
              <a:t>Moreover, low ash content and high volatile matter content of 100% coconut shell treatments also affect to the calorific value (</a:t>
            </a:r>
            <a:r>
              <a:rPr lang="en-US" sz="4800" b="1" dirty="0" err="1"/>
              <a:t>Obeng</a:t>
            </a:r>
            <a:r>
              <a:rPr lang="en-US" sz="4800" b="1" dirty="0"/>
              <a:t> et al., 2020).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0101969"/>
              </p:ext>
            </p:extLst>
          </p:nvPr>
        </p:nvGraphicFramePr>
        <p:xfrm>
          <a:off x="3605011" y="1625149"/>
          <a:ext cx="8398099" cy="4080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262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135" y="1387744"/>
            <a:ext cx="3952741" cy="451078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sz="3800" b="1" u="sng" dirty="0"/>
              <a:t>Ignition Time</a:t>
            </a:r>
          </a:p>
          <a:p>
            <a:pPr algn="just"/>
            <a:endParaRPr lang="en-US" b="1" dirty="0"/>
          </a:p>
          <a:p>
            <a:pPr marL="342900" indent="-342900"/>
            <a:r>
              <a:rPr lang="en-US" sz="3200" b="1" dirty="0"/>
              <a:t>Each treatment combinations had significant difference with each other (p&lt;0.05). </a:t>
            </a:r>
          </a:p>
          <a:p>
            <a:pPr marL="342900" indent="-342900"/>
            <a:endParaRPr lang="en-US" sz="3200" b="1" dirty="0"/>
          </a:p>
          <a:p>
            <a:pPr marL="342900" indent="-342900"/>
            <a:r>
              <a:rPr lang="en-US" sz="3200" b="1" dirty="0"/>
              <a:t>High porosity affect to the ignition time of the briquette because it increase percolation of oxygen and out flow of combustion due to low bonding force. </a:t>
            </a:r>
          </a:p>
          <a:p>
            <a:endParaRPr lang="en-US" sz="3200" b="1" dirty="0"/>
          </a:p>
          <a:p>
            <a:pPr marL="342900" indent="-342900"/>
            <a:r>
              <a:rPr lang="en-US" sz="3200" b="1" dirty="0"/>
              <a:t>Therefore, lowest ignition time shows in treatments with lowest binding force (Davies &amp; Davies, 2013).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138413"/>
              </p:ext>
            </p:extLst>
          </p:nvPr>
        </p:nvGraphicFramePr>
        <p:xfrm>
          <a:off x="4236091" y="1349062"/>
          <a:ext cx="7734822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5077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/>
              <a:t>Energy is a crucial need for households and industries.</a:t>
            </a:r>
          </a:p>
          <a:p>
            <a:pPr algn="just"/>
            <a:r>
              <a:rPr lang="en-GB" dirty="0"/>
              <a:t>Many of the modern sources of energy currently in used. </a:t>
            </a:r>
          </a:p>
          <a:p>
            <a:pPr algn="just"/>
            <a:r>
              <a:rPr lang="en-GB" dirty="0"/>
              <a:t>Which most are not economically feasible and </a:t>
            </a:r>
            <a:r>
              <a:rPr lang="en-GB" dirty="0" smtClean="0"/>
              <a:t>affordable and </a:t>
            </a:r>
            <a:r>
              <a:rPr lang="en-GB" dirty="0"/>
              <a:t>are non renewable.</a:t>
            </a:r>
            <a:endParaRPr lang="en-US" dirty="0"/>
          </a:p>
          <a:p>
            <a:pPr algn="just"/>
            <a:r>
              <a:rPr lang="en-US" dirty="0"/>
              <a:t>Fuel crisis is a huge problem around the world and specially in Sri Lanka.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560010" y="4342144"/>
            <a:ext cx="6615685" cy="1969756"/>
            <a:chOff x="2514600" y="1842391"/>
            <a:chExt cx="7987285" cy="264779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68" b="16910"/>
            <a:stretch/>
          </p:blipFill>
          <p:spPr>
            <a:xfrm>
              <a:off x="5257800" y="1842391"/>
              <a:ext cx="5244085" cy="2647797"/>
            </a:xfrm>
            <a:prstGeom prst="rect">
              <a:avLst/>
            </a:prstGeom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107"/>
            <a:stretch/>
          </p:blipFill>
          <p:spPr bwMode="auto">
            <a:xfrm>
              <a:off x="2514600" y="1842392"/>
              <a:ext cx="3670126" cy="26477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66514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45" y="1349107"/>
            <a:ext cx="3836831" cy="50072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u="sng" dirty="0"/>
              <a:t>Burning Rate</a:t>
            </a:r>
          </a:p>
          <a:p>
            <a:pPr marL="342900" indent="-342900" algn="just"/>
            <a:endParaRPr lang="en-US" b="1" dirty="0"/>
          </a:p>
          <a:p>
            <a:pPr marL="342900" indent="-342900"/>
            <a:r>
              <a:rPr lang="en-US" sz="2000" b="1" dirty="0"/>
              <a:t>Each treatment combinations had significant difference with other treatments (p&lt;0.05). </a:t>
            </a:r>
          </a:p>
          <a:p>
            <a:pPr marL="0" indent="0">
              <a:buNone/>
            </a:pPr>
            <a:endParaRPr lang="en-US" sz="2000" b="1" dirty="0"/>
          </a:p>
          <a:p>
            <a:pPr marL="342900" indent="-342900"/>
            <a:r>
              <a:rPr lang="en-US" sz="2000" b="1" dirty="0"/>
              <a:t>According to this observation, more fuel might be required for cooking with briquettes produced from 100% coconut shell with </a:t>
            </a:r>
            <a:r>
              <a:rPr lang="en-US" sz="2000" b="1" dirty="0" err="1"/>
              <a:t>habarala</a:t>
            </a:r>
            <a:r>
              <a:rPr lang="en-US" sz="2000" b="1" dirty="0"/>
              <a:t> tuber extraction.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6289785"/>
              </p:ext>
            </p:extLst>
          </p:nvPr>
        </p:nvGraphicFramePr>
        <p:xfrm>
          <a:off x="4284372" y="1159099"/>
          <a:ext cx="7772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2975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3" y="1400622"/>
            <a:ext cx="3618962" cy="45751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u="sng" dirty="0"/>
              <a:t>Cooking Efficiency</a:t>
            </a:r>
          </a:p>
          <a:p>
            <a:pPr marL="0" indent="0" algn="just">
              <a:buNone/>
            </a:pPr>
            <a:endParaRPr lang="en-US" b="1" dirty="0"/>
          </a:p>
          <a:p>
            <a:pPr marL="342900" indent="-342900"/>
            <a:r>
              <a:rPr lang="en-US" sz="2000" b="1" dirty="0"/>
              <a:t>Treatment combination had no significant difference with other treatments (p&gt;0.05).</a:t>
            </a:r>
          </a:p>
          <a:p>
            <a:pPr marL="342900" indent="-342900"/>
            <a:endParaRPr lang="en-US" sz="2000" b="1" dirty="0"/>
          </a:p>
          <a:p>
            <a:pPr marL="342900" indent="-342900"/>
            <a:r>
              <a:rPr lang="en-US" sz="2000" b="1" dirty="0"/>
              <a:t>According to two factors, there are significant different considering binding agent and composition (p&lt;0.05).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0419501"/>
              </p:ext>
            </p:extLst>
          </p:nvPr>
        </p:nvGraphicFramePr>
        <p:xfrm>
          <a:off x="4260760" y="1237445"/>
          <a:ext cx="7543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6263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/>
              <a:t>Conclusion and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780" y="1690688"/>
            <a:ext cx="11436439" cy="466725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/>
              <a:t>According to the results 100% Coconut shell is the best composition compare to the other treatments. </a:t>
            </a:r>
          </a:p>
          <a:p>
            <a:pPr algn="just"/>
            <a:r>
              <a:rPr lang="en-US" dirty="0"/>
              <a:t>Highest calorific value and shatter index shows in 100% coconut shell composition.</a:t>
            </a:r>
          </a:p>
          <a:p>
            <a:pPr algn="just"/>
            <a:r>
              <a:rPr lang="en-US" dirty="0"/>
              <a:t>Alternative “</a:t>
            </a:r>
            <a:r>
              <a:rPr lang="en-US" dirty="0" err="1"/>
              <a:t>Habarala</a:t>
            </a:r>
            <a:r>
              <a:rPr lang="en-US" dirty="0"/>
              <a:t>” tuber extraction is better as a binding agent compare to the “</a:t>
            </a:r>
            <a:r>
              <a:rPr lang="en-US" dirty="0" err="1"/>
              <a:t>Dawul</a:t>
            </a:r>
            <a:r>
              <a:rPr lang="en-US" dirty="0"/>
              <a:t> </a:t>
            </a:r>
            <a:r>
              <a:rPr lang="en-US" dirty="0" err="1"/>
              <a:t>kurundu</a:t>
            </a:r>
            <a:r>
              <a:rPr lang="en-US" dirty="0"/>
              <a:t>” leaves extraction.</a:t>
            </a:r>
          </a:p>
          <a:p>
            <a:pPr algn="just"/>
            <a:r>
              <a:rPr lang="en-US" dirty="0"/>
              <a:t>Therefore, “</a:t>
            </a:r>
            <a:r>
              <a:rPr lang="en-US" dirty="0" err="1"/>
              <a:t>Habarala</a:t>
            </a:r>
            <a:r>
              <a:rPr lang="en-US" dirty="0"/>
              <a:t>” tuber extraction can be used as an alternative substitute for the binding agents and 100% coconut shell charcoal with “</a:t>
            </a:r>
            <a:r>
              <a:rPr lang="en-US" dirty="0" err="1"/>
              <a:t>Habarala</a:t>
            </a:r>
            <a:r>
              <a:rPr lang="en-US" dirty="0"/>
              <a:t>” tuber extraction can be used as an alternative energy source for the future energy demand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50% coconut shell, 50% coconut petiole with </a:t>
            </a:r>
            <a:r>
              <a:rPr lang="en-US" dirty="0" err="1"/>
              <a:t>habarala</a:t>
            </a:r>
            <a:r>
              <a:rPr lang="en-US" dirty="0"/>
              <a:t> treatment also shows comparatively higher performance with 100% coconut shell </a:t>
            </a:r>
            <a:r>
              <a:rPr lang="en-US" dirty="0" err="1"/>
              <a:t>habarala</a:t>
            </a:r>
            <a:r>
              <a:rPr lang="en-US" dirty="0"/>
              <a:t> treatment, therefore 50% coconut shell, 50% coconut petiole with </a:t>
            </a:r>
            <a:r>
              <a:rPr lang="en-US" dirty="0" err="1"/>
              <a:t>habarala</a:t>
            </a:r>
            <a:r>
              <a:rPr lang="en-US" dirty="0"/>
              <a:t> treatment can be used as an alternative substitute for domestic and industrial energy requirement.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/>
              <a:t>Mitchual</a:t>
            </a:r>
            <a:r>
              <a:rPr lang="en-US" dirty="0"/>
              <a:t>, S. J., </a:t>
            </a:r>
            <a:r>
              <a:rPr lang="en-US" dirty="0" err="1"/>
              <a:t>Frimpong</a:t>
            </a:r>
            <a:r>
              <a:rPr lang="en-US" dirty="0"/>
              <a:t>-Mensah, K. and </a:t>
            </a:r>
            <a:r>
              <a:rPr lang="en-US" dirty="0" err="1"/>
              <a:t>Darkwa</a:t>
            </a:r>
            <a:r>
              <a:rPr lang="en-US" dirty="0"/>
              <a:t>, N. A. (2014) ‘Evaluation of Fuel Properties of Six Tropical Hardwood Timber Species for Briquettes’, </a:t>
            </a:r>
            <a:r>
              <a:rPr lang="en-US" i="1" dirty="0"/>
              <a:t>Journal of Sustainable Bioenergy Systems</a:t>
            </a:r>
            <a:r>
              <a:rPr lang="en-US" dirty="0"/>
              <a:t>, 2014(01), pp. 1–9. </a:t>
            </a:r>
            <a:r>
              <a:rPr lang="en-US" dirty="0" err="1"/>
              <a:t>doi</a:t>
            </a:r>
            <a:r>
              <a:rPr lang="en-US" dirty="0"/>
              <a:t>: 10.4236/JSBS.2014.41001.</a:t>
            </a:r>
          </a:p>
          <a:p>
            <a:endParaRPr lang="en-US" dirty="0"/>
          </a:p>
          <a:p>
            <a:r>
              <a:rPr lang="en-US" dirty="0" err="1"/>
              <a:t>Phyu</a:t>
            </a:r>
            <a:r>
              <a:rPr lang="en-US" dirty="0"/>
              <a:t> </a:t>
            </a:r>
            <a:r>
              <a:rPr lang="en-US" dirty="0" err="1"/>
              <a:t>Phyu</a:t>
            </a:r>
            <a:r>
              <a:rPr lang="en-US" dirty="0"/>
              <a:t> Tun1, 2,*, Chandra </a:t>
            </a:r>
            <a:r>
              <a:rPr lang="en-US" dirty="0" err="1"/>
              <a:t>Bhushan</a:t>
            </a:r>
            <a:r>
              <a:rPr lang="en-US" dirty="0"/>
              <a:t> Sah3, </a:t>
            </a:r>
            <a:r>
              <a:rPr lang="en-US" dirty="0" err="1"/>
              <a:t>Shwe</a:t>
            </a:r>
            <a:r>
              <a:rPr lang="en-US" dirty="0"/>
              <a:t> Sin Win2, K. S. (2019) </a:t>
            </a:r>
            <a:r>
              <a:rPr lang="en-US" i="1" dirty="0"/>
              <a:t>The Preparation and Characteristics of Briquettes From Coconut Husks as Renewable Source of Energy</a:t>
            </a:r>
            <a:r>
              <a:rPr lang="en-US" dirty="0"/>
              <a:t>. Available at: https://twasp.info/public/paper/58 -71 coconut new paper.pdf (Accessed: 29 August 2022).</a:t>
            </a:r>
          </a:p>
          <a:p>
            <a:endParaRPr lang="en-US" dirty="0"/>
          </a:p>
          <a:p>
            <a:r>
              <a:rPr lang="en-US" dirty="0"/>
              <a:t>Chevalier, J. M., &amp;amp; </a:t>
            </a:r>
            <a:r>
              <a:rPr lang="en-US" dirty="0" err="1"/>
              <a:t>Geoffron</a:t>
            </a:r>
            <a:r>
              <a:rPr lang="en-US" dirty="0"/>
              <a:t>, P. (2016). The new energy crisis. The New Energy </a:t>
            </a:r>
            <a:r>
              <a:rPr lang="en-US" dirty="0" err="1"/>
              <a:t>Crisis:Climate</a:t>
            </a:r>
            <a:r>
              <a:rPr lang="en-US" dirty="0"/>
              <a:t>, Economics and Geopolitics, 1992, 1–52. </a:t>
            </a:r>
            <a:r>
              <a:rPr lang="en-US" dirty="0">
                <a:hlinkClick r:id="rId2"/>
              </a:rPr>
              <a:t>https://doi.org/10.1007/978-1-137-02118-2_1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Danon</a:t>
            </a:r>
            <a:r>
              <a:rPr lang="en-US" dirty="0"/>
              <a:t>, G., </a:t>
            </a:r>
            <a:r>
              <a:rPr lang="en-US" dirty="0" err="1"/>
              <a:t>Stevanovic</a:t>
            </a:r>
            <a:r>
              <a:rPr lang="en-US" dirty="0"/>
              <a:t> </a:t>
            </a:r>
            <a:r>
              <a:rPr lang="en-US" dirty="0" err="1"/>
              <a:t>Janezic</a:t>
            </a:r>
            <a:r>
              <a:rPr lang="en-US" dirty="0"/>
              <a:t>, T., </a:t>
            </a:r>
            <a:r>
              <a:rPr lang="en-US" dirty="0" err="1"/>
              <a:t>Bujanovic</a:t>
            </a:r>
            <a:r>
              <a:rPr lang="en-US" dirty="0"/>
              <a:t>, B., &amp;amp; </a:t>
            </a:r>
            <a:r>
              <a:rPr lang="en-US" dirty="0" err="1"/>
              <a:t>Stanojevic</a:t>
            </a:r>
            <a:r>
              <a:rPr lang="en-US" dirty="0"/>
              <a:t>, G. (1997). Fuel Characteristics of Briquettes from Wood Waste and Recycled Paper. Developments in Thermochemical Biomass Conversion, 731–740. </a:t>
            </a:r>
            <a:r>
              <a:rPr lang="en-US" dirty="0">
                <a:hlinkClick r:id="rId3"/>
              </a:rPr>
              <a:t>https://doi.org/10.1007/978-94-009-1559-6_58</a:t>
            </a:r>
            <a:endParaRPr lang="en-US" dirty="0"/>
          </a:p>
          <a:p>
            <a:endParaRPr lang="en-US" dirty="0"/>
          </a:p>
          <a:p>
            <a:r>
              <a:rPr lang="en-US" dirty="0"/>
              <a:t>Omer, A. M. (2014). Energy use and environmental impacts: A general review. Advances </a:t>
            </a:r>
            <a:r>
              <a:rPr lang="en-US" dirty="0" err="1"/>
              <a:t>inEnergy</a:t>
            </a:r>
            <a:r>
              <a:rPr lang="en-US" dirty="0"/>
              <a:t> Research, 17(2009), 1–38. https://</a:t>
            </a:r>
            <a:r>
              <a:rPr lang="en-US" dirty="0" smtClean="0"/>
              <a:t>doi.org/10.1063/1.3220701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702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Acknowledgment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b="1" dirty="0"/>
              <a:t>Internal Supervisor- </a:t>
            </a:r>
            <a:r>
              <a:rPr lang="en-US" dirty="0"/>
              <a:t>Senior Professor </a:t>
            </a:r>
            <a:r>
              <a:rPr lang="en-US" dirty="0" err="1"/>
              <a:t>Lal</a:t>
            </a:r>
            <a:r>
              <a:rPr lang="en-US" dirty="0"/>
              <a:t> P. </a:t>
            </a:r>
            <a:r>
              <a:rPr lang="en-US" dirty="0" err="1"/>
              <a:t>Vidhana</a:t>
            </a:r>
            <a:r>
              <a:rPr lang="en-US" dirty="0"/>
              <a:t> </a:t>
            </a:r>
            <a:r>
              <a:rPr lang="en-US" dirty="0" err="1"/>
              <a:t>Arachchi</a:t>
            </a:r>
            <a:r>
              <a:rPr lang="en-US" dirty="0"/>
              <a:t>, Senior Lecturer, Department of Export Agriculture, Faculty of Agricultural Sciences, </a:t>
            </a:r>
            <a:r>
              <a:rPr lang="en-US" dirty="0" err="1"/>
              <a:t>Sabaragamuwa</a:t>
            </a:r>
            <a:r>
              <a:rPr lang="en-US" dirty="0"/>
              <a:t> University of Sri Lanka</a:t>
            </a:r>
          </a:p>
          <a:p>
            <a:pPr algn="just"/>
            <a:r>
              <a:rPr lang="en-US" b="1" dirty="0"/>
              <a:t>External supervisor- </a:t>
            </a:r>
            <a:r>
              <a:rPr lang="en-US" dirty="0"/>
              <a:t>Dr. </a:t>
            </a:r>
            <a:r>
              <a:rPr lang="en-US" dirty="0" err="1"/>
              <a:t>Chandi</a:t>
            </a:r>
            <a:r>
              <a:rPr lang="en-US" dirty="0"/>
              <a:t> </a:t>
            </a:r>
            <a:r>
              <a:rPr lang="en-US" dirty="0" err="1"/>
              <a:t>Yalegama</a:t>
            </a:r>
            <a:r>
              <a:rPr lang="en-US" dirty="0"/>
              <a:t>, Head Coconut Processing Research Division, Coconut Research Institute, </a:t>
            </a:r>
            <a:r>
              <a:rPr lang="en-US" dirty="0" err="1"/>
              <a:t>Lunuwila</a:t>
            </a:r>
            <a:endParaRPr lang="en-US" dirty="0"/>
          </a:p>
          <a:p>
            <a:pPr algn="just"/>
            <a:r>
              <a:rPr lang="en-US" b="1" dirty="0"/>
              <a:t>Co-Supervisor- </a:t>
            </a:r>
            <a:r>
              <a:rPr lang="en-US" dirty="0"/>
              <a:t>(</a:t>
            </a:r>
            <a:r>
              <a:rPr lang="en-US" dirty="0" err="1"/>
              <a:t>Prob</a:t>
            </a:r>
            <a:r>
              <a:rPr lang="en-US" dirty="0"/>
              <a:t>). Lecture miss </a:t>
            </a:r>
            <a:r>
              <a:rPr lang="en-US" dirty="0" err="1"/>
              <a:t>D.D.M.O.Dissanayake</a:t>
            </a:r>
            <a:r>
              <a:rPr lang="en-US" dirty="0"/>
              <a:t>, Department of Export Agriculture, Faculty of Agricultural Sciences, </a:t>
            </a:r>
            <a:r>
              <a:rPr lang="en-US" dirty="0" err="1"/>
              <a:t>Sabaragamuwa</a:t>
            </a:r>
            <a:r>
              <a:rPr lang="en-US" dirty="0"/>
              <a:t> University of Sri Lanka </a:t>
            </a:r>
          </a:p>
          <a:p>
            <a:pPr algn="just"/>
            <a:r>
              <a:rPr lang="en-US" dirty="0"/>
              <a:t>Ms. </a:t>
            </a:r>
            <a:r>
              <a:rPr lang="en-US" dirty="0" err="1"/>
              <a:t>Ranahansi</a:t>
            </a:r>
            <a:r>
              <a:rPr lang="en-US" dirty="0"/>
              <a:t> </a:t>
            </a:r>
            <a:r>
              <a:rPr lang="en-US" dirty="0" err="1"/>
              <a:t>Bandara</a:t>
            </a:r>
            <a:r>
              <a:rPr lang="en-US" dirty="0"/>
              <a:t>, Research Officer, Coconut Processing Research Division, Coconut Research Institute, </a:t>
            </a:r>
            <a:r>
              <a:rPr lang="en-US" dirty="0" err="1"/>
              <a:t>Lunuwila</a:t>
            </a:r>
            <a:endParaRPr lang="en-US" dirty="0"/>
          </a:p>
          <a:p>
            <a:pPr algn="just"/>
            <a:r>
              <a:rPr lang="en-US" dirty="0"/>
              <a:t>All staff members of Coconut Processing Research Division, Coconut Research Institute, </a:t>
            </a:r>
            <a:r>
              <a:rPr lang="en-US" dirty="0" err="1"/>
              <a:t>Lunuwila</a:t>
            </a:r>
            <a:endParaRPr lang="en-US" dirty="0"/>
          </a:p>
          <a:p>
            <a:pPr algn="just"/>
            <a:r>
              <a:rPr lang="en-US" dirty="0"/>
              <a:t>Department of Livestock production faculty of agricultural sciences &amp; management </a:t>
            </a:r>
            <a:r>
              <a:rPr lang="en-US" dirty="0" err="1"/>
              <a:t>Sabaragamuwa</a:t>
            </a:r>
            <a:r>
              <a:rPr lang="en-US" dirty="0"/>
              <a:t> University of Sri Lanka</a:t>
            </a:r>
          </a:p>
          <a:p>
            <a:pPr algn="just"/>
            <a:r>
              <a:rPr lang="en-US" dirty="0"/>
              <a:t>All staff members of faculty of agricultural sciences &amp; management </a:t>
            </a:r>
            <a:r>
              <a:rPr lang="en-US" dirty="0" err="1"/>
              <a:t>Sabaragamuwa</a:t>
            </a:r>
            <a:r>
              <a:rPr lang="en-US" dirty="0"/>
              <a:t> University of Sri </a:t>
            </a:r>
            <a:r>
              <a:rPr lang="en-US" dirty="0" smtClean="0"/>
              <a:t>Lanka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96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FDF9E5-0E49-850E-F5C9-8747106A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ECBED9C-61C2-F5E2-374E-E4D467FF9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74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Research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7799" indent="-587799" algn="just">
              <a:buFont typeface="+mj-lt"/>
              <a:buAutoNum type="arabicPeriod"/>
            </a:pPr>
            <a:r>
              <a:rPr lang="en-US" dirty="0"/>
              <a:t>High wastage of the Coconut industry-based by-products.</a:t>
            </a:r>
          </a:p>
          <a:p>
            <a:pPr marL="514350" indent="-514350" algn="just">
              <a:buFont typeface="+mj-lt"/>
              <a:buAutoNum type="arabicPeriod"/>
            </a:pPr>
            <a:endParaRPr lang="en-US" dirty="0"/>
          </a:p>
          <a:p>
            <a:pPr marL="587799" indent="-587799" algn="just">
              <a:buFont typeface="+mj-lt"/>
              <a:buAutoNum type="arabicPeriod"/>
            </a:pPr>
            <a:r>
              <a:rPr lang="en-US" dirty="0"/>
              <a:t>Developing countries and poor countries faced huge trouble due to low accessibility and there is no affordable energy source. </a:t>
            </a:r>
          </a:p>
          <a:p>
            <a:pPr marL="514350" indent="-514350" algn="just">
              <a:buFont typeface="+mj-lt"/>
              <a:buAutoNum type="arabicPeriod"/>
            </a:pPr>
            <a:endParaRPr lang="en-US" dirty="0"/>
          </a:p>
          <a:p>
            <a:pPr marL="587799" indent="-587799" algn="just">
              <a:buFont typeface="+mj-lt"/>
              <a:buAutoNum type="arabicPeriod"/>
            </a:pPr>
            <a:r>
              <a:rPr lang="en-US" dirty="0"/>
              <a:t>Most of fuel briquettes developed by using starch of potato, manioc and wheat as a binding agent.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92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u="sng" dirty="0">
                <a:ea typeface="Calibri" panose="020F0502020204030204" pitchFamily="34" charset="0"/>
                <a:cs typeface="Iskoola Pota" panose="02010503010101010104" pitchFamily="2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u="sng" dirty="0"/>
              <a:t>General Objective</a:t>
            </a:r>
          </a:p>
          <a:p>
            <a:pPr algn="just"/>
            <a:r>
              <a:rPr lang="en-US" dirty="0"/>
              <a:t>To develop the fuel briquettes from the coconut industry-based bio waste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marL="0" lvl="0" indent="0" algn="just">
              <a:buNone/>
            </a:pPr>
            <a:r>
              <a:rPr lang="en-US" b="1" u="sng" dirty="0"/>
              <a:t>Specific Objective</a:t>
            </a:r>
          </a:p>
          <a:p>
            <a:pPr lvl="0" algn="just"/>
            <a:r>
              <a:rPr lang="en-US" dirty="0"/>
              <a:t>To find a suitable binding agent for coconut waste fuel briquette.</a:t>
            </a:r>
          </a:p>
          <a:p>
            <a:pPr lvl="0" algn="just"/>
            <a:r>
              <a:rPr lang="en-US" dirty="0"/>
              <a:t>To analyze the combustion properties of each briquette developed.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41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/>
              <a:t>Material and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dirty="0"/>
              <a:t>Location</a:t>
            </a:r>
          </a:p>
          <a:p>
            <a:pPr algn="just"/>
            <a:r>
              <a:rPr lang="en-US" dirty="0"/>
              <a:t>Coconut Processing Research Division in Coconut Research Institute, </a:t>
            </a:r>
            <a:r>
              <a:rPr lang="en-US" dirty="0" err="1" smtClean="0"/>
              <a:t>Lunuwila</a:t>
            </a:r>
            <a:endParaRPr lang="en-US" dirty="0" smtClean="0"/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r="7352"/>
          <a:stretch/>
        </p:blipFill>
        <p:spPr bwMode="auto">
          <a:xfrm>
            <a:off x="3606085" y="3446351"/>
            <a:ext cx="5322175" cy="258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585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067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Collection </a:t>
            </a:r>
            <a:r>
              <a:rPr lang="en-US" sz="4000" dirty="0"/>
              <a:t>of raw materials and selected binding agents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Raw </a:t>
            </a:r>
            <a:r>
              <a:rPr lang="en-US" b="1" dirty="0"/>
              <a:t>materials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91" y="2506781"/>
            <a:ext cx="3543300" cy="176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389" y="2506781"/>
            <a:ext cx="3314700" cy="176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61"/>
          <a:stretch/>
        </p:blipFill>
        <p:spPr bwMode="auto">
          <a:xfrm>
            <a:off x="7917656" y="2506781"/>
            <a:ext cx="4129088" cy="176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77591" y="4635867"/>
            <a:ext cx="3543300" cy="4978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4498" tIns="52249" rIns="104498" bIns="52249" rtlCol="0" anchor="ctr"/>
          <a:lstStyle/>
          <a:p>
            <a:pPr algn="ctr"/>
            <a:r>
              <a:rPr lang="en-US" dirty="0" smtClean="0"/>
              <a:t>Coconut </a:t>
            </a:r>
            <a:r>
              <a:rPr lang="en-US" dirty="0"/>
              <a:t>shell</a:t>
            </a:r>
          </a:p>
        </p:txBody>
      </p:sp>
      <p:sp>
        <p:nvSpPr>
          <p:cNvPr id="9" name="Rectangle 8"/>
          <p:cNvSpPr/>
          <p:nvPr/>
        </p:nvSpPr>
        <p:spPr>
          <a:xfrm>
            <a:off x="4304803" y="4635867"/>
            <a:ext cx="3414713" cy="4978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4498" tIns="52249" rIns="104498" bIns="52249" rtlCol="0" anchor="ctr"/>
          <a:lstStyle/>
          <a:p>
            <a:pPr algn="ctr"/>
            <a:r>
              <a:rPr lang="en-US" dirty="0"/>
              <a:t> </a:t>
            </a:r>
            <a:r>
              <a:rPr lang="en-US" dirty="0" smtClean="0"/>
              <a:t>Coconut </a:t>
            </a:r>
            <a:r>
              <a:rPr lang="en-US" dirty="0"/>
              <a:t>sheath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27442" y="4635867"/>
            <a:ext cx="3429000" cy="4978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4498" tIns="52249" rIns="104498" bIns="52249" rtlCol="0" anchor="ctr"/>
          <a:lstStyle/>
          <a:p>
            <a:pPr algn="ctr"/>
            <a:r>
              <a:rPr lang="en-US" dirty="0" smtClean="0"/>
              <a:t>Coconut </a:t>
            </a:r>
            <a:r>
              <a:rPr lang="en-US" dirty="0"/>
              <a:t>petiole</a:t>
            </a:r>
          </a:p>
        </p:txBody>
      </p:sp>
    </p:spTree>
    <p:extLst>
      <p:ext uri="{BB962C8B-B14F-4D97-AF65-F5344CB8AC3E}">
        <p14:creationId xmlns:p14="http://schemas.microsoft.com/office/powerpoint/2010/main" val="400722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290" y="158092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Binding agents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411947"/>
            <a:ext cx="4338282" cy="204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713" y="2411947"/>
            <a:ext cx="3993773" cy="204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17137" y="4811356"/>
            <a:ext cx="3780405" cy="9245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4498" tIns="52249" rIns="104498" bIns="52249" rtlCol="0" anchor="ctr"/>
          <a:lstStyle/>
          <a:p>
            <a:pPr algn="ctr"/>
            <a:r>
              <a:rPr lang="en-US" dirty="0" err="1"/>
              <a:t>Dawul</a:t>
            </a:r>
            <a:r>
              <a:rPr lang="en-US" dirty="0"/>
              <a:t> </a:t>
            </a:r>
            <a:r>
              <a:rPr lang="en-US" dirty="0" err="1"/>
              <a:t>kurundu</a:t>
            </a:r>
            <a:r>
              <a:rPr lang="en-US" dirty="0"/>
              <a:t> (</a:t>
            </a:r>
            <a:r>
              <a:rPr lang="en-US" i="1" dirty="0" err="1"/>
              <a:t>Neolitsea</a:t>
            </a:r>
            <a:r>
              <a:rPr lang="en-US" i="1" dirty="0"/>
              <a:t> cassia</a:t>
            </a:r>
            <a:r>
              <a:rPr lang="en-US" dirty="0"/>
              <a:t>) leaves extraction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7025103" y="4811356"/>
            <a:ext cx="3434213" cy="9245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4498" tIns="52249" rIns="104498" bIns="52249" rtlCol="0" anchor="ctr"/>
          <a:lstStyle/>
          <a:p>
            <a:pPr algn="ctr"/>
            <a:r>
              <a:rPr lang="en-US" dirty="0" err="1"/>
              <a:t>Habarala</a:t>
            </a:r>
            <a:r>
              <a:rPr lang="en-US" dirty="0"/>
              <a:t> (</a:t>
            </a:r>
            <a:r>
              <a:rPr lang="en-US" i="1" dirty="0" err="1"/>
              <a:t>Alocasia</a:t>
            </a:r>
            <a:r>
              <a:rPr lang="en-US" i="1" dirty="0"/>
              <a:t> </a:t>
            </a:r>
            <a:r>
              <a:rPr lang="en-US" i="1" dirty="0" err="1"/>
              <a:t>macrorrhiza</a:t>
            </a:r>
            <a:r>
              <a:rPr lang="en-US" dirty="0"/>
              <a:t>) tuber extraction</a:t>
            </a:r>
          </a:p>
        </p:txBody>
      </p:sp>
    </p:spTree>
    <p:extLst>
      <p:ext uri="{BB962C8B-B14F-4D97-AF65-F5344CB8AC3E}">
        <p14:creationId xmlns:p14="http://schemas.microsoft.com/office/powerpoint/2010/main" val="209828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Preparation of raw materials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530393"/>
              </p:ext>
            </p:extLst>
          </p:nvPr>
        </p:nvGraphicFramePr>
        <p:xfrm>
          <a:off x="643945" y="968063"/>
          <a:ext cx="10380370" cy="3964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537149"/>
              </p:ext>
            </p:extLst>
          </p:nvPr>
        </p:nvGraphicFramePr>
        <p:xfrm>
          <a:off x="4795233" y="5217575"/>
          <a:ext cx="2094965" cy="132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Down Arrow 8"/>
          <p:cNvSpPr/>
          <p:nvPr/>
        </p:nvSpPr>
        <p:spPr>
          <a:xfrm>
            <a:off x="5718220" y="4958366"/>
            <a:ext cx="180304" cy="1931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9165129">
            <a:off x="6729767" y="4726099"/>
            <a:ext cx="1841554" cy="1687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2924310">
            <a:off x="2881762" y="4723232"/>
            <a:ext cx="2078118" cy="1634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109" y="311050"/>
            <a:ext cx="1892122" cy="181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Down Arrow 12"/>
          <p:cNvSpPr/>
          <p:nvPr/>
        </p:nvSpPr>
        <p:spPr>
          <a:xfrm>
            <a:off x="10895526" y="2190431"/>
            <a:ext cx="347730" cy="3595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330" y="2601402"/>
            <a:ext cx="1892122" cy="168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Down Arrow 14"/>
          <p:cNvSpPr/>
          <p:nvPr/>
        </p:nvSpPr>
        <p:spPr>
          <a:xfrm>
            <a:off x="10870305" y="4309577"/>
            <a:ext cx="347730" cy="3595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331" y="4696747"/>
            <a:ext cx="1866900" cy="175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08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2405</Words>
  <Application>Microsoft Office PowerPoint</Application>
  <PresentationFormat>Widescreen</PresentationFormat>
  <Paragraphs>405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Constantia</vt:lpstr>
      <vt:lpstr>Iskoola Pota</vt:lpstr>
      <vt:lpstr>Wingdings</vt:lpstr>
      <vt:lpstr>Office Theme</vt:lpstr>
      <vt:lpstr>Evaluation of fabricated fuel briquettes made out of agricultural waste in coconut industry</vt:lpstr>
      <vt:lpstr>Content for  the presentation</vt:lpstr>
      <vt:lpstr>Introduction</vt:lpstr>
      <vt:lpstr>Research problem</vt:lpstr>
      <vt:lpstr>Objectives</vt:lpstr>
      <vt:lpstr>Material and Methods</vt:lpstr>
      <vt:lpstr>   Collection of raw materials and selected binding agents </vt:lpstr>
      <vt:lpstr>PowerPoint Presentation</vt:lpstr>
      <vt:lpstr>Preparation of raw materials</vt:lpstr>
      <vt:lpstr>Preparation of binding agents</vt:lpstr>
      <vt:lpstr>Treatment combinations  </vt:lpstr>
      <vt:lpstr>Preparation of fuel briquette </vt:lpstr>
      <vt:lpstr>Determination of fuel briquette characteristics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Analysis</vt:lpstr>
      <vt:lpstr>Results and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and Recommendations</vt:lpstr>
      <vt:lpstr>References</vt:lpstr>
      <vt:lpstr>Acknowledgment 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M.D. Anuradha</dc:creator>
  <cp:lastModifiedBy>user</cp:lastModifiedBy>
  <cp:revision>36</cp:revision>
  <dcterms:created xsi:type="dcterms:W3CDTF">2023-02-09T03:28:20Z</dcterms:created>
  <dcterms:modified xsi:type="dcterms:W3CDTF">2023-03-24T11:34:08Z</dcterms:modified>
</cp:coreProperties>
</file>