
<file path=[Content_Types].xml><?xml version="1.0" encoding="utf-8"?>
<Types xmlns="http://schemas.openxmlformats.org/package/2006/content-types">
  <Default Extension="jfif" ContentType="image/jpeg"/>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drawings/drawing2.xml" ContentType="application/vnd.openxmlformats-officedocument.drawingml.chartshapes+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56" r:id="rId2"/>
    <p:sldId id="257" r:id="rId3"/>
    <p:sldId id="258" r:id="rId4"/>
    <p:sldId id="266" r:id="rId5"/>
    <p:sldId id="267" r:id="rId6"/>
    <p:sldId id="268" r:id="rId7"/>
    <p:sldId id="260" r:id="rId8"/>
    <p:sldId id="261" r:id="rId9"/>
    <p:sldId id="271" r:id="rId10"/>
    <p:sldId id="269" r:id="rId11"/>
    <p:sldId id="270" r:id="rId12"/>
    <p:sldId id="262" r:id="rId13"/>
    <p:sldId id="272" r:id="rId14"/>
    <p:sldId id="274" r:id="rId15"/>
    <p:sldId id="273" r:id="rId16"/>
    <p:sldId id="276" r:id="rId17"/>
    <p:sldId id="277" r:id="rId18"/>
    <p:sldId id="278" r:id="rId19"/>
    <p:sldId id="279" r:id="rId20"/>
    <p:sldId id="280" r:id="rId21"/>
    <p:sldId id="283" r:id="rId22"/>
    <p:sldId id="284" r:id="rId23"/>
    <p:sldId id="282" r:id="rId24"/>
    <p:sldId id="285" r:id="rId25"/>
    <p:sldId id="286" r:id="rId26"/>
    <p:sldId id="263" r:id="rId27"/>
    <p:sldId id="275" r:id="rId28"/>
    <p:sldId id="264" r:id="rId29"/>
    <p:sldId id="265"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5862" autoAdjust="0"/>
    <p:restoredTop sz="94660"/>
  </p:normalViewPr>
  <p:slideViewPr>
    <p:cSldViewPr snapToGrid="0">
      <p:cViewPr varScale="1">
        <p:scale>
          <a:sx n="78" d="100"/>
          <a:sy n="78" d="100"/>
        </p:scale>
        <p:origin x="40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 (Man</a:t>
            </a:r>
            <a:r>
              <a:rPr lang="en-US" baseline="0" dirty="0"/>
              <a:t> day’s</a:t>
            </a:r>
            <a:r>
              <a:rPr lang="en-US" dirty="0"/>
              <a:t> per kg)</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trendline>
            <c:spPr>
              <a:ln w="19050" cap="rnd">
                <a:solidFill>
                  <a:schemeClr val="accent1"/>
                </a:solidFill>
                <a:prstDash val="sysDot"/>
              </a:ln>
              <a:effectLst/>
            </c:spPr>
            <c:trendlineType val="linear"/>
            <c:dispRSqr val="0"/>
            <c:dispEq val="0"/>
          </c:trendline>
          <c:cat>
            <c:strRef>
              <c:f>Sheet1!$J$3:$J$37</c:f>
              <c:strCache>
                <c:ptCount val="35"/>
                <c:pt idx="0">
                  <c:v>january</c:v>
                </c:pt>
                <c:pt idx="1">
                  <c:v>february</c:v>
                </c:pt>
                <c:pt idx="2">
                  <c:v>march </c:v>
                </c:pt>
                <c:pt idx="3">
                  <c:v>april</c:v>
                </c:pt>
                <c:pt idx="4">
                  <c:v>may</c:v>
                </c:pt>
                <c:pt idx="5">
                  <c:v>june </c:v>
                </c:pt>
                <c:pt idx="6">
                  <c:v> july</c:v>
                </c:pt>
                <c:pt idx="7">
                  <c:v>august</c:v>
                </c:pt>
                <c:pt idx="8">
                  <c:v>september</c:v>
                </c:pt>
                <c:pt idx="9">
                  <c:v> october</c:v>
                </c:pt>
                <c:pt idx="10">
                  <c:v>november</c:v>
                </c:pt>
                <c:pt idx="11">
                  <c:v>december</c:v>
                </c:pt>
                <c:pt idx="12">
                  <c:v> january</c:v>
                </c:pt>
                <c:pt idx="13">
                  <c:v> february</c:v>
                </c:pt>
                <c:pt idx="14">
                  <c:v>march </c:v>
                </c:pt>
                <c:pt idx="15">
                  <c:v> april</c:v>
                </c:pt>
                <c:pt idx="16">
                  <c:v>may</c:v>
                </c:pt>
                <c:pt idx="17">
                  <c:v>june </c:v>
                </c:pt>
                <c:pt idx="18">
                  <c:v>july</c:v>
                </c:pt>
                <c:pt idx="19">
                  <c:v>august</c:v>
                </c:pt>
                <c:pt idx="20">
                  <c:v>september</c:v>
                </c:pt>
                <c:pt idx="21">
                  <c:v>october</c:v>
                </c:pt>
                <c:pt idx="22">
                  <c:v>november</c:v>
                </c:pt>
                <c:pt idx="23">
                  <c:v>december</c:v>
                </c:pt>
                <c:pt idx="24">
                  <c:v>january</c:v>
                </c:pt>
                <c:pt idx="25">
                  <c:v> february</c:v>
                </c:pt>
                <c:pt idx="26">
                  <c:v> march </c:v>
                </c:pt>
                <c:pt idx="27">
                  <c:v>april</c:v>
                </c:pt>
                <c:pt idx="28">
                  <c:v>may</c:v>
                </c:pt>
                <c:pt idx="29">
                  <c:v>june </c:v>
                </c:pt>
                <c:pt idx="30">
                  <c:v> july</c:v>
                </c:pt>
                <c:pt idx="31">
                  <c:v> august</c:v>
                </c:pt>
                <c:pt idx="32">
                  <c:v>september</c:v>
                </c:pt>
                <c:pt idx="33">
                  <c:v>november</c:v>
                </c:pt>
                <c:pt idx="34">
                  <c:v>december</c:v>
                </c:pt>
              </c:strCache>
            </c:strRef>
          </c:cat>
          <c:val>
            <c:numRef>
              <c:f>Sheet1!$K$3:$K$37</c:f>
              <c:numCache>
                <c:formatCode>0.00</c:formatCode>
                <c:ptCount val="35"/>
                <c:pt idx="0">
                  <c:v>4.5135367090582822E-2</c:v>
                </c:pt>
                <c:pt idx="1">
                  <c:v>9.7578692493946725E-2</c:v>
                </c:pt>
                <c:pt idx="2">
                  <c:v>0.11076604554865424</c:v>
                </c:pt>
                <c:pt idx="3">
                  <c:v>3.4317143078472383E-2</c:v>
                </c:pt>
                <c:pt idx="4">
                  <c:v>5.9959514170040487E-2</c:v>
                </c:pt>
                <c:pt idx="5">
                  <c:v>5.33537680500012E-2</c:v>
                </c:pt>
                <c:pt idx="6">
                  <c:v>4.4786388941014575E-2</c:v>
                </c:pt>
                <c:pt idx="7">
                  <c:v>3.2957433290978402E-2</c:v>
                </c:pt>
                <c:pt idx="8">
                  <c:v>4.4745446053246145E-2</c:v>
                </c:pt>
                <c:pt idx="9">
                  <c:v>3.9604449938195306E-2</c:v>
                </c:pt>
                <c:pt idx="10">
                  <c:v>3.4685588908080857E-2</c:v>
                </c:pt>
                <c:pt idx="11">
                  <c:v>3.8324686965260611E-2</c:v>
                </c:pt>
                <c:pt idx="12">
                  <c:v>4.660820072017656E-2</c:v>
                </c:pt>
                <c:pt idx="13">
                  <c:v>4.163734459300962E-2</c:v>
                </c:pt>
                <c:pt idx="14">
                  <c:v>4.3801329683222527E-2</c:v>
                </c:pt>
                <c:pt idx="15">
                  <c:v>3.7392770730992009E-2</c:v>
                </c:pt>
                <c:pt idx="16">
                  <c:v>3.6703745365162688E-2</c:v>
                </c:pt>
                <c:pt idx="17">
                  <c:v>4.7393963904757093E-2</c:v>
                </c:pt>
                <c:pt idx="18">
                  <c:v>4.8361522198731501E-2</c:v>
                </c:pt>
                <c:pt idx="19">
                  <c:v>4.7982950876135529E-2</c:v>
                </c:pt>
                <c:pt idx="20">
                  <c:v>4.6979865771812082E-2</c:v>
                </c:pt>
                <c:pt idx="21">
                  <c:v>4.756695940244398E-2</c:v>
                </c:pt>
                <c:pt idx="22">
                  <c:v>4.7476074310377182E-2</c:v>
                </c:pt>
                <c:pt idx="23">
                  <c:v>6.215906795070375E-2</c:v>
                </c:pt>
                <c:pt idx="24">
                  <c:v>4.4289044289044288E-2</c:v>
                </c:pt>
                <c:pt idx="25">
                  <c:v>5.1007252215954875E-2</c:v>
                </c:pt>
                <c:pt idx="26">
                  <c:v>3.5185983053281633E-2</c:v>
                </c:pt>
                <c:pt idx="27">
                  <c:v>3.6448476146968611E-2</c:v>
                </c:pt>
                <c:pt idx="28">
                  <c:v>2.0621745630767643E-2</c:v>
                </c:pt>
                <c:pt idx="29">
                  <c:v>2.3769808173477899E-2</c:v>
                </c:pt>
                <c:pt idx="30">
                  <c:v>5.0453910614525137E-2</c:v>
                </c:pt>
                <c:pt idx="31">
                  <c:v>2.6558598979628759E-2</c:v>
                </c:pt>
                <c:pt idx="32">
                  <c:v>2.9469199360908929E-2</c:v>
                </c:pt>
                <c:pt idx="33">
                  <c:v>4.2649119600316823E-2</c:v>
                </c:pt>
                <c:pt idx="34">
                  <c:v>7.7455048409405258E-2</c:v>
                </c:pt>
              </c:numCache>
            </c:numRef>
          </c:val>
          <c:smooth val="0"/>
          <c:extLst>
            <c:ext xmlns:c16="http://schemas.microsoft.com/office/drawing/2014/chart" uri="{C3380CC4-5D6E-409C-BE32-E72D297353CC}">
              <c16:uniqueId val="{00000001-9556-4ACF-9739-7CC065EFDA3B}"/>
            </c:ext>
          </c:extLst>
        </c:ser>
        <c:dLbls>
          <c:dLblPos val="t"/>
          <c:showLegendKey val="0"/>
          <c:showVal val="1"/>
          <c:showCatName val="0"/>
          <c:showSerName val="0"/>
          <c:showPercent val="0"/>
          <c:showBubbleSize val="0"/>
        </c:dLbls>
        <c:smooth val="0"/>
        <c:axId val="1018697871"/>
        <c:axId val="1018711599"/>
      </c:lineChart>
      <c:catAx>
        <c:axId val="1018697871"/>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dirty="0"/>
                  <a:t>Month</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18711599"/>
        <c:crosses val="autoZero"/>
        <c:auto val="1"/>
        <c:lblAlgn val="ctr"/>
        <c:lblOffset val="100"/>
        <c:noMultiLvlLbl val="0"/>
      </c:catAx>
      <c:valAx>
        <c:axId val="1018711599"/>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000" b="0" i="0" u="none" strike="noStrike" kern="1200" baseline="0">
                    <a:solidFill>
                      <a:srgbClr val="114454">
                        <a:lumMod val="65000"/>
                        <a:lumOff val="35000"/>
                      </a:srgbClr>
                    </a:solidFill>
                    <a:latin typeface="+mn-lt"/>
                    <a:ea typeface="+mn-ea"/>
                    <a:cs typeface="+mn-cs"/>
                  </a:defRPr>
                </a:pPr>
                <a:r>
                  <a:rPr lang="en-US" sz="1050" b="0" i="0" baseline="0" dirty="0">
                    <a:effectLst/>
                  </a:rPr>
                  <a:t> (Man day’s per kg)</a:t>
                </a:r>
                <a:endParaRPr lang="en-US" sz="500" dirty="0">
                  <a:effectLst/>
                </a:endParaRPr>
              </a:p>
            </c:rich>
          </c:tx>
          <c:overlay val="0"/>
          <c:spPr>
            <a:noFill/>
            <a:ln>
              <a:noFill/>
            </a:ln>
            <a:effectLst/>
          </c:spPr>
          <c:txPr>
            <a:bodyPr rot="-540000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000" b="0" i="0" u="none" strike="noStrike" kern="1200" baseline="0">
                  <a:solidFill>
                    <a:srgbClr val="114454">
                      <a:lumMod val="65000"/>
                      <a:lumOff val="35000"/>
                    </a:srgbClr>
                  </a:solidFill>
                  <a:latin typeface="+mn-lt"/>
                  <a:ea typeface="+mn-ea"/>
                  <a:cs typeface="+mn-cs"/>
                </a:defRPr>
              </a:pPr>
              <a:endParaRPr lang="en-US"/>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18697871"/>
        <c:crosses val="autoZero"/>
        <c:crossBetween val="between"/>
      </c:valAx>
      <c:spPr>
        <a:noFill/>
        <a:ln>
          <a:noFill/>
        </a:ln>
        <a:effectLst/>
      </c:spPr>
    </c:plotArea>
    <c:plotVisOnly val="1"/>
    <c:dispBlanksAs val="gap"/>
    <c:showDLblsOverMax val="0"/>
  </c:chart>
  <c:spPr>
    <a:solidFill>
      <a:schemeClr val="bg1"/>
    </a:solidFill>
    <a:ln>
      <a:noFill/>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cap="none" spc="20" baseline="0">
                <a:solidFill>
                  <a:schemeClr val="dk1">
                    <a:lumMod val="50000"/>
                    <a:lumOff val="50000"/>
                  </a:schemeClr>
                </a:solidFill>
                <a:latin typeface="+mn-lt"/>
                <a:ea typeface="+mn-ea"/>
                <a:cs typeface="+mn-cs"/>
              </a:defRPr>
            </a:pPr>
            <a:r>
              <a:rPr lang="en-US" dirty="0"/>
              <a:t>(Electricity</a:t>
            </a:r>
            <a:r>
              <a:rPr lang="en-US" baseline="0" dirty="0"/>
              <a:t> unit)/(Made tea)=</a:t>
            </a:r>
            <a:r>
              <a:rPr lang="en-US" sz="1400" b="0" i="0" u="none" strike="noStrike" cap="none" baseline="0" dirty="0">
                <a:effectLst/>
              </a:rPr>
              <a:t>kWh</a:t>
            </a:r>
            <a:r>
              <a:rPr lang="en-US" sz="1400" b="0" i="0" u="none" strike="noStrike" cap="none" baseline="30000" dirty="0">
                <a:effectLst/>
              </a:rPr>
              <a:t>-1</a:t>
            </a:r>
            <a:r>
              <a:rPr lang="en-US" sz="1400" b="0" i="0" u="none" strike="noStrike" cap="none" baseline="0" dirty="0">
                <a:effectLst/>
              </a:rPr>
              <a:t>kg</a:t>
            </a:r>
            <a:r>
              <a:rPr lang="en-US" sz="1400" b="0" i="0" u="none" strike="noStrike" cap="none" baseline="30000" dirty="0">
                <a:effectLst/>
              </a:rPr>
              <a:t>-1</a:t>
            </a:r>
            <a:endParaRPr lang="en-US" dirty="0"/>
          </a:p>
        </c:rich>
      </c:tx>
      <c:overlay val="0"/>
      <c:spPr>
        <a:noFill/>
        <a:ln>
          <a:noFill/>
        </a:ln>
        <a:effectLst/>
      </c:spPr>
    </c:title>
    <c:autoTitleDeleted val="0"/>
    <c:plotArea>
      <c:layout/>
      <c:lineChart>
        <c:grouping val="standard"/>
        <c:varyColors val="0"/>
        <c:ser>
          <c:idx val="4"/>
          <c:order val="0"/>
          <c:marker>
            <c:symbol val="none"/>
          </c:marker>
          <c:dLbls>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Sheet1!$J$3:$J$37</c:f>
              <c:strCache>
                <c:ptCount val="35"/>
                <c:pt idx="0">
                  <c:v>january</c:v>
                </c:pt>
                <c:pt idx="1">
                  <c:v>february</c:v>
                </c:pt>
                <c:pt idx="2">
                  <c:v>march </c:v>
                </c:pt>
                <c:pt idx="3">
                  <c:v>april</c:v>
                </c:pt>
                <c:pt idx="4">
                  <c:v>may</c:v>
                </c:pt>
                <c:pt idx="5">
                  <c:v>june </c:v>
                </c:pt>
                <c:pt idx="6">
                  <c:v> july</c:v>
                </c:pt>
                <c:pt idx="7">
                  <c:v>august</c:v>
                </c:pt>
                <c:pt idx="8">
                  <c:v>september</c:v>
                </c:pt>
                <c:pt idx="9">
                  <c:v> october</c:v>
                </c:pt>
                <c:pt idx="10">
                  <c:v>november</c:v>
                </c:pt>
                <c:pt idx="11">
                  <c:v>december</c:v>
                </c:pt>
                <c:pt idx="12">
                  <c:v> january</c:v>
                </c:pt>
                <c:pt idx="13">
                  <c:v> february</c:v>
                </c:pt>
                <c:pt idx="14">
                  <c:v>march </c:v>
                </c:pt>
                <c:pt idx="15">
                  <c:v> april</c:v>
                </c:pt>
                <c:pt idx="16">
                  <c:v>may</c:v>
                </c:pt>
                <c:pt idx="17">
                  <c:v>june </c:v>
                </c:pt>
                <c:pt idx="18">
                  <c:v>july</c:v>
                </c:pt>
                <c:pt idx="19">
                  <c:v>august</c:v>
                </c:pt>
                <c:pt idx="20">
                  <c:v>september</c:v>
                </c:pt>
                <c:pt idx="21">
                  <c:v>october</c:v>
                </c:pt>
                <c:pt idx="22">
                  <c:v>november</c:v>
                </c:pt>
                <c:pt idx="23">
                  <c:v>december</c:v>
                </c:pt>
                <c:pt idx="24">
                  <c:v>january</c:v>
                </c:pt>
                <c:pt idx="25">
                  <c:v> february</c:v>
                </c:pt>
                <c:pt idx="26">
                  <c:v> march </c:v>
                </c:pt>
                <c:pt idx="27">
                  <c:v>april</c:v>
                </c:pt>
                <c:pt idx="28">
                  <c:v>may</c:v>
                </c:pt>
                <c:pt idx="29">
                  <c:v>june </c:v>
                </c:pt>
                <c:pt idx="30">
                  <c:v> july</c:v>
                </c:pt>
                <c:pt idx="31">
                  <c:v> august</c:v>
                </c:pt>
                <c:pt idx="32">
                  <c:v>september</c:v>
                </c:pt>
                <c:pt idx="33">
                  <c:v>november</c:v>
                </c:pt>
                <c:pt idx="34">
                  <c:v>december</c:v>
                </c:pt>
              </c:strCache>
            </c:strRef>
          </c:cat>
          <c:val>
            <c:numRef>
              <c:f>Sheet1!$K$3:$K$37</c:f>
              <c:numCache>
                <c:formatCode>0.00</c:formatCode>
                <c:ptCount val="35"/>
                <c:pt idx="0">
                  <c:v>1.1178903019427322</c:v>
                </c:pt>
                <c:pt idx="1">
                  <c:v>2.1523002421307504</c:v>
                </c:pt>
                <c:pt idx="2">
                  <c:v>1.7153209109730849</c:v>
                </c:pt>
                <c:pt idx="3">
                  <c:v>0.98458439848167945</c:v>
                </c:pt>
                <c:pt idx="4">
                  <c:v>1.4885020242914979</c:v>
                </c:pt>
                <c:pt idx="5">
                  <c:v>1.1500754328408247</c:v>
                </c:pt>
                <c:pt idx="6">
                  <c:v>0.9868017764433602</c:v>
                </c:pt>
                <c:pt idx="7">
                  <c:v>0.82303578991952564</c:v>
                </c:pt>
                <c:pt idx="8">
                  <c:v>0.76210493538844781</c:v>
                </c:pt>
                <c:pt idx="9">
                  <c:v>1.2339431396786156</c:v>
                </c:pt>
                <c:pt idx="10">
                  <c:v>0.88420241818775969</c:v>
                </c:pt>
                <c:pt idx="11">
                  <c:v>1.2116141999619741</c:v>
                </c:pt>
                <c:pt idx="12">
                  <c:v>1.0942618190266</c:v>
                </c:pt>
                <c:pt idx="13">
                  <c:v>0.98950269763077647</c:v>
                </c:pt>
                <c:pt idx="14">
                  <c:v>1.0408797073776714</c:v>
                </c:pt>
                <c:pt idx="15">
                  <c:v>2.8749419556663489</c:v>
                </c:pt>
                <c:pt idx="16">
                  <c:v>0.85099779194267389</c:v>
                </c:pt>
                <c:pt idx="17">
                  <c:v>1.0406450634447197</c:v>
                </c:pt>
                <c:pt idx="18">
                  <c:v>0.94546415529502215</c:v>
                </c:pt>
                <c:pt idx="19">
                  <c:v>0.92803633702156973</c:v>
                </c:pt>
                <c:pt idx="20">
                  <c:v>1.4927319571233182</c:v>
                </c:pt>
                <c:pt idx="21">
                  <c:v>1.3234678251086038</c:v>
                </c:pt>
                <c:pt idx="22">
                  <c:v>1.5019703509101145</c:v>
                </c:pt>
                <c:pt idx="23">
                  <c:v>2.1347565492625766</c:v>
                </c:pt>
                <c:pt idx="24">
                  <c:v>2.7237386269644333</c:v>
                </c:pt>
                <c:pt idx="25">
                  <c:v>1.3017727639000807</c:v>
                </c:pt>
                <c:pt idx="26">
                  <c:v>1.0413973861841161</c:v>
                </c:pt>
                <c:pt idx="27">
                  <c:v>0.92566729752659405</c:v>
                </c:pt>
                <c:pt idx="28">
                  <c:v>1.1487343403619117</c:v>
                </c:pt>
                <c:pt idx="29">
                  <c:v>1.5980579053973549</c:v>
                </c:pt>
                <c:pt idx="30">
                  <c:v>1.5995984636871508</c:v>
                </c:pt>
                <c:pt idx="31">
                  <c:v>1.0790968629011832</c:v>
                </c:pt>
                <c:pt idx="32">
                  <c:v>0.97042428546067816</c:v>
                </c:pt>
                <c:pt idx="33">
                  <c:v>1.5878267227197953</c:v>
                </c:pt>
                <c:pt idx="34">
                  <c:v>2.4099585062240663</c:v>
                </c:pt>
              </c:numCache>
            </c:numRef>
          </c:val>
          <c:smooth val="0"/>
          <c:extLst>
            <c:ext xmlns:c16="http://schemas.microsoft.com/office/drawing/2014/chart" uri="{C3380CC4-5D6E-409C-BE32-E72D297353CC}">
              <c16:uniqueId val="{00000000-190F-4341-B073-CC87A7DDA5F9}"/>
            </c:ext>
          </c:extLst>
        </c:ser>
        <c:ser>
          <c:idx val="5"/>
          <c:order val="1"/>
          <c:spPr>
            <a:ln w="22225" cap="rnd" cmpd="sng" algn="ctr">
              <a:solidFill>
                <a:schemeClr val="accent1"/>
              </a:solidFill>
              <a:round/>
            </a:ln>
            <a:effectLst/>
          </c:spPr>
          <c:marker>
            <c:symbol val="none"/>
          </c:marker>
          <c:dLbls>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Sheet1!$J$3:$J$37</c:f>
              <c:strCache>
                <c:ptCount val="35"/>
                <c:pt idx="0">
                  <c:v>january</c:v>
                </c:pt>
                <c:pt idx="1">
                  <c:v>february</c:v>
                </c:pt>
                <c:pt idx="2">
                  <c:v>march </c:v>
                </c:pt>
                <c:pt idx="3">
                  <c:v>april</c:v>
                </c:pt>
                <c:pt idx="4">
                  <c:v>may</c:v>
                </c:pt>
                <c:pt idx="5">
                  <c:v>june </c:v>
                </c:pt>
                <c:pt idx="6">
                  <c:v> july</c:v>
                </c:pt>
                <c:pt idx="7">
                  <c:v>august</c:v>
                </c:pt>
                <c:pt idx="8">
                  <c:v>september</c:v>
                </c:pt>
                <c:pt idx="9">
                  <c:v> october</c:v>
                </c:pt>
                <c:pt idx="10">
                  <c:v>november</c:v>
                </c:pt>
                <c:pt idx="11">
                  <c:v>december</c:v>
                </c:pt>
                <c:pt idx="12">
                  <c:v> january</c:v>
                </c:pt>
                <c:pt idx="13">
                  <c:v> february</c:v>
                </c:pt>
                <c:pt idx="14">
                  <c:v>march </c:v>
                </c:pt>
                <c:pt idx="15">
                  <c:v> april</c:v>
                </c:pt>
                <c:pt idx="16">
                  <c:v>may</c:v>
                </c:pt>
                <c:pt idx="17">
                  <c:v>june </c:v>
                </c:pt>
                <c:pt idx="18">
                  <c:v>july</c:v>
                </c:pt>
                <c:pt idx="19">
                  <c:v>august</c:v>
                </c:pt>
                <c:pt idx="20">
                  <c:v>september</c:v>
                </c:pt>
                <c:pt idx="21">
                  <c:v>october</c:v>
                </c:pt>
                <c:pt idx="22">
                  <c:v>november</c:v>
                </c:pt>
                <c:pt idx="23">
                  <c:v>december</c:v>
                </c:pt>
                <c:pt idx="24">
                  <c:v>january</c:v>
                </c:pt>
                <c:pt idx="25">
                  <c:v> february</c:v>
                </c:pt>
                <c:pt idx="26">
                  <c:v> march </c:v>
                </c:pt>
                <c:pt idx="27">
                  <c:v>april</c:v>
                </c:pt>
                <c:pt idx="28">
                  <c:v>may</c:v>
                </c:pt>
                <c:pt idx="29">
                  <c:v>june </c:v>
                </c:pt>
                <c:pt idx="30">
                  <c:v> july</c:v>
                </c:pt>
                <c:pt idx="31">
                  <c:v> august</c:v>
                </c:pt>
                <c:pt idx="32">
                  <c:v>september</c:v>
                </c:pt>
                <c:pt idx="33">
                  <c:v>november</c:v>
                </c:pt>
                <c:pt idx="34">
                  <c:v>december</c:v>
                </c:pt>
              </c:strCache>
            </c:strRef>
          </c:cat>
          <c:val>
            <c:numRef>
              <c:f>Sheet1!$K$3:$K$37</c:f>
              <c:numCache>
                <c:formatCode>0.00</c:formatCode>
                <c:ptCount val="35"/>
                <c:pt idx="0">
                  <c:v>1.1178903019427322</c:v>
                </c:pt>
                <c:pt idx="1">
                  <c:v>2.1523002421307504</c:v>
                </c:pt>
                <c:pt idx="2">
                  <c:v>1.7153209109730849</c:v>
                </c:pt>
                <c:pt idx="3">
                  <c:v>0.98458439848167945</c:v>
                </c:pt>
                <c:pt idx="4">
                  <c:v>1.4885020242914979</c:v>
                </c:pt>
                <c:pt idx="5">
                  <c:v>1.1500754328408247</c:v>
                </c:pt>
                <c:pt idx="6">
                  <c:v>0.9868017764433602</c:v>
                </c:pt>
                <c:pt idx="7">
                  <c:v>0.82303578991952564</c:v>
                </c:pt>
                <c:pt idx="8">
                  <c:v>0.76210493538844781</c:v>
                </c:pt>
                <c:pt idx="9">
                  <c:v>1.2339431396786156</c:v>
                </c:pt>
                <c:pt idx="10">
                  <c:v>0.88420241818775969</c:v>
                </c:pt>
                <c:pt idx="11">
                  <c:v>1.2116141999619741</c:v>
                </c:pt>
                <c:pt idx="12">
                  <c:v>1.0942618190266</c:v>
                </c:pt>
                <c:pt idx="13">
                  <c:v>0.98950269763077647</c:v>
                </c:pt>
                <c:pt idx="14">
                  <c:v>1.0408797073776714</c:v>
                </c:pt>
                <c:pt idx="15">
                  <c:v>2.8749419556663489</c:v>
                </c:pt>
                <c:pt idx="16">
                  <c:v>0.85099779194267389</c:v>
                </c:pt>
                <c:pt idx="17">
                  <c:v>1.0406450634447197</c:v>
                </c:pt>
                <c:pt idx="18">
                  <c:v>0.94546415529502215</c:v>
                </c:pt>
                <c:pt idx="19">
                  <c:v>0.92803633702156973</c:v>
                </c:pt>
                <c:pt idx="20">
                  <c:v>1.4927319571233182</c:v>
                </c:pt>
                <c:pt idx="21">
                  <c:v>1.3234678251086038</c:v>
                </c:pt>
                <c:pt idx="22">
                  <c:v>1.5019703509101145</c:v>
                </c:pt>
                <c:pt idx="23">
                  <c:v>2.1347565492625766</c:v>
                </c:pt>
                <c:pt idx="24">
                  <c:v>2.7237386269644333</c:v>
                </c:pt>
                <c:pt idx="25">
                  <c:v>1.3017727639000807</c:v>
                </c:pt>
                <c:pt idx="26">
                  <c:v>1.0413973861841161</c:v>
                </c:pt>
                <c:pt idx="27">
                  <c:v>0.92566729752659405</c:v>
                </c:pt>
                <c:pt idx="28">
                  <c:v>1.1487343403619117</c:v>
                </c:pt>
                <c:pt idx="29">
                  <c:v>1.5980579053973549</c:v>
                </c:pt>
                <c:pt idx="30">
                  <c:v>1.5995984636871508</c:v>
                </c:pt>
                <c:pt idx="31">
                  <c:v>1.0790968629011832</c:v>
                </c:pt>
                <c:pt idx="32">
                  <c:v>0.97042428546067816</c:v>
                </c:pt>
                <c:pt idx="33">
                  <c:v>1.5878267227197953</c:v>
                </c:pt>
                <c:pt idx="34">
                  <c:v>2.4099585062240663</c:v>
                </c:pt>
              </c:numCache>
            </c:numRef>
          </c:val>
          <c:smooth val="0"/>
          <c:extLst>
            <c:ext xmlns:c16="http://schemas.microsoft.com/office/drawing/2014/chart" uri="{C3380CC4-5D6E-409C-BE32-E72D297353CC}">
              <c16:uniqueId val="{00000001-190F-4341-B073-CC87A7DDA5F9}"/>
            </c:ext>
          </c:extLst>
        </c:ser>
        <c:ser>
          <c:idx val="6"/>
          <c:order val="2"/>
          <c:marker>
            <c:symbol val="none"/>
          </c:marker>
          <c:dLbls>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Sheet1!$J$3:$J$37</c:f>
              <c:strCache>
                <c:ptCount val="35"/>
                <c:pt idx="0">
                  <c:v>january</c:v>
                </c:pt>
                <c:pt idx="1">
                  <c:v>february</c:v>
                </c:pt>
                <c:pt idx="2">
                  <c:v>march </c:v>
                </c:pt>
                <c:pt idx="3">
                  <c:v>april</c:v>
                </c:pt>
                <c:pt idx="4">
                  <c:v>may</c:v>
                </c:pt>
                <c:pt idx="5">
                  <c:v>june </c:v>
                </c:pt>
                <c:pt idx="6">
                  <c:v> july</c:v>
                </c:pt>
                <c:pt idx="7">
                  <c:v>august</c:v>
                </c:pt>
                <c:pt idx="8">
                  <c:v>september</c:v>
                </c:pt>
                <c:pt idx="9">
                  <c:v> october</c:v>
                </c:pt>
                <c:pt idx="10">
                  <c:v>november</c:v>
                </c:pt>
                <c:pt idx="11">
                  <c:v>december</c:v>
                </c:pt>
                <c:pt idx="12">
                  <c:v> january</c:v>
                </c:pt>
                <c:pt idx="13">
                  <c:v> february</c:v>
                </c:pt>
                <c:pt idx="14">
                  <c:v>march </c:v>
                </c:pt>
                <c:pt idx="15">
                  <c:v> april</c:v>
                </c:pt>
                <c:pt idx="16">
                  <c:v>may</c:v>
                </c:pt>
                <c:pt idx="17">
                  <c:v>june </c:v>
                </c:pt>
                <c:pt idx="18">
                  <c:v>july</c:v>
                </c:pt>
                <c:pt idx="19">
                  <c:v>august</c:v>
                </c:pt>
                <c:pt idx="20">
                  <c:v>september</c:v>
                </c:pt>
                <c:pt idx="21">
                  <c:v>october</c:v>
                </c:pt>
                <c:pt idx="22">
                  <c:v>november</c:v>
                </c:pt>
                <c:pt idx="23">
                  <c:v>december</c:v>
                </c:pt>
                <c:pt idx="24">
                  <c:v>january</c:v>
                </c:pt>
                <c:pt idx="25">
                  <c:v> february</c:v>
                </c:pt>
                <c:pt idx="26">
                  <c:v> march </c:v>
                </c:pt>
                <c:pt idx="27">
                  <c:v>april</c:v>
                </c:pt>
                <c:pt idx="28">
                  <c:v>may</c:v>
                </c:pt>
                <c:pt idx="29">
                  <c:v>june </c:v>
                </c:pt>
                <c:pt idx="30">
                  <c:v> july</c:v>
                </c:pt>
                <c:pt idx="31">
                  <c:v> august</c:v>
                </c:pt>
                <c:pt idx="32">
                  <c:v>september</c:v>
                </c:pt>
                <c:pt idx="33">
                  <c:v>november</c:v>
                </c:pt>
                <c:pt idx="34">
                  <c:v>december</c:v>
                </c:pt>
              </c:strCache>
            </c:strRef>
          </c:cat>
          <c:val>
            <c:numRef>
              <c:f>Sheet1!$K$3:$K$37</c:f>
              <c:numCache>
                <c:formatCode>0.00</c:formatCode>
                <c:ptCount val="35"/>
                <c:pt idx="0">
                  <c:v>1.1178903019427322</c:v>
                </c:pt>
                <c:pt idx="1">
                  <c:v>2.1523002421307504</c:v>
                </c:pt>
                <c:pt idx="2">
                  <c:v>1.7153209109730849</c:v>
                </c:pt>
                <c:pt idx="3">
                  <c:v>0.98458439848167945</c:v>
                </c:pt>
                <c:pt idx="4">
                  <c:v>1.4885020242914979</c:v>
                </c:pt>
                <c:pt idx="5">
                  <c:v>1.1500754328408247</c:v>
                </c:pt>
                <c:pt idx="6">
                  <c:v>0.9868017764433602</c:v>
                </c:pt>
                <c:pt idx="7">
                  <c:v>0.82303578991952564</c:v>
                </c:pt>
                <c:pt idx="8">
                  <c:v>0.76210493538844781</c:v>
                </c:pt>
                <c:pt idx="9">
                  <c:v>1.2339431396786156</c:v>
                </c:pt>
                <c:pt idx="10">
                  <c:v>0.88420241818775969</c:v>
                </c:pt>
                <c:pt idx="11">
                  <c:v>1.2116141999619741</c:v>
                </c:pt>
                <c:pt idx="12">
                  <c:v>1.0942618190266</c:v>
                </c:pt>
                <c:pt idx="13">
                  <c:v>0.98950269763077647</c:v>
                </c:pt>
                <c:pt idx="14">
                  <c:v>1.0408797073776714</c:v>
                </c:pt>
                <c:pt idx="15">
                  <c:v>2.8749419556663489</c:v>
                </c:pt>
                <c:pt idx="16">
                  <c:v>0.85099779194267389</c:v>
                </c:pt>
                <c:pt idx="17">
                  <c:v>1.0406450634447197</c:v>
                </c:pt>
                <c:pt idx="18">
                  <c:v>0.94546415529502215</c:v>
                </c:pt>
                <c:pt idx="19">
                  <c:v>0.92803633702156973</c:v>
                </c:pt>
                <c:pt idx="20">
                  <c:v>1.4927319571233182</c:v>
                </c:pt>
                <c:pt idx="21">
                  <c:v>1.3234678251086038</c:v>
                </c:pt>
                <c:pt idx="22">
                  <c:v>1.5019703509101145</c:v>
                </c:pt>
                <c:pt idx="23">
                  <c:v>2.1347565492625766</c:v>
                </c:pt>
                <c:pt idx="24">
                  <c:v>2.7237386269644333</c:v>
                </c:pt>
                <c:pt idx="25">
                  <c:v>1.3017727639000807</c:v>
                </c:pt>
                <c:pt idx="26">
                  <c:v>1.0413973861841161</c:v>
                </c:pt>
                <c:pt idx="27">
                  <c:v>0.92566729752659405</c:v>
                </c:pt>
                <c:pt idx="28">
                  <c:v>1.1487343403619117</c:v>
                </c:pt>
                <c:pt idx="29">
                  <c:v>1.5980579053973549</c:v>
                </c:pt>
                <c:pt idx="30">
                  <c:v>1.5995984636871508</c:v>
                </c:pt>
                <c:pt idx="31">
                  <c:v>1.0790968629011832</c:v>
                </c:pt>
                <c:pt idx="32">
                  <c:v>0.97042428546067816</c:v>
                </c:pt>
                <c:pt idx="33">
                  <c:v>1.5878267227197953</c:v>
                </c:pt>
                <c:pt idx="34">
                  <c:v>2.4099585062240663</c:v>
                </c:pt>
              </c:numCache>
            </c:numRef>
          </c:val>
          <c:smooth val="0"/>
          <c:extLst>
            <c:ext xmlns:c16="http://schemas.microsoft.com/office/drawing/2014/chart" uri="{C3380CC4-5D6E-409C-BE32-E72D297353CC}">
              <c16:uniqueId val="{00000002-190F-4341-B073-CC87A7DDA5F9}"/>
            </c:ext>
          </c:extLst>
        </c:ser>
        <c:ser>
          <c:idx val="7"/>
          <c:order val="3"/>
          <c:spPr>
            <a:ln w="22225" cap="rnd" cmpd="sng" algn="ctr">
              <a:solidFill>
                <a:schemeClr val="accent1"/>
              </a:solidFill>
              <a:round/>
            </a:ln>
            <a:effectLst/>
          </c:spPr>
          <c:marker>
            <c:symbol val="none"/>
          </c:marker>
          <c:dLbls>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Sheet1!$J$3:$J$37</c:f>
              <c:strCache>
                <c:ptCount val="35"/>
                <c:pt idx="0">
                  <c:v>january</c:v>
                </c:pt>
                <c:pt idx="1">
                  <c:v>february</c:v>
                </c:pt>
                <c:pt idx="2">
                  <c:v>march </c:v>
                </c:pt>
                <c:pt idx="3">
                  <c:v>april</c:v>
                </c:pt>
                <c:pt idx="4">
                  <c:v>may</c:v>
                </c:pt>
                <c:pt idx="5">
                  <c:v>june </c:v>
                </c:pt>
                <c:pt idx="6">
                  <c:v> july</c:v>
                </c:pt>
                <c:pt idx="7">
                  <c:v>august</c:v>
                </c:pt>
                <c:pt idx="8">
                  <c:v>september</c:v>
                </c:pt>
                <c:pt idx="9">
                  <c:v> october</c:v>
                </c:pt>
                <c:pt idx="10">
                  <c:v>november</c:v>
                </c:pt>
                <c:pt idx="11">
                  <c:v>december</c:v>
                </c:pt>
                <c:pt idx="12">
                  <c:v> january</c:v>
                </c:pt>
                <c:pt idx="13">
                  <c:v> february</c:v>
                </c:pt>
                <c:pt idx="14">
                  <c:v>march </c:v>
                </c:pt>
                <c:pt idx="15">
                  <c:v> april</c:v>
                </c:pt>
                <c:pt idx="16">
                  <c:v>may</c:v>
                </c:pt>
                <c:pt idx="17">
                  <c:v>june </c:v>
                </c:pt>
                <c:pt idx="18">
                  <c:v>july</c:v>
                </c:pt>
                <c:pt idx="19">
                  <c:v>august</c:v>
                </c:pt>
                <c:pt idx="20">
                  <c:v>september</c:v>
                </c:pt>
                <c:pt idx="21">
                  <c:v>october</c:v>
                </c:pt>
                <c:pt idx="22">
                  <c:v>november</c:v>
                </c:pt>
                <c:pt idx="23">
                  <c:v>december</c:v>
                </c:pt>
                <c:pt idx="24">
                  <c:v>january</c:v>
                </c:pt>
                <c:pt idx="25">
                  <c:v> february</c:v>
                </c:pt>
                <c:pt idx="26">
                  <c:v> march </c:v>
                </c:pt>
                <c:pt idx="27">
                  <c:v>april</c:v>
                </c:pt>
                <c:pt idx="28">
                  <c:v>may</c:v>
                </c:pt>
                <c:pt idx="29">
                  <c:v>june </c:v>
                </c:pt>
                <c:pt idx="30">
                  <c:v> july</c:v>
                </c:pt>
                <c:pt idx="31">
                  <c:v> august</c:v>
                </c:pt>
                <c:pt idx="32">
                  <c:v>september</c:v>
                </c:pt>
                <c:pt idx="33">
                  <c:v>november</c:v>
                </c:pt>
                <c:pt idx="34">
                  <c:v>december</c:v>
                </c:pt>
              </c:strCache>
            </c:strRef>
          </c:cat>
          <c:val>
            <c:numRef>
              <c:f>Sheet1!$K$3:$K$37</c:f>
              <c:numCache>
                <c:formatCode>0.00</c:formatCode>
                <c:ptCount val="35"/>
                <c:pt idx="0">
                  <c:v>1.1178903019427322</c:v>
                </c:pt>
                <c:pt idx="1">
                  <c:v>2.1523002421307504</c:v>
                </c:pt>
                <c:pt idx="2">
                  <c:v>1.7153209109730849</c:v>
                </c:pt>
                <c:pt idx="3">
                  <c:v>0.98458439848167945</c:v>
                </c:pt>
                <c:pt idx="4">
                  <c:v>1.4885020242914979</c:v>
                </c:pt>
                <c:pt idx="5">
                  <c:v>1.1500754328408247</c:v>
                </c:pt>
                <c:pt idx="6">
                  <c:v>0.9868017764433602</c:v>
                </c:pt>
                <c:pt idx="7">
                  <c:v>0.82303578991952564</c:v>
                </c:pt>
                <c:pt idx="8">
                  <c:v>0.76210493538844781</c:v>
                </c:pt>
                <c:pt idx="9">
                  <c:v>1.2339431396786156</c:v>
                </c:pt>
                <c:pt idx="10">
                  <c:v>0.88420241818775969</c:v>
                </c:pt>
                <c:pt idx="11">
                  <c:v>1.2116141999619741</c:v>
                </c:pt>
                <c:pt idx="12">
                  <c:v>1.0942618190266</c:v>
                </c:pt>
                <c:pt idx="13">
                  <c:v>0.98950269763077647</c:v>
                </c:pt>
                <c:pt idx="14">
                  <c:v>1.0408797073776714</c:v>
                </c:pt>
                <c:pt idx="15">
                  <c:v>2.8749419556663489</c:v>
                </c:pt>
                <c:pt idx="16">
                  <c:v>0.85099779194267389</c:v>
                </c:pt>
                <c:pt idx="17">
                  <c:v>1.0406450634447197</c:v>
                </c:pt>
                <c:pt idx="18">
                  <c:v>0.94546415529502215</c:v>
                </c:pt>
                <c:pt idx="19">
                  <c:v>0.92803633702156973</c:v>
                </c:pt>
                <c:pt idx="20">
                  <c:v>1.4927319571233182</c:v>
                </c:pt>
                <c:pt idx="21">
                  <c:v>1.3234678251086038</c:v>
                </c:pt>
                <c:pt idx="22">
                  <c:v>1.5019703509101145</c:v>
                </c:pt>
                <c:pt idx="23">
                  <c:v>2.1347565492625766</c:v>
                </c:pt>
                <c:pt idx="24">
                  <c:v>2.7237386269644333</c:v>
                </c:pt>
                <c:pt idx="25">
                  <c:v>1.3017727639000807</c:v>
                </c:pt>
                <c:pt idx="26">
                  <c:v>1.0413973861841161</c:v>
                </c:pt>
                <c:pt idx="27">
                  <c:v>0.92566729752659405</c:v>
                </c:pt>
                <c:pt idx="28">
                  <c:v>1.1487343403619117</c:v>
                </c:pt>
                <c:pt idx="29">
                  <c:v>1.5980579053973549</c:v>
                </c:pt>
                <c:pt idx="30">
                  <c:v>1.5995984636871508</c:v>
                </c:pt>
                <c:pt idx="31">
                  <c:v>1.0790968629011832</c:v>
                </c:pt>
                <c:pt idx="32">
                  <c:v>0.97042428546067816</c:v>
                </c:pt>
                <c:pt idx="33">
                  <c:v>1.5878267227197953</c:v>
                </c:pt>
                <c:pt idx="34">
                  <c:v>2.4099585062240663</c:v>
                </c:pt>
              </c:numCache>
            </c:numRef>
          </c:val>
          <c:smooth val="0"/>
          <c:extLst>
            <c:ext xmlns:c16="http://schemas.microsoft.com/office/drawing/2014/chart" uri="{C3380CC4-5D6E-409C-BE32-E72D297353CC}">
              <c16:uniqueId val="{00000003-190F-4341-B073-CC87A7DDA5F9}"/>
            </c:ext>
          </c:extLst>
        </c:ser>
        <c:ser>
          <c:idx val="2"/>
          <c:order val="4"/>
          <c:marker>
            <c:symbol val="none"/>
          </c:marker>
          <c:dLbls>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Sheet1!$J$3:$J$37</c:f>
              <c:strCache>
                <c:ptCount val="35"/>
                <c:pt idx="0">
                  <c:v>january</c:v>
                </c:pt>
                <c:pt idx="1">
                  <c:v>february</c:v>
                </c:pt>
                <c:pt idx="2">
                  <c:v>march </c:v>
                </c:pt>
                <c:pt idx="3">
                  <c:v>april</c:v>
                </c:pt>
                <c:pt idx="4">
                  <c:v>may</c:v>
                </c:pt>
                <c:pt idx="5">
                  <c:v>june </c:v>
                </c:pt>
                <c:pt idx="6">
                  <c:v> july</c:v>
                </c:pt>
                <c:pt idx="7">
                  <c:v>august</c:v>
                </c:pt>
                <c:pt idx="8">
                  <c:v>september</c:v>
                </c:pt>
                <c:pt idx="9">
                  <c:v> october</c:v>
                </c:pt>
                <c:pt idx="10">
                  <c:v>november</c:v>
                </c:pt>
                <c:pt idx="11">
                  <c:v>december</c:v>
                </c:pt>
                <c:pt idx="12">
                  <c:v> january</c:v>
                </c:pt>
                <c:pt idx="13">
                  <c:v> february</c:v>
                </c:pt>
                <c:pt idx="14">
                  <c:v>march </c:v>
                </c:pt>
                <c:pt idx="15">
                  <c:v> april</c:v>
                </c:pt>
                <c:pt idx="16">
                  <c:v>may</c:v>
                </c:pt>
                <c:pt idx="17">
                  <c:v>june </c:v>
                </c:pt>
                <c:pt idx="18">
                  <c:v>july</c:v>
                </c:pt>
                <c:pt idx="19">
                  <c:v>august</c:v>
                </c:pt>
                <c:pt idx="20">
                  <c:v>september</c:v>
                </c:pt>
                <c:pt idx="21">
                  <c:v>october</c:v>
                </c:pt>
                <c:pt idx="22">
                  <c:v>november</c:v>
                </c:pt>
                <c:pt idx="23">
                  <c:v>december</c:v>
                </c:pt>
                <c:pt idx="24">
                  <c:v>january</c:v>
                </c:pt>
                <c:pt idx="25">
                  <c:v> february</c:v>
                </c:pt>
                <c:pt idx="26">
                  <c:v> march </c:v>
                </c:pt>
                <c:pt idx="27">
                  <c:v>april</c:v>
                </c:pt>
                <c:pt idx="28">
                  <c:v>may</c:v>
                </c:pt>
                <c:pt idx="29">
                  <c:v>june </c:v>
                </c:pt>
                <c:pt idx="30">
                  <c:v> july</c:v>
                </c:pt>
                <c:pt idx="31">
                  <c:v> august</c:v>
                </c:pt>
                <c:pt idx="32">
                  <c:v>september</c:v>
                </c:pt>
                <c:pt idx="33">
                  <c:v>november</c:v>
                </c:pt>
                <c:pt idx="34">
                  <c:v>december</c:v>
                </c:pt>
              </c:strCache>
            </c:strRef>
          </c:cat>
          <c:val>
            <c:numRef>
              <c:f>Sheet1!$K$3:$K$37</c:f>
              <c:numCache>
                <c:formatCode>0.00</c:formatCode>
                <c:ptCount val="35"/>
                <c:pt idx="0">
                  <c:v>1.1178903019427322</c:v>
                </c:pt>
                <c:pt idx="1">
                  <c:v>2.1523002421307504</c:v>
                </c:pt>
                <c:pt idx="2">
                  <c:v>1.7153209109730849</c:v>
                </c:pt>
                <c:pt idx="3">
                  <c:v>0.98458439848167945</c:v>
                </c:pt>
                <c:pt idx="4">
                  <c:v>1.4885020242914979</c:v>
                </c:pt>
                <c:pt idx="5">
                  <c:v>1.1500754328408247</c:v>
                </c:pt>
                <c:pt idx="6">
                  <c:v>0.9868017764433602</c:v>
                </c:pt>
                <c:pt idx="7">
                  <c:v>0.82303578991952564</c:v>
                </c:pt>
                <c:pt idx="8">
                  <c:v>0.76210493538844781</c:v>
                </c:pt>
                <c:pt idx="9">
                  <c:v>1.2339431396786156</c:v>
                </c:pt>
                <c:pt idx="10">
                  <c:v>0.88420241818775969</c:v>
                </c:pt>
                <c:pt idx="11">
                  <c:v>1.2116141999619741</c:v>
                </c:pt>
                <c:pt idx="12">
                  <c:v>1.0942618190266</c:v>
                </c:pt>
                <c:pt idx="13">
                  <c:v>0.98950269763077647</c:v>
                </c:pt>
                <c:pt idx="14">
                  <c:v>1.0408797073776714</c:v>
                </c:pt>
                <c:pt idx="15">
                  <c:v>2.8749419556663489</c:v>
                </c:pt>
                <c:pt idx="16">
                  <c:v>0.85099779194267389</c:v>
                </c:pt>
                <c:pt idx="17">
                  <c:v>1.0406450634447197</c:v>
                </c:pt>
                <c:pt idx="18">
                  <c:v>0.94546415529502215</c:v>
                </c:pt>
                <c:pt idx="19">
                  <c:v>0.92803633702156973</c:v>
                </c:pt>
                <c:pt idx="20">
                  <c:v>1.4927319571233182</c:v>
                </c:pt>
                <c:pt idx="21">
                  <c:v>1.3234678251086038</c:v>
                </c:pt>
                <c:pt idx="22">
                  <c:v>1.5019703509101145</c:v>
                </c:pt>
                <c:pt idx="23">
                  <c:v>2.1347565492625766</c:v>
                </c:pt>
                <c:pt idx="24">
                  <c:v>2.7237386269644333</c:v>
                </c:pt>
                <c:pt idx="25">
                  <c:v>1.3017727639000807</c:v>
                </c:pt>
                <c:pt idx="26">
                  <c:v>1.0413973861841161</c:v>
                </c:pt>
                <c:pt idx="27">
                  <c:v>0.92566729752659405</c:v>
                </c:pt>
                <c:pt idx="28">
                  <c:v>1.1487343403619117</c:v>
                </c:pt>
                <c:pt idx="29">
                  <c:v>1.5980579053973549</c:v>
                </c:pt>
                <c:pt idx="30">
                  <c:v>1.5995984636871508</c:v>
                </c:pt>
                <c:pt idx="31">
                  <c:v>1.0790968629011832</c:v>
                </c:pt>
                <c:pt idx="32">
                  <c:v>0.97042428546067816</c:v>
                </c:pt>
                <c:pt idx="33">
                  <c:v>1.5878267227197953</c:v>
                </c:pt>
                <c:pt idx="34">
                  <c:v>2.4099585062240663</c:v>
                </c:pt>
              </c:numCache>
            </c:numRef>
          </c:val>
          <c:smooth val="0"/>
          <c:extLst>
            <c:ext xmlns:c16="http://schemas.microsoft.com/office/drawing/2014/chart" uri="{C3380CC4-5D6E-409C-BE32-E72D297353CC}">
              <c16:uniqueId val="{00000004-190F-4341-B073-CC87A7DDA5F9}"/>
            </c:ext>
          </c:extLst>
        </c:ser>
        <c:ser>
          <c:idx val="3"/>
          <c:order val="5"/>
          <c:spPr>
            <a:ln w="22225" cap="rnd" cmpd="sng" algn="ctr">
              <a:solidFill>
                <a:schemeClr val="accent1"/>
              </a:solidFill>
              <a:round/>
            </a:ln>
            <a:effectLst/>
          </c:spPr>
          <c:marker>
            <c:symbol val="none"/>
          </c:marker>
          <c:dLbls>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Sheet1!$J$3:$J$37</c:f>
              <c:strCache>
                <c:ptCount val="35"/>
                <c:pt idx="0">
                  <c:v>january</c:v>
                </c:pt>
                <c:pt idx="1">
                  <c:v>february</c:v>
                </c:pt>
                <c:pt idx="2">
                  <c:v>march </c:v>
                </c:pt>
                <c:pt idx="3">
                  <c:v>april</c:v>
                </c:pt>
                <c:pt idx="4">
                  <c:v>may</c:v>
                </c:pt>
                <c:pt idx="5">
                  <c:v>june </c:v>
                </c:pt>
                <c:pt idx="6">
                  <c:v> july</c:v>
                </c:pt>
                <c:pt idx="7">
                  <c:v>august</c:v>
                </c:pt>
                <c:pt idx="8">
                  <c:v>september</c:v>
                </c:pt>
                <c:pt idx="9">
                  <c:v> october</c:v>
                </c:pt>
                <c:pt idx="10">
                  <c:v>november</c:v>
                </c:pt>
                <c:pt idx="11">
                  <c:v>december</c:v>
                </c:pt>
                <c:pt idx="12">
                  <c:v> january</c:v>
                </c:pt>
                <c:pt idx="13">
                  <c:v> february</c:v>
                </c:pt>
                <c:pt idx="14">
                  <c:v>march </c:v>
                </c:pt>
                <c:pt idx="15">
                  <c:v> april</c:v>
                </c:pt>
                <c:pt idx="16">
                  <c:v>may</c:v>
                </c:pt>
                <c:pt idx="17">
                  <c:v>june </c:v>
                </c:pt>
                <c:pt idx="18">
                  <c:v>july</c:v>
                </c:pt>
                <c:pt idx="19">
                  <c:v>august</c:v>
                </c:pt>
                <c:pt idx="20">
                  <c:v>september</c:v>
                </c:pt>
                <c:pt idx="21">
                  <c:v>october</c:v>
                </c:pt>
                <c:pt idx="22">
                  <c:v>november</c:v>
                </c:pt>
                <c:pt idx="23">
                  <c:v>december</c:v>
                </c:pt>
                <c:pt idx="24">
                  <c:v>january</c:v>
                </c:pt>
                <c:pt idx="25">
                  <c:v> february</c:v>
                </c:pt>
                <c:pt idx="26">
                  <c:v> march </c:v>
                </c:pt>
                <c:pt idx="27">
                  <c:v>april</c:v>
                </c:pt>
                <c:pt idx="28">
                  <c:v>may</c:v>
                </c:pt>
                <c:pt idx="29">
                  <c:v>june </c:v>
                </c:pt>
                <c:pt idx="30">
                  <c:v> july</c:v>
                </c:pt>
                <c:pt idx="31">
                  <c:v> august</c:v>
                </c:pt>
                <c:pt idx="32">
                  <c:v>september</c:v>
                </c:pt>
                <c:pt idx="33">
                  <c:v>november</c:v>
                </c:pt>
                <c:pt idx="34">
                  <c:v>december</c:v>
                </c:pt>
              </c:strCache>
            </c:strRef>
          </c:cat>
          <c:val>
            <c:numRef>
              <c:f>Sheet1!$K$3:$K$37</c:f>
              <c:numCache>
                <c:formatCode>0.00</c:formatCode>
                <c:ptCount val="35"/>
                <c:pt idx="0">
                  <c:v>1.1178903019427322</c:v>
                </c:pt>
                <c:pt idx="1">
                  <c:v>2.1523002421307504</c:v>
                </c:pt>
                <c:pt idx="2">
                  <c:v>1.7153209109730849</c:v>
                </c:pt>
                <c:pt idx="3">
                  <c:v>0.98458439848167945</c:v>
                </c:pt>
                <c:pt idx="4">
                  <c:v>1.4885020242914979</c:v>
                </c:pt>
                <c:pt idx="5">
                  <c:v>1.1500754328408247</c:v>
                </c:pt>
                <c:pt idx="6">
                  <c:v>0.9868017764433602</c:v>
                </c:pt>
                <c:pt idx="7">
                  <c:v>0.82303578991952564</c:v>
                </c:pt>
                <c:pt idx="8">
                  <c:v>0.76210493538844781</c:v>
                </c:pt>
                <c:pt idx="9">
                  <c:v>1.2339431396786156</c:v>
                </c:pt>
                <c:pt idx="10">
                  <c:v>0.88420241818775969</c:v>
                </c:pt>
                <c:pt idx="11">
                  <c:v>1.2116141999619741</c:v>
                </c:pt>
                <c:pt idx="12">
                  <c:v>1.0942618190266</c:v>
                </c:pt>
                <c:pt idx="13">
                  <c:v>0.98950269763077647</c:v>
                </c:pt>
                <c:pt idx="14">
                  <c:v>1.0408797073776714</c:v>
                </c:pt>
                <c:pt idx="15">
                  <c:v>2.8749419556663489</c:v>
                </c:pt>
                <c:pt idx="16">
                  <c:v>0.85099779194267389</c:v>
                </c:pt>
                <c:pt idx="17">
                  <c:v>1.0406450634447197</c:v>
                </c:pt>
                <c:pt idx="18">
                  <c:v>0.94546415529502215</c:v>
                </c:pt>
                <c:pt idx="19">
                  <c:v>0.92803633702156973</c:v>
                </c:pt>
                <c:pt idx="20">
                  <c:v>1.4927319571233182</c:v>
                </c:pt>
                <c:pt idx="21">
                  <c:v>1.3234678251086038</c:v>
                </c:pt>
                <c:pt idx="22">
                  <c:v>1.5019703509101145</c:v>
                </c:pt>
                <c:pt idx="23">
                  <c:v>2.1347565492625766</c:v>
                </c:pt>
                <c:pt idx="24">
                  <c:v>2.7237386269644333</c:v>
                </c:pt>
                <c:pt idx="25">
                  <c:v>1.3017727639000807</c:v>
                </c:pt>
                <c:pt idx="26">
                  <c:v>1.0413973861841161</c:v>
                </c:pt>
                <c:pt idx="27">
                  <c:v>0.92566729752659405</c:v>
                </c:pt>
                <c:pt idx="28">
                  <c:v>1.1487343403619117</c:v>
                </c:pt>
                <c:pt idx="29">
                  <c:v>1.5980579053973549</c:v>
                </c:pt>
                <c:pt idx="30">
                  <c:v>1.5995984636871508</c:v>
                </c:pt>
                <c:pt idx="31">
                  <c:v>1.0790968629011832</c:v>
                </c:pt>
                <c:pt idx="32">
                  <c:v>0.97042428546067816</c:v>
                </c:pt>
                <c:pt idx="33">
                  <c:v>1.5878267227197953</c:v>
                </c:pt>
                <c:pt idx="34">
                  <c:v>2.4099585062240663</c:v>
                </c:pt>
              </c:numCache>
            </c:numRef>
          </c:val>
          <c:smooth val="0"/>
          <c:extLst>
            <c:ext xmlns:c16="http://schemas.microsoft.com/office/drawing/2014/chart" uri="{C3380CC4-5D6E-409C-BE32-E72D297353CC}">
              <c16:uniqueId val="{00000005-190F-4341-B073-CC87A7DDA5F9}"/>
            </c:ext>
          </c:extLst>
        </c:ser>
        <c:ser>
          <c:idx val="1"/>
          <c:order val="6"/>
          <c:marker>
            <c:symbol val="none"/>
          </c:marker>
          <c:dLbls>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Sheet1!$J$3:$J$37</c:f>
              <c:strCache>
                <c:ptCount val="35"/>
                <c:pt idx="0">
                  <c:v>january</c:v>
                </c:pt>
                <c:pt idx="1">
                  <c:v>february</c:v>
                </c:pt>
                <c:pt idx="2">
                  <c:v>march </c:v>
                </c:pt>
                <c:pt idx="3">
                  <c:v>april</c:v>
                </c:pt>
                <c:pt idx="4">
                  <c:v>may</c:v>
                </c:pt>
                <c:pt idx="5">
                  <c:v>june </c:v>
                </c:pt>
                <c:pt idx="6">
                  <c:v> july</c:v>
                </c:pt>
                <c:pt idx="7">
                  <c:v>august</c:v>
                </c:pt>
                <c:pt idx="8">
                  <c:v>september</c:v>
                </c:pt>
                <c:pt idx="9">
                  <c:v> october</c:v>
                </c:pt>
                <c:pt idx="10">
                  <c:v>november</c:v>
                </c:pt>
                <c:pt idx="11">
                  <c:v>december</c:v>
                </c:pt>
                <c:pt idx="12">
                  <c:v> january</c:v>
                </c:pt>
                <c:pt idx="13">
                  <c:v> february</c:v>
                </c:pt>
                <c:pt idx="14">
                  <c:v>march </c:v>
                </c:pt>
                <c:pt idx="15">
                  <c:v> april</c:v>
                </c:pt>
                <c:pt idx="16">
                  <c:v>may</c:v>
                </c:pt>
                <c:pt idx="17">
                  <c:v>june </c:v>
                </c:pt>
                <c:pt idx="18">
                  <c:v>july</c:v>
                </c:pt>
                <c:pt idx="19">
                  <c:v>august</c:v>
                </c:pt>
                <c:pt idx="20">
                  <c:v>september</c:v>
                </c:pt>
                <c:pt idx="21">
                  <c:v>october</c:v>
                </c:pt>
                <c:pt idx="22">
                  <c:v>november</c:v>
                </c:pt>
                <c:pt idx="23">
                  <c:v>december</c:v>
                </c:pt>
                <c:pt idx="24">
                  <c:v>january</c:v>
                </c:pt>
                <c:pt idx="25">
                  <c:v> february</c:v>
                </c:pt>
                <c:pt idx="26">
                  <c:v> march </c:v>
                </c:pt>
                <c:pt idx="27">
                  <c:v>april</c:v>
                </c:pt>
                <c:pt idx="28">
                  <c:v>may</c:v>
                </c:pt>
                <c:pt idx="29">
                  <c:v>june </c:v>
                </c:pt>
                <c:pt idx="30">
                  <c:v> july</c:v>
                </c:pt>
                <c:pt idx="31">
                  <c:v> august</c:v>
                </c:pt>
                <c:pt idx="32">
                  <c:v>september</c:v>
                </c:pt>
                <c:pt idx="33">
                  <c:v>november</c:v>
                </c:pt>
                <c:pt idx="34">
                  <c:v>december</c:v>
                </c:pt>
              </c:strCache>
            </c:strRef>
          </c:cat>
          <c:val>
            <c:numRef>
              <c:f>Sheet1!$K$3:$K$37</c:f>
              <c:numCache>
                <c:formatCode>0.00</c:formatCode>
                <c:ptCount val="35"/>
                <c:pt idx="0">
                  <c:v>1.1178903019427322</c:v>
                </c:pt>
                <c:pt idx="1">
                  <c:v>2.1523002421307504</c:v>
                </c:pt>
                <c:pt idx="2">
                  <c:v>1.7153209109730849</c:v>
                </c:pt>
                <c:pt idx="3">
                  <c:v>0.98458439848167945</c:v>
                </c:pt>
                <c:pt idx="4">
                  <c:v>1.4885020242914979</c:v>
                </c:pt>
                <c:pt idx="5">
                  <c:v>1.1500754328408247</c:v>
                </c:pt>
                <c:pt idx="6">
                  <c:v>0.9868017764433602</c:v>
                </c:pt>
                <c:pt idx="7">
                  <c:v>0.82303578991952564</c:v>
                </c:pt>
                <c:pt idx="8">
                  <c:v>0.76210493538844781</c:v>
                </c:pt>
                <c:pt idx="9">
                  <c:v>1.2339431396786156</c:v>
                </c:pt>
                <c:pt idx="10">
                  <c:v>0.88420241818775969</c:v>
                </c:pt>
                <c:pt idx="11">
                  <c:v>1.2116141999619741</c:v>
                </c:pt>
                <c:pt idx="12">
                  <c:v>1.0942618190266</c:v>
                </c:pt>
                <c:pt idx="13">
                  <c:v>0.98950269763077647</c:v>
                </c:pt>
                <c:pt idx="14">
                  <c:v>1.0408797073776714</c:v>
                </c:pt>
                <c:pt idx="15">
                  <c:v>2.8749419556663489</c:v>
                </c:pt>
                <c:pt idx="16">
                  <c:v>0.85099779194267389</c:v>
                </c:pt>
                <c:pt idx="17">
                  <c:v>1.0406450634447197</c:v>
                </c:pt>
                <c:pt idx="18">
                  <c:v>0.94546415529502215</c:v>
                </c:pt>
                <c:pt idx="19">
                  <c:v>0.92803633702156973</c:v>
                </c:pt>
                <c:pt idx="20">
                  <c:v>1.4927319571233182</c:v>
                </c:pt>
                <c:pt idx="21">
                  <c:v>1.3234678251086038</c:v>
                </c:pt>
                <c:pt idx="22">
                  <c:v>1.5019703509101145</c:v>
                </c:pt>
                <c:pt idx="23">
                  <c:v>2.1347565492625766</c:v>
                </c:pt>
                <c:pt idx="24">
                  <c:v>2.7237386269644333</c:v>
                </c:pt>
                <c:pt idx="25">
                  <c:v>1.3017727639000807</c:v>
                </c:pt>
                <c:pt idx="26">
                  <c:v>1.0413973861841161</c:v>
                </c:pt>
                <c:pt idx="27">
                  <c:v>0.92566729752659405</c:v>
                </c:pt>
                <c:pt idx="28">
                  <c:v>1.1487343403619117</c:v>
                </c:pt>
                <c:pt idx="29">
                  <c:v>1.5980579053973549</c:v>
                </c:pt>
                <c:pt idx="30">
                  <c:v>1.5995984636871508</c:v>
                </c:pt>
                <c:pt idx="31">
                  <c:v>1.0790968629011832</c:v>
                </c:pt>
                <c:pt idx="32">
                  <c:v>0.97042428546067816</c:v>
                </c:pt>
                <c:pt idx="33">
                  <c:v>1.5878267227197953</c:v>
                </c:pt>
                <c:pt idx="34">
                  <c:v>2.4099585062240663</c:v>
                </c:pt>
              </c:numCache>
            </c:numRef>
          </c:val>
          <c:smooth val="0"/>
          <c:extLst>
            <c:ext xmlns:c16="http://schemas.microsoft.com/office/drawing/2014/chart" uri="{C3380CC4-5D6E-409C-BE32-E72D297353CC}">
              <c16:uniqueId val="{00000006-190F-4341-B073-CC87A7DDA5F9}"/>
            </c:ext>
          </c:extLst>
        </c:ser>
        <c:ser>
          <c:idx val="0"/>
          <c:order val="7"/>
          <c:spPr>
            <a:ln w="22225" cap="rnd" cmpd="sng" algn="ctr">
              <a:solidFill>
                <a:schemeClr val="accent1"/>
              </a:solidFill>
              <a:round/>
            </a:ln>
            <a:effectLst/>
          </c:spPr>
          <c:marker>
            <c:symbol val="none"/>
          </c:marker>
          <c:dLbls>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trendline>
            <c:spPr>
              <a:ln w="9525" cap="rnd">
                <a:solidFill>
                  <a:schemeClr val="accent1"/>
                </a:solidFill>
              </a:ln>
              <a:effectLst/>
            </c:spPr>
            <c:trendlineType val="linear"/>
            <c:dispRSqr val="0"/>
            <c:dispEq val="0"/>
          </c:trendline>
          <c:cat>
            <c:strRef>
              <c:f>Sheet1!$J$3:$J$37</c:f>
              <c:strCache>
                <c:ptCount val="35"/>
                <c:pt idx="0">
                  <c:v>january</c:v>
                </c:pt>
                <c:pt idx="1">
                  <c:v>february</c:v>
                </c:pt>
                <c:pt idx="2">
                  <c:v>march </c:v>
                </c:pt>
                <c:pt idx="3">
                  <c:v>april</c:v>
                </c:pt>
                <c:pt idx="4">
                  <c:v>may</c:v>
                </c:pt>
                <c:pt idx="5">
                  <c:v>june </c:v>
                </c:pt>
                <c:pt idx="6">
                  <c:v> july</c:v>
                </c:pt>
                <c:pt idx="7">
                  <c:v>august</c:v>
                </c:pt>
                <c:pt idx="8">
                  <c:v>september</c:v>
                </c:pt>
                <c:pt idx="9">
                  <c:v> october</c:v>
                </c:pt>
                <c:pt idx="10">
                  <c:v>november</c:v>
                </c:pt>
                <c:pt idx="11">
                  <c:v>december</c:v>
                </c:pt>
                <c:pt idx="12">
                  <c:v> january</c:v>
                </c:pt>
                <c:pt idx="13">
                  <c:v> february</c:v>
                </c:pt>
                <c:pt idx="14">
                  <c:v>march </c:v>
                </c:pt>
                <c:pt idx="15">
                  <c:v> april</c:v>
                </c:pt>
                <c:pt idx="16">
                  <c:v>may</c:v>
                </c:pt>
                <c:pt idx="17">
                  <c:v>june </c:v>
                </c:pt>
                <c:pt idx="18">
                  <c:v>july</c:v>
                </c:pt>
                <c:pt idx="19">
                  <c:v>august</c:v>
                </c:pt>
                <c:pt idx="20">
                  <c:v>september</c:v>
                </c:pt>
                <c:pt idx="21">
                  <c:v>october</c:v>
                </c:pt>
                <c:pt idx="22">
                  <c:v>november</c:v>
                </c:pt>
                <c:pt idx="23">
                  <c:v>december</c:v>
                </c:pt>
                <c:pt idx="24">
                  <c:v>january</c:v>
                </c:pt>
                <c:pt idx="25">
                  <c:v> february</c:v>
                </c:pt>
                <c:pt idx="26">
                  <c:v> march </c:v>
                </c:pt>
                <c:pt idx="27">
                  <c:v>april</c:v>
                </c:pt>
                <c:pt idx="28">
                  <c:v>may</c:v>
                </c:pt>
                <c:pt idx="29">
                  <c:v>june </c:v>
                </c:pt>
                <c:pt idx="30">
                  <c:v> july</c:v>
                </c:pt>
                <c:pt idx="31">
                  <c:v> august</c:v>
                </c:pt>
                <c:pt idx="32">
                  <c:v>september</c:v>
                </c:pt>
                <c:pt idx="33">
                  <c:v>november</c:v>
                </c:pt>
                <c:pt idx="34">
                  <c:v>december</c:v>
                </c:pt>
              </c:strCache>
            </c:strRef>
          </c:cat>
          <c:val>
            <c:numRef>
              <c:f>Sheet1!$K$3:$K$37</c:f>
              <c:numCache>
                <c:formatCode>0.00</c:formatCode>
                <c:ptCount val="35"/>
                <c:pt idx="0">
                  <c:v>1.1178903019427322</c:v>
                </c:pt>
                <c:pt idx="1">
                  <c:v>2.1523002421307504</c:v>
                </c:pt>
                <c:pt idx="2">
                  <c:v>1.7153209109730849</c:v>
                </c:pt>
                <c:pt idx="3">
                  <c:v>0.98458439848167945</c:v>
                </c:pt>
                <c:pt idx="4">
                  <c:v>1.4885020242914979</c:v>
                </c:pt>
                <c:pt idx="5">
                  <c:v>1.1500754328408247</c:v>
                </c:pt>
                <c:pt idx="6">
                  <c:v>0.9868017764433602</c:v>
                </c:pt>
                <c:pt idx="7">
                  <c:v>0.82303578991952564</c:v>
                </c:pt>
                <c:pt idx="8">
                  <c:v>0.76210493538844781</c:v>
                </c:pt>
                <c:pt idx="9">
                  <c:v>1.2339431396786156</c:v>
                </c:pt>
                <c:pt idx="10">
                  <c:v>0.88420241818775969</c:v>
                </c:pt>
                <c:pt idx="11">
                  <c:v>1.2116141999619741</c:v>
                </c:pt>
                <c:pt idx="12">
                  <c:v>1.0942618190266</c:v>
                </c:pt>
                <c:pt idx="13">
                  <c:v>0.98950269763077647</c:v>
                </c:pt>
                <c:pt idx="14">
                  <c:v>1.0408797073776714</c:v>
                </c:pt>
                <c:pt idx="15">
                  <c:v>2.8749419556663489</c:v>
                </c:pt>
                <c:pt idx="16">
                  <c:v>0.85099779194267389</c:v>
                </c:pt>
                <c:pt idx="17">
                  <c:v>1.0406450634447197</c:v>
                </c:pt>
                <c:pt idx="18">
                  <c:v>0.94546415529502215</c:v>
                </c:pt>
                <c:pt idx="19">
                  <c:v>0.92803633702156973</c:v>
                </c:pt>
                <c:pt idx="20">
                  <c:v>1.4927319571233182</c:v>
                </c:pt>
                <c:pt idx="21">
                  <c:v>1.3234678251086038</c:v>
                </c:pt>
                <c:pt idx="22">
                  <c:v>1.5019703509101145</c:v>
                </c:pt>
                <c:pt idx="23">
                  <c:v>2.1347565492625766</c:v>
                </c:pt>
                <c:pt idx="24">
                  <c:v>2.7237386269644333</c:v>
                </c:pt>
                <c:pt idx="25">
                  <c:v>1.3017727639000807</c:v>
                </c:pt>
                <c:pt idx="26">
                  <c:v>1.0413973861841161</c:v>
                </c:pt>
                <c:pt idx="27">
                  <c:v>0.92566729752659405</c:v>
                </c:pt>
                <c:pt idx="28">
                  <c:v>1.1487343403619117</c:v>
                </c:pt>
                <c:pt idx="29">
                  <c:v>1.5980579053973549</c:v>
                </c:pt>
                <c:pt idx="30">
                  <c:v>1.5995984636871508</c:v>
                </c:pt>
                <c:pt idx="31">
                  <c:v>1.0790968629011832</c:v>
                </c:pt>
                <c:pt idx="32">
                  <c:v>0.97042428546067816</c:v>
                </c:pt>
                <c:pt idx="33">
                  <c:v>1.5878267227197953</c:v>
                </c:pt>
                <c:pt idx="34">
                  <c:v>2.4099585062240663</c:v>
                </c:pt>
              </c:numCache>
            </c:numRef>
          </c:val>
          <c:smooth val="0"/>
          <c:extLst>
            <c:ext xmlns:c16="http://schemas.microsoft.com/office/drawing/2014/chart" uri="{C3380CC4-5D6E-409C-BE32-E72D297353CC}">
              <c16:uniqueId val="{00000008-190F-4341-B073-CC87A7DDA5F9}"/>
            </c:ext>
          </c:extLst>
        </c:ser>
        <c:dLbls>
          <c:dLblPos val="t"/>
          <c:showLegendKey val="0"/>
          <c:showVal val="1"/>
          <c:showCatName val="0"/>
          <c:showSerName val="0"/>
          <c:showPercent val="0"/>
          <c:showBubbleSize val="0"/>
        </c:dLbls>
        <c:dropLines>
          <c:spPr>
            <a:ln w="9525" cap="flat" cmpd="sng" algn="ctr">
              <a:solidFill>
                <a:schemeClr val="dk1">
                  <a:lumMod val="35000"/>
                  <a:lumOff val="65000"/>
                  <a:alpha val="33000"/>
                </a:schemeClr>
              </a:solidFill>
              <a:round/>
            </a:ln>
            <a:effectLst/>
          </c:spPr>
        </c:dropLines>
        <c:smooth val="0"/>
        <c:axId val="889851087"/>
        <c:axId val="889851503"/>
      </c:lineChart>
      <c:catAx>
        <c:axId val="889851087"/>
        <c:scaling>
          <c:orientation val="minMax"/>
        </c:scaling>
        <c:delete val="0"/>
        <c:axPos val="b"/>
        <c:majorGridlines/>
        <c:minorGridlines/>
        <c:title>
          <c:tx>
            <c:rich>
              <a:bodyPr/>
              <a:lstStyle/>
              <a:p>
                <a:pPr>
                  <a:defRPr/>
                </a:pPr>
                <a:r>
                  <a:rPr lang="en-US" dirty="0"/>
                  <a:t>Month</a:t>
                </a:r>
              </a:p>
            </c:rich>
          </c:tx>
          <c:overlay val="0"/>
        </c:title>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900" b="0" i="0" u="none" strike="noStrike" kern="1200" spc="20" baseline="0">
                <a:solidFill>
                  <a:schemeClr val="dk1">
                    <a:lumMod val="65000"/>
                    <a:lumOff val="35000"/>
                  </a:schemeClr>
                </a:solidFill>
                <a:latin typeface="+mn-lt"/>
                <a:ea typeface="+mn-ea"/>
                <a:cs typeface="+mn-cs"/>
              </a:defRPr>
            </a:pPr>
            <a:endParaRPr lang="en-US"/>
          </a:p>
        </c:txPr>
        <c:crossAx val="889851503"/>
        <c:crosses val="autoZero"/>
        <c:auto val="1"/>
        <c:lblAlgn val="ctr"/>
        <c:lblOffset val="100"/>
        <c:noMultiLvlLbl val="0"/>
      </c:catAx>
      <c:valAx>
        <c:axId val="889851503"/>
        <c:scaling>
          <c:orientation val="minMax"/>
        </c:scaling>
        <c:delete val="0"/>
        <c:axPos val="l"/>
        <c:majorGridlines/>
        <c:minorGridlines/>
        <c:title>
          <c:tx>
            <c:rich>
              <a:bodyPr rot="-5400000" spcFirstLastPara="1" vertOverflow="ellipsis" vert="horz" wrap="square" anchor="ctr" anchorCtr="1"/>
              <a:lstStyle/>
              <a:p>
                <a:pPr>
                  <a:defRPr sz="900" b="0" i="0" u="none" strike="noStrike" kern="1200" cap="all" baseline="0">
                    <a:solidFill>
                      <a:schemeClr val="dk1">
                        <a:lumMod val="65000"/>
                        <a:lumOff val="35000"/>
                      </a:schemeClr>
                    </a:solidFill>
                    <a:latin typeface="+mn-lt"/>
                    <a:ea typeface="+mn-ea"/>
                    <a:cs typeface="+mn-cs"/>
                  </a:defRPr>
                </a:pPr>
                <a:endParaRPr lang="en-US" cap="none" dirty="0"/>
              </a:p>
            </c:rich>
          </c:tx>
          <c:overlay val="0"/>
          <c:spPr>
            <a:noFill/>
            <a:ln>
              <a:noFill/>
            </a:ln>
            <a:effectLst/>
          </c:sp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spc="20" baseline="0">
                <a:solidFill>
                  <a:schemeClr val="dk1">
                    <a:lumMod val="65000"/>
                    <a:lumOff val="35000"/>
                  </a:schemeClr>
                </a:solidFill>
                <a:latin typeface="+mn-lt"/>
                <a:ea typeface="+mn-ea"/>
                <a:cs typeface="+mn-cs"/>
              </a:defRPr>
            </a:pPr>
            <a:endParaRPr lang="en-US"/>
          </a:p>
        </c:txPr>
        <c:crossAx val="889851087"/>
        <c:crosses val="autoZero"/>
        <c:crossBetween val="between"/>
      </c:valAx>
      <c:spPr>
        <a:gradFill>
          <a:gsLst>
            <a:gs pos="100000">
              <a:schemeClr val="lt1">
                <a:lumMod val="95000"/>
              </a:schemeClr>
            </a:gs>
            <a:gs pos="0">
              <a:schemeClr val="lt1"/>
            </a:gs>
          </a:gsLst>
          <a:lin ang="5400000" scaled="0"/>
        </a:gradFill>
        <a:ln>
          <a:noFill/>
        </a:ln>
        <a:effectLst/>
      </c:spPr>
    </c:plotArea>
    <c:plotVisOnly val="1"/>
    <c:dispBlanksAs val="gap"/>
    <c:showDLblsOverMax val="0"/>
  </c:chart>
  <c:txPr>
    <a:bodyPr/>
    <a:lstStyle/>
    <a:p>
      <a:pPr>
        <a:defRPr/>
      </a:pPr>
      <a:endParaRPr lang="en-US"/>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(Firewood)/(made tea)(</a:t>
            </a:r>
            <a:r>
              <a:rPr lang="en-US" sz="1400" b="0" i="0" u="none" strike="noStrike" baseline="0" dirty="0">
                <a:effectLst/>
              </a:rPr>
              <a:t>m</a:t>
            </a:r>
            <a:r>
              <a:rPr lang="en-US" sz="1400" b="0" i="0" u="none" strike="noStrike" baseline="30000" dirty="0">
                <a:effectLst/>
              </a:rPr>
              <a:t>3</a:t>
            </a:r>
            <a:r>
              <a:rPr lang="en-US" sz="1400" b="0" i="0" u="none" strike="noStrike" baseline="0" dirty="0">
                <a:effectLst/>
              </a:rPr>
              <a:t>kg</a:t>
            </a:r>
            <a:r>
              <a:rPr lang="en-US" sz="1400" b="0" i="0" u="none" strike="noStrike" baseline="30000" dirty="0">
                <a:effectLst/>
              </a:rPr>
              <a:t>-1</a:t>
            </a:r>
            <a:r>
              <a:rPr lang="en-US" dirty="0"/>
              <a:t>)</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039101368773796"/>
          <c:y val="0.17171305990015448"/>
          <c:w val="0.88294454013301205"/>
          <c:h val="0.60560695538057741"/>
        </c:manualLayout>
      </c:layout>
      <c:lineChart>
        <c:grouping val="standard"/>
        <c:varyColors val="0"/>
        <c:ser>
          <c:idx val="0"/>
          <c:order val="0"/>
          <c:spPr>
            <a:ln w="28575" cap="rnd">
              <a:solidFill>
                <a:schemeClr val="accent1"/>
              </a:solidFill>
              <a:round/>
            </a:ln>
            <a:effectLst/>
          </c:spPr>
          <c:marker>
            <c:symbol val="none"/>
          </c:marker>
          <c:trendline>
            <c:spPr>
              <a:ln w="19050" cap="rnd">
                <a:solidFill>
                  <a:schemeClr val="accent1"/>
                </a:solidFill>
                <a:prstDash val="sysDot"/>
              </a:ln>
              <a:effectLst/>
            </c:spPr>
            <c:trendlineType val="linear"/>
            <c:dispRSqr val="0"/>
            <c:dispEq val="0"/>
          </c:trendline>
          <c:trendline>
            <c:spPr>
              <a:ln w="19050" cap="rnd">
                <a:solidFill>
                  <a:schemeClr val="accent1"/>
                </a:solidFill>
                <a:prstDash val="sysDot"/>
              </a:ln>
              <a:effectLst/>
            </c:spPr>
            <c:trendlineType val="linear"/>
            <c:dispRSqr val="0"/>
            <c:dispEq val="0"/>
          </c:trendline>
          <c:cat>
            <c:strRef>
              <c:f>Sheet1!$J$3:$J$37</c:f>
              <c:strCache>
                <c:ptCount val="35"/>
                <c:pt idx="0">
                  <c:v>january</c:v>
                </c:pt>
                <c:pt idx="1">
                  <c:v>february</c:v>
                </c:pt>
                <c:pt idx="2">
                  <c:v>march </c:v>
                </c:pt>
                <c:pt idx="3">
                  <c:v>april</c:v>
                </c:pt>
                <c:pt idx="4">
                  <c:v>may</c:v>
                </c:pt>
                <c:pt idx="5">
                  <c:v>june </c:v>
                </c:pt>
                <c:pt idx="6">
                  <c:v> july</c:v>
                </c:pt>
                <c:pt idx="7">
                  <c:v>august</c:v>
                </c:pt>
                <c:pt idx="8">
                  <c:v>september</c:v>
                </c:pt>
                <c:pt idx="9">
                  <c:v> october</c:v>
                </c:pt>
                <c:pt idx="10">
                  <c:v>november</c:v>
                </c:pt>
                <c:pt idx="11">
                  <c:v>december</c:v>
                </c:pt>
                <c:pt idx="12">
                  <c:v> january</c:v>
                </c:pt>
                <c:pt idx="13">
                  <c:v> february</c:v>
                </c:pt>
                <c:pt idx="14">
                  <c:v>march </c:v>
                </c:pt>
                <c:pt idx="15">
                  <c:v> april</c:v>
                </c:pt>
                <c:pt idx="16">
                  <c:v>may</c:v>
                </c:pt>
                <c:pt idx="17">
                  <c:v>june </c:v>
                </c:pt>
                <c:pt idx="18">
                  <c:v>july</c:v>
                </c:pt>
                <c:pt idx="19">
                  <c:v>august</c:v>
                </c:pt>
                <c:pt idx="20">
                  <c:v>september</c:v>
                </c:pt>
                <c:pt idx="21">
                  <c:v>october</c:v>
                </c:pt>
                <c:pt idx="22">
                  <c:v>november</c:v>
                </c:pt>
                <c:pt idx="23">
                  <c:v>december</c:v>
                </c:pt>
                <c:pt idx="24">
                  <c:v>january</c:v>
                </c:pt>
                <c:pt idx="25">
                  <c:v> february</c:v>
                </c:pt>
                <c:pt idx="26">
                  <c:v> march </c:v>
                </c:pt>
                <c:pt idx="27">
                  <c:v>april</c:v>
                </c:pt>
                <c:pt idx="28">
                  <c:v>may</c:v>
                </c:pt>
                <c:pt idx="29">
                  <c:v>june </c:v>
                </c:pt>
                <c:pt idx="30">
                  <c:v> july</c:v>
                </c:pt>
                <c:pt idx="31">
                  <c:v> august</c:v>
                </c:pt>
                <c:pt idx="32">
                  <c:v>september</c:v>
                </c:pt>
                <c:pt idx="33">
                  <c:v>november</c:v>
                </c:pt>
                <c:pt idx="34">
                  <c:v>december</c:v>
                </c:pt>
              </c:strCache>
            </c:strRef>
          </c:cat>
          <c:val>
            <c:numRef>
              <c:f>Sheet1!$K$3:$K$37</c:f>
              <c:numCache>
                <c:formatCode>0.0000</c:formatCode>
                <c:ptCount val="35"/>
                <c:pt idx="0">
                  <c:v>7.9971912303971292E-3</c:v>
                </c:pt>
                <c:pt idx="1">
                  <c:v>1.2752219531880549E-2</c:v>
                </c:pt>
                <c:pt idx="2">
                  <c:v>2.0703933747412008E-2</c:v>
                </c:pt>
                <c:pt idx="3">
                  <c:v>5.8099000697188008E-3</c:v>
                </c:pt>
                <c:pt idx="4">
                  <c:v>1.1295546558704454E-2</c:v>
                </c:pt>
                <c:pt idx="5">
                  <c:v>1.1207164922531669E-2</c:v>
                </c:pt>
                <c:pt idx="6">
                  <c:v>6.2863576656033027E-3</c:v>
                </c:pt>
                <c:pt idx="7">
                  <c:v>4.8443456162642947E-3</c:v>
                </c:pt>
                <c:pt idx="8">
                  <c:v>6.2276194924490115E-3</c:v>
                </c:pt>
                <c:pt idx="9">
                  <c:v>4.6971569839307789E-3</c:v>
                </c:pt>
                <c:pt idx="10">
                  <c:v>4.9484151066710239E-3</c:v>
                </c:pt>
                <c:pt idx="11">
                  <c:v>6.111307276529864E-3</c:v>
                </c:pt>
                <c:pt idx="12">
                  <c:v>5.4013241956092466E-3</c:v>
                </c:pt>
                <c:pt idx="13">
                  <c:v>5.2486511846117755E-3</c:v>
                </c:pt>
                <c:pt idx="14">
                  <c:v>5.7972348110147459E-3</c:v>
                </c:pt>
                <c:pt idx="15">
                  <c:v>5.8166532248209793E-3</c:v>
                </c:pt>
                <c:pt idx="16">
                  <c:v>5.5618047744031996E-3</c:v>
                </c:pt>
                <c:pt idx="17">
                  <c:v>6.2939184065517418E-3</c:v>
                </c:pt>
                <c:pt idx="18">
                  <c:v>5.9340764943301939E-3</c:v>
                </c:pt>
                <c:pt idx="19">
                  <c:v>6.1135747190769361E-3</c:v>
                </c:pt>
                <c:pt idx="20">
                  <c:v>6.679601768504087E-3</c:v>
                </c:pt>
                <c:pt idx="21">
                  <c:v>6.7506328718317339E-3</c:v>
                </c:pt>
                <c:pt idx="22">
                  <c:v>7.3559767310940136E-3</c:v>
                </c:pt>
                <c:pt idx="23">
                  <c:v>9.8996565425281159E-3</c:v>
                </c:pt>
                <c:pt idx="24">
                  <c:v>7.5945559816527558E-3</c:v>
                </c:pt>
                <c:pt idx="25">
                  <c:v>5.9629331184528605E-3</c:v>
                </c:pt>
                <c:pt idx="26">
                  <c:v>7.7911819617980755E-3</c:v>
                </c:pt>
                <c:pt idx="27">
                  <c:v>8.3534555896364934E-3</c:v>
                </c:pt>
                <c:pt idx="28">
                  <c:v>8.7642418930762491E-3</c:v>
                </c:pt>
                <c:pt idx="29">
                  <c:v>2.5616585249612772E-2</c:v>
                </c:pt>
                <c:pt idx="30">
                  <c:v>8.4671787709497213E-3</c:v>
                </c:pt>
                <c:pt idx="31">
                  <c:v>8.9734775843977269E-3</c:v>
                </c:pt>
                <c:pt idx="32">
                  <c:v>5.6453044558849638E-3</c:v>
                </c:pt>
                <c:pt idx="33">
                  <c:v>9.8092975080728683E-3</c:v>
                </c:pt>
                <c:pt idx="34">
                  <c:v>1.0926694329183955E-2</c:v>
                </c:pt>
              </c:numCache>
            </c:numRef>
          </c:val>
          <c:smooth val="0"/>
          <c:extLst>
            <c:ext xmlns:c16="http://schemas.microsoft.com/office/drawing/2014/chart" uri="{C3380CC4-5D6E-409C-BE32-E72D297353CC}">
              <c16:uniqueId val="{00000002-52AD-4202-9689-5DDF41EA83B6}"/>
            </c:ext>
          </c:extLst>
        </c:ser>
        <c:dLbls>
          <c:showLegendKey val="0"/>
          <c:showVal val="0"/>
          <c:showCatName val="0"/>
          <c:showSerName val="0"/>
          <c:showPercent val="0"/>
          <c:showBubbleSize val="0"/>
        </c:dLbls>
        <c:upDownBars>
          <c:gapWidth val="150"/>
          <c:upBars>
            <c:spPr>
              <a:solidFill>
                <a:schemeClr val="lt1"/>
              </a:solidFill>
              <a:ln w="9525">
                <a:solidFill>
                  <a:schemeClr val="tx1">
                    <a:lumMod val="15000"/>
                    <a:lumOff val="85000"/>
                  </a:schemeClr>
                </a:solidFill>
              </a:ln>
              <a:effectLst/>
            </c:spPr>
          </c:upBars>
          <c:downBars>
            <c:spPr>
              <a:solidFill>
                <a:schemeClr val="dk1">
                  <a:lumMod val="65000"/>
                  <a:lumOff val="35000"/>
                </a:schemeClr>
              </a:solidFill>
              <a:ln w="9525">
                <a:solidFill>
                  <a:schemeClr val="tx1">
                    <a:lumMod val="65000"/>
                    <a:lumOff val="35000"/>
                  </a:schemeClr>
                </a:solidFill>
              </a:ln>
              <a:effectLst/>
            </c:spPr>
          </c:downBars>
        </c:upDownBars>
        <c:smooth val="0"/>
        <c:axId val="1145735359"/>
        <c:axId val="1145732447"/>
      </c:lineChart>
      <c:catAx>
        <c:axId val="1145735359"/>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dirty="0"/>
                  <a:t>Month</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45732447"/>
        <c:crosses val="autoZero"/>
        <c:auto val="1"/>
        <c:lblAlgn val="ctr"/>
        <c:lblOffset val="100"/>
        <c:noMultiLvlLbl val="0"/>
      </c:catAx>
      <c:valAx>
        <c:axId val="1145732447"/>
        <c:scaling>
          <c:orientation val="minMax"/>
        </c:scaling>
        <c:delete val="0"/>
        <c:axPos val="l"/>
        <c:majorGridlines>
          <c:spPr>
            <a:ln w="9525" cap="flat" cmpd="sng" algn="ctr">
              <a:solidFill>
                <a:schemeClr val="tx1">
                  <a:lumMod val="15000"/>
                  <a:lumOff val="85000"/>
                </a:schemeClr>
              </a:solidFill>
              <a:round/>
            </a:ln>
            <a:effectLst/>
          </c:spPr>
        </c:majorGridlines>
        <c:numFmt formatCode="0.0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45735359"/>
        <c:crosses val="autoZero"/>
        <c:crossBetween val="between"/>
      </c:valAx>
      <c:spPr>
        <a:noFill/>
        <a:ln>
          <a:noFill/>
        </a:ln>
        <a:effectLst/>
      </c:spPr>
    </c:plotArea>
    <c:plotVisOnly val="1"/>
    <c:dispBlanksAs val="gap"/>
    <c:showDLblsOverMax val="0"/>
  </c:chart>
  <c:spPr>
    <a:solidFill>
      <a:schemeClr val="bg1"/>
    </a:solid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drawing2.xml.rels><?xml version="1.0" encoding="UTF-8" standalone="yes"?>
<Relationships xmlns="http://schemas.openxmlformats.org/package/2006/relationships"><Relationship Id="rId1" Type="http://schemas.openxmlformats.org/officeDocument/2006/relationships/image" Target="../media/image6.png"/></Relationships>
</file>

<file path=ppt/drawings/drawing1.xml><?xml version="1.0" encoding="utf-8"?>
<c:userShapes xmlns:c="http://schemas.openxmlformats.org/drawingml/2006/chart">
  <cdr:relSizeAnchor xmlns:cdr="http://schemas.openxmlformats.org/drawingml/2006/chartDrawing">
    <cdr:from>
      <cdr:x>0.14813</cdr:x>
      <cdr:y>0.08252</cdr:y>
    </cdr:from>
    <cdr:to>
      <cdr:x>0.17655</cdr:x>
      <cdr:y>0.15006</cdr:y>
    </cdr:to>
    <cdr:sp macro="" textlink="">
      <cdr:nvSpPr>
        <cdr:cNvPr id="2" name="Flowchart: Connector 1">
          <a:extLst xmlns:a="http://schemas.openxmlformats.org/drawingml/2006/main">
            <a:ext uri="{FF2B5EF4-FFF2-40B4-BE49-F238E27FC236}">
              <a16:creationId xmlns:a16="http://schemas.microsoft.com/office/drawing/2014/main" id="{1A49E24C-5570-22E6-D25E-F5796EC52498}"/>
            </a:ext>
          </a:extLst>
        </cdr:cNvPr>
        <cdr:cNvSpPr/>
      </cdr:nvSpPr>
      <cdr:spPr>
        <a:xfrm xmlns:a="http://schemas.openxmlformats.org/drawingml/2006/main">
          <a:off x="1548093" y="329270"/>
          <a:ext cx="297008" cy="269507"/>
        </a:xfrm>
        <a:prstGeom xmlns:a="http://schemas.openxmlformats.org/drawingml/2006/main" prst="flowChartConnector">
          <a:avLst/>
        </a:prstGeom>
        <a:solidFill xmlns:a="http://schemas.openxmlformats.org/drawingml/2006/main">
          <a:srgbClr val="002060"/>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xmlns:a="http://schemas.openxmlformats.org/drawingml/2006/main">
          <a:pPr algn="ctr"/>
          <a:r>
            <a:rPr lang="en-US" dirty="0">
              <a:solidFill>
                <a:schemeClr val="bg1"/>
              </a:solidFill>
            </a:rPr>
            <a:t>1</a:t>
          </a:r>
        </a:p>
      </cdr:txBody>
    </cdr:sp>
  </cdr:relSizeAnchor>
  <cdr:relSizeAnchor xmlns:cdr="http://schemas.openxmlformats.org/drawingml/2006/chartDrawing">
    <cdr:from>
      <cdr:x>0.91507</cdr:x>
      <cdr:y>0.29342</cdr:y>
    </cdr:from>
    <cdr:to>
      <cdr:x>0.94349</cdr:x>
      <cdr:y>0.36096</cdr:y>
    </cdr:to>
    <cdr:sp macro="" textlink="">
      <cdr:nvSpPr>
        <cdr:cNvPr id="3" name="Flowchart: Connector 2">
          <a:extLst xmlns:a="http://schemas.openxmlformats.org/drawingml/2006/main">
            <a:ext uri="{FF2B5EF4-FFF2-40B4-BE49-F238E27FC236}">
              <a16:creationId xmlns:a16="http://schemas.microsoft.com/office/drawing/2014/main" id="{CED79ACF-7E79-ACFA-F8B3-620A4AC5A354}"/>
            </a:ext>
          </a:extLst>
        </cdr:cNvPr>
        <cdr:cNvSpPr/>
      </cdr:nvSpPr>
      <cdr:spPr>
        <a:xfrm xmlns:a="http://schemas.openxmlformats.org/drawingml/2006/main">
          <a:off x="9563100" y="1170841"/>
          <a:ext cx="297009" cy="269506"/>
        </a:xfrm>
        <a:prstGeom xmlns:a="http://schemas.openxmlformats.org/drawingml/2006/main" prst="flowChartConnector">
          <a:avLst/>
        </a:prstGeom>
        <a:solidFill xmlns:a="http://schemas.openxmlformats.org/drawingml/2006/main">
          <a:srgbClr val="002060"/>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r>
            <a:rPr lang="en-US" sz="1400" dirty="0">
              <a:solidFill>
                <a:schemeClr val="bg1"/>
              </a:solidFill>
            </a:rPr>
            <a:t>6</a:t>
          </a:r>
          <a:endParaRPr lang="en-US" dirty="0">
            <a:solidFill>
              <a:schemeClr val="bg1"/>
            </a:solidFill>
          </a:endParaRPr>
        </a:p>
      </cdr:txBody>
    </cdr:sp>
  </cdr:relSizeAnchor>
  <cdr:relSizeAnchor xmlns:cdr="http://schemas.openxmlformats.org/drawingml/2006/chartDrawing">
    <cdr:from>
      <cdr:x>0.67084</cdr:x>
      <cdr:y>0.30993</cdr:y>
    </cdr:from>
    <cdr:to>
      <cdr:x>0.69927</cdr:x>
      <cdr:y>0.37747</cdr:y>
    </cdr:to>
    <cdr:sp macro="" textlink="">
      <cdr:nvSpPr>
        <cdr:cNvPr id="4" name="Flowchart: Connector 3">
          <a:extLst xmlns:a="http://schemas.openxmlformats.org/drawingml/2006/main">
            <a:ext uri="{FF2B5EF4-FFF2-40B4-BE49-F238E27FC236}">
              <a16:creationId xmlns:a16="http://schemas.microsoft.com/office/drawing/2014/main" id="{9B29BB1B-4105-5D24-A182-EE2300C5C25F}"/>
            </a:ext>
          </a:extLst>
        </cdr:cNvPr>
        <cdr:cNvSpPr/>
      </cdr:nvSpPr>
      <cdr:spPr>
        <a:xfrm xmlns:a="http://schemas.openxmlformats.org/drawingml/2006/main">
          <a:off x="7010771" y="1236731"/>
          <a:ext cx="297113" cy="269507"/>
        </a:xfrm>
        <a:prstGeom xmlns:a="http://schemas.openxmlformats.org/drawingml/2006/main" prst="flowChartConnector">
          <a:avLst/>
        </a:prstGeom>
        <a:solidFill xmlns:a="http://schemas.openxmlformats.org/drawingml/2006/main">
          <a:srgbClr val="002060"/>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r>
            <a:rPr lang="en-US" sz="1400" dirty="0">
              <a:solidFill>
                <a:schemeClr val="bg1"/>
              </a:solidFill>
            </a:rPr>
            <a:t>4</a:t>
          </a:r>
          <a:endParaRPr lang="en-US" dirty="0">
            <a:solidFill>
              <a:schemeClr val="bg1"/>
            </a:solidFill>
          </a:endParaRPr>
        </a:p>
      </cdr:txBody>
    </cdr:sp>
  </cdr:relSizeAnchor>
  <cdr:relSizeAnchor xmlns:cdr="http://schemas.openxmlformats.org/drawingml/2006/chartDrawing">
    <cdr:from>
      <cdr:x>0.80169</cdr:x>
      <cdr:y>0.68046</cdr:y>
    </cdr:from>
    <cdr:to>
      <cdr:x>0.83012</cdr:x>
      <cdr:y>0.748</cdr:y>
    </cdr:to>
    <cdr:sp macro="" textlink="">
      <cdr:nvSpPr>
        <cdr:cNvPr id="5" name="Flowchart: Connector 4">
          <a:extLst xmlns:a="http://schemas.openxmlformats.org/drawingml/2006/main">
            <a:ext uri="{FF2B5EF4-FFF2-40B4-BE49-F238E27FC236}">
              <a16:creationId xmlns:a16="http://schemas.microsoft.com/office/drawing/2014/main" id="{E22246A2-6930-58EF-2450-C193F156E1CD}"/>
            </a:ext>
          </a:extLst>
        </cdr:cNvPr>
        <cdr:cNvSpPr/>
      </cdr:nvSpPr>
      <cdr:spPr>
        <a:xfrm xmlns:a="http://schemas.openxmlformats.org/drawingml/2006/main">
          <a:off x="8378223" y="2715273"/>
          <a:ext cx="297113" cy="269506"/>
        </a:xfrm>
        <a:prstGeom xmlns:a="http://schemas.openxmlformats.org/drawingml/2006/main" prst="flowChartConnector">
          <a:avLst/>
        </a:prstGeom>
        <a:solidFill xmlns:a="http://schemas.openxmlformats.org/drawingml/2006/main">
          <a:srgbClr val="002060"/>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r>
            <a:rPr lang="en-US" sz="1400" dirty="0">
              <a:solidFill>
                <a:schemeClr val="bg1"/>
              </a:solidFill>
            </a:rPr>
            <a:t>5</a:t>
          </a:r>
          <a:endParaRPr lang="en-US" dirty="0">
            <a:solidFill>
              <a:schemeClr val="bg1"/>
            </a:solidFill>
          </a:endParaRPr>
        </a:p>
      </cdr:txBody>
    </cdr:sp>
  </cdr:relSizeAnchor>
  <cdr:relSizeAnchor xmlns:cdr="http://schemas.openxmlformats.org/drawingml/2006/chartDrawing">
    <cdr:from>
      <cdr:x>0.16611</cdr:x>
      <cdr:y>0.31458</cdr:y>
    </cdr:from>
    <cdr:to>
      <cdr:x>0.19453</cdr:x>
      <cdr:y>0.38212</cdr:y>
    </cdr:to>
    <cdr:sp macro="" textlink="">
      <cdr:nvSpPr>
        <cdr:cNvPr id="6" name="Flowchart: Connector 5">
          <a:extLst xmlns:a="http://schemas.openxmlformats.org/drawingml/2006/main">
            <a:ext uri="{FF2B5EF4-FFF2-40B4-BE49-F238E27FC236}">
              <a16:creationId xmlns:a16="http://schemas.microsoft.com/office/drawing/2014/main" id="{2D5FDFB7-874A-F5F9-F78D-96FD450E1B52}"/>
            </a:ext>
          </a:extLst>
        </cdr:cNvPr>
        <cdr:cNvSpPr/>
      </cdr:nvSpPr>
      <cdr:spPr>
        <a:xfrm xmlns:a="http://schemas.openxmlformats.org/drawingml/2006/main">
          <a:off x="1735941" y="1255258"/>
          <a:ext cx="297008" cy="269506"/>
        </a:xfrm>
        <a:prstGeom xmlns:a="http://schemas.openxmlformats.org/drawingml/2006/main" prst="flowChartConnector">
          <a:avLst/>
        </a:prstGeom>
        <a:solidFill xmlns:a="http://schemas.openxmlformats.org/drawingml/2006/main">
          <a:srgbClr val="002060"/>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r>
            <a:rPr lang="en-US" sz="1400" dirty="0">
              <a:solidFill>
                <a:schemeClr val="bg1"/>
              </a:solidFill>
            </a:rPr>
            <a:t>2</a:t>
          </a:r>
          <a:endParaRPr lang="en-US" dirty="0">
            <a:solidFill>
              <a:schemeClr val="bg1"/>
            </a:solidFill>
          </a:endParaRPr>
        </a:p>
      </cdr:txBody>
    </cdr:sp>
  </cdr:relSizeAnchor>
  <cdr:relSizeAnchor xmlns:cdr="http://schemas.openxmlformats.org/drawingml/2006/chartDrawing">
    <cdr:from>
      <cdr:x>0.25027</cdr:x>
      <cdr:y>0.60493</cdr:y>
    </cdr:from>
    <cdr:to>
      <cdr:x>0.27869</cdr:x>
      <cdr:y>0.67247</cdr:y>
    </cdr:to>
    <cdr:sp macro="" textlink="">
      <cdr:nvSpPr>
        <cdr:cNvPr id="7" name="Flowchart: Connector 6">
          <a:extLst xmlns:a="http://schemas.openxmlformats.org/drawingml/2006/main">
            <a:ext uri="{FF2B5EF4-FFF2-40B4-BE49-F238E27FC236}">
              <a16:creationId xmlns:a16="http://schemas.microsoft.com/office/drawing/2014/main" id="{213D76C1-4E94-D2C7-D092-E60A87AA9D78}"/>
            </a:ext>
          </a:extLst>
        </cdr:cNvPr>
        <cdr:cNvSpPr/>
      </cdr:nvSpPr>
      <cdr:spPr>
        <a:xfrm xmlns:a="http://schemas.openxmlformats.org/drawingml/2006/main">
          <a:off x="2615510" y="2413883"/>
          <a:ext cx="297008" cy="269507"/>
        </a:xfrm>
        <a:prstGeom xmlns:a="http://schemas.openxmlformats.org/drawingml/2006/main" prst="flowChartConnector">
          <a:avLst/>
        </a:prstGeom>
        <a:solidFill xmlns:a="http://schemas.openxmlformats.org/drawingml/2006/main">
          <a:srgbClr val="002060"/>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xmlns:a="http://schemas.openxmlformats.org/drawingml/2006/main">
          <a:pPr algn="ctr"/>
          <a:r>
            <a:rPr lang="en-US" dirty="0">
              <a:solidFill>
                <a:schemeClr val="bg1"/>
              </a:solidFill>
            </a:rPr>
            <a:t>3</a:t>
          </a:r>
        </a:p>
      </cdr:txBody>
    </cdr:sp>
  </cdr:relSizeAnchor>
</c:userShapes>
</file>

<file path=ppt/drawings/drawing2.xml><?xml version="1.0" encoding="utf-8"?>
<c:userShapes xmlns:c="http://schemas.openxmlformats.org/drawingml/2006/chart">
  <cdr:relSizeAnchor xmlns:cdr="http://schemas.openxmlformats.org/drawingml/2006/chartDrawing">
    <cdr:from>
      <cdr:x>1.09361E-7</cdr:x>
      <cdr:y>0.34812</cdr:y>
    </cdr:from>
    <cdr:to>
      <cdr:x>0.04134</cdr:x>
      <cdr:y>0.60279</cdr:y>
    </cdr:to>
    <cdr:pic>
      <cdr:nvPicPr>
        <cdr:cNvPr id="3" name="chart">
          <a:extLst xmlns:a="http://schemas.openxmlformats.org/drawingml/2006/main">
            <a:ext uri="{FF2B5EF4-FFF2-40B4-BE49-F238E27FC236}">
              <a16:creationId xmlns:a16="http://schemas.microsoft.com/office/drawing/2014/main" id="{AFF11073-3F6C-69DE-FA76-FA8DD174A6F4}"/>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rot="16200000">
          <a:off x="-280439" y="1563797"/>
          <a:ext cx="938865" cy="377985"/>
        </a:xfrm>
        <a:prstGeom xmlns:a="http://schemas.openxmlformats.org/drawingml/2006/main" prst="rect">
          <a:avLst/>
        </a:prstGeom>
      </cdr:spPr>
    </cdr:pic>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A99955-9A95-436C-99C3-9249808B2C94}" type="datetimeFigureOut">
              <a:rPr lang="en-US" smtClean="0"/>
              <a:t>3/23/2023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5CA908A-40DA-4385-96CA-0E233AB8F071}" type="slidenum">
              <a:rPr lang="en-US" smtClean="0"/>
              <a:t>‹#›</a:t>
            </a:fld>
            <a:endParaRPr lang="en-US"/>
          </a:p>
        </p:txBody>
      </p:sp>
    </p:spTree>
    <p:extLst>
      <p:ext uri="{BB962C8B-B14F-4D97-AF65-F5344CB8AC3E}">
        <p14:creationId xmlns:p14="http://schemas.microsoft.com/office/powerpoint/2010/main" val="34447386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417969-4646-0311-37D1-2E355C591717}"/>
              </a:ext>
            </a:extLst>
          </p:cNvPr>
          <p:cNvSpPr>
            <a:spLocks noGrp="1"/>
          </p:cNvSpPr>
          <p:nvPr>
            <p:ph type="ctrTitle" hasCustomPrompt="1"/>
          </p:nvPr>
        </p:nvSpPr>
        <p:spPr>
          <a:xfrm>
            <a:off x="1524000" y="1122363"/>
            <a:ext cx="9144000" cy="2387600"/>
          </a:xfrm>
        </p:spPr>
        <p:txBody>
          <a:bodyPr anchor="b"/>
          <a:lstStyle>
            <a:lvl1pPr algn="ctr">
              <a:defRPr sz="6000" b="1"/>
            </a:lvl1pPr>
          </a:lstStyle>
          <a:p>
            <a:r>
              <a:rPr lang="en-US" dirty="0"/>
              <a:t>Research Topic</a:t>
            </a:r>
          </a:p>
        </p:txBody>
      </p:sp>
      <p:sp>
        <p:nvSpPr>
          <p:cNvPr id="3" name="Subtitle 2">
            <a:extLst>
              <a:ext uri="{FF2B5EF4-FFF2-40B4-BE49-F238E27FC236}">
                <a16:creationId xmlns:a16="http://schemas.microsoft.com/office/drawing/2014/main" id="{25EAE0CF-F39E-AF3A-21D1-E58FEE7FAB09}"/>
              </a:ext>
            </a:extLst>
          </p:cNvPr>
          <p:cNvSpPr>
            <a:spLocks noGrp="1"/>
          </p:cNvSpPr>
          <p:nvPr>
            <p:ph type="subTitle" idx="1" hasCustomPrompt="1"/>
          </p:nvPr>
        </p:nvSpPr>
        <p:spPr>
          <a:xfrm>
            <a:off x="1524000" y="3602038"/>
            <a:ext cx="9144000" cy="1655762"/>
          </a:xfrm>
        </p:spPr>
        <p:txBody>
          <a:bodyPr>
            <a:normAutofit/>
          </a:bodyPr>
          <a:lstStyle>
            <a:lvl1pPr marL="0" indent="0" algn="ctr">
              <a:buNone/>
              <a:defRPr sz="4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Authors</a:t>
            </a:r>
          </a:p>
        </p:txBody>
      </p:sp>
      <p:sp>
        <p:nvSpPr>
          <p:cNvPr id="4" name="Date Placeholder 3">
            <a:extLst>
              <a:ext uri="{FF2B5EF4-FFF2-40B4-BE49-F238E27FC236}">
                <a16:creationId xmlns:a16="http://schemas.microsoft.com/office/drawing/2014/main" id="{717085C5-110D-2BCE-5729-CEE44BA3C7AC}"/>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789B83A7-1EC4-307E-554D-281220A7C77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BDC7F6B-80C0-4DD9-5B3D-5C7D6043D162}"/>
              </a:ext>
            </a:extLst>
          </p:cNvPr>
          <p:cNvSpPr>
            <a:spLocks noGrp="1"/>
          </p:cNvSpPr>
          <p:nvPr>
            <p:ph type="sldNum" sz="quarter" idx="12"/>
          </p:nvPr>
        </p:nvSpPr>
        <p:spPr>
          <a:xfrm>
            <a:off x="9296400" y="6492875"/>
            <a:ext cx="2743200" cy="365125"/>
          </a:xfrm>
        </p:spPr>
        <p:txBody>
          <a:bodyPr/>
          <a:lstStyle/>
          <a:p>
            <a:fld id="{48FC179B-E1DC-44DF-B0E4-66A8D350C2BE}" type="slidenum">
              <a:rPr lang="en-US" smtClean="0"/>
              <a:t>‹#›</a:t>
            </a:fld>
            <a:endParaRPr lang="en-US"/>
          </a:p>
        </p:txBody>
      </p:sp>
    </p:spTree>
    <p:extLst>
      <p:ext uri="{BB962C8B-B14F-4D97-AF65-F5344CB8AC3E}">
        <p14:creationId xmlns:p14="http://schemas.microsoft.com/office/powerpoint/2010/main" val="2749345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C4EA05-7E01-5383-DBE0-8DD3BF085C3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83BAA55-5A9B-2056-A6C3-32F821CF032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D1926F8-0703-66E5-E71D-E1FC8C87EAFA}"/>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511BC5C9-8250-99C9-BCE1-B4AF3FB1944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F16E12C-4B65-E3AF-1721-C890FA4F211C}"/>
              </a:ext>
            </a:extLst>
          </p:cNvPr>
          <p:cNvSpPr>
            <a:spLocks noGrp="1"/>
          </p:cNvSpPr>
          <p:nvPr>
            <p:ph type="sldNum" sz="quarter" idx="12"/>
          </p:nvPr>
        </p:nvSpPr>
        <p:spPr/>
        <p:txBody>
          <a:bodyPr/>
          <a:lstStyle/>
          <a:p>
            <a:fld id="{48FC179B-E1DC-44DF-B0E4-66A8D350C2BE}" type="slidenum">
              <a:rPr lang="en-US" smtClean="0"/>
              <a:t>‹#›</a:t>
            </a:fld>
            <a:endParaRPr lang="en-US"/>
          </a:p>
        </p:txBody>
      </p:sp>
    </p:spTree>
    <p:extLst>
      <p:ext uri="{BB962C8B-B14F-4D97-AF65-F5344CB8AC3E}">
        <p14:creationId xmlns:p14="http://schemas.microsoft.com/office/powerpoint/2010/main" val="19377276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F2F473C-73E3-01D0-7AFC-C38C4A48C10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1896384-DC25-594D-6B35-E3A83B321D5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82B6F9C-5D81-9610-48C8-C313116EF817}"/>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AF5CB411-649C-341A-0F9E-AB2FBAEF79E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7C8CB216-4EC5-B91B-1928-253A567EAC28}"/>
              </a:ext>
            </a:extLst>
          </p:cNvPr>
          <p:cNvSpPr>
            <a:spLocks noGrp="1"/>
          </p:cNvSpPr>
          <p:nvPr>
            <p:ph type="sldNum" sz="quarter" idx="12"/>
          </p:nvPr>
        </p:nvSpPr>
        <p:spPr/>
        <p:txBody>
          <a:bodyPr/>
          <a:lstStyle/>
          <a:p>
            <a:fld id="{48FC179B-E1DC-44DF-B0E4-66A8D350C2BE}" type="slidenum">
              <a:rPr lang="en-US" smtClean="0"/>
              <a:t>‹#›</a:t>
            </a:fld>
            <a:endParaRPr lang="en-US"/>
          </a:p>
        </p:txBody>
      </p:sp>
    </p:spTree>
    <p:extLst>
      <p:ext uri="{BB962C8B-B14F-4D97-AF65-F5344CB8AC3E}">
        <p14:creationId xmlns:p14="http://schemas.microsoft.com/office/powerpoint/2010/main" val="7604320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D471F7-8430-D4D9-C410-605B860FD39C}"/>
              </a:ext>
            </a:extLst>
          </p:cNvPr>
          <p:cNvSpPr>
            <a:spLocks noGrp="1"/>
          </p:cNvSpPr>
          <p:nvPr>
            <p:ph type="title" hasCustomPrompt="1"/>
          </p:nvPr>
        </p:nvSpPr>
        <p:spPr/>
        <p:txBody>
          <a:bodyPr>
            <a:normAutofit/>
          </a:bodyPr>
          <a:lstStyle>
            <a:lvl1pPr>
              <a:defRPr sz="4400" b="1">
                <a:latin typeface="+mj-lt"/>
              </a:defRPr>
            </a:lvl1pPr>
          </a:lstStyle>
          <a:p>
            <a:r>
              <a:rPr lang="en-US" dirty="0"/>
              <a:t>Content</a:t>
            </a:r>
          </a:p>
        </p:txBody>
      </p:sp>
      <p:sp>
        <p:nvSpPr>
          <p:cNvPr id="3" name="Content Placeholder 2">
            <a:extLst>
              <a:ext uri="{FF2B5EF4-FFF2-40B4-BE49-F238E27FC236}">
                <a16:creationId xmlns:a16="http://schemas.microsoft.com/office/drawing/2014/main" id="{1733130F-EE6E-3BB1-E1C6-D238555799FC}"/>
              </a:ext>
            </a:extLst>
          </p:cNvPr>
          <p:cNvSpPr>
            <a:spLocks noGrp="1"/>
          </p:cNvSpPr>
          <p:nvPr>
            <p:ph idx="1" hasCustomPrompt="1"/>
          </p:nvPr>
        </p:nvSpPr>
        <p:spPr/>
        <p:txBody>
          <a:bodyPr/>
          <a:lstStyle>
            <a:lvl1pPr marL="457200" indent="-457200">
              <a:buFont typeface="Wingdings" panose="05000000000000000000" pitchFamily="2" charset="2"/>
              <a:buChar char="Ø"/>
              <a:defRPr/>
            </a:lvl1pPr>
          </a:lstStyle>
          <a:p>
            <a:pPr lvl="0"/>
            <a:r>
              <a:rPr lang="en-US" dirty="0"/>
              <a:t>……</a:t>
            </a:r>
          </a:p>
          <a:p>
            <a:pPr lvl="0"/>
            <a:r>
              <a:rPr lang="en-US" dirty="0"/>
              <a:t>……</a:t>
            </a:r>
          </a:p>
          <a:p>
            <a:pPr lvl="0"/>
            <a:r>
              <a:rPr lang="en-US" dirty="0"/>
              <a:t>……</a:t>
            </a:r>
          </a:p>
          <a:p>
            <a:pPr lvl="0"/>
            <a:r>
              <a:rPr lang="en-US" dirty="0"/>
              <a:t>……</a:t>
            </a:r>
          </a:p>
          <a:p>
            <a:pPr lvl="0"/>
            <a:r>
              <a:rPr lang="en-US" dirty="0"/>
              <a:t>…..</a:t>
            </a:r>
          </a:p>
        </p:txBody>
      </p:sp>
      <p:sp>
        <p:nvSpPr>
          <p:cNvPr id="4" name="Date Placeholder 3">
            <a:extLst>
              <a:ext uri="{FF2B5EF4-FFF2-40B4-BE49-F238E27FC236}">
                <a16:creationId xmlns:a16="http://schemas.microsoft.com/office/drawing/2014/main" id="{C6DB1DCA-CC52-136E-CED2-F56D3B8473D7}"/>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B397FAA6-010F-5EB9-B53A-A0EE7948AC8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0B88A30-44ED-403D-5F22-09F89F2E9DD6}"/>
              </a:ext>
            </a:extLst>
          </p:cNvPr>
          <p:cNvSpPr>
            <a:spLocks noGrp="1"/>
          </p:cNvSpPr>
          <p:nvPr>
            <p:ph type="sldNum" sz="quarter" idx="12"/>
          </p:nvPr>
        </p:nvSpPr>
        <p:spPr/>
        <p:txBody>
          <a:bodyPr/>
          <a:lstStyle/>
          <a:p>
            <a:fld id="{48FC179B-E1DC-44DF-B0E4-66A8D350C2BE}" type="slidenum">
              <a:rPr lang="en-US" smtClean="0"/>
              <a:t>‹#›</a:t>
            </a:fld>
            <a:endParaRPr lang="en-US"/>
          </a:p>
        </p:txBody>
      </p:sp>
    </p:spTree>
    <p:extLst>
      <p:ext uri="{BB962C8B-B14F-4D97-AF65-F5344CB8AC3E}">
        <p14:creationId xmlns:p14="http://schemas.microsoft.com/office/powerpoint/2010/main" val="32363596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D471F7-8430-D4D9-C410-605B860FD39C}"/>
              </a:ext>
            </a:extLst>
          </p:cNvPr>
          <p:cNvSpPr>
            <a:spLocks noGrp="1"/>
          </p:cNvSpPr>
          <p:nvPr>
            <p:ph type="title" hasCustomPrompt="1"/>
          </p:nvPr>
        </p:nvSpPr>
        <p:spPr/>
        <p:txBody>
          <a:bodyPr>
            <a:normAutofit/>
          </a:bodyPr>
          <a:lstStyle>
            <a:lvl1pPr>
              <a:defRPr sz="4400" b="1">
                <a:latin typeface="+mj-lt"/>
              </a:defRPr>
            </a:lvl1pPr>
          </a:lstStyle>
          <a:p>
            <a:r>
              <a:rPr lang="en-US" dirty="0"/>
              <a:t>Topic Here……</a:t>
            </a:r>
          </a:p>
        </p:txBody>
      </p:sp>
      <p:sp>
        <p:nvSpPr>
          <p:cNvPr id="3" name="Content Placeholder 2">
            <a:extLst>
              <a:ext uri="{FF2B5EF4-FFF2-40B4-BE49-F238E27FC236}">
                <a16:creationId xmlns:a16="http://schemas.microsoft.com/office/drawing/2014/main" id="{1733130F-EE6E-3BB1-E1C6-D238555799FC}"/>
              </a:ext>
            </a:extLst>
          </p:cNvPr>
          <p:cNvSpPr>
            <a:spLocks noGrp="1"/>
          </p:cNvSpPr>
          <p:nvPr>
            <p:ph idx="1" hasCustomPrompt="1"/>
          </p:nvPr>
        </p:nvSpPr>
        <p:spPr/>
        <p:txBody>
          <a:bodyPr/>
          <a:lstStyle>
            <a:lvl1pPr marL="457200" indent="-457200">
              <a:buFont typeface="Arial" panose="020B0604020202020204" pitchFamily="34" charset="0"/>
              <a:buChar char="•"/>
              <a:defRPr/>
            </a:lvl1pPr>
          </a:lstStyle>
          <a:p>
            <a:pPr lvl="0"/>
            <a:r>
              <a:rPr lang="en-US" dirty="0"/>
              <a:t>……</a:t>
            </a:r>
          </a:p>
          <a:p>
            <a:pPr lvl="0"/>
            <a:r>
              <a:rPr lang="en-US" dirty="0"/>
              <a:t>……</a:t>
            </a:r>
          </a:p>
          <a:p>
            <a:pPr lvl="0"/>
            <a:r>
              <a:rPr lang="en-US" dirty="0"/>
              <a:t>……</a:t>
            </a:r>
          </a:p>
          <a:p>
            <a:pPr lvl="0"/>
            <a:r>
              <a:rPr lang="en-US" dirty="0"/>
              <a:t>……</a:t>
            </a:r>
          </a:p>
          <a:p>
            <a:pPr lvl="0"/>
            <a:r>
              <a:rPr lang="en-US" dirty="0"/>
              <a:t>…..</a:t>
            </a:r>
          </a:p>
        </p:txBody>
      </p:sp>
      <p:sp>
        <p:nvSpPr>
          <p:cNvPr id="4" name="Date Placeholder 3">
            <a:extLst>
              <a:ext uri="{FF2B5EF4-FFF2-40B4-BE49-F238E27FC236}">
                <a16:creationId xmlns:a16="http://schemas.microsoft.com/office/drawing/2014/main" id="{C6DB1DCA-CC52-136E-CED2-F56D3B8473D7}"/>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B397FAA6-010F-5EB9-B53A-A0EE7948AC8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0B88A30-44ED-403D-5F22-09F89F2E9DD6}"/>
              </a:ext>
            </a:extLst>
          </p:cNvPr>
          <p:cNvSpPr>
            <a:spLocks noGrp="1"/>
          </p:cNvSpPr>
          <p:nvPr>
            <p:ph type="sldNum" sz="quarter" idx="12"/>
          </p:nvPr>
        </p:nvSpPr>
        <p:spPr/>
        <p:txBody>
          <a:bodyPr/>
          <a:lstStyle/>
          <a:p>
            <a:fld id="{48FC179B-E1DC-44DF-B0E4-66A8D350C2BE}" type="slidenum">
              <a:rPr lang="en-US" smtClean="0"/>
              <a:t>‹#›</a:t>
            </a:fld>
            <a:endParaRPr lang="en-US"/>
          </a:p>
        </p:txBody>
      </p:sp>
    </p:spTree>
    <p:extLst>
      <p:ext uri="{BB962C8B-B14F-4D97-AF65-F5344CB8AC3E}">
        <p14:creationId xmlns:p14="http://schemas.microsoft.com/office/powerpoint/2010/main" val="19501107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49452A-D6F8-C6AE-3FEA-ADFC57F080C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CEAD072-65FF-CF97-B7E8-CB5B22EA1D2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142CF0D-0151-44E9-10B8-0738B9EEB72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6DA0FD8-8632-4358-3ED7-0603A4B2BB36}"/>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id="{02411A09-9139-A265-D5CF-79C46D5EEC7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37D7811F-7FA8-BF72-D8DB-21511B8A391A}"/>
              </a:ext>
            </a:extLst>
          </p:cNvPr>
          <p:cNvSpPr>
            <a:spLocks noGrp="1"/>
          </p:cNvSpPr>
          <p:nvPr>
            <p:ph type="sldNum" sz="quarter" idx="12"/>
          </p:nvPr>
        </p:nvSpPr>
        <p:spPr/>
        <p:txBody>
          <a:bodyPr/>
          <a:lstStyle/>
          <a:p>
            <a:fld id="{48FC179B-E1DC-44DF-B0E4-66A8D350C2BE}" type="slidenum">
              <a:rPr lang="en-US" smtClean="0"/>
              <a:t>‹#›</a:t>
            </a:fld>
            <a:endParaRPr lang="en-US"/>
          </a:p>
        </p:txBody>
      </p:sp>
    </p:spTree>
    <p:extLst>
      <p:ext uri="{BB962C8B-B14F-4D97-AF65-F5344CB8AC3E}">
        <p14:creationId xmlns:p14="http://schemas.microsoft.com/office/powerpoint/2010/main" val="19959051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FD7A8C-0323-E4BB-D073-B752DF7E25C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EE0559D-E3F0-4C5F-4D86-808179E8CC8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2B72E48-E5D6-4309-FE87-162FA1AF08A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DEA7410-28B9-1126-0F82-88CCCC466FF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CD13B33-090A-51AD-E7B4-AA38C5B5565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89F57A7-6E89-04D9-023A-140844CCB8FF}"/>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8" name="Footer Placeholder 7">
            <a:extLst>
              <a:ext uri="{FF2B5EF4-FFF2-40B4-BE49-F238E27FC236}">
                <a16:creationId xmlns:a16="http://schemas.microsoft.com/office/drawing/2014/main" id="{04D958A4-AEFE-A6A8-0386-6589FBB4C5D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DB3B3EC1-87F8-80FE-0F81-CDBCA4A4F44C}"/>
              </a:ext>
            </a:extLst>
          </p:cNvPr>
          <p:cNvSpPr>
            <a:spLocks noGrp="1"/>
          </p:cNvSpPr>
          <p:nvPr>
            <p:ph type="sldNum" sz="quarter" idx="12"/>
          </p:nvPr>
        </p:nvSpPr>
        <p:spPr/>
        <p:txBody>
          <a:bodyPr/>
          <a:lstStyle/>
          <a:p>
            <a:fld id="{48FC179B-E1DC-44DF-B0E4-66A8D350C2BE}" type="slidenum">
              <a:rPr lang="en-US" smtClean="0"/>
              <a:t>‹#›</a:t>
            </a:fld>
            <a:endParaRPr lang="en-US"/>
          </a:p>
        </p:txBody>
      </p:sp>
    </p:spTree>
    <p:extLst>
      <p:ext uri="{BB962C8B-B14F-4D97-AF65-F5344CB8AC3E}">
        <p14:creationId xmlns:p14="http://schemas.microsoft.com/office/powerpoint/2010/main" val="13045493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3B1659-B1BC-7FAE-991B-BF09F93A55C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97A4906-531C-4B30-7879-310FD641C933}"/>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4" name="Footer Placeholder 3">
            <a:extLst>
              <a:ext uri="{FF2B5EF4-FFF2-40B4-BE49-F238E27FC236}">
                <a16:creationId xmlns:a16="http://schemas.microsoft.com/office/drawing/2014/main" id="{A353892B-0FC9-B7C7-B278-75FBF37E74B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76859966-AABE-1811-710F-18CE3CF23EB5}"/>
              </a:ext>
            </a:extLst>
          </p:cNvPr>
          <p:cNvSpPr>
            <a:spLocks noGrp="1"/>
          </p:cNvSpPr>
          <p:nvPr>
            <p:ph type="sldNum" sz="quarter" idx="12"/>
          </p:nvPr>
        </p:nvSpPr>
        <p:spPr/>
        <p:txBody>
          <a:bodyPr/>
          <a:lstStyle/>
          <a:p>
            <a:fld id="{48FC179B-E1DC-44DF-B0E4-66A8D350C2BE}" type="slidenum">
              <a:rPr lang="en-US" smtClean="0"/>
              <a:t>‹#›</a:t>
            </a:fld>
            <a:endParaRPr lang="en-US"/>
          </a:p>
        </p:txBody>
      </p:sp>
    </p:spTree>
    <p:extLst>
      <p:ext uri="{BB962C8B-B14F-4D97-AF65-F5344CB8AC3E}">
        <p14:creationId xmlns:p14="http://schemas.microsoft.com/office/powerpoint/2010/main" val="38007545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CAC124B-EF3A-7C52-502B-78199F7ADE9B}"/>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3" name="Footer Placeholder 2">
            <a:extLst>
              <a:ext uri="{FF2B5EF4-FFF2-40B4-BE49-F238E27FC236}">
                <a16:creationId xmlns:a16="http://schemas.microsoft.com/office/drawing/2014/main" id="{340B8CAC-C8F4-4045-54C8-67793DDAD4A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DED00E0A-0E4F-0283-9D71-27DBDEC97B1E}"/>
              </a:ext>
            </a:extLst>
          </p:cNvPr>
          <p:cNvSpPr>
            <a:spLocks noGrp="1"/>
          </p:cNvSpPr>
          <p:nvPr>
            <p:ph type="sldNum" sz="quarter" idx="12"/>
          </p:nvPr>
        </p:nvSpPr>
        <p:spPr/>
        <p:txBody>
          <a:bodyPr/>
          <a:lstStyle/>
          <a:p>
            <a:fld id="{48FC179B-E1DC-44DF-B0E4-66A8D350C2BE}" type="slidenum">
              <a:rPr lang="en-US" smtClean="0"/>
              <a:t>‹#›</a:t>
            </a:fld>
            <a:endParaRPr lang="en-US"/>
          </a:p>
        </p:txBody>
      </p:sp>
    </p:spTree>
    <p:extLst>
      <p:ext uri="{BB962C8B-B14F-4D97-AF65-F5344CB8AC3E}">
        <p14:creationId xmlns:p14="http://schemas.microsoft.com/office/powerpoint/2010/main" val="108085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FC9EA5-45C2-D087-3AF0-DFEB3436830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EF1E509-E2B2-3FF9-0A5B-3508A025D16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9D9F53B-8935-BC25-B503-B4889244FFB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45C09E0-9170-0D9A-AC6E-728CA3C54819}"/>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id="{339F8903-2675-9F49-D34C-C32DDC4FB91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BCDB0455-5F1B-6A63-20DA-AD38F3C077E2}"/>
              </a:ext>
            </a:extLst>
          </p:cNvPr>
          <p:cNvSpPr>
            <a:spLocks noGrp="1"/>
          </p:cNvSpPr>
          <p:nvPr>
            <p:ph type="sldNum" sz="quarter" idx="12"/>
          </p:nvPr>
        </p:nvSpPr>
        <p:spPr/>
        <p:txBody>
          <a:bodyPr/>
          <a:lstStyle/>
          <a:p>
            <a:fld id="{48FC179B-E1DC-44DF-B0E4-66A8D350C2BE}" type="slidenum">
              <a:rPr lang="en-US" smtClean="0"/>
              <a:t>‹#›</a:t>
            </a:fld>
            <a:endParaRPr lang="en-US"/>
          </a:p>
        </p:txBody>
      </p:sp>
    </p:spTree>
    <p:extLst>
      <p:ext uri="{BB962C8B-B14F-4D97-AF65-F5344CB8AC3E}">
        <p14:creationId xmlns:p14="http://schemas.microsoft.com/office/powerpoint/2010/main" val="19518169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6C56F0-7043-96BF-B4C4-43D1E414595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AFF1898-3C62-34C4-E2B9-88B437588FD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4488573-FF6E-CBA7-4CB0-4E874445D78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DF9B5EE-4355-D7FE-2C32-2FEF9FE85BF9}"/>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id="{06473719-B06C-C3B0-5EF9-CCEAC643226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6C346418-6E63-F759-38D3-A627712D1484}"/>
              </a:ext>
            </a:extLst>
          </p:cNvPr>
          <p:cNvSpPr>
            <a:spLocks noGrp="1"/>
          </p:cNvSpPr>
          <p:nvPr>
            <p:ph type="sldNum" sz="quarter" idx="12"/>
          </p:nvPr>
        </p:nvSpPr>
        <p:spPr/>
        <p:txBody>
          <a:bodyPr/>
          <a:lstStyle/>
          <a:p>
            <a:fld id="{48FC179B-E1DC-44DF-B0E4-66A8D350C2BE}" type="slidenum">
              <a:rPr lang="en-US" smtClean="0"/>
              <a:t>‹#›</a:t>
            </a:fld>
            <a:endParaRPr lang="en-US"/>
          </a:p>
        </p:txBody>
      </p:sp>
    </p:spTree>
    <p:extLst>
      <p:ext uri="{BB962C8B-B14F-4D97-AF65-F5344CB8AC3E}">
        <p14:creationId xmlns:p14="http://schemas.microsoft.com/office/powerpoint/2010/main" val="39679756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EE8BA6E-A64F-4653-598A-C97DA36121E5}"/>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6332B1D3-6A11-F23D-7C31-1F0084E56E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7646B8D-AF73-C7A6-19BB-19FF96778DA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322890DE-316E-2527-E356-1E4370DC8BF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C179B-E1DC-44DF-B0E4-66A8D350C2BE}" type="slidenum">
              <a:rPr lang="en-US" smtClean="0"/>
              <a:t>‹#›</a:t>
            </a:fld>
            <a:endParaRPr lang="en-US"/>
          </a:p>
        </p:txBody>
      </p:sp>
    </p:spTree>
    <p:extLst>
      <p:ext uri="{BB962C8B-B14F-4D97-AF65-F5344CB8AC3E}">
        <p14:creationId xmlns:p14="http://schemas.microsoft.com/office/powerpoint/2010/main" val="29117732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fif"/><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7.xml"/><Relationship Id="rId5" Type="http://schemas.openxmlformats.org/officeDocument/2006/relationships/hyperlink" Target="http://onlinegpacla.byethost16.com/tea_bill/" TargetMode="External"/><Relationship Id="rId4" Type="http://schemas.openxmlformats.org/officeDocument/2006/relationships/image" Target="../media/image26.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hyperlink" Target="https://doi.org/10.1080/14615517.2012.746836" TargetMode="External"/><Relationship Id="rId2" Type="http://schemas.openxmlformats.org/officeDocument/2006/relationships/hyperlink" Target="https://doi.org/10.1561/103.00000016" TargetMode="External"/><Relationship Id="rId1" Type="http://schemas.openxmlformats.org/officeDocument/2006/relationships/slideLayout" Target="../slideLayouts/slideLayout3.xml"/><Relationship Id="rId6" Type="http://schemas.openxmlformats.org/officeDocument/2006/relationships/hyperlink" Target="https://doi.org/10.1002/gas.21622" TargetMode="External"/><Relationship Id="rId5" Type="http://schemas.openxmlformats.org/officeDocument/2006/relationships/hyperlink" Target="https://doi.org/10.1017/s1068280500001027" TargetMode="External"/><Relationship Id="rId4" Type="http://schemas.openxmlformats.org/officeDocument/2006/relationships/hyperlink" Target="https://doi.org/10.1016/j.seta.2022.102749"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6142CA-5798-0436-B8AE-5C0A3BB06DA4}"/>
              </a:ext>
            </a:extLst>
          </p:cNvPr>
          <p:cNvSpPr>
            <a:spLocks noGrp="1"/>
          </p:cNvSpPr>
          <p:nvPr>
            <p:ph type="ctrTitle"/>
          </p:nvPr>
        </p:nvSpPr>
        <p:spPr>
          <a:xfrm>
            <a:off x="418730" y="1219200"/>
            <a:ext cx="11354539" cy="2281885"/>
          </a:xfrm>
          <a:noFill/>
        </p:spPr>
        <p:style>
          <a:lnRef idx="2">
            <a:schemeClr val="accent2"/>
          </a:lnRef>
          <a:fillRef idx="1">
            <a:schemeClr val="lt1"/>
          </a:fillRef>
          <a:effectRef idx="0">
            <a:schemeClr val="accent2"/>
          </a:effectRef>
          <a:fontRef idx="minor">
            <a:schemeClr val="dk1"/>
          </a:fontRef>
        </p:style>
        <p:txBody>
          <a:bodyPr>
            <a:normAutofit/>
          </a:bodyPr>
          <a:lstStyle/>
          <a:p>
            <a:r>
              <a:rPr lang="en-US" sz="4800" dirty="0">
                <a:solidFill>
                  <a:schemeClr val="tx1">
                    <a:lumMod val="95000"/>
                    <a:lumOff val="5000"/>
                  </a:schemeClr>
                </a:solidFill>
              </a:rPr>
              <a:t>An assessment of factors influencing tea factory productivity: A case study at Kahawatte Plantations PLC</a:t>
            </a:r>
          </a:p>
        </p:txBody>
      </p:sp>
      <p:sp>
        <p:nvSpPr>
          <p:cNvPr id="3" name="Subtitle 2">
            <a:extLst>
              <a:ext uri="{FF2B5EF4-FFF2-40B4-BE49-F238E27FC236}">
                <a16:creationId xmlns:a16="http://schemas.microsoft.com/office/drawing/2014/main" id="{6C7029D9-45E1-6988-ED36-1DA4288538E8}"/>
              </a:ext>
            </a:extLst>
          </p:cNvPr>
          <p:cNvSpPr>
            <a:spLocks noGrp="1"/>
          </p:cNvSpPr>
          <p:nvPr>
            <p:ph type="subTitle" idx="1"/>
          </p:nvPr>
        </p:nvSpPr>
        <p:spPr>
          <a:xfrm>
            <a:off x="418730" y="3602038"/>
            <a:ext cx="11354538" cy="890063"/>
          </a:xfrm>
          <a:noFill/>
        </p:spPr>
        <p:style>
          <a:lnRef idx="2">
            <a:schemeClr val="accent2"/>
          </a:lnRef>
          <a:fillRef idx="1">
            <a:schemeClr val="lt1"/>
          </a:fillRef>
          <a:effectRef idx="0">
            <a:schemeClr val="accent2"/>
          </a:effectRef>
          <a:fontRef idx="minor">
            <a:schemeClr val="dk1"/>
          </a:fontRef>
        </p:style>
        <p:txBody>
          <a:bodyPr>
            <a:normAutofit/>
          </a:bodyPr>
          <a:lstStyle/>
          <a:p>
            <a:r>
              <a:rPr lang="en-GB" sz="2200" u="sng" dirty="0">
                <a:effectLst/>
                <a:latin typeface="Times New Roman" panose="02020603050405020304" pitchFamily="18" charset="0"/>
                <a:ea typeface="Calibri" panose="020F0502020204030204" pitchFamily="34" charset="0"/>
                <a:cs typeface="Iskoola Pota" panose="020B0502040204020203" pitchFamily="34" charset="0"/>
              </a:rPr>
              <a:t>A, K, M, V, Bandara</a:t>
            </a:r>
            <a:r>
              <a:rPr lang="en-GB" sz="2200" baseline="30000" dirty="0">
                <a:effectLst/>
                <a:latin typeface="Times New Roman" panose="02020603050405020304" pitchFamily="18" charset="0"/>
                <a:ea typeface="Calibri" panose="020F0502020204030204" pitchFamily="34" charset="0"/>
                <a:cs typeface="Iskoola Pota" panose="020B0502040204020203" pitchFamily="34" charset="0"/>
              </a:rPr>
              <a:t>1</a:t>
            </a:r>
            <a:r>
              <a:rPr lang="en-GB" sz="2200" dirty="0">
                <a:effectLst/>
                <a:latin typeface="Times New Roman" panose="02020603050405020304" pitchFamily="18" charset="0"/>
                <a:ea typeface="Calibri" panose="020F0502020204030204" pitchFamily="34" charset="0"/>
                <a:cs typeface="Iskoola Pota" panose="020B0502040204020203" pitchFamily="34" charset="0"/>
              </a:rPr>
              <a:t>, M. Esham</a:t>
            </a:r>
            <a:r>
              <a:rPr lang="en-GB" sz="2200" baseline="30000" dirty="0">
                <a:effectLst/>
                <a:latin typeface="Times New Roman" panose="02020603050405020304" pitchFamily="18" charset="0"/>
                <a:ea typeface="Calibri" panose="020F0502020204030204" pitchFamily="34" charset="0"/>
                <a:cs typeface="Iskoola Pota" panose="020B0502040204020203" pitchFamily="34" charset="0"/>
              </a:rPr>
              <a:t>1</a:t>
            </a:r>
            <a:r>
              <a:rPr lang="en-GB" sz="2200" dirty="0">
                <a:effectLst/>
                <a:latin typeface="Times New Roman" panose="02020603050405020304" pitchFamily="18" charset="0"/>
                <a:ea typeface="Calibri" panose="020F0502020204030204" pitchFamily="34" charset="0"/>
                <a:cs typeface="Iskoola Pota" panose="020B0502040204020203" pitchFamily="34" charset="0"/>
              </a:rPr>
              <a:t> J. Abesirigunawardhana</a:t>
            </a:r>
            <a:r>
              <a:rPr lang="en-GB" sz="2200" baseline="30000" dirty="0">
                <a:effectLst/>
                <a:latin typeface="Times New Roman" panose="02020603050405020304" pitchFamily="18" charset="0"/>
                <a:ea typeface="Calibri" panose="020F0502020204030204" pitchFamily="34" charset="0"/>
                <a:cs typeface="Iskoola Pota" panose="020B0502040204020203" pitchFamily="34" charset="0"/>
              </a:rPr>
              <a:t>2</a:t>
            </a:r>
            <a:endParaRPr lang="en-US" sz="2200" dirty="0">
              <a:solidFill>
                <a:schemeClr val="tx1">
                  <a:lumMod val="65000"/>
                  <a:lumOff val="35000"/>
                </a:schemeClr>
              </a:solidFill>
            </a:endParaRPr>
          </a:p>
        </p:txBody>
      </p:sp>
      <p:sp>
        <p:nvSpPr>
          <p:cNvPr id="5" name="Slide Number Placeholder 4">
            <a:extLst>
              <a:ext uri="{FF2B5EF4-FFF2-40B4-BE49-F238E27FC236}">
                <a16:creationId xmlns:a16="http://schemas.microsoft.com/office/drawing/2014/main" id="{ABC4BB5B-09EB-1B3A-429A-B87F5F1A078E}"/>
              </a:ext>
            </a:extLst>
          </p:cNvPr>
          <p:cNvSpPr>
            <a:spLocks noGrp="1"/>
          </p:cNvSpPr>
          <p:nvPr>
            <p:ph type="sldNum" sz="quarter" idx="12"/>
          </p:nvPr>
        </p:nvSpPr>
        <p:spPr/>
        <p:txBody>
          <a:bodyPr/>
          <a:lstStyle/>
          <a:p>
            <a:fld id="{48FC179B-E1DC-44DF-B0E4-66A8D350C2BE}" type="slidenum">
              <a:rPr lang="en-US" smtClean="0"/>
              <a:t>1</a:t>
            </a:fld>
            <a:endParaRPr lang="en-US" dirty="0"/>
          </a:p>
        </p:txBody>
      </p:sp>
      <p:sp>
        <p:nvSpPr>
          <p:cNvPr id="8" name="Subtitle 2">
            <a:extLst>
              <a:ext uri="{FF2B5EF4-FFF2-40B4-BE49-F238E27FC236}">
                <a16:creationId xmlns:a16="http://schemas.microsoft.com/office/drawing/2014/main" id="{4B152B19-860D-D292-3F8A-1BA2E3F4049A}"/>
              </a:ext>
            </a:extLst>
          </p:cNvPr>
          <p:cNvSpPr txBox="1">
            <a:spLocks/>
          </p:cNvSpPr>
          <p:nvPr/>
        </p:nvSpPr>
        <p:spPr>
          <a:xfrm>
            <a:off x="418730" y="4611796"/>
            <a:ext cx="11354538" cy="890063"/>
          </a:xfrm>
          <a:prstGeom prst="rect">
            <a:avLst/>
          </a:prstGeom>
          <a:noFill/>
        </p:spPr>
        <p:style>
          <a:lnRef idx="2">
            <a:schemeClr val="accent2"/>
          </a:lnRef>
          <a:fillRef idx="1">
            <a:schemeClr val="lt1"/>
          </a:fillRef>
          <a:effectRef idx="0">
            <a:schemeClr val="accent2"/>
          </a:effectRef>
          <a:fontRef idx="minor">
            <a:schemeClr val="dk1"/>
          </a:fontRef>
        </p:style>
        <p:txBody>
          <a:bodyPr vert="horz" lIns="91440" tIns="45720" rIns="91440" bIns="45720" rtlCol="0">
            <a:normAutofit fontScale="850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4000" kern="1200">
                <a:solidFill>
                  <a:schemeClr val="dk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dk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dk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9pPr>
          </a:lstStyle>
          <a:p>
            <a:pPr marL="0" marR="0" algn="ctr">
              <a:lnSpc>
                <a:spcPct val="107000"/>
              </a:lnSpc>
              <a:spcBef>
                <a:spcPts val="0"/>
              </a:spcBef>
              <a:spcAft>
                <a:spcPts val="800"/>
              </a:spcAft>
            </a:pPr>
            <a:r>
              <a:rPr lang="en-GB" sz="1800" i="1" baseline="30000" dirty="0">
                <a:effectLst/>
                <a:latin typeface="Times New Roman" panose="02020603050405020304" pitchFamily="18" charset="0"/>
                <a:ea typeface="Calibri" panose="020F0502020204030204" pitchFamily="34" charset="0"/>
                <a:cs typeface="Iskoola Pota" panose="020B0502040204020203" pitchFamily="34" charset="0"/>
              </a:rPr>
              <a:t>1</a:t>
            </a:r>
            <a:r>
              <a:rPr lang="en-GB" sz="1800" i="1" dirty="0">
                <a:effectLst/>
                <a:latin typeface="Times New Roman" panose="02020603050405020304" pitchFamily="18" charset="0"/>
                <a:ea typeface="Calibri" panose="020F0502020204030204" pitchFamily="34" charset="0"/>
                <a:cs typeface="Iskoola Pota" panose="020B0502040204020203" pitchFamily="34" charset="0"/>
              </a:rPr>
              <a:t>Department of Agribusiness Management, Faculty of Agricultural Sciences, Sabaragamuwa University of Sri Lanka, Belihuloya, Sri Lanka.</a:t>
            </a:r>
            <a:endParaRPr lang="en-US" sz="1800" dirty="0">
              <a:effectLst/>
              <a:latin typeface="Times New Roman" panose="02020603050405020304" pitchFamily="18" charset="0"/>
              <a:ea typeface="Calibri" panose="020F0502020204030204" pitchFamily="34" charset="0"/>
              <a:cs typeface="Iskoola Pota" panose="020B0502040204020203" pitchFamily="34" charset="0"/>
            </a:endParaRPr>
          </a:p>
          <a:p>
            <a:r>
              <a:rPr lang="en-GB" sz="1800" i="1" baseline="30000" dirty="0">
                <a:effectLst/>
                <a:latin typeface="Times New Roman" panose="02020603050405020304" pitchFamily="18" charset="0"/>
                <a:ea typeface="Calibri" panose="020F0502020204030204" pitchFamily="34" charset="0"/>
                <a:cs typeface="Iskoola Pota" panose="020B0502040204020203" pitchFamily="34" charset="0"/>
              </a:rPr>
              <a:t>2</a:t>
            </a:r>
            <a:r>
              <a:rPr lang="en-GB" sz="1800" i="1" dirty="0">
                <a:effectLst/>
                <a:latin typeface="Times New Roman" panose="02020603050405020304" pitchFamily="18" charset="0"/>
                <a:ea typeface="Calibri" panose="020F0502020204030204" pitchFamily="34" charset="0"/>
                <a:cs typeface="Iskoola Pota" panose="020B0502040204020203" pitchFamily="34" charset="0"/>
              </a:rPr>
              <a:t>Kahawatte plantations PLC, Pelmadulla Estate, Sri Lanka.</a:t>
            </a:r>
            <a:endParaRPr lang="en-US" sz="2400" i="1" dirty="0">
              <a:solidFill>
                <a:schemeClr val="tx1">
                  <a:lumMod val="65000"/>
                  <a:lumOff val="35000"/>
                </a:schemeClr>
              </a:solidFill>
            </a:endParaRPr>
          </a:p>
        </p:txBody>
      </p:sp>
    </p:spTree>
    <p:extLst>
      <p:ext uri="{BB962C8B-B14F-4D97-AF65-F5344CB8AC3E}">
        <p14:creationId xmlns:p14="http://schemas.microsoft.com/office/powerpoint/2010/main" val="120962549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6AA2D-EB97-F029-43DF-78A997A7827F}"/>
              </a:ext>
            </a:extLst>
          </p:cNvPr>
          <p:cNvSpPr>
            <a:spLocks noGrp="1"/>
          </p:cNvSpPr>
          <p:nvPr>
            <p:ph type="title"/>
          </p:nvPr>
        </p:nvSpPr>
        <p:spPr>
          <a:xfrm>
            <a:off x="788797" y="99791"/>
            <a:ext cx="10515600" cy="1325563"/>
          </a:xfrm>
        </p:spPr>
        <p:txBody>
          <a:bodyPr>
            <a:normAutofit/>
          </a:bodyPr>
          <a:lstStyle/>
          <a:p>
            <a:pPr algn="ctr"/>
            <a:r>
              <a:rPr lang="en-US" sz="4400" u="sng" dirty="0"/>
              <a:t>Conceptual framework </a:t>
            </a:r>
          </a:p>
        </p:txBody>
      </p:sp>
      <p:sp>
        <p:nvSpPr>
          <p:cNvPr id="4" name="Slide Number Placeholder 3">
            <a:extLst>
              <a:ext uri="{FF2B5EF4-FFF2-40B4-BE49-F238E27FC236}">
                <a16:creationId xmlns:a16="http://schemas.microsoft.com/office/drawing/2014/main" id="{C7CA4BE0-3BD5-3B8C-61F4-12E8D4FDDB15}"/>
              </a:ext>
            </a:extLst>
          </p:cNvPr>
          <p:cNvSpPr>
            <a:spLocks noGrp="1"/>
          </p:cNvSpPr>
          <p:nvPr>
            <p:ph type="sldNum" sz="quarter" idx="12"/>
          </p:nvPr>
        </p:nvSpPr>
        <p:spPr>
          <a:xfrm>
            <a:off x="9338569" y="6492875"/>
            <a:ext cx="2743200" cy="365125"/>
          </a:xfrm>
        </p:spPr>
        <p:txBody>
          <a:bodyPr/>
          <a:lstStyle/>
          <a:p>
            <a:fld id="{48FC179B-E1DC-44DF-B0E4-66A8D350C2BE}" type="slidenum">
              <a:rPr lang="en-US" smtClean="0"/>
              <a:t>10</a:t>
            </a:fld>
            <a:endParaRPr lang="en-US"/>
          </a:p>
        </p:txBody>
      </p:sp>
      <p:grpSp>
        <p:nvGrpSpPr>
          <p:cNvPr id="8" name="Group 7">
            <a:extLst>
              <a:ext uri="{FF2B5EF4-FFF2-40B4-BE49-F238E27FC236}">
                <a16:creationId xmlns:a16="http://schemas.microsoft.com/office/drawing/2014/main" id="{63452D17-8B75-794D-34E5-7230AB14E3AD}"/>
              </a:ext>
            </a:extLst>
          </p:cNvPr>
          <p:cNvGrpSpPr/>
          <p:nvPr/>
        </p:nvGrpSpPr>
        <p:grpSpPr>
          <a:xfrm>
            <a:off x="1196092" y="1480092"/>
            <a:ext cx="10157708" cy="4631148"/>
            <a:chOff x="224283" y="690624"/>
            <a:chExt cx="8774672" cy="4361355"/>
          </a:xfrm>
        </p:grpSpPr>
        <p:sp>
          <p:nvSpPr>
            <p:cNvPr id="9" name="Rectangle: Rounded Corners 8">
              <a:extLst>
                <a:ext uri="{FF2B5EF4-FFF2-40B4-BE49-F238E27FC236}">
                  <a16:creationId xmlns:a16="http://schemas.microsoft.com/office/drawing/2014/main" id="{EFAD30E3-2A66-403A-193C-47A5B45AC635}"/>
                </a:ext>
              </a:extLst>
            </p:cNvPr>
            <p:cNvSpPr/>
            <p:nvPr/>
          </p:nvSpPr>
          <p:spPr>
            <a:xfrm>
              <a:off x="349200" y="1168520"/>
              <a:ext cx="2956560" cy="1178540"/>
            </a:xfrm>
            <a:prstGeom prst="roundRect">
              <a:avLst/>
            </a:prstGeom>
            <a:noFill/>
            <a:ln w="762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accent2">
                      <a:lumMod val="50000"/>
                    </a:schemeClr>
                  </a:solidFill>
                </a:rPr>
                <a:t>Made tea out turn</a:t>
              </a:r>
            </a:p>
          </p:txBody>
        </p:sp>
        <p:sp>
          <p:nvSpPr>
            <p:cNvPr id="10" name="Rectangle: Rounded Corners 9">
              <a:extLst>
                <a:ext uri="{FF2B5EF4-FFF2-40B4-BE49-F238E27FC236}">
                  <a16:creationId xmlns:a16="http://schemas.microsoft.com/office/drawing/2014/main" id="{0C54C3BD-F530-CAC3-E6FD-87876389192A}"/>
                </a:ext>
              </a:extLst>
            </p:cNvPr>
            <p:cNvSpPr/>
            <p:nvPr/>
          </p:nvSpPr>
          <p:spPr>
            <a:xfrm>
              <a:off x="5103106" y="1143515"/>
              <a:ext cx="3889195" cy="523220"/>
            </a:xfrm>
            <a:prstGeom prst="roundRect">
              <a:avLst/>
            </a:prstGeom>
            <a:noFill/>
            <a:ln w="762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accent2">
                      <a:lumMod val="50000"/>
                    </a:schemeClr>
                  </a:solidFill>
                </a:rPr>
                <a:t>Firewood</a:t>
              </a:r>
              <a:r>
                <a:rPr lang="en-US" dirty="0"/>
                <a:t> </a:t>
              </a:r>
            </a:p>
          </p:txBody>
        </p:sp>
        <p:sp>
          <p:nvSpPr>
            <p:cNvPr id="11" name="Rectangle: Rounded Corners 10">
              <a:extLst>
                <a:ext uri="{FF2B5EF4-FFF2-40B4-BE49-F238E27FC236}">
                  <a16:creationId xmlns:a16="http://schemas.microsoft.com/office/drawing/2014/main" id="{A0FA658B-D334-4BA4-C5C5-746C29C9E0C8}"/>
                </a:ext>
              </a:extLst>
            </p:cNvPr>
            <p:cNvSpPr/>
            <p:nvPr/>
          </p:nvSpPr>
          <p:spPr>
            <a:xfrm>
              <a:off x="5103106" y="1776975"/>
              <a:ext cx="3895848" cy="523220"/>
            </a:xfrm>
            <a:prstGeom prst="roundRect">
              <a:avLst/>
            </a:prstGeom>
            <a:noFill/>
            <a:ln w="762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accent2">
                      <a:lumMod val="50000"/>
                    </a:schemeClr>
                  </a:solidFill>
                </a:rPr>
                <a:t>Electricity</a:t>
              </a:r>
              <a:endParaRPr lang="en-US" b="1" dirty="0">
                <a:solidFill>
                  <a:schemeClr val="accent2">
                    <a:lumMod val="50000"/>
                  </a:schemeClr>
                </a:solidFill>
              </a:endParaRPr>
            </a:p>
          </p:txBody>
        </p:sp>
        <p:sp>
          <p:nvSpPr>
            <p:cNvPr id="12" name="Rectangle: Rounded Corners 11">
              <a:extLst>
                <a:ext uri="{FF2B5EF4-FFF2-40B4-BE49-F238E27FC236}">
                  <a16:creationId xmlns:a16="http://schemas.microsoft.com/office/drawing/2014/main" id="{728DD7EC-447B-6DDD-BA8F-9480D333D2BE}"/>
                </a:ext>
              </a:extLst>
            </p:cNvPr>
            <p:cNvSpPr/>
            <p:nvPr/>
          </p:nvSpPr>
          <p:spPr>
            <a:xfrm>
              <a:off x="5109759" y="3044300"/>
              <a:ext cx="3889196" cy="523220"/>
            </a:xfrm>
            <a:prstGeom prst="roundRect">
              <a:avLst/>
            </a:prstGeom>
            <a:noFill/>
            <a:ln w="762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accent2">
                      <a:lumMod val="50000"/>
                    </a:schemeClr>
                  </a:solidFill>
                </a:rPr>
                <a:t>Refused tea</a:t>
              </a:r>
            </a:p>
          </p:txBody>
        </p:sp>
        <p:sp>
          <p:nvSpPr>
            <p:cNvPr id="13" name="Rectangle: Rounded Corners 12">
              <a:extLst>
                <a:ext uri="{FF2B5EF4-FFF2-40B4-BE49-F238E27FC236}">
                  <a16:creationId xmlns:a16="http://schemas.microsoft.com/office/drawing/2014/main" id="{ADEC711C-A70B-A656-5822-02D669B17898}"/>
                </a:ext>
              </a:extLst>
            </p:cNvPr>
            <p:cNvSpPr/>
            <p:nvPr/>
          </p:nvSpPr>
          <p:spPr>
            <a:xfrm>
              <a:off x="5103106" y="2418310"/>
              <a:ext cx="3895849" cy="523220"/>
            </a:xfrm>
            <a:prstGeom prst="roundRect">
              <a:avLst/>
            </a:prstGeom>
            <a:noFill/>
            <a:ln w="762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accent2">
                      <a:lumMod val="50000"/>
                    </a:schemeClr>
                  </a:solidFill>
                </a:rPr>
                <a:t>Rainfall</a:t>
              </a:r>
              <a:endParaRPr lang="en-US" b="1" dirty="0">
                <a:solidFill>
                  <a:schemeClr val="accent2">
                    <a:lumMod val="50000"/>
                  </a:schemeClr>
                </a:solidFill>
              </a:endParaRPr>
            </a:p>
          </p:txBody>
        </p:sp>
        <p:sp>
          <p:nvSpPr>
            <p:cNvPr id="14" name="Rectangle: Rounded Corners 13">
              <a:extLst>
                <a:ext uri="{FF2B5EF4-FFF2-40B4-BE49-F238E27FC236}">
                  <a16:creationId xmlns:a16="http://schemas.microsoft.com/office/drawing/2014/main" id="{F4E504DA-4B33-BD8C-C2E5-DC68E185D761}"/>
                </a:ext>
              </a:extLst>
            </p:cNvPr>
            <p:cNvSpPr/>
            <p:nvPr/>
          </p:nvSpPr>
          <p:spPr>
            <a:xfrm>
              <a:off x="5109759" y="4296280"/>
              <a:ext cx="3889196" cy="523220"/>
            </a:xfrm>
            <a:prstGeom prst="roundRect">
              <a:avLst/>
            </a:prstGeom>
            <a:noFill/>
            <a:ln w="762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err="1">
                  <a:solidFill>
                    <a:schemeClr val="accent2">
                      <a:lumMod val="50000"/>
                    </a:schemeClr>
                  </a:solidFill>
                </a:rPr>
                <a:t>Labour</a:t>
              </a:r>
              <a:endParaRPr lang="en-US" b="1" dirty="0">
                <a:solidFill>
                  <a:schemeClr val="accent2">
                    <a:lumMod val="50000"/>
                  </a:schemeClr>
                </a:solidFill>
              </a:endParaRPr>
            </a:p>
          </p:txBody>
        </p:sp>
        <p:sp>
          <p:nvSpPr>
            <p:cNvPr id="15" name="Rectangle: Rounded Corners 14">
              <a:extLst>
                <a:ext uri="{FF2B5EF4-FFF2-40B4-BE49-F238E27FC236}">
                  <a16:creationId xmlns:a16="http://schemas.microsoft.com/office/drawing/2014/main" id="{B0418AC1-A9FE-4B60-C79C-5DA30FB1A63B}"/>
                </a:ext>
              </a:extLst>
            </p:cNvPr>
            <p:cNvSpPr/>
            <p:nvPr/>
          </p:nvSpPr>
          <p:spPr>
            <a:xfrm>
              <a:off x="5109759" y="3670290"/>
              <a:ext cx="3889196" cy="523220"/>
            </a:xfrm>
            <a:prstGeom prst="roundRect">
              <a:avLst/>
            </a:prstGeom>
            <a:noFill/>
            <a:ln w="762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accent2">
                      <a:lumMod val="50000"/>
                    </a:schemeClr>
                  </a:solidFill>
                </a:rPr>
                <a:t>Ratio of factory running capacity / full capacity </a:t>
              </a:r>
            </a:p>
          </p:txBody>
        </p:sp>
        <p:sp>
          <p:nvSpPr>
            <p:cNvPr id="16" name="Rectangle: Rounded Corners 15">
              <a:extLst>
                <a:ext uri="{FF2B5EF4-FFF2-40B4-BE49-F238E27FC236}">
                  <a16:creationId xmlns:a16="http://schemas.microsoft.com/office/drawing/2014/main" id="{F53ADE35-546D-6C14-099A-37AFEDF6220D}"/>
                </a:ext>
              </a:extLst>
            </p:cNvPr>
            <p:cNvSpPr/>
            <p:nvPr/>
          </p:nvSpPr>
          <p:spPr>
            <a:xfrm>
              <a:off x="349200" y="2497095"/>
              <a:ext cx="2956560" cy="732870"/>
            </a:xfrm>
            <a:prstGeom prst="roundRect">
              <a:avLst/>
            </a:prstGeom>
            <a:noFill/>
            <a:ln w="762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err="1">
                  <a:solidFill>
                    <a:schemeClr val="accent2">
                      <a:lumMod val="50000"/>
                    </a:schemeClr>
                  </a:solidFill>
                </a:rPr>
                <a:t>Labour</a:t>
              </a:r>
              <a:r>
                <a:rPr lang="en-US" sz="1600" b="1" dirty="0">
                  <a:solidFill>
                    <a:schemeClr val="accent2">
                      <a:lumMod val="50000"/>
                    </a:schemeClr>
                  </a:solidFill>
                </a:rPr>
                <a:t> productivity</a:t>
              </a:r>
              <a:endParaRPr lang="en-US" b="1" dirty="0">
                <a:solidFill>
                  <a:schemeClr val="accent2">
                    <a:lumMod val="50000"/>
                  </a:schemeClr>
                </a:solidFill>
              </a:endParaRPr>
            </a:p>
          </p:txBody>
        </p:sp>
        <p:sp>
          <p:nvSpPr>
            <p:cNvPr id="17" name="Rectangle: Rounded Corners 16">
              <a:extLst>
                <a:ext uri="{FF2B5EF4-FFF2-40B4-BE49-F238E27FC236}">
                  <a16:creationId xmlns:a16="http://schemas.microsoft.com/office/drawing/2014/main" id="{E592D33E-FDE7-B36F-6A29-94AD34773BE9}"/>
                </a:ext>
              </a:extLst>
            </p:cNvPr>
            <p:cNvSpPr/>
            <p:nvPr/>
          </p:nvSpPr>
          <p:spPr>
            <a:xfrm>
              <a:off x="224283" y="3757166"/>
              <a:ext cx="4642606" cy="1294813"/>
            </a:xfrm>
            <a:prstGeom prst="roundRect">
              <a:avLst/>
            </a:prstGeom>
            <a:solidFill>
              <a:schemeClr val="accent4">
                <a:lumMod val="20000"/>
                <a:lumOff val="80000"/>
              </a:schemeClr>
            </a:solid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b="1" dirty="0">
                  <a:solidFill>
                    <a:schemeClr val="tx2">
                      <a:lumMod val="10000"/>
                    </a:schemeClr>
                  </a:solidFill>
                </a:rPr>
                <a:t>Job knowledge</a:t>
              </a:r>
            </a:p>
            <a:p>
              <a:pPr marL="285750" indent="-285750">
                <a:buFont typeface="Arial" panose="020B0604020202020204" pitchFamily="34" charset="0"/>
                <a:buChar char="•"/>
              </a:pPr>
              <a:r>
                <a:rPr lang="en-US" b="1" dirty="0">
                  <a:solidFill>
                    <a:schemeClr val="tx2">
                      <a:lumMod val="10000"/>
                    </a:schemeClr>
                  </a:solidFill>
                </a:rPr>
                <a:t>Planning and problem solving</a:t>
              </a:r>
            </a:p>
            <a:p>
              <a:pPr marL="285750" indent="-285750">
                <a:buFont typeface="Arial" panose="020B0604020202020204" pitchFamily="34" charset="0"/>
                <a:buChar char="•"/>
              </a:pPr>
              <a:r>
                <a:rPr lang="en-US" b="1" dirty="0">
                  <a:solidFill>
                    <a:schemeClr val="tx2">
                      <a:lumMod val="10000"/>
                    </a:schemeClr>
                  </a:solidFill>
                </a:rPr>
                <a:t>Training programs. </a:t>
              </a:r>
            </a:p>
            <a:p>
              <a:pPr marL="285750" indent="-285750">
                <a:buFont typeface="Arial" panose="020B0604020202020204" pitchFamily="34" charset="0"/>
                <a:buChar char="•"/>
              </a:pPr>
              <a:r>
                <a:rPr lang="en-US" b="1" dirty="0">
                  <a:solidFill>
                    <a:schemeClr val="tx2">
                      <a:lumMod val="10000"/>
                    </a:schemeClr>
                  </a:solidFill>
                </a:rPr>
                <a:t>New technology and machinery</a:t>
              </a:r>
            </a:p>
          </p:txBody>
        </p:sp>
        <p:sp>
          <p:nvSpPr>
            <p:cNvPr id="18" name="Arrow: Right 17">
              <a:extLst>
                <a:ext uri="{FF2B5EF4-FFF2-40B4-BE49-F238E27FC236}">
                  <a16:creationId xmlns:a16="http://schemas.microsoft.com/office/drawing/2014/main" id="{CCD7AD7B-2616-858B-225B-803B2CE15DE8}"/>
                </a:ext>
              </a:extLst>
            </p:cNvPr>
            <p:cNvSpPr/>
            <p:nvPr/>
          </p:nvSpPr>
          <p:spPr>
            <a:xfrm rot="10800000">
              <a:off x="3454346" y="1646350"/>
              <a:ext cx="1412543" cy="261610"/>
            </a:xfrm>
            <a:prstGeom prst="rightArrow">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Arrow: Right 18">
              <a:extLst>
                <a:ext uri="{FF2B5EF4-FFF2-40B4-BE49-F238E27FC236}">
                  <a16:creationId xmlns:a16="http://schemas.microsoft.com/office/drawing/2014/main" id="{04B5824D-9A82-E7BB-0067-83144B1842F0}"/>
                </a:ext>
              </a:extLst>
            </p:cNvPr>
            <p:cNvSpPr/>
            <p:nvPr/>
          </p:nvSpPr>
          <p:spPr>
            <a:xfrm rot="14213200">
              <a:off x="1192284" y="3396556"/>
              <a:ext cx="356392" cy="261610"/>
            </a:xfrm>
            <a:prstGeom prst="rightArrow">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77EEED6-142A-A50C-E714-ADACF80CEFD7}"/>
                </a:ext>
              </a:extLst>
            </p:cNvPr>
            <p:cNvSpPr txBox="1"/>
            <p:nvPr/>
          </p:nvSpPr>
          <p:spPr>
            <a:xfrm>
              <a:off x="5340300" y="690624"/>
              <a:ext cx="2865120" cy="369332"/>
            </a:xfrm>
            <a:prstGeom prst="rect">
              <a:avLst/>
            </a:prstGeom>
            <a:noFill/>
          </p:spPr>
          <p:txBody>
            <a:bodyPr wrap="square" rtlCol="0">
              <a:spAutoFit/>
            </a:bodyPr>
            <a:lstStyle/>
            <a:p>
              <a:pPr algn="ctr"/>
              <a:r>
                <a:rPr lang="en-US" sz="1800" u="sng" dirty="0"/>
                <a:t>Independent variables</a:t>
              </a:r>
            </a:p>
          </p:txBody>
        </p:sp>
        <p:sp>
          <p:nvSpPr>
            <p:cNvPr id="21" name="TextBox 20">
              <a:extLst>
                <a:ext uri="{FF2B5EF4-FFF2-40B4-BE49-F238E27FC236}">
                  <a16:creationId xmlns:a16="http://schemas.microsoft.com/office/drawing/2014/main" id="{ABCC93DE-A3D2-C31D-8420-91EBF29DEFCB}"/>
                </a:ext>
              </a:extLst>
            </p:cNvPr>
            <p:cNvSpPr txBox="1"/>
            <p:nvPr/>
          </p:nvSpPr>
          <p:spPr>
            <a:xfrm>
              <a:off x="285404" y="726869"/>
              <a:ext cx="2865120" cy="338554"/>
            </a:xfrm>
            <a:prstGeom prst="rect">
              <a:avLst/>
            </a:prstGeom>
            <a:noFill/>
          </p:spPr>
          <p:txBody>
            <a:bodyPr wrap="square" rtlCol="0">
              <a:spAutoFit/>
            </a:bodyPr>
            <a:lstStyle/>
            <a:p>
              <a:pPr algn="ctr"/>
              <a:r>
                <a:rPr lang="en-US" sz="1600" u="sng" dirty="0"/>
                <a:t>Dependent variable</a:t>
              </a:r>
            </a:p>
          </p:txBody>
        </p:sp>
        <p:sp>
          <p:nvSpPr>
            <p:cNvPr id="22" name="TextBox 21">
              <a:extLst>
                <a:ext uri="{FF2B5EF4-FFF2-40B4-BE49-F238E27FC236}">
                  <a16:creationId xmlns:a16="http://schemas.microsoft.com/office/drawing/2014/main" id="{D210AB40-F36F-4F7D-97D5-B4C18531DB80}"/>
                </a:ext>
              </a:extLst>
            </p:cNvPr>
            <p:cNvSpPr txBox="1"/>
            <p:nvPr/>
          </p:nvSpPr>
          <p:spPr>
            <a:xfrm>
              <a:off x="1540492" y="3380001"/>
              <a:ext cx="2484120" cy="369332"/>
            </a:xfrm>
            <a:prstGeom prst="rect">
              <a:avLst/>
            </a:prstGeom>
            <a:noFill/>
          </p:spPr>
          <p:txBody>
            <a:bodyPr wrap="square" rtlCol="0">
              <a:spAutoFit/>
            </a:bodyPr>
            <a:lstStyle/>
            <a:p>
              <a:pPr algn="ctr"/>
              <a:r>
                <a:rPr lang="en-US" sz="1800" u="sng" dirty="0"/>
                <a:t>Independent variables</a:t>
              </a:r>
            </a:p>
          </p:txBody>
        </p:sp>
      </p:grpSp>
    </p:spTree>
    <p:extLst>
      <p:ext uri="{BB962C8B-B14F-4D97-AF65-F5344CB8AC3E}">
        <p14:creationId xmlns:p14="http://schemas.microsoft.com/office/powerpoint/2010/main" val="109084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9075688-E35E-E852-13C6-D3F4FF94435E}"/>
              </a:ext>
            </a:extLst>
          </p:cNvPr>
          <p:cNvSpPr>
            <a:spLocks noGrp="1"/>
          </p:cNvSpPr>
          <p:nvPr>
            <p:ph type="sldNum" sz="quarter" idx="12"/>
          </p:nvPr>
        </p:nvSpPr>
        <p:spPr/>
        <p:txBody>
          <a:bodyPr/>
          <a:lstStyle/>
          <a:p>
            <a:fld id="{48FC179B-E1DC-44DF-B0E4-66A8D350C2BE}" type="slidenum">
              <a:rPr lang="en-US" smtClean="0"/>
              <a:t>11</a:t>
            </a:fld>
            <a:endParaRPr lang="en-US"/>
          </a:p>
        </p:txBody>
      </p:sp>
      <p:sp>
        <p:nvSpPr>
          <p:cNvPr id="3" name="Google Shape;169;p20">
            <a:extLst>
              <a:ext uri="{FF2B5EF4-FFF2-40B4-BE49-F238E27FC236}">
                <a16:creationId xmlns:a16="http://schemas.microsoft.com/office/drawing/2014/main" id="{53AB8474-F16A-F4AC-8AA0-848B38AE7577}"/>
              </a:ext>
            </a:extLst>
          </p:cNvPr>
          <p:cNvSpPr/>
          <p:nvPr/>
        </p:nvSpPr>
        <p:spPr>
          <a:xfrm>
            <a:off x="7559041" y="0"/>
            <a:ext cx="4632959" cy="6598919"/>
          </a:xfrm>
          <a:custGeom>
            <a:avLst/>
            <a:gdLst/>
            <a:ahLst/>
            <a:cxnLst/>
            <a:rect l="l" t="t" r="r" b="b"/>
            <a:pathLst>
              <a:path w="4802188" h="6858000" extrusionOk="0">
                <a:moveTo>
                  <a:pt x="0" y="0"/>
                </a:moveTo>
                <a:lnTo>
                  <a:pt x="4802188" y="0"/>
                </a:lnTo>
                <a:lnTo>
                  <a:pt x="4802188" y="6858000"/>
                </a:lnTo>
                <a:lnTo>
                  <a:pt x="0" y="6858000"/>
                </a:lnTo>
                <a:lnTo>
                  <a:pt x="4763" y="6791325"/>
                </a:lnTo>
                <a:lnTo>
                  <a:pt x="12700" y="6735762"/>
                </a:lnTo>
                <a:lnTo>
                  <a:pt x="22225" y="6683375"/>
                </a:lnTo>
                <a:lnTo>
                  <a:pt x="38100" y="6640512"/>
                </a:lnTo>
                <a:lnTo>
                  <a:pt x="53975" y="6597650"/>
                </a:lnTo>
                <a:lnTo>
                  <a:pt x="73025" y="6561137"/>
                </a:lnTo>
                <a:lnTo>
                  <a:pt x="92075" y="6523037"/>
                </a:lnTo>
                <a:lnTo>
                  <a:pt x="109538" y="6488112"/>
                </a:lnTo>
                <a:lnTo>
                  <a:pt x="127000" y="6448425"/>
                </a:lnTo>
                <a:lnTo>
                  <a:pt x="142875" y="6407150"/>
                </a:lnTo>
                <a:lnTo>
                  <a:pt x="157163" y="6361112"/>
                </a:lnTo>
                <a:lnTo>
                  <a:pt x="168275" y="6311900"/>
                </a:lnTo>
                <a:lnTo>
                  <a:pt x="176213" y="6251575"/>
                </a:lnTo>
                <a:lnTo>
                  <a:pt x="179388" y="6183312"/>
                </a:lnTo>
                <a:lnTo>
                  <a:pt x="176213" y="6113462"/>
                </a:lnTo>
                <a:lnTo>
                  <a:pt x="168275" y="6056312"/>
                </a:lnTo>
                <a:lnTo>
                  <a:pt x="157163" y="6003925"/>
                </a:lnTo>
                <a:lnTo>
                  <a:pt x="142875" y="5956300"/>
                </a:lnTo>
                <a:lnTo>
                  <a:pt x="127000" y="5915025"/>
                </a:lnTo>
                <a:lnTo>
                  <a:pt x="107950" y="5876925"/>
                </a:lnTo>
                <a:lnTo>
                  <a:pt x="88900" y="5840412"/>
                </a:lnTo>
                <a:lnTo>
                  <a:pt x="69850" y="5802312"/>
                </a:lnTo>
                <a:lnTo>
                  <a:pt x="52388" y="5762625"/>
                </a:lnTo>
                <a:lnTo>
                  <a:pt x="34925" y="5721350"/>
                </a:lnTo>
                <a:lnTo>
                  <a:pt x="20638" y="5675312"/>
                </a:lnTo>
                <a:lnTo>
                  <a:pt x="11113" y="5622925"/>
                </a:lnTo>
                <a:lnTo>
                  <a:pt x="1588" y="5562600"/>
                </a:lnTo>
                <a:lnTo>
                  <a:pt x="0" y="5494337"/>
                </a:lnTo>
                <a:lnTo>
                  <a:pt x="1588" y="5426075"/>
                </a:lnTo>
                <a:lnTo>
                  <a:pt x="11113" y="5365750"/>
                </a:lnTo>
                <a:lnTo>
                  <a:pt x="20638" y="5313362"/>
                </a:lnTo>
                <a:lnTo>
                  <a:pt x="34925" y="5268912"/>
                </a:lnTo>
                <a:lnTo>
                  <a:pt x="52388" y="5226050"/>
                </a:lnTo>
                <a:lnTo>
                  <a:pt x="69850" y="5186362"/>
                </a:lnTo>
                <a:lnTo>
                  <a:pt x="88900" y="5149850"/>
                </a:lnTo>
                <a:lnTo>
                  <a:pt x="107950" y="5114925"/>
                </a:lnTo>
                <a:lnTo>
                  <a:pt x="127000" y="5075237"/>
                </a:lnTo>
                <a:lnTo>
                  <a:pt x="142875" y="5033962"/>
                </a:lnTo>
                <a:lnTo>
                  <a:pt x="157163" y="4987925"/>
                </a:lnTo>
                <a:lnTo>
                  <a:pt x="168275" y="4935537"/>
                </a:lnTo>
                <a:lnTo>
                  <a:pt x="176213" y="4875212"/>
                </a:lnTo>
                <a:lnTo>
                  <a:pt x="179388" y="4806950"/>
                </a:lnTo>
                <a:lnTo>
                  <a:pt x="176213" y="4738687"/>
                </a:lnTo>
                <a:lnTo>
                  <a:pt x="168275" y="4678362"/>
                </a:lnTo>
                <a:lnTo>
                  <a:pt x="157163" y="4625975"/>
                </a:lnTo>
                <a:lnTo>
                  <a:pt x="142875" y="4579937"/>
                </a:lnTo>
                <a:lnTo>
                  <a:pt x="127000" y="4537075"/>
                </a:lnTo>
                <a:lnTo>
                  <a:pt x="107950" y="4498975"/>
                </a:lnTo>
                <a:lnTo>
                  <a:pt x="69850" y="4424362"/>
                </a:lnTo>
                <a:lnTo>
                  <a:pt x="52388" y="4386262"/>
                </a:lnTo>
                <a:lnTo>
                  <a:pt x="34925" y="4343400"/>
                </a:lnTo>
                <a:lnTo>
                  <a:pt x="20638" y="4297362"/>
                </a:lnTo>
                <a:lnTo>
                  <a:pt x="11113" y="4244975"/>
                </a:lnTo>
                <a:lnTo>
                  <a:pt x="1588" y="4186237"/>
                </a:lnTo>
                <a:lnTo>
                  <a:pt x="0" y="4116387"/>
                </a:lnTo>
                <a:lnTo>
                  <a:pt x="1588" y="4048125"/>
                </a:lnTo>
                <a:lnTo>
                  <a:pt x="11113" y="3987800"/>
                </a:lnTo>
                <a:lnTo>
                  <a:pt x="20638" y="3935412"/>
                </a:lnTo>
                <a:lnTo>
                  <a:pt x="34925" y="3890962"/>
                </a:lnTo>
                <a:lnTo>
                  <a:pt x="52388" y="3848100"/>
                </a:lnTo>
                <a:lnTo>
                  <a:pt x="69850" y="3811587"/>
                </a:lnTo>
                <a:lnTo>
                  <a:pt x="107950" y="3736975"/>
                </a:lnTo>
                <a:lnTo>
                  <a:pt x="127000" y="3697287"/>
                </a:lnTo>
                <a:lnTo>
                  <a:pt x="142875" y="3656012"/>
                </a:lnTo>
                <a:lnTo>
                  <a:pt x="157163" y="3609975"/>
                </a:lnTo>
                <a:lnTo>
                  <a:pt x="168275" y="3557587"/>
                </a:lnTo>
                <a:lnTo>
                  <a:pt x="176213" y="3497262"/>
                </a:lnTo>
                <a:lnTo>
                  <a:pt x="179388" y="3427412"/>
                </a:lnTo>
                <a:lnTo>
                  <a:pt x="176213" y="3360737"/>
                </a:lnTo>
                <a:lnTo>
                  <a:pt x="168275" y="3300412"/>
                </a:lnTo>
                <a:lnTo>
                  <a:pt x="157163" y="3248025"/>
                </a:lnTo>
                <a:lnTo>
                  <a:pt x="142875" y="3201987"/>
                </a:lnTo>
                <a:lnTo>
                  <a:pt x="127000" y="3160712"/>
                </a:lnTo>
                <a:lnTo>
                  <a:pt x="107950" y="3121025"/>
                </a:lnTo>
                <a:lnTo>
                  <a:pt x="88900" y="3084512"/>
                </a:lnTo>
                <a:lnTo>
                  <a:pt x="69850" y="3046412"/>
                </a:lnTo>
                <a:lnTo>
                  <a:pt x="52388" y="3009900"/>
                </a:lnTo>
                <a:lnTo>
                  <a:pt x="34925" y="2967037"/>
                </a:lnTo>
                <a:lnTo>
                  <a:pt x="20638" y="2922587"/>
                </a:lnTo>
                <a:lnTo>
                  <a:pt x="11113" y="2868612"/>
                </a:lnTo>
                <a:lnTo>
                  <a:pt x="1588" y="2809875"/>
                </a:lnTo>
                <a:lnTo>
                  <a:pt x="0" y="2741612"/>
                </a:lnTo>
                <a:lnTo>
                  <a:pt x="1588" y="2671762"/>
                </a:lnTo>
                <a:lnTo>
                  <a:pt x="11113" y="2613025"/>
                </a:lnTo>
                <a:lnTo>
                  <a:pt x="20638" y="2560637"/>
                </a:lnTo>
                <a:lnTo>
                  <a:pt x="34925" y="2513012"/>
                </a:lnTo>
                <a:lnTo>
                  <a:pt x="52388" y="2471737"/>
                </a:lnTo>
                <a:lnTo>
                  <a:pt x="69850" y="2433637"/>
                </a:lnTo>
                <a:lnTo>
                  <a:pt x="88900" y="2395537"/>
                </a:lnTo>
                <a:lnTo>
                  <a:pt x="107950" y="2359025"/>
                </a:lnTo>
                <a:lnTo>
                  <a:pt x="127000" y="2319337"/>
                </a:lnTo>
                <a:lnTo>
                  <a:pt x="142875" y="2278062"/>
                </a:lnTo>
                <a:lnTo>
                  <a:pt x="157163" y="2232025"/>
                </a:lnTo>
                <a:lnTo>
                  <a:pt x="168275" y="2179637"/>
                </a:lnTo>
                <a:lnTo>
                  <a:pt x="176213" y="2119312"/>
                </a:lnTo>
                <a:lnTo>
                  <a:pt x="179388" y="2051050"/>
                </a:lnTo>
                <a:lnTo>
                  <a:pt x="176213" y="1982787"/>
                </a:lnTo>
                <a:lnTo>
                  <a:pt x="168275" y="1922462"/>
                </a:lnTo>
                <a:lnTo>
                  <a:pt x="157163" y="1870075"/>
                </a:lnTo>
                <a:lnTo>
                  <a:pt x="142875" y="1824037"/>
                </a:lnTo>
                <a:lnTo>
                  <a:pt x="127000" y="1782762"/>
                </a:lnTo>
                <a:lnTo>
                  <a:pt x="107950" y="1743075"/>
                </a:lnTo>
                <a:lnTo>
                  <a:pt x="88900" y="1708150"/>
                </a:lnTo>
                <a:lnTo>
                  <a:pt x="69850" y="1671637"/>
                </a:lnTo>
                <a:lnTo>
                  <a:pt x="52388" y="1631950"/>
                </a:lnTo>
                <a:lnTo>
                  <a:pt x="34925" y="1589087"/>
                </a:lnTo>
                <a:lnTo>
                  <a:pt x="20638" y="1544637"/>
                </a:lnTo>
                <a:lnTo>
                  <a:pt x="11113" y="1492250"/>
                </a:lnTo>
                <a:lnTo>
                  <a:pt x="1588" y="1431925"/>
                </a:lnTo>
                <a:lnTo>
                  <a:pt x="0" y="1363662"/>
                </a:lnTo>
                <a:lnTo>
                  <a:pt x="1588" y="1295400"/>
                </a:lnTo>
                <a:lnTo>
                  <a:pt x="11113" y="1235075"/>
                </a:lnTo>
                <a:lnTo>
                  <a:pt x="20638" y="1182687"/>
                </a:lnTo>
                <a:lnTo>
                  <a:pt x="34925" y="1136650"/>
                </a:lnTo>
                <a:lnTo>
                  <a:pt x="52388" y="1095375"/>
                </a:lnTo>
                <a:lnTo>
                  <a:pt x="69850" y="1055687"/>
                </a:lnTo>
                <a:lnTo>
                  <a:pt x="88900" y="1017587"/>
                </a:lnTo>
                <a:lnTo>
                  <a:pt x="107950" y="981075"/>
                </a:lnTo>
                <a:lnTo>
                  <a:pt x="127000" y="942975"/>
                </a:lnTo>
                <a:lnTo>
                  <a:pt x="142875" y="901700"/>
                </a:lnTo>
                <a:lnTo>
                  <a:pt x="157163" y="854075"/>
                </a:lnTo>
                <a:lnTo>
                  <a:pt x="168275" y="801687"/>
                </a:lnTo>
                <a:lnTo>
                  <a:pt x="176213" y="744537"/>
                </a:lnTo>
                <a:lnTo>
                  <a:pt x="179388" y="673100"/>
                </a:lnTo>
                <a:lnTo>
                  <a:pt x="176213" y="606425"/>
                </a:lnTo>
                <a:lnTo>
                  <a:pt x="168275" y="546100"/>
                </a:lnTo>
                <a:lnTo>
                  <a:pt x="157163" y="496887"/>
                </a:lnTo>
                <a:lnTo>
                  <a:pt x="142875" y="450850"/>
                </a:lnTo>
                <a:lnTo>
                  <a:pt x="127000" y="409575"/>
                </a:lnTo>
                <a:lnTo>
                  <a:pt x="109538" y="369887"/>
                </a:lnTo>
                <a:lnTo>
                  <a:pt x="92075" y="334962"/>
                </a:lnTo>
                <a:lnTo>
                  <a:pt x="73025" y="296862"/>
                </a:lnTo>
                <a:lnTo>
                  <a:pt x="53975" y="260350"/>
                </a:lnTo>
                <a:lnTo>
                  <a:pt x="38100" y="217487"/>
                </a:lnTo>
                <a:lnTo>
                  <a:pt x="22225" y="174625"/>
                </a:lnTo>
                <a:lnTo>
                  <a:pt x="12700" y="122237"/>
                </a:lnTo>
                <a:lnTo>
                  <a:pt x="4763" y="66675"/>
                </a:lnTo>
                <a:close/>
              </a:path>
            </a:pathLst>
          </a:custGeom>
          <a:solidFill>
            <a:schemeClr val="accent2">
              <a:lumMod val="75000"/>
              <a:alpha val="24710"/>
            </a:schemeClr>
          </a:solidFill>
          <a:ln>
            <a:solidFill>
              <a:schemeClr val="tx1"/>
            </a:solidFill>
          </a:ln>
        </p:spPr>
        <p:txBody>
          <a:bodyPr spcFirstLastPara="1" wrap="square" lIns="68569" tIns="34275" rIns="68569" bIns="34275" anchor="ctr" anchorCtr="0">
            <a:noAutofit/>
          </a:bodyPr>
          <a:lstStyle/>
          <a:p>
            <a:pPr algn="ctr"/>
            <a:endParaRPr sz="1350" dirty="0">
              <a:solidFill>
                <a:schemeClr val="dk1"/>
              </a:solidFill>
              <a:latin typeface="Calibri"/>
              <a:ea typeface="Calibri"/>
              <a:cs typeface="Calibri"/>
              <a:sym typeface="Calibri"/>
            </a:endParaRPr>
          </a:p>
        </p:txBody>
      </p:sp>
      <p:sp>
        <p:nvSpPr>
          <p:cNvPr id="4" name="Google Shape;170;p20">
            <a:extLst>
              <a:ext uri="{FF2B5EF4-FFF2-40B4-BE49-F238E27FC236}">
                <a16:creationId xmlns:a16="http://schemas.microsoft.com/office/drawing/2014/main" id="{400CA5CE-B412-37AE-C182-F67EE02B8F6F}"/>
              </a:ext>
            </a:extLst>
          </p:cNvPr>
          <p:cNvSpPr txBox="1"/>
          <p:nvPr/>
        </p:nvSpPr>
        <p:spPr>
          <a:xfrm>
            <a:off x="8983201" y="698611"/>
            <a:ext cx="2182500" cy="1211623"/>
          </a:xfrm>
          <a:prstGeom prst="rect">
            <a:avLst/>
          </a:prstGeom>
          <a:noFill/>
          <a:ln>
            <a:noFill/>
          </a:ln>
        </p:spPr>
        <p:txBody>
          <a:bodyPr spcFirstLastPara="1" wrap="square" lIns="68569" tIns="34275" rIns="68569" bIns="34275" anchor="t" anchorCtr="0">
            <a:normAutofit/>
          </a:bodyPr>
          <a:lstStyle/>
          <a:p>
            <a:pPr>
              <a:lnSpc>
                <a:spcPct val="90000"/>
              </a:lnSpc>
              <a:buClr>
                <a:schemeClr val="accent1"/>
              </a:buClr>
              <a:buSzPts val="4400"/>
            </a:pPr>
            <a:r>
              <a:rPr lang="en-US" sz="3300" b="1" dirty="0">
                <a:solidFill>
                  <a:schemeClr val="accent1"/>
                </a:solidFill>
                <a:latin typeface="Times New Roman" panose="02020603050405020304" pitchFamily="18" charset="0"/>
                <a:ea typeface="Calibri"/>
                <a:cs typeface="Times New Roman" panose="02020603050405020304" pitchFamily="18" charset="0"/>
                <a:sym typeface="Calibri"/>
              </a:rPr>
              <a:t> </a:t>
            </a:r>
            <a:r>
              <a:rPr lang="en-US" sz="2400" b="1" dirty="0">
                <a:solidFill>
                  <a:schemeClr val="accent1"/>
                </a:solidFill>
                <a:latin typeface="Times New Roman" panose="02020603050405020304" pitchFamily="18" charset="0"/>
                <a:ea typeface="Calibri"/>
                <a:cs typeface="Times New Roman" panose="02020603050405020304" pitchFamily="18" charset="0"/>
                <a:sym typeface="Calibri"/>
              </a:rPr>
              <a:t>  </a:t>
            </a:r>
            <a:r>
              <a:rPr lang="en-US" sz="3300" b="1" dirty="0">
                <a:solidFill>
                  <a:schemeClr val="accent6">
                    <a:lumMod val="50000"/>
                  </a:schemeClr>
                </a:solidFill>
                <a:latin typeface="Times New Roman" panose="02020603050405020304" pitchFamily="18" charset="0"/>
                <a:ea typeface="Calibri"/>
                <a:cs typeface="Times New Roman" panose="02020603050405020304" pitchFamily="18" charset="0"/>
                <a:sym typeface="Calibri"/>
              </a:rPr>
              <a:t>Study             Location</a:t>
            </a:r>
            <a:endParaRPr sz="1050" dirty="0">
              <a:solidFill>
                <a:schemeClr val="accent6">
                  <a:lumMod val="50000"/>
                </a:schemeClr>
              </a:solidFill>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ADDA8C40-06F4-A905-C951-9A410EF6F4A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0883" y="1241641"/>
            <a:ext cx="2658437" cy="177414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a:extLst>
              <a:ext uri="{FF2B5EF4-FFF2-40B4-BE49-F238E27FC236}">
                <a16:creationId xmlns:a16="http://schemas.microsoft.com/office/drawing/2014/main" id="{B84E001F-AB44-38A8-529E-E8D2F5E93E6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50623" y="1241640"/>
            <a:ext cx="2529605" cy="177414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6">
            <a:extLst>
              <a:ext uri="{FF2B5EF4-FFF2-40B4-BE49-F238E27FC236}">
                <a16:creationId xmlns:a16="http://schemas.microsoft.com/office/drawing/2014/main" id="{6BBB5138-379C-AA20-683E-83F5D54EA2F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8200" y="3239135"/>
            <a:ext cx="5823501" cy="316156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TextBox 7">
            <a:extLst>
              <a:ext uri="{FF2B5EF4-FFF2-40B4-BE49-F238E27FC236}">
                <a16:creationId xmlns:a16="http://schemas.microsoft.com/office/drawing/2014/main" id="{06442B23-DDD0-E6D7-D45A-7B2AFE708AF9}"/>
              </a:ext>
            </a:extLst>
          </p:cNvPr>
          <p:cNvSpPr txBox="1"/>
          <p:nvPr/>
        </p:nvSpPr>
        <p:spPr>
          <a:xfrm>
            <a:off x="7987063" y="2729493"/>
            <a:ext cx="2877756" cy="2031325"/>
          </a:xfrm>
          <a:prstGeom prst="rect">
            <a:avLst/>
          </a:prstGeom>
          <a:noFill/>
        </p:spPr>
        <p:txBody>
          <a:bodyPr wrap="square" rtlCol="0">
            <a:spAutoFit/>
          </a:bodyPr>
          <a:lstStyle/>
          <a:p>
            <a:r>
              <a:rPr lang="en-US" sz="2100" dirty="0">
                <a:latin typeface="Times New Roman" panose="02020603050405020304" pitchFamily="18" charset="0"/>
                <a:cs typeface="Times New Roman" panose="02020603050405020304" pitchFamily="18" charset="0"/>
              </a:rPr>
              <a:t>The study was undertaken at the Neelagama tea factory belonging to Kahawatte Plantation located in Rathnapura</a:t>
            </a:r>
          </a:p>
        </p:txBody>
      </p:sp>
      <p:sp>
        <p:nvSpPr>
          <p:cNvPr id="9" name="Slide Number Placeholder 1">
            <a:extLst>
              <a:ext uri="{FF2B5EF4-FFF2-40B4-BE49-F238E27FC236}">
                <a16:creationId xmlns:a16="http://schemas.microsoft.com/office/drawing/2014/main" id="{2D4BDE53-EA3D-1995-EB4C-05C3F1B611C8}"/>
              </a:ext>
            </a:extLst>
          </p:cNvPr>
          <p:cNvSpPr txBox="1">
            <a:spLocks/>
          </p:cNvSpPr>
          <p:nvPr/>
        </p:nvSpPr>
        <p:spPr>
          <a:xfrm>
            <a:off x="314710" y="5889909"/>
            <a:ext cx="349200" cy="350771"/>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CC3D351-52FD-4D90-9E40-35A0BAA71E32}" type="slidenum">
              <a:rPr lang="en-US" smtClean="0"/>
              <a:pPr/>
              <a:t>11</a:t>
            </a:fld>
            <a:endParaRPr lang="en-US"/>
          </a:p>
        </p:txBody>
      </p:sp>
    </p:spTree>
    <p:extLst>
      <p:ext uri="{BB962C8B-B14F-4D97-AF65-F5344CB8AC3E}">
        <p14:creationId xmlns:p14="http://schemas.microsoft.com/office/powerpoint/2010/main" val="1290174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6AA2D-EB97-F029-43DF-78A997A7827F}"/>
              </a:ext>
            </a:extLst>
          </p:cNvPr>
          <p:cNvSpPr>
            <a:spLocks noGrp="1"/>
          </p:cNvSpPr>
          <p:nvPr>
            <p:ph type="title"/>
          </p:nvPr>
        </p:nvSpPr>
        <p:spPr>
          <a:xfrm>
            <a:off x="-515185" y="2503535"/>
            <a:ext cx="10515600" cy="1325563"/>
          </a:xfrm>
        </p:spPr>
        <p:txBody>
          <a:bodyPr>
            <a:normAutofit/>
          </a:bodyPr>
          <a:lstStyle/>
          <a:p>
            <a:pPr algn="ctr"/>
            <a:r>
              <a:rPr lang="en-US" sz="4400" u="sng" dirty="0"/>
              <a:t>Results and Discussion</a:t>
            </a:r>
          </a:p>
        </p:txBody>
      </p:sp>
      <p:sp>
        <p:nvSpPr>
          <p:cNvPr id="4" name="Slide Number Placeholder 3">
            <a:extLst>
              <a:ext uri="{FF2B5EF4-FFF2-40B4-BE49-F238E27FC236}">
                <a16:creationId xmlns:a16="http://schemas.microsoft.com/office/drawing/2014/main" id="{C7CA4BE0-3BD5-3B8C-61F4-12E8D4FDDB15}"/>
              </a:ext>
            </a:extLst>
          </p:cNvPr>
          <p:cNvSpPr>
            <a:spLocks noGrp="1"/>
          </p:cNvSpPr>
          <p:nvPr>
            <p:ph type="sldNum" sz="quarter" idx="12"/>
          </p:nvPr>
        </p:nvSpPr>
        <p:spPr>
          <a:xfrm>
            <a:off x="9338569" y="6492875"/>
            <a:ext cx="2743200" cy="365125"/>
          </a:xfrm>
        </p:spPr>
        <p:txBody>
          <a:bodyPr/>
          <a:lstStyle/>
          <a:p>
            <a:fld id="{48FC179B-E1DC-44DF-B0E4-66A8D350C2BE}" type="slidenum">
              <a:rPr lang="en-US" smtClean="0"/>
              <a:t>12</a:t>
            </a:fld>
            <a:endParaRPr lang="en-US"/>
          </a:p>
        </p:txBody>
      </p:sp>
      <p:grpSp>
        <p:nvGrpSpPr>
          <p:cNvPr id="7" name="Google Shape;822;p48">
            <a:extLst>
              <a:ext uri="{FF2B5EF4-FFF2-40B4-BE49-F238E27FC236}">
                <a16:creationId xmlns:a16="http://schemas.microsoft.com/office/drawing/2014/main" id="{504AB5B5-3EE6-2C77-BD07-DF229C2A99FF}"/>
              </a:ext>
            </a:extLst>
          </p:cNvPr>
          <p:cNvGrpSpPr/>
          <p:nvPr/>
        </p:nvGrpSpPr>
        <p:grpSpPr>
          <a:xfrm>
            <a:off x="8374338" y="1540424"/>
            <a:ext cx="2743199" cy="3251784"/>
            <a:chOff x="5961125" y="1623900"/>
            <a:chExt cx="427450" cy="448175"/>
          </a:xfrm>
          <a:solidFill>
            <a:schemeClr val="accent2">
              <a:lumMod val="50000"/>
            </a:schemeClr>
          </a:solidFill>
        </p:grpSpPr>
        <p:sp>
          <p:nvSpPr>
            <p:cNvPr id="8" name="Google Shape;823;p48">
              <a:extLst>
                <a:ext uri="{FF2B5EF4-FFF2-40B4-BE49-F238E27FC236}">
                  <a16:creationId xmlns:a16="http://schemas.microsoft.com/office/drawing/2014/main" id="{8F06AADD-A87D-88F3-EC97-6F347EFF35D7}"/>
                </a:ext>
              </a:extLst>
            </p:cNvPr>
            <p:cNvSpPr/>
            <p:nvPr/>
          </p:nvSpPr>
          <p:spPr>
            <a:xfrm>
              <a:off x="5961125" y="1678700"/>
              <a:ext cx="376925" cy="376925"/>
            </a:xfrm>
            <a:custGeom>
              <a:avLst/>
              <a:gdLst/>
              <a:ahLst/>
              <a:cxnLst/>
              <a:rect l="l" t="t" r="r" b="b"/>
              <a:pathLst>
                <a:path w="15077" h="15077" fill="none" extrusionOk="0">
                  <a:moveTo>
                    <a:pt x="11813" y="1340"/>
                  </a:moveTo>
                  <a:lnTo>
                    <a:pt x="11813" y="1340"/>
                  </a:lnTo>
                  <a:lnTo>
                    <a:pt x="11350" y="1024"/>
                  </a:lnTo>
                  <a:lnTo>
                    <a:pt x="10863" y="780"/>
                  </a:lnTo>
                  <a:lnTo>
                    <a:pt x="10351" y="537"/>
                  </a:lnTo>
                  <a:lnTo>
                    <a:pt x="9816" y="342"/>
                  </a:lnTo>
                  <a:lnTo>
                    <a:pt x="9280" y="196"/>
                  </a:lnTo>
                  <a:lnTo>
                    <a:pt x="8720" y="98"/>
                  </a:lnTo>
                  <a:lnTo>
                    <a:pt x="8135" y="25"/>
                  </a:lnTo>
                  <a:lnTo>
                    <a:pt x="7551" y="1"/>
                  </a:lnTo>
                  <a:lnTo>
                    <a:pt x="7551" y="1"/>
                  </a:lnTo>
                  <a:lnTo>
                    <a:pt x="7161" y="1"/>
                  </a:lnTo>
                  <a:lnTo>
                    <a:pt x="6771" y="50"/>
                  </a:lnTo>
                  <a:lnTo>
                    <a:pt x="6406" y="98"/>
                  </a:lnTo>
                  <a:lnTo>
                    <a:pt x="6041" y="147"/>
                  </a:lnTo>
                  <a:lnTo>
                    <a:pt x="5675" y="244"/>
                  </a:lnTo>
                  <a:lnTo>
                    <a:pt x="5310" y="342"/>
                  </a:lnTo>
                  <a:lnTo>
                    <a:pt x="4969" y="464"/>
                  </a:lnTo>
                  <a:lnTo>
                    <a:pt x="4628" y="585"/>
                  </a:lnTo>
                  <a:lnTo>
                    <a:pt x="4287" y="731"/>
                  </a:lnTo>
                  <a:lnTo>
                    <a:pt x="3970" y="902"/>
                  </a:lnTo>
                  <a:lnTo>
                    <a:pt x="3654" y="1097"/>
                  </a:lnTo>
                  <a:lnTo>
                    <a:pt x="3337" y="1292"/>
                  </a:lnTo>
                  <a:lnTo>
                    <a:pt x="3045" y="1486"/>
                  </a:lnTo>
                  <a:lnTo>
                    <a:pt x="2753" y="1730"/>
                  </a:lnTo>
                  <a:lnTo>
                    <a:pt x="2485" y="1949"/>
                  </a:lnTo>
                  <a:lnTo>
                    <a:pt x="2217" y="2217"/>
                  </a:lnTo>
                  <a:lnTo>
                    <a:pt x="1973" y="2461"/>
                  </a:lnTo>
                  <a:lnTo>
                    <a:pt x="1730" y="2753"/>
                  </a:lnTo>
                  <a:lnTo>
                    <a:pt x="1510" y="3021"/>
                  </a:lnTo>
                  <a:lnTo>
                    <a:pt x="1291" y="3313"/>
                  </a:lnTo>
                  <a:lnTo>
                    <a:pt x="1096" y="3630"/>
                  </a:lnTo>
                  <a:lnTo>
                    <a:pt x="926" y="3946"/>
                  </a:lnTo>
                  <a:lnTo>
                    <a:pt x="755" y="4263"/>
                  </a:lnTo>
                  <a:lnTo>
                    <a:pt x="609" y="4604"/>
                  </a:lnTo>
                  <a:lnTo>
                    <a:pt x="463" y="4945"/>
                  </a:lnTo>
                  <a:lnTo>
                    <a:pt x="341" y="5286"/>
                  </a:lnTo>
                  <a:lnTo>
                    <a:pt x="244" y="5651"/>
                  </a:lnTo>
                  <a:lnTo>
                    <a:pt x="171" y="6016"/>
                  </a:lnTo>
                  <a:lnTo>
                    <a:pt x="98" y="6382"/>
                  </a:lnTo>
                  <a:lnTo>
                    <a:pt x="49" y="6771"/>
                  </a:lnTo>
                  <a:lnTo>
                    <a:pt x="25" y="7137"/>
                  </a:lnTo>
                  <a:lnTo>
                    <a:pt x="0" y="7526"/>
                  </a:lnTo>
                  <a:lnTo>
                    <a:pt x="0" y="7526"/>
                  </a:lnTo>
                  <a:lnTo>
                    <a:pt x="25" y="7916"/>
                  </a:lnTo>
                  <a:lnTo>
                    <a:pt x="49" y="8306"/>
                  </a:lnTo>
                  <a:lnTo>
                    <a:pt x="98" y="8671"/>
                  </a:lnTo>
                  <a:lnTo>
                    <a:pt x="171" y="9061"/>
                  </a:lnTo>
                  <a:lnTo>
                    <a:pt x="244" y="9426"/>
                  </a:lnTo>
                  <a:lnTo>
                    <a:pt x="341" y="9767"/>
                  </a:lnTo>
                  <a:lnTo>
                    <a:pt x="463" y="10132"/>
                  </a:lnTo>
                  <a:lnTo>
                    <a:pt x="609" y="10473"/>
                  </a:lnTo>
                  <a:lnTo>
                    <a:pt x="755" y="10790"/>
                  </a:lnTo>
                  <a:lnTo>
                    <a:pt x="926" y="11131"/>
                  </a:lnTo>
                  <a:lnTo>
                    <a:pt x="1096" y="11448"/>
                  </a:lnTo>
                  <a:lnTo>
                    <a:pt x="1291" y="11740"/>
                  </a:lnTo>
                  <a:lnTo>
                    <a:pt x="1510" y="12032"/>
                  </a:lnTo>
                  <a:lnTo>
                    <a:pt x="1730" y="12324"/>
                  </a:lnTo>
                  <a:lnTo>
                    <a:pt x="1973" y="12592"/>
                  </a:lnTo>
                  <a:lnTo>
                    <a:pt x="2217" y="12860"/>
                  </a:lnTo>
                  <a:lnTo>
                    <a:pt x="2485" y="13104"/>
                  </a:lnTo>
                  <a:lnTo>
                    <a:pt x="2753" y="13347"/>
                  </a:lnTo>
                  <a:lnTo>
                    <a:pt x="3045" y="13567"/>
                  </a:lnTo>
                  <a:lnTo>
                    <a:pt x="3337" y="13786"/>
                  </a:lnTo>
                  <a:lnTo>
                    <a:pt x="3654" y="13981"/>
                  </a:lnTo>
                  <a:lnTo>
                    <a:pt x="3970" y="14151"/>
                  </a:lnTo>
                  <a:lnTo>
                    <a:pt x="4287" y="14322"/>
                  </a:lnTo>
                  <a:lnTo>
                    <a:pt x="4628" y="14468"/>
                  </a:lnTo>
                  <a:lnTo>
                    <a:pt x="4969" y="14614"/>
                  </a:lnTo>
                  <a:lnTo>
                    <a:pt x="5310" y="14736"/>
                  </a:lnTo>
                  <a:lnTo>
                    <a:pt x="5675" y="14833"/>
                  </a:lnTo>
                  <a:lnTo>
                    <a:pt x="6041" y="14906"/>
                  </a:lnTo>
                  <a:lnTo>
                    <a:pt x="6406" y="14979"/>
                  </a:lnTo>
                  <a:lnTo>
                    <a:pt x="6771" y="15028"/>
                  </a:lnTo>
                  <a:lnTo>
                    <a:pt x="7161" y="15052"/>
                  </a:lnTo>
                  <a:lnTo>
                    <a:pt x="7551" y="15077"/>
                  </a:lnTo>
                  <a:lnTo>
                    <a:pt x="7551" y="15077"/>
                  </a:lnTo>
                  <a:lnTo>
                    <a:pt x="7940" y="15052"/>
                  </a:lnTo>
                  <a:lnTo>
                    <a:pt x="8306" y="15028"/>
                  </a:lnTo>
                  <a:lnTo>
                    <a:pt x="8695" y="14979"/>
                  </a:lnTo>
                  <a:lnTo>
                    <a:pt x="9061" y="14906"/>
                  </a:lnTo>
                  <a:lnTo>
                    <a:pt x="9426" y="14833"/>
                  </a:lnTo>
                  <a:lnTo>
                    <a:pt x="9791" y="14736"/>
                  </a:lnTo>
                  <a:lnTo>
                    <a:pt x="10132" y="14614"/>
                  </a:lnTo>
                  <a:lnTo>
                    <a:pt x="10473" y="14468"/>
                  </a:lnTo>
                  <a:lnTo>
                    <a:pt x="10814" y="14322"/>
                  </a:lnTo>
                  <a:lnTo>
                    <a:pt x="11131" y="14151"/>
                  </a:lnTo>
                  <a:lnTo>
                    <a:pt x="11447" y="13981"/>
                  </a:lnTo>
                  <a:lnTo>
                    <a:pt x="11764" y="13786"/>
                  </a:lnTo>
                  <a:lnTo>
                    <a:pt x="12056" y="13567"/>
                  </a:lnTo>
                  <a:lnTo>
                    <a:pt x="12348" y="13347"/>
                  </a:lnTo>
                  <a:lnTo>
                    <a:pt x="12616" y="13104"/>
                  </a:lnTo>
                  <a:lnTo>
                    <a:pt x="12884" y="12860"/>
                  </a:lnTo>
                  <a:lnTo>
                    <a:pt x="13128" y="12592"/>
                  </a:lnTo>
                  <a:lnTo>
                    <a:pt x="13371" y="12324"/>
                  </a:lnTo>
                  <a:lnTo>
                    <a:pt x="13591" y="12032"/>
                  </a:lnTo>
                  <a:lnTo>
                    <a:pt x="13785" y="11740"/>
                  </a:lnTo>
                  <a:lnTo>
                    <a:pt x="13980" y="11448"/>
                  </a:lnTo>
                  <a:lnTo>
                    <a:pt x="14175" y="11131"/>
                  </a:lnTo>
                  <a:lnTo>
                    <a:pt x="14346" y="10790"/>
                  </a:lnTo>
                  <a:lnTo>
                    <a:pt x="14492" y="10473"/>
                  </a:lnTo>
                  <a:lnTo>
                    <a:pt x="14613" y="10132"/>
                  </a:lnTo>
                  <a:lnTo>
                    <a:pt x="14735" y="9767"/>
                  </a:lnTo>
                  <a:lnTo>
                    <a:pt x="14857" y="9426"/>
                  </a:lnTo>
                  <a:lnTo>
                    <a:pt x="14930" y="9061"/>
                  </a:lnTo>
                  <a:lnTo>
                    <a:pt x="15003" y="8671"/>
                  </a:lnTo>
                  <a:lnTo>
                    <a:pt x="15052" y="8306"/>
                  </a:lnTo>
                  <a:lnTo>
                    <a:pt x="15076" y="7916"/>
                  </a:lnTo>
                  <a:lnTo>
                    <a:pt x="15076" y="7526"/>
                  </a:lnTo>
                  <a:lnTo>
                    <a:pt x="15076" y="7526"/>
                  </a:lnTo>
                  <a:lnTo>
                    <a:pt x="15052" y="6918"/>
                  </a:lnTo>
                  <a:lnTo>
                    <a:pt x="14979" y="6309"/>
                  </a:lnTo>
                  <a:lnTo>
                    <a:pt x="14857" y="5724"/>
                  </a:lnTo>
                  <a:lnTo>
                    <a:pt x="14687" y="5164"/>
                  </a:lnTo>
                  <a:lnTo>
                    <a:pt x="14492" y="4604"/>
                  </a:lnTo>
                  <a:lnTo>
                    <a:pt x="14248" y="4068"/>
                  </a:lnTo>
                  <a:lnTo>
                    <a:pt x="13956" y="3581"/>
                  </a:lnTo>
                  <a:lnTo>
                    <a:pt x="13615" y="3094"/>
                  </a:lnTo>
                </a:path>
              </a:pathLst>
            </a:custGeom>
            <a:grpFill/>
            <a:ln w="57150" cap="rnd" cmpd="sng">
              <a:solidFill>
                <a:srgbClr val="00B05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824;p48">
              <a:extLst>
                <a:ext uri="{FF2B5EF4-FFF2-40B4-BE49-F238E27FC236}">
                  <a16:creationId xmlns:a16="http://schemas.microsoft.com/office/drawing/2014/main" id="{66D6DA60-2D6A-39F3-A19A-C33581B689FA}"/>
                </a:ext>
              </a:extLst>
            </p:cNvPr>
            <p:cNvSpPr/>
            <p:nvPr/>
          </p:nvSpPr>
          <p:spPr>
            <a:xfrm>
              <a:off x="6009825" y="1727425"/>
              <a:ext cx="279500" cy="279500"/>
            </a:xfrm>
            <a:custGeom>
              <a:avLst/>
              <a:gdLst/>
              <a:ahLst/>
              <a:cxnLst/>
              <a:rect l="l" t="t" r="r" b="b"/>
              <a:pathLst>
                <a:path w="11180" h="11180" fill="none" extrusionOk="0">
                  <a:moveTo>
                    <a:pt x="10181" y="2387"/>
                  </a:moveTo>
                  <a:lnTo>
                    <a:pt x="10181" y="2387"/>
                  </a:lnTo>
                  <a:lnTo>
                    <a:pt x="10400" y="2728"/>
                  </a:lnTo>
                  <a:lnTo>
                    <a:pt x="10595" y="3093"/>
                  </a:lnTo>
                  <a:lnTo>
                    <a:pt x="10766" y="3483"/>
                  </a:lnTo>
                  <a:lnTo>
                    <a:pt x="10912" y="3873"/>
                  </a:lnTo>
                  <a:lnTo>
                    <a:pt x="11034" y="4287"/>
                  </a:lnTo>
                  <a:lnTo>
                    <a:pt x="11107" y="4701"/>
                  </a:lnTo>
                  <a:lnTo>
                    <a:pt x="11180" y="5139"/>
                  </a:lnTo>
                  <a:lnTo>
                    <a:pt x="11180" y="5577"/>
                  </a:lnTo>
                  <a:lnTo>
                    <a:pt x="11180" y="5577"/>
                  </a:lnTo>
                  <a:lnTo>
                    <a:pt x="11155" y="6162"/>
                  </a:lnTo>
                  <a:lnTo>
                    <a:pt x="11082" y="6722"/>
                  </a:lnTo>
                  <a:lnTo>
                    <a:pt x="10936" y="7234"/>
                  </a:lnTo>
                  <a:lnTo>
                    <a:pt x="10741" y="7769"/>
                  </a:lnTo>
                  <a:lnTo>
                    <a:pt x="10522" y="8257"/>
                  </a:lnTo>
                  <a:lnTo>
                    <a:pt x="10230" y="8695"/>
                  </a:lnTo>
                  <a:lnTo>
                    <a:pt x="9913" y="9133"/>
                  </a:lnTo>
                  <a:lnTo>
                    <a:pt x="9548" y="9523"/>
                  </a:lnTo>
                  <a:lnTo>
                    <a:pt x="9158" y="9888"/>
                  </a:lnTo>
                  <a:lnTo>
                    <a:pt x="8720" y="10205"/>
                  </a:lnTo>
                  <a:lnTo>
                    <a:pt x="8257" y="10497"/>
                  </a:lnTo>
                  <a:lnTo>
                    <a:pt x="7770" y="10741"/>
                  </a:lnTo>
                  <a:lnTo>
                    <a:pt x="7259" y="10911"/>
                  </a:lnTo>
                  <a:lnTo>
                    <a:pt x="6723" y="11057"/>
                  </a:lnTo>
                  <a:lnTo>
                    <a:pt x="6163" y="11155"/>
                  </a:lnTo>
                  <a:lnTo>
                    <a:pt x="5603" y="11179"/>
                  </a:lnTo>
                  <a:lnTo>
                    <a:pt x="5603" y="11179"/>
                  </a:lnTo>
                  <a:lnTo>
                    <a:pt x="5018" y="11155"/>
                  </a:lnTo>
                  <a:lnTo>
                    <a:pt x="4482" y="11057"/>
                  </a:lnTo>
                  <a:lnTo>
                    <a:pt x="3946" y="10911"/>
                  </a:lnTo>
                  <a:lnTo>
                    <a:pt x="3435" y="10741"/>
                  </a:lnTo>
                  <a:lnTo>
                    <a:pt x="2948" y="10497"/>
                  </a:lnTo>
                  <a:lnTo>
                    <a:pt x="2485" y="10205"/>
                  </a:lnTo>
                  <a:lnTo>
                    <a:pt x="2047" y="9888"/>
                  </a:lnTo>
                  <a:lnTo>
                    <a:pt x="1657" y="9523"/>
                  </a:lnTo>
                  <a:lnTo>
                    <a:pt x="1292" y="9133"/>
                  </a:lnTo>
                  <a:lnTo>
                    <a:pt x="975" y="8695"/>
                  </a:lnTo>
                  <a:lnTo>
                    <a:pt x="683" y="8257"/>
                  </a:lnTo>
                  <a:lnTo>
                    <a:pt x="464" y="7769"/>
                  </a:lnTo>
                  <a:lnTo>
                    <a:pt x="269" y="7234"/>
                  </a:lnTo>
                  <a:lnTo>
                    <a:pt x="123" y="6722"/>
                  </a:lnTo>
                  <a:lnTo>
                    <a:pt x="50" y="6162"/>
                  </a:lnTo>
                  <a:lnTo>
                    <a:pt x="1" y="5577"/>
                  </a:lnTo>
                  <a:lnTo>
                    <a:pt x="1" y="5577"/>
                  </a:lnTo>
                  <a:lnTo>
                    <a:pt x="50" y="5017"/>
                  </a:lnTo>
                  <a:lnTo>
                    <a:pt x="123" y="4457"/>
                  </a:lnTo>
                  <a:lnTo>
                    <a:pt x="269" y="3921"/>
                  </a:lnTo>
                  <a:lnTo>
                    <a:pt x="464" y="3410"/>
                  </a:lnTo>
                  <a:lnTo>
                    <a:pt x="683" y="2923"/>
                  </a:lnTo>
                  <a:lnTo>
                    <a:pt x="975" y="2460"/>
                  </a:lnTo>
                  <a:lnTo>
                    <a:pt x="1292" y="2046"/>
                  </a:lnTo>
                  <a:lnTo>
                    <a:pt x="1657" y="1632"/>
                  </a:lnTo>
                  <a:lnTo>
                    <a:pt x="2047" y="1267"/>
                  </a:lnTo>
                  <a:lnTo>
                    <a:pt x="2485" y="950"/>
                  </a:lnTo>
                  <a:lnTo>
                    <a:pt x="2948" y="682"/>
                  </a:lnTo>
                  <a:lnTo>
                    <a:pt x="3435" y="439"/>
                  </a:lnTo>
                  <a:lnTo>
                    <a:pt x="3946" y="244"/>
                  </a:lnTo>
                  <a:lnTo>
                    <a:pt x="4482" y="122"/>
                  </a:lnTo>
                  <a:lnTo>
                    <a:pt x="5018" y="25"/>
                  </a:lnTo>
                  <a:lnTo>
                    <a:pt x="5603" y="0"/>
                  </a:lnTo>
                  <a:lnTo>
                    <a:pt x="5603" y="0"/>
                  </a:lnTo>
                  <a:lnTo>
                    <a:pt x="6041" y="25"/>
                  </a:lnTo>
                  <a:lnTo>
                    <a:pt x="6479" y="73"/>
                  </a:lnTo>
                  <a:lnTo>
                    <a:pt x="6893" y="146"/>
                  </a:lnTo>
                  <a:lnTo>
                    <a:pt x="7307" y="268"/>
                  </a:lnTo>
                  <a:lnTo>
                    <a:pt x="7697" y="414"/>
                  </a:lnTo>
                  <a:lnTo>
                    <a:pt x="8087" y="585"/>
                  </a:lnTo>
                  <a:lnTo>
                    <a:pt x="8452" y="780"/>
                  </a:lnTo>
                  <a:lnTo>
                    <a:pt x="8793" y="999"/>
                  </a:lnTo>
                </a:path>
              </a:pathLst>
            </a:custGeom>
            <a:grpFill/>
            <a:ln w="57150" cap="rnd" cmpd="sng">
              <a:solidFill>
                <a:srgbClr val="00B05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825;p48">
              <a:extLst>
                <a:ext uri="{FF2B5EF4-FFF2-40B4-BE49-F238E27FC236}">
                  <a16:creationId xmlns:a16="http://schemas.microsoft.com/office/drawing/2014/main" id="{63EC31C8-534B-BABC-2E67-11405FC0966B}"/>
                </a:ext>
              </a:extLst>
            </p:cNvPr>
            <p:cNvSpPr/>
            <p:nvPr/>
          </p:nvSpPr>
          <p:spPr>
            <a:xfrm>
              <a:off x="6107250" y="1824850"/>
              <a:ext cx="84650" cy="84650"/>
            </a:xfrm>
            <a:custGeom>
              <a:avLst/>
              <a:gdLst/>
              <a:ahLst/>
              <a:cxnLst/>
              <a:rect l="l" t="t" r="r" b="b"/>
              <a:pathLst>
                <a:path w="3386" h="3386" fill="none" extrusionOk="0">
                  <a:moveTo>
                    <a:pt x="3362" y="1388"/>
                  </a:moveTo>
                  <a:lnTo>
                    <a:pt x="3362" y="1388"/>
                  </a:lnTo>
                  <a:lnTo>
                    <a:pt x="3386" y="1680"/>
                  </a:lnTo>
                  <a:lnTo>
                    <a:pt x="3386" y="1680"/>
                  </a:lnTo>
                  <a:lnTo>
                    <a:pt x="3386" y="1851"/>
                  </a:lnTo>
                  <a:lnTo>
                    <a:pt x="3362" y="2021"/>
                  </a:lnTo>
                  <a:lnTo>
                    <a:pt x="3313" y="2192"/>
                  </a:lnTo>
                  <a:lnTo>
                    <a:pt x="3264" y="2338"/>
                  </a:lnTo>
                  <a:lnTo>
                    <a:pt x="3191" y="2484"/>
                  </a:lnTo>
                  <a:lnTo>
                    <a:pt x="3118" y="2630"/>
                  </a:lnTo>
                  <a:lnTo>
                    <a:pt x="3021" y="2776"/>
                  </a:lnTo>
                  <a:lnTo>
                    <a:pt x="2899" y="2898"/>
                  </a:lnTo>
                  <a:lnTo>
                    <a:pt x="2777" y="2996"/>
                  </a:lnTo>
                  <a:lnTo>
                    <a:pt x="2655" y="3093"/>
                  </a:lnTo>
                  <a:lnTo>
                    <a:pt x="2509" y="3191"/>
                  </a:lnTo>
                  <a:lnTo>
                    <a:pt x="2363" y="3239"/>
                  </a:lnTo>
                  <a:lnTo>
                    <a:pt x="2217" y="3312"/>
                  </a:lnTo>
                  <a:lnTo>
                    <a:pt x="2046" y="3337"/>
                  </a:lnTo>
                  <a:lnTo>
                    <a:pt x="1876" y="3385"/>
                  </a:lnTo>
                  <a:lnTo>
                    <a:pt x="1706" y="3385"/>
                  </a:lnTo>
                  <a:lnTo>
                    <a:pt x="1706" y="3385"/>
                  </a:lnTo>
                  <a:lnTo>
                    <a:pt x="1535" y="3385"/>
                  </a:lnTo>
                  <a:lnTo>
                    <a:pt x="1365" y="3337"/>
                  </a:lnTo>
                  <a:lnTo>
                    <a:pt x="1194" y="3312"/>
                  </a:lnTo>
                  <a:lnTo>
                    <a:pt x="1048" y="3239"/>
                  </a:lnTo>
                  <a:lnTo>
                    <a:pt x="902" y="3191"/>
                  </a:lnTo>
                  <a:lnTo>
                    <a:pt x="756" y="3093"/>
                  </a:lnTo>
                  <a:lnTo>
                    <a:pt x="634" y="2996"/>
                  </a:lnTo>
                  <a:lnTo>
                    <a:pt x="512" y="2898"/>
                  </a:lnTo>
                  <a:lnTo>
                    <a:pt x="390" y="2776"/>
                  </a:lnTo>
                  <a:lnTo>
                    <a:pt x="293" y="2630"/>
                  </a:lnTo>
                  <a:lnTo>
                    <a:pt x="220" y="2484"/>
                  </a:lnTo>
                  <a:lnTo>
                    <a:pt x="147" y="2338"/>
                  </a:lnTo>
                  <a:lnTo>
                    <a:pt x="74" y="2192"/>
                  </a:lnTo>
                  <a:lnTo>
                    <a:pt x="49" y="2021"/>
                  </a:lnTo>
                  <a:lnTo>
                    <a:pt x="25" y="1851"/>
                  </a:lnTo>
                  <a:lnTo>
                    <a:pt x="1" y="1680"/>
                  </a:lnTo>
                  <a:lnTo>
                    <a:pt x="1" y="1680"/>
                  </a:lnTo>
                  <a:lnTo>
                    <a:pt x="25" y="1510"/>
                  </a:lnTo>
                  <a:lnTo>
                    <a:pt x="49" y="1340"/>
                  </a:lnTo>
                  <a:lnTo>
                    <a:pt x="74" y="1193"/>
                  </a:lnTo>
                  <a:lnTo>
                    <a:pt x="147" y="1023"/>
                  </a:lnTo>
                  <a:lnTo>
                    <a:pt x="220" y="877"/>
                  </a:lnTo>
                  <a:lnTo>
                    <a:pt x="293" y="731"/>
                  </a:lnTo>
                  <a:lnTo>
                    <a:pt x="390" y="609"/>
                  </a:lnTo>
                  <a:lnTo>
                    <a:pt x="512" y="487"/>
                  </a:lnTo>
                  <a:lnTo>
                    <a:pt x="634" y="390"/>
                  </a:lnTo>
                  <a:lnTo>
                    <a:pt x="756" y="292"/>
                  </a:lnTo>
                  <a:lnTo>
                    <a:pt x="902" y="195"/>
                  </a:lnTo>
                  <a:lnTo>
                    <a:pt x="1048" y="122"/>
                  </a:lnTo>
                  <a:lnTo>
                    <a:pt x="1194" y="73"/>
                  </a:lnTo>
                  <a:lnTo>
                    <a:pt x="1365" y="24"/>
                  </a:lnTo>
                  <a:lnTo>
                    <a:pt x="1535" y="0"/>
                  </a:lnTo>
                  <a:lnTo>
                    <a:pt x="1706" y="0"/>
                  </a:lnTo>
                  <a:lnTo>
                    <a:pt x="1706" y="0"/>
                  </a:lnTo>
                  <a:lnTo>
                    <a:pt x="1998" y="24"/>
                  </a:lnTo>
                </a:path>
              </a:pathLst>
            </a:custGeom>
            <a:grpFill/>
            <a:ln w="57150" cap="rnd" cmpd="sng">
              <a:solidFill>
                <a:srgbClr val="00B05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826;p48">
              <a:extLst>
                <a:ext uri="{FF2B5EF4-FFF2-40B4-BE49-F238E27FC236}">
                  <a16:creationId xmlns:a16="http://schemas.microsoft.com/office/drawing/2014/main" id="{B63A31F5-150C-FC7E-08F0-9CAFD4FE2F9C}"/>
                </a:ext>
              </a:extLst>
            </p:cNvPr>
            <p:cNvSpPr/>
            <p:nvPr/>
          </p:nvSpPr>
          <p:spPr>
            <a:xfrm>
              <a:off x="6058550" y="1776125"/>
              <a:ext cx="182075" cy="182075"/>
            </a:xfrm>
            <a:custGeom>
              <a:avLst/>
              <a:gdLst/>
              <a:ahLst/>
              <a:cxnLst/>
              <a:rect l="l" t="t" r="r" b="b"/>
              <a:pathLst>
                <a:path w="7283" h="7283" fill="none" extrusionOk="0">
                  <a:moveTo>
                    <a:pt x="5431" y="463"/>
                  </a:moveTo>
                  <a:lnTo>
                    <a:pt x="5431" y="463"/>
                  </a:lnTo>
                  <a:lnTo>
                    <a:pt x="5042" y="269"/>
                  </a:lnTo>
                  <a:lnTo>
                    <a:pt x="4823" y="195"/>
                  </a:lnTo>
                  <a:lnTo>
                    <a:pt x="4603" y="122"/>
                  </a:lnTo>
                  <a:lnTo>
                    <a:pt x="4360" y="74"/>
                  </a:lnTo>
                  <a:lnTo>
                    <a:pt x="4141" y="25"/>
                  </a:lnTo>
                  <a:lnTo>
                    <a:pt x="3897" y="1"/>
                  </a:lnTo>
                  <a:lnTo>
                    <a:pt x="3654" y="1"/>
                  </a:lnTo>
                  <a:lnTo>
                    <a:pt x="3654" y="1"/>
                  </a:lnTo>
                  <a:lnTo>
                    <a:pt x="3288" y="25"/>
                  </a:lnTo>
                  <a:lnTo>
                    <a:pt x="2923" y="74"/>
                  </a:lnTo>
                  <a:lnTo>
                    <a:pt x="2558" y="147"/>
                  </a:lnTo>
                  <a:lnTo>
                    <a:pt x="2241" y="293"/>
                  </a:lnTo>
                  <a:lnTo>
                    <a:pt x="1924" y="439"/>
                  </a:lnTo>
                  <a:lnTo>
                    <a:pt x="1608" y="609"/>
                  </a:lnTo>
                  <a:lnTo>
                    <a:pt x="1340" y="829"/>
                  </a:lnTo>
                  <a:lnTo>
                    <a:pt x="1072" y="1072"/>
                  </a:lnTo>
                  <a:lnTo>
                    <a:pt x="828" y="1316"/>
                  </a:lnTo>
                  <a:lnTo>
                    <a:pt x="633" y="1608"/>
                  </a:lnTo>
                  <a:lnTo>
                    <a:pt x="439" y="1900"/>
                  </a:lnTo>
                  <a:lnTo>
                    <a:pt x="293" y="2217"/>
                  </a:lnTo>
                  <a:lnTo>
                    <a:pt x="171" y="2558"/>
                  </a:lnTo>
                  <a:lnTo>
                    <a:pt x="73" y="2899"/>
                  </a:lnTo>
                  <a:lnTo>
                    <a:pt x="25" y="3264"/>
                  </a:lnTo>
                  <a:lnTo>
                    <a:pt x="0" y="3629"/>
                  </a:lnTo>
                  <a:lnTo>
                    <a:pt x="0" y="3629"/>
                  </a:lnTo>
                  <a:lnTo>
                    <a:pt x="25" y="4019"/>
                  </a:lnTo>
                  <a:lnTo>
                    <a:pt x="73" y="4360"/>
                  </a:lnTo>
                  <a:lnTo>
                    <a:pt x="171" y="4725"/>
                  </a:lnTo>
                  <a:lnTo>
                    <a:pt x="293" y="5066"/>
                  </a:lnTo>
                  <a:lnTo>
                    <a:pt x="439" y="5383"/>
                  </a:lnTo>
                  <a:lnTo>
                    <a:pt x="633" y="5675"/>
                  </a:lnTo>
                  <a:lnTo>
                    <a:pt x="828" y="5943"/>
                  </a:lnTo>
                  <a:lnTo>
                    <a:pt x="1072" y="6211"/>
                  </a:lnTo>
                  <a:lnTo>
                    <a:pt x="1340" y="6455"/>
                  </a:lnTo>
                  <a:lnTo>
                    <a:pt x="1608" y="6650"/>
                  </a:lnTo>
                  <a:lnTo>
                    <a:pt x="1924" y="6844"/>
                  </a:lnTo>
                  <a:lnTo>
                    <a:pt x="2241" y="6990"/>
                  </a:lnTo>
                  <a:lnTo>
                    <a:pt x="2558" y="7112"/>
                  </a:lnTo>
                  <a:lnTo>
                    <a:pt x="2923" y="7210"/>
                  </a:lnTo>
                  <a:lnTo>
                    <a:pt x="3288" y="7258"/>
                  </a:lnTo>
                  <a:lnTo>
                    <a:pt x="3654" y="7283"/>
                  </a:lnTo>
                  <a:lnTo>
                    <a:pt x="3654" y="7283"/>
                  </a:lnTo>
                  <a:lnTo>
                    <a:pt x="4019" y="7258"/>
                  </a:lnTo>
                  <a:lnTo>
                    <a:pt x="4384" y="7210"/>
                  </a:lnTo>
                  <a:lnTo>
                    <a:pt x="4725" y="7112"/>
                  </a:lnTo>
                  <a:lnTo>
                    <a:pt x="5066" y="6990"/>
                  </a:lnTo>
                  <a:lnTo>
                    <a:pt x="5383" y="6844"/>
                  </a:lnTo>
                  <a:lnTo>
                    <a:pt x="5675" y="6650"/>
                  </a:lnTo>
                  <a:lnTo>
                    <a:pt x="5967" y="6455"/>
                  </a:lnTo>
                  <a:lnTo>
                    <a:pt x="6235" y="6211"/>
                  </a:lnTo>
                  <a:lnTo>
                    <a:pt x="6454" y="5943"/>
                  </a:lnTo>
                  <a:lnTo>
                    <a:pt x="6674" y="5675"/>
                  </a:lnTo>
                  <a:lnTo>
                    <a:pt x="6844" y="5383"/>
                  </a:lnTo>
                  <a:lnTo>
                    <a:pt x="7014" y="5066"/>
                  </a:lnTo>
                  <a:lnTo>
                    <a:pt x="7136" y="4725"/>
                  </a:lnTo>
                  <a:lnTo>
                    <a:pt x="7209" y="4360"/>
                  </a:lnTo>
                  <a:lnTo>
                    <a:pt x="7282" y="4019"/>
                  </a:lnTo>
                  <a:lnTo>
                    <a:pt x="7282" y="3629"/>
                  </a:lnTo>
                  <a:lnTo>
                    <a:pt x="7282" y="3629"/>
                  </a:lnTo>
                  <a:lnTo>
                    <a:pt x="7282" y="3386"/>
                  </a:lnTo>
                  <a:lnTo>
                    <a:pt x="7258" y="3167"/>
                  </a:lnTo>
                  <a:lnTo>
                    <a:pt x="7234" y="2923"/>
                  </a:lnTo>
                  <a:lnTo>
                    <a:pt x="7161" y="2704"/>
                  </a:lnTo>
                  <a:lnTo>
                    <a:pt x="7112" y="2485"/>
                  </a:lnTo>
                  <a:lnTo>
                    <a:pt x="7014" y="2266"/>
                  </a:lnTo>
                  <a:lnTo>
                    <a:pt x="6820" y="1852"/>
                  </a:lnTo>
                </a:path>
              </a:pathLst>
            </a:custGeom>
            <a:grpFill/>
            <a:ln w="57150" cap="rnd" cmpd="sng">
              <a:solidFill>
                <a:srgbClr val="00B05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827;p48">
              <a:extLst>
                <a:ext uri="{FF2B5EF4-FFF2-40B4-BE49-F238E27FC236}">
                  <a16:creationId xmlns:a16="http://schemas.microsoft.com/office/drawing/2014/main" id="{C97F6A0B-D14B-AE74-7ECA-CBA0D6B6D23A}"/>
                </a:ext>
              </a:extLst>
            </p:cNvPr>
            <p:cNvSpPr/>
            <p:nvPr/>
          </p:nvSpPr>
          <p:spPr>
            <a:xfrm>
              <a:off x="5971475" y="2001400"/>
              <a:ext cx="74925" cy="70675"/>
            </a:xfrm>
            <a:custGeom>
              <a:avLst/>
              <a:gdLst/>
              <a:ahLst/>
              <a:cxnLst/>
              <a:rect l="l" t="t" r="r" b="b"/>
              <a:pathLst>
                <a:path w="2997" h="2827" fill="none" extrusionOk="0">
                  <a:moveTo>
                    <a:pt x="1462" y="1"/>
                  </a:moveTo>
                  <a:lnTo>
                    <a:pt x="293" y="1170"/>
                  </a:lnTo>
                  <a:lnTo>
                    <a:pt x="293" y="1170"/>
                  </a:lnTo>
                  <a:lnTo>
                    <a:pt x="171" y="1316"/>
                  </a:lnTo>
                  <a:lnTo>
                    <a:pt x="74" y="1487"/>
                  </a:lnTo>
                  <a:lnTo>
                    <a:pt x="25" y="1657"/>
                  </a:lnTo>
                  <a:lnTo>
                    <a:pt x="1" y="1852"/>
                  </a:lnTo>
                  <a:lnTo>
                    <a:pt x="25" y="2047"/>
                  </a:lnTo>
                  <a:lnTo>
                    <a:pt x="74" y="2217"/>
                  </a:lnTo>
                  <a:lnTo>
                    <a:pt x="171" y="2388"/>
                  </a:lnTo>
                  <a:lnTo>
                    <a:pt x="293" y="2534"/>
                  </a:lnTo>
                  <a:lnTo>
                    <a:pt x="293" y="2534"/>
                  </a:lnTo>
                  <a:lnTo>
                    <a:pt x="439" y="2656"/>
                  </a:lnTo>
                  <a:lnTo>
                    <a:pt x="609" y="2753"/>
                  </a:lnTo>
                  <a:lnTo>
                    <a:pt x="804" y="2802"/>
                  </a:lnTo>
                  <a:lnTo>
                    <a:pt x="975" y="2826"/>
                  </a:lnTo>
                  <a:lnTo>
                    <a:pt x="975" y="2826"/>
                  </a:lnTo>
                  <a:lnTo>
                    <a:pt x="1170" y="2802"/>
                  </a:lnTo>
                  <a:lnTo>
                    <a:pt x="1340" y="2753"/>
                  </a:lnTo>
                  <a:lnTo>
                    <a:pt x="1511" y="2656"/>
                  </a:lnTo>
                  <a:lnTo>
                    <a:pt x="1681" y="2534"/>
                  </a:lnTo>
                  <a:lnTo>
                    <a:pt x="2850" y="1365"/>
                  </a:lnTo>
                  <a:lnTo>
                    <a:pt x="2850" y="1365"/>
                  </a:lnTo>
                  <a:lnTo>
                    <a:pt x="2996" y="1194"/>
                  </a:lnTo>
                </a:path>
              </a:pathLst>
            </a:custGeom>
            <a:grpFill/>
            <a:ln w="57150" cap="rnd" cmpd="sng">
              <a:solidFill>
                <a:srgbClr val="00B05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828;p48">
              <a:extLst>
                <a:ext uri="{FF2B5EF4-FFF2-40B4-BE49-F238E27FC236}">
                  <a16:creationId xmlns:a16="http://schemas.microsoft.com/office/drawing/2014/main" id="{E5DF8344-16EC-0D6A-EABF-2D477C818D37}"/>
                </a:ext>
              </a:extLst>
            </p:cNvPr>
            <p:cNvSpPr/>
            <p:nvPr/>
          </p:nvSpPr>
          <p:spPr>
            <a:xfrm>
              <a:off x="6253375" y="2001400"/>
              <a:ext cx="74325" cy="70675"/>
            </a:xfrm>
            <a:custGeom>
              <a:avLst/>
              <a:gdLst/>
              <a:ahLst/>
              <a:cxnLst/>
              <a:rect l="l" t="t" r="r" b="b"/>
              <a:pathLst>
                <a:path w="2973" h="2827" fill="none" extrusionOk="0">
                  <a:moveTo>
                    <a:pt x="1" y="1194"/>
                  </a:moveTo>
                  <a:lnTo>
                    <a:pt x="1" y="1194"/>
                  </a:lnTo>
                  <a:lnTo>
                    <a:pt x="123" y="1365"/>
                  </a:lnTo>
                  <a:lnTo>
                    <a:pt x="1316" y="2534"/>
                  </a:lnTo>
                  <a:lnTo>
                    <a:pt x="1316" y="2534"/>
                  </a:lnTo>
                  <a:lnTo>
                    <a:pt x="1462" y="2656"/>
                  </a:lnTo>
                  <a:lnTo>
                    <a:pt x="1633" y="2753"/>
                  </a:lnTo>
                  <a:lnTo>
                    <a:pt x="1827" y="2802"/>
                  </a:lnTo>
                  <a:lnTo>
                    <a:pt x="1998" y="2826"/>
                  </a:lnTo>
                  <a:lnTo>
                    <a:pt x="1998" y="2826"/>
                  </a:lnTo>
                  <a:lnTo>
                    <a:pt x="2193" y="2802"/>
                  </a:lnTo>
                  <a:lnTo>
                    <a:pt x="2363" y="2753"/>
                  </a:lnTo>
                  <a:lnTo>
                    <a:pt x="2534" y="2656"/>
                  </a:lnTo>
                  <a:lnTo>
                    <a:pt x="2704" y="2534"/>
                  </a:lnTo>
                  <a:lnTo>
                    <a:pt x="2704" y="2534"/>
                  </a:lnTo>
                  <a:lnTo>
                    <a:pt x="2826" y="2388"/>
                  </a:lnTo>
                  <a:lnTo>
                    <a:pt x="2923" y="2217"/>
                  </a:lnTo>
                  <a:lnTo>
                    <a:pt x="2972" y="2047"/>
                  </a:lnTo>
                  <a:lnTo>
                    <a:pt x="2972" y="1852"/>
                  </a:lnTo>
                  <a:lnTo>
                    <a:pt x="2972" y="1657"/>
                  </a:lnTo>
                  <a:lnTo>
                    <a:pt x="2923" y="1487"/>
                  </a:lnTo>
                  <a:lnTo>
                    <a:pt x="2826" y="1316"/>
                  </a:lnTo>
                  <a:lnTo>
                    <a:pt x="2704" y="1170"/>
                  </a:lnTo>
                  <a:lnTo>
                    <a:pt x="1535" y="1"/>
                  </a:lnTo>
                </a:path>
              </a:pathLst>
            </a:custGeom>
            <a:grpFill/>
            <a:ln w="57150" cap="rnd" cmpd="sng">
              <a:solidFill>
                <a:srgbClr val="00B05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829;p48">
              <a:extLst>
                <a:ext uri="{FF2B5EF4-FFF2-40B4-BE49-F238E27FC236}">
                  <a16:creationId xmlns:a16="http://schemas.microsoft.com/office/drawing/2014/main" id="{66C588C5-D4C3-E190-60E1-A3EDEB685CFA}"/>
                </a:ext>
              </a:extLst>
            </p:cNvPr>
            <p:cNvSpPr/>
            <p:nvPr/>
          </p:nvSpPr>
          <p:spPr>
            <a:xfrm>
              <a:off x="6137700" y="1623900"/>
              <a:ext cx="250875" cy="255150"/>
            </a:xfrm>
            <a:custGeom>
              <a:avLst/>
              <a:gdLst/>
              <a:ahLst/>
              <a:cxnLst/>
              <a:rect l="l" t="t" r="r" b="b"/>
              <a:pathLst>
                <a:path w="10035" h="10206" fill="none" extrusionOk="0">
                  <a:moveTo>
                    <a:pt x="9718" y="2412"/>
                  </a:moveTo>
                  <a:lnTo>
                    <a:pt x="8671" y="2217"/>
                  </a:lnTo>
                  <a:lnTo>
                    <a:pt x="9694" y="1194"/>
                  </a:lnTo>
                  <a:lnTo>
                    <a:pt x="9694" y="1194"/>
                  </a:lnTo>
                  <a:lnTo>
                    <a:pt x="9767" y="1121"/>
                  </a:lnTo>
                  <a:lnTo>
                    <a:pt x="9815" y="1024"/>
                  </a:lnTo>
                  <a:lnTo>
                    <a:pt x="9840" y="951"/>
                  </a:lnTo>
                  <a:lnTo>
                    <a:pt x="9840" y="853"/>
                  </a:lnTo>
                  <a:lnTo>
                    <a:pt x="9840" y="756"/>
                  </a:lnTo>
                  <a:lnTo>
                    <a:pt x="9815" y="658"/>
                  </a:lnTo>
                  <a:lnTo>
                    <a:pt x="9767" y="585"/>
                  </a:lnTo>
                  <a:lnTo>
                    <a:pt x="9694" y="512"/>
                  </a:lnTo>
                  <a:lnTo>
                    <a:pt x="9694" y="512"/>
                  </a:lnTo>
                  <a:lnTo>
                    <a:pt x="9621" y="439"/>
                  </a:lnTo>
                  <a:lnTo>
                    <a:pt x="9548" y="391"/>
                  </a:lnTo>
                  <a:lnTo>
                    <a:pt x="9450" y="366"/>
                  </a:lnTo>
                  <a:lnTo>
                    <a:pt x="9353" y="366"/>
                  </a:lnTo>
                  <a:lnTo>
                    <a:pt x="9255" y="366"/>
                  </a:lnTo>
                  <a:lnTo>
                    <a:pt x="9182" y="391"/>
                  </a:lnTo>
                  <a:lnTo>
                    <a:pt x="9085" y="439"/>
                  </a:lnTo>
                  <a:lnTo>
                    <a:pt x="9012" y="512"/>
                  </a:lnTo>
                  <a:lnTo>
                    <a:pt x="7867" y="1657"/>
                  </a:lnTo>
                  <a:lnTo>
                    <a:pt x="7867" y="1657"/>
                  </a:lnTo>
                  <a:lnTo>
                    <a:pt x="7818" y="1487"/>
                  </a:lnTo>
                  <a:lnTo>
                    <a:pt x="7599" y="317"/>
                  </a:lnTo>
                  <a:lnTo>
                    <a:pt x="7599" y="317"/>
                  </a:lnTo>
                  <a:lnTo>
                    <a:pt x="7575" y="196"/>
                  </a:lnTo>
                  <a:lnTo>
                    <a:pt x="7526" y="98"/>
                  </a:lnTo>
                  <a:lnTo>
                    <a:pt x="7477" y="50"/>
                  </a:lnTo>
                  <a:lnTo>
                    <a:pt x="7404" y="1"/>
                  </a:lnTo>
                  <a:lnTo>
                    <a:pt x="7331" y="1"/>
                  </a:lnTo>
                  <a:lnTo>
                    <a:pt x="7234" y="25"/>
                  </a:lnTo>
                  <a:lnTo>
                    <a:pt x="7161" y="74"/>
                  </a:lnTo>
                  <a:lnTo>
                    <a:pt x="7063" y="147"/>
                  </a:lnTo>
                  <a:lnTo>
                    <a:pt x="5432" y="1754"/>
                  </a:lnTo>
                  <a:lnTo>
                    <a:pt x="5432" y="1754"/>
                  </a:lnTo>
                  <a:lnTo>
                    <a:pt x="5358" y="1852"/>
                  </a:lnTo>
                  <a:lnTo>
                    <a:pt x="5285" y="1974"/>
                  </a:lnTo>
                  <a:lnTo>
                    <a:pt x="5212" y="2120"/>
                  </a:lnTo>
                  <a:lnTo>
                    <a:pt x="5164" y="2242"/>
                  </a:lnTo>
                  <a:lnTo>
                    <a:pt x="5139" y="2388"/>
                  </a:lnTo>
                  <a:lnTo>
                    <a:pt x="5115" y="2534"/>
                  </a:lnTo>
                  <a:lnTo>
                    <a:pt x="5115" y="2680"/>
                  </a:lnTo>
                  <a:lnTo>
                    <a:pt x="5115" y="2802"/>
                  </a:lnTo>
                  <a:lnTo>
                    <a:pt x="5334" y="3971"/>
                  </a:lnTo>
                  <a:lnTo>
                    <a:pt x="5334" y="3971"/>
                  </a:lnTo>
                  <a:lnTo>
                    <a:pt x="5383" y="4141"/>
                  </a:lnTo>
                  <a:lnTo>
                    <a:pt x="147" y="9378"/>
                  </a:lnTo>
                  <a:lnTo>
                    <a:pt x="147" y="9378"/>
                  </a:lnTo>
                  <a:lnTo>
                    <a:pt x="73" y="9451"/>
                  </a:lnTo>
                  <a:lnTo>
                    <a:pt x="25" y="9548"/>
                  </a:lnTo>
                  <a:lnTo>
                    <a:pt x="0" y="9645"/>
                  </a:lnTo>
                  <a:lnTo>
                    <a:pt x="0" y="9718"/>
                  </a:lnTo>
                  <a:lnTo>
                    <a:pt x="0" y="9816"/>
                  </a:lnTo>
                  <a:lnTo>
                    <a:pt x="25" y="9913"/>
                  </a:lnTo>
                  <a:lnTo>
                    <a:pt x="73" y="9986"/>
                  </a:lnTo>
                  <a:lnTo>
                    <a:pt x="147" y="10059"/>
                  </a:lnTo>
                  <a:lnTo>
                    <a:pt x="147" y="10059"/>
                  </a:lnTo>
                  <a:lnTo>
                    <a:pt x="220" y="10133"/>
                  </a:lnTo>
                  <a:lnTo>
                    <a:pt x="293" y="10181"/>
                  </a:lnTo>
                  <a:lnTo>
                    <a:pt x="390" y="10206"/>
                  </a:lnTo>
                  <a:lnTo>
                    <a:pt x="488" y="10206"/>
                  </a:lnTo>
                  <a:lnTo>
                    <a:pt x="488" y="10206"/>
                  </a:lnTo>
                  <a:lnTo>
                    <a:pt x="585" y="10206"/>
                  </a:lnTo>
                  <a:lnTo>
                    <a:pt x="658" y="10181"/>
                  </a:lnTo>
                  <a:lnTo>
                    <a:pt x="755" y="10133"/>
                  </a:lnTo>
                  <a:lnTo>
                    <a:pt x="828" y="10059"/>
                  </a:lnTo>
                  <a:lnTo>
                    <a:pt x="6187" y="4726"/>
                  </a:lnTo>
                  <a:lnTo>
                    <a:pt x="7234" y="4896"/>
                  </a:lnTo>
                  <a:lnTo>
                    <a:pt x="7234" y="4896"/>
                  </a:lnTo>
                  <a:lnTo>
                    <a:pt x="7356" y="4921"/>
                  </a:lnTo>
                  <a:lnTo>
                    <a:pt x="7502" y="4921"/>
                  </a:lnTo>
                  <a:lnTo>
                    <a:pt x="7624" y="4896"/>
                  </a:lnTo>
                  <a:lnTo>
                    <a:pt x="7770" y="4848"/>
                  </a:lnTo>
                  <a:lnTo>
                    <a:pt x="7916" y="4799"/>
                  </a:lnTo>
                  <a:lnTo>
                    <a:pt x="8038" y="4750"/>
                  </a:lnTo>
                  <a:lnTo>
                    <a:pt x="8159" y="4677"/>
                  </a:lnTo>
                  <a:lnTo>
                    <a:pt x="8257" y="4580"/>
                  </a:lnTo>
                  <a:lnTo>
                    <a:pt x="9889" y="2948"/>
                  </a:lnTo>
                  <a:lnTo>
                    <a:pt x="9889" y="2948"/>
                  </a:lnTo>
                  <a:lnTo>
                    <a:pt x="9962" y="2875"/>
                  </a:lnTo>
                  <a:lnTo>
                    <a:pt x="10010" y="2777"/>
                  </a:lnTo>
                  <a:lnTo>
                    <a:pt x="10035" y="2704"/>
                  </a:lnTo>
                  <a:lnTo>
                    <a:pt x="10010" y="2607"/>
                  </a:lnTo>
                  <a:lnTo>
                    <a:pt x="9986" y="2558"/>
                  </a:lnTo>
                  <a:lnTo>
                    <a:pt x="9913" y="2485"/>
                  </a:lnTo>
                  <a:lnTo>
                    <a:pt x="9815" y="2436"/>
                  </a:lnTo>
                  <a:lnTo>
                    <a:pt x="9718" y="2412"/>
                  </a:lnTo>
                  <a:lnTo>
                    <a:pt x="9718" y="2412"/>
                  </a:lnTo>
                  <a:close/>
                </a:path>
              </a:pathLst>
            </a:custGeom>
            <a:grpFill/>
            <a:ln w="57150" cap="rnd" cmpd="sng">
              <a:solidFill>
                <a:srgbClr val="00B05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593525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EBD3EC8-008A-D85D-E4B2-683F6A170F18}"/>
              </a:ext>
            </a:extLst>
          </p:cNvPr>
          <p:cNvSpPr>
            <a:spLocks noGrp="1"/>
          </p:cNvSpPr>
          <p:nvPr>
            <p:ph type="sldNum" sz="quarter" idx="12"/>
          </p:nvPr>
        </p:nvSpPr>
        <p:spPr/>
        <p:txBody>
          <a:bodyPr/>
          <a:lstStyle/>
          <a:p>
            <a:fld id="{48FC179B-E1DC-44DF-B0E4-66A8D350C2BE}" type="slidenum">
              <a:rPr lang="en-US" smtClean="0"/>
              <a:t>13</a:t>
            </a:fld>
            <a:endParaRPr lang="en-US"/>
          </a:p>
        </p:txBody>
      </p:sp>
      <p:grpSp>
        <p:nvGrpSpPr>
          <p:cNvPr id="3" name="Group 2">
            <a:extLst>
              <a:ext uri="{FF2B5EF4-FFF2-40B4-BE49-F238E27FC236}">
                <a16:creationId xmlns:a16="http://schemas.microsoft.com/office/drawing/2014/main" id="{A192A1A1-A001-AE0D-84B7-AD96C20D0AB4}"/>
              </a:ext>
            </a:extLst>
          </p:cNvPr>
          <p:cNvGrpSpPr/>
          <p:nvPr/>
        </p:nvGrpSpPr>
        <p:grpSpPr>
          <a:xfrm>
            <a:off x="396240" y="592477"/>
            <a:ext cx="12607594" cy="5950157"/>
            <a:chOff x="304800" y="-143105"/>
            <a:chExt cx="10462078" cy="4915392"/>
          </a:xfrm>
        </p:grpSpPr>
        <p:graphicFrame>
          <p:nvGraphicFramePr>
            <p:cNvPr id="4" name="Chart 3">
              <a:extLst>
                <a:ext uri="{FF2B5EF4-FFF2-40B4-BE49-F238E27FC236}">
                  <a16:creationId xmlns:a16="http://schemas.microsoft.com/office/drawing/2014/main" id="{11E6B7AA-202D-42F8-6332-8951998A19FE}"/>
                </a:ext>
              </a:extLst>
            </p:cNvPr>
            <p:cNvGraphicFramePr>
              <a:graphicFrameLocks/>
            </p:cNvGraphicFramePr>
            <p:nvPr>
              <p:extLst>
                <p:ext uri="{D42A27DB-BD31-4B8C-83A1-F6EECF244321}">
                  <p14:modId xmlns:p14="http://schemas.microsoft.com/office/powerpoint/2010/main" val="250310941"/>
                </p:ext>
              </p:extLst>
            </p:nvPr>
          </p:nvGraphicFramePr>
          <p:xfrm>
            <a:off x="304800" y="672087"/>
            <a:ext cx="8672221" cy="3296384"/>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DD7F995A-D517-C994-9D11-B71CCDDEF204}"/>
                </a:ext>
              </a:extLst>
            </p:cNvPr>
            <p:cNvSpPr txBox="1"/>
            <p:nvPr/>
          </p:nvSpPr>
          <p:spPr>
            <a:xfrm>
              <a:off x="469128" y="4163636"/>
              <a:ext cx="2798858" cy="307777"/>
            </a:xfrm>
            <a:prstGeom prst="rect">
              <a:avLst/>
            </a:prstGeom>
            <a:solidFill>
              <a:schemeClr val="accent6">
                <a:lumMod val="60000"/>
                <a:lumOff val="40000"/>
              </a:schemeClr>
            </a:solidFill>
          </p:spPr>
          <p:txBody>
            <a:bodyPr wrap="square" rtlCol="0">
              <a:spAutoFit/>
            </a:bodyPr>
            <a:lstStyle/>
            <a:p>
              <a:pPr algn="ctr"/>
              <a:r>
                <a:rPr lang="en-US" dirty="0"/>
                <a:t>2020</a:t>
              </a:r>
            </a:p>
          </p:txBody>
        </p:sp>
        <p:sp>
          <p:nvSpPr>
            <p:cNvPr id="6" name="TextBox 5">
              <a:extLst>
                <a:ext uri="{FF2B5EF4-FFF2-40B4-BE49-F238E27FC236}">
                  <a16:creationId xmlns:a16="http://schemas.microsoft.com/office/drawing/2014/main" id="{BCD1A4E0-79F5-5E40-BF36-0D44434F67EE}"/>
                </a:ext>
              </a:extLst>
            </p:cNvPr>
            <p:cNvSpPr txBox="1"/>
            <p:nvPr/>
          </p:nvSpPr>
          <p:spPr>
            <a:xfrm>
              <a:off x="6178162" y="4160789"/>
              <a:ext cx="2798858" cy="307777"/>
            </a:xfrm>
            <a:prstGeom prst="rect">
              <a:avLst/>
            </a:prstGeom>
            <a:solidFill>
              <a:schemeClr val="accent6">
                <a:lumMod val="60000"/>
                <a:lumOff val="40000"/>
              </a:schemeClr>
            </a:solidFill>
          </p:spPr>
          <p:txBody>
            <a:bodyPr wrap="square" rtlCol="0">
              <a:spAutoFit/>
            </a:bodyPr>
            <a:lstStyle/>
            <a:p>
              <a:pPr algn="ctr"/>
              <a:r>
                <a:rPr lang="en-US" dirty="0"/>
                <a:t>2022</a:t>
              </a:r>
            </a:p>
          </p:txBody>
        </p:sp>
        <p:sp>
          <p:nvSpPr>
            <p:cNvPr id="7" name="TextBox 6">
              <a:extLst>
                <a:ext uri="{FF2B5EF4-FFF2-40B4-BE49-F238E27FC236}">
                  <a16:creationId xmlns:a16="http://schemas.microsoft.com/office/drawing/2014/main" id="{79D097FA-62A9-E80D-F29C-7943D2887E2F}"/>
                </a:ext>
              </a:extLst>
            </p:cNvPr>
            <p:cNvSpPr txBox="1"/>
            <p:nvPr/>
          </p:nvSpPr>
          <p:spPr>
            <a:xfrm>
              <a:off x="3323645" y="4163636"/>
              <a:ext cx="2798858" cy="307777"/>
            </a:xfrm>
            <a:prstGeom prst="rect">
              <a:avLst/>
            </a:prstGeom>
            <a:solidFill>
              <a:schemeClr val="accent6">
                <a:lumMod val="60000"/>
                <a:lumOff val="40000"/>
              </a:schemeClr>
            </a:solidFill>
          </p:spPr>
          <p:txBody>
            <a:bodyPr wrap="square" rtlCol="0">
              <a:spAutoFit/>
            </a:bodyPr>
            <a:lstStyle/>
            <a:p>
              <a:pPr algn="ctr"/>
              <a:r>
                <a:rPr lang="en-US" dirty="0"/>
                <a:t>2021</a:t>
              </a:r>
            </a:p>
          </p:txBody>
        </p:sp>
        <p:sp>
          <p:nvSpPr>
            <p:cNvPr id="8" name="TextBox 7">
              <a:extLst>
                <a:ext uri="{FF2B5EF4-FFF2-40B4-BE49-F238E27FC236}">
                  <a16:creationId xmlns:a16="http://schemas.microsoft.com/office/drawing/2014/main" id="{72AD5F5B-B663-0C49-1F74-EB42985362D0}"/>
                </a:ext>
              </a:extLst>
            </p:cNvPr>
            <p:cNvSpPr txBox="1"/>
            <p:nvPr/>
          </p:nvSpPr>
          <p:spPr>
            <a:xfrm>
              <a:off x="1589444" y="-143105"/>
              <a:ext cx="9177434" cy="330529"/>
            </a:xfrm>
            <a:prstGeom prst="rect">
              <a:avLst/>
            </a:prstGeom>
            <a:noFill/>
          </p:spPr>
          <p:txBody>
            <a:bodyPr wrap="square" rtlCol="0">
              <a:spAutoFit/>
            </a:bodyPr>
            <a:lstStyle/>
            <a:p>
              <a:r>
                <a:rPr lang="en-US" sz="2000" b="1" u="sng" dirty="0">
                  <a:solidFill>
                    <a:schemeClr val="tx1">
                      <a:lumMod val="95000"/>
                      <a:lumOff val="5000"/>
                    </a:schemeClr>
                  </a:solidFill>
                  <a:cs typeface="Times New Roman" panose="02020603050405020304" pitchFamily="18" charset="0"/>
                </a:rPr>
                <a:t>01 To determine the tea factory productivity levels, trends, and factors influencing productivity.</a:t>
              </a:r>
            </a:p>
          </p:txBody>
        </p:sp>
        <p:sp>
          <p:nvSpPr>
            <p:cNvPr id="9" name="TextBox 8">
              <a:extLst>
                <a:ext uri="{FF2B5EF4-FFF2-40B4-BE49-F238E27FC236}">
                  <a16:creationId xmlns:a16="http://schemas.microsoft.com/office/drawing/2014/main" id="{6A0229C2-C0D4-4E48-8628-19535E4AA42B}"/>
                </a:ext>
              </a:extLst>
            </p:cNvPr>
            <p:cNvSpPr txBox="1"/>
            <p:nvPr/>
          </p:nvSpPr>
          <p:spPr>
            <a:xfrm>
              <a:off x="3592000" y="4464510"/>
              <a:ext cx="2262146" cy="307777"/>
            </a:xfrm>
            <a:prstGeom prst="rect">
              <a:avLst/>
            </a:prstGeom>
            <a:noFill/>
          </p:spPr>
          <p:txBody>
            <a:bodyPr wrap="square" rtlCol="0">
              <a:spAutoFit/>
            </a:bodyPr>
            <a:lstStyle/>
            <a:p>
              <a:pPr algn="ctr"/>
              <a:r>
                <a:rPr lang="en-US" b="1" dirty="0">
                  <a:solidFill>
                    <a:schemeClr val="tx1">
                      <a:lumMod val="95000"/>
                      <a:lumOff val="5000"/>
                    </a:schemeClr>
                  </a:solidFill>
                </a:rPr>
                <a:t>Graph</a:t>
              </a:r>
              <a:r>
                <a:rPr lang="en-US" b="1" dirty="0">
                  <a:solidFill>
                    <a:schemeClr val="bg1"/>
                  </a:solidFill>
                </a:rPr>
                <a:t> </a:t>
              </a:r>
              <a:r>
                <a:rPr lang="en-US" b="1" dirty="0">
                  <a:solidFill>
                    <a:schemeClr val="tx1">
                      <a:lumMod val="95000"/>
                      <a:lumOff val="5000"/>
                    </a:schemeClr>
                  </a:solidFill>
                </a:rPr>
                <a:t>01</a:t>
              </a:r>
            </a:p>
          </p:txBody>
        </p:sp>
      </p:grpSp>
    </p:spTree>
    <p:extLst>
      <p:ext uri="{BB962C8B-B14F-4D97-AF65-F5344CB8AC3E}">
        <p14:creationId xmlns:p14="http://schemas.microsoft.com/office/powerpoint/2010/main" val="38316739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CE738C4F-AE2B-FB1E-7B88-3491CE18C4D4}"/>
              </a:ext>
            </a:extLst>
          </p:cNvPr>
          <p:cNvGrpSpPr/>
          <p:nvPr/>
        </p:nvGrpSpPr>
        <p:grpSpPr>
          <a:xfrm>
            <a:off x="502920" y="576473"/>
            <a:ext cx="11689080" cy="5897595"/>
            <a:chOff x="0" y="-153446"/>
            <a:chExt cx="9836533" cy="4961411"/>
          </a:xfrm>
        </p:grpSpPr>
        <p:graphicFrame>
          <p:nvGraphicFramePr>
            <p:cNvPr id="4" name="Chart 3">
              <a:extLst>
                <a:ext uri="{FF2B5EF4-FFF2-40B4-BE49-F238E27FC236}">
                  <a16:creationId xmlns:a16="http://schemas.microsoft.com/office/drawing/2014/main" id="{7C52C627-FC0F-8389-3E45-DBAE83A44876}"/>
                </a:ext>
              </a:extLst>
            </p:cNvPr>
            <p:cNvGraphicFramePr>
              <a:graphicFrameLocks/>
            </p:cNvGraphicFramePr>
            <p:nvPr>
              <p:extLst>
                <p:ext uri="{D42A27DB-BD31-4B8C-83A1-F6EECF244321}">
                  <p14:modId xmlns:p14="http://schemas.microsoft.com/office/powerpoint/2010/main" val="2073049842"/>
                </p:ext>
              </p:extLst>
            </p:nvPr>
          </p:nvGraphicFramePr>
          <p:xfrm>
            <a:off x="0" y="477078"/>
            <a:ext cx="9144000" cy="3686558"/>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DE9074EF-81E4-F365-45CB-81F72D2CBFF1}"/>
                </a:ext>
              </a:extLst>
            </p:cNvPr>
            <p:cNvSpPr txBox="1"/>
            <p:nvPr/>
          </p:nvSpPr>
          <p:spPr>
            <a:xfrm>
              <a:off x="469128" y="4163636"/>
              <a:ext cx="2798858" cy="307777"/>
            </a:xfrm>
            <a:prstGeom prst="rect">
              <a:avLst/>
            </a:prstGeom>
            <a:solidFill>
              <a:schemeClr val="accent6">
                <a:lumMod val="60000"/>
                <a:lumOff val="40000"/>
              </a:schemeClr>
            </a:solidFill>
          </p:spPr>
          <p:txBody>
            <a:bodyPr wrap="square" rtlCol="0">
              <a:spAutoFit/>
            </a:bodyPr>
            <a:lstStyle/>
            <a:p>
              <a:pPr algn="ctr"/>
              <a:r>
                <a:rPr lang="en-US" dirty="0"/>
                <a:t>2020</a:t>
              </a:r>
            </a:p>
          </p:txBody>
        </p:sp>
        <p:sp>
          <p:nvSpPr>
            <p:cNvPr id="6" name="TextBox 5">
              <a:extLst>
                <a:ext uri="{FF2B5EF4-FFF2-40B4-BE49-F238E27FC236}">
                  <a16:creationId xmlns:a16="http://schemas.microsoft.com/office/drawing/2014/main" id="{24D75104-4528-FBA8-5977-A474F6023189}"/>
                </a:ext>
              </a:extLst>
            </p:cNvPr>
            <p:cNvSpPr txBox="1"/>
            <p:nvPr/>
          </p:nvSpPr>
          <p:spPr>
            <a:xfrm>
              <a:off x="6178162" y="4160789"/>
              <a:ext cx="2798858" cy="307777"/>
            </a:xfrm>
            <a:prstGeom prst="rect">
              <a:avLst/>
            </a:prstGeom>
            <a:solidFill>
              <a:schemeClr val="accent6">
                <a:lumMod val="60000"/>
                <a:lumOff val="40000"/>
              </a:schemeClr>
            </a:solidFill>
          </p:spPr>
          <p:txBody>
            <a:bodyPr wrap="square" rtlCol="0">
              <a:spAutoFit/>
            </a:bodyPr>
            <a:lstStyle/>
            <a:p>
              <a:pPr algn="ctr"/>
              <a:r>
                <a:rPr lang="en-US" dirty="0"/>
                <a:t>2022</a:t>
              </a:r>
            </a:p>
          </p:txBody>
        </p:sp>
        <p:sp>
          <p:nvSpPr>
            <p:cNvPr id="7" name="TextBox 6">
              <a:extLst>
                <a:ext uri="{FF2B5EF4-FFF2-40B4-BE49-F238E27FC236}">
                  <a16:creationId xmlns:a16="http://schemas.microsoft.com/office/drawing/2014/main" id="{C1942396-BC15-23A1-EA77-88FBB6EED54F}"/>
                </a:ext>
              </a:extLst>
            </p:cNvPr>
            <p:cNvSpPr txBox="1"/>
            <p:nvPr/>
          </p:nvSpPr>
          <p:spPr>
            <a:xfrm>
              <a:off x="3323645" y="4163636"/>
              <a:ext cx="2798858" cy="307777"/>
            </a:xfrm>
            <a:prstGeom prst="rect">
              <a:avLst/>
            </a:prstGeom>
            <a:solidFill>
              <a:schemeClr val="accent6">
                <a:lumMod val="60000"/>
                <a:lumOff val="40000"/>
              </a:schemeClr>
            </a:solidFill>
          </p:spPr>
          <p:txBody>
            <a:bodyPr wrap="square" rtlCol="0">
              <a:spAutoFit/>
            </a:bodyPr>
            <a:lstStyle/>
            <a:p>
              <a:pPr algn="ctr"/>
              <a:r>
                <a:rPr lang="en-US" dirty="0"/>
                <a:t>2021</a:t>
              </a:r>
            </a:p>
          </p:txBody>
        </p:sp>
        <p:sp>
          <p:nvSpPr>
            <p:cNvPr id="8" name="TextBox 7">
              <a:extLst>
                <a:ext uri="{FF2B5EF4-FFF2-40B4-BE49-F238E27FC236}">
                  <a16:creationId xmlns:a16="http://schemas.microsoft.com/office/drawing/2014/main" id="{233476B8-9C29-2391-024B-AF81263C5955}"/>
                </a:ext>
              </a:extLst>
            </p:cNvPr>
            <p:cNvSpPr txBox="1"/>
            <p:nvPr/>
          </p:nvSpPr>
          <p:spPr>
            <a:xfrm>
              <a:off x="1434657" y="-153446"/>
              <a:ext cx="8401876" cy="336597"/>
            </a:xfrm>
            <a:prstGeom prst="rect">
              <a:avLst/>
            </a:prstGeom>
            <a:noFill/>
          </p:spPr>
          <p:txBody>
            <a:bodyPr wrap="square" rtlCol="0">
              <a:spAutoFit/>
            </a:bodyPr>
            <a:lstStyle/>
            <a:p>
              <a:r>
                <a:rPr lang="en-US" sz="2000" b="1" u="sng" dirty="0">
                  <a:solidFill>
                    <a:schemeClr val="tx1">
                      <a:lumMod val="95000"/>
                      <a:lumOff val="5000"/>
                    </a:schemeClr>
                  </a:solidFill>
                  <a:ea typeface="Tahoma" panose="020B0604030504040204" pitchFamily="34" charset="0"/>
                  <a:cs typeface="Times New Roman" panose="02020603050405020304" pitchFamily="18" charset="0"/>
                </a:rPr>
                <a:t>02 To analyze Electricity usage efficiency and the trends over the last three years.</a:t>
              </a:r>
            </a:p>
          </p:txBody>
        </p:sp>
        <p:sp>
          <p:nvSpPr>
            <p:cNvPr id="9" name="Flowchart: Connector 8">
              <a:extLst>
                <a:ext uri="{FF2B5EF4-FFF2-40B4-BE49-F238E27FC236}">
                  <a16:creationId xmlns:a16="http://schemas.microsoft.com/office/drawing/2014/main" id="{212BC76C-0503-B9D7-1E8B-0A9BBB189861}"/>
                </a:ext>
              </a:extLst>
            </p:cNvPr>
            <p:cNvSpPr/>
            <p:nvPr/>
          </p:nvSpPr>
          <p:spPr>
            <a:xfrm>
              <a:off x="874642" y="1272209"/>
              <a:ext cx="246491" cy="222636"/>
            </a:xfrm>
            <a:prstGeom prst="flowChartConnector">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1</a:t>
              </a:r>
            </a:p>
          </p:txBody>
        </p:sp>
        <p:sp>
          <p:nvSpPr>
            <p:cNvPr id="10" name="Flowchart: Connector 9">
              <a:extLst>
                <a:ext uri="{FF2B5EF4-FFF2-40B4-BE49-F238E27FC236}">
                  <a16:creationId xmlns:a16="http://schemas.microsoft.com/office/drawing/2014/main" id="{B6A30429-4DBB-7971-B1D9-F8F005E107DE}"/>
                </a:ext>
              </a:extLst>
            </p:cNvPr>
            <p:cNvSpPr/>
            <p:nvPr/>
          </p:nvSpPr>
          <p:spPr>
            <a:xfrm>
              <a:off x="5931671" y="1234963"/>
              <a:ext cx="246491" cy="222636"/>
            </a:xfrm>
            <a:prstGeom prst="flowChartConnector">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5</a:t>
              </a:r>
            </a:p>
          </p:txBody>
        </p:sp>
        <p:sp>
          <p:nvSpPr>
            <p:cNvPr id="11" name="Flowchart: Connector 10">
              <a:extLst>
                <a:ext uri="{FF2B5EF4-FFF2-40B4-BE49-F238E27FC236}">
                  <a16:creationId xmlns:a16="http://schemas.microsoft.com/office/drawing/2014/main" id="{BBB0D859-302E-26D5-F81F-B9CB07114E14}"/>
                </a:ext>
              </a:extLst>
            </p:cNvPr>
            <p:cNvSpPr/>
            <p:nvPr/>
          </p:nvSpPr>
          <p:spPr>
            <a:xfrm>
              <a:off x="3942520" y="1240856"/>
              <a:ext cx="246491" cy="222636"/>
            </a:xfrm>
            <a:prstGeom prst="flowChartConnector">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4</a:t>
              </a:r>
            </a:p>
          </p:txBody>
        </p:sp>
        <p:sp>
          <p:nvSpPr>
            <p:cNvPr id="12" name="Flowchart: Connector 11">
              <a:extLst>
                <a:ext uri="{FF2B5EF4-FFF2-40B4-BE49-F238E27FC236}">
                  <a16:creationId xmlns:a16="http://schemas.microsoft.com/office/drawing/2014/main" id="{21DFE090-1011-AFBB-C4A6-6BA21B465CDA}"/>
                </a:ext>
              </a:extLst>
            </p:cNvPr>
            <p:cNvSpPr/>
            <p:nvPr/>
          </p:nvSpPr>
          <p:spPr>
            <a:xfrm>
              <a:off x="8415431" y="1447190"/>
              <a:ext cx="246491" cy="222636"/>
            </a:xfrm>
            <a:prstGeom prst="flowChartConnector">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8</a:t>
              </a:r>
            </a:p>
          </p:txBody>
        </p:sp>
        <p:sp>
          <p:nvSpPr>
            <p:cNvPr id="13" name="Flowchart: Connector 12">
              <a:extLst>
                <a:ext uri="{FF2B5EF4-FFF2-40B4-BE49-F238E27FC236}">
                  <a16:creationId xmlns:a16="http://schemas.microsoft.com/office/drawing/2014/main" id="{15310CEF-1FED-11C1-F1EA-0EE57356AAB1}"/>
                </a:ext>
              </a:extLst>
            </p:cNvPr>
            <p:cNvSpPr/>
            <p:nvPr/>
          </p:nvSpPr>
          <p:spPr>
            <a:xfrm>
              <a:off x="1622066" y="1951751"/>
              <a:ext cx="246491" cy="222636"/>
            </a:xfrm>
            <a:prstGeom prst="flowChartConnector">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2</a:t>
              </a:r>
            </a:p>
          </p:txBody>
        </p:sp>
        <p:sp>
          <p:nvSpPr>
            <p:cNvPr id="14" name="Flowchart: Connector 13">
              <a:extLst>
                <a:ext uri="{FF2B5EF4-FFF2-40B4-BE49-F238E27FC236}">
                  <a16:creationId xmlns:a16="http://schemas.microsoft.com/office/drawing/2014/main" id="{34E25F0D-2E61-D6E8-B584-395E8F57EF1C}"/>
                </a:ext>
              </a:extLst>
            </p:cNvPr>
            <p:cNvSpPr/>
            <p:nvPr/>
          </p:nvSpPr>
          <p:spPr>
            <a:xfrm>
              <a:off x="7098778" y="2775023"/>
              <a:ext cx="246491" cy="222636"/>
            </a:xfrm>
            <a:prstGeom prst="flowChartConnector">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6</a:t>
              </a:r>
            </a:p>
          </p:txBody>
        </p:sp>
        <p:sp>
          <p:nvSpPr>
            <p:cNvPr id="15" name="Flowchart: Connector 14">
              <a:extLst>
                <a:ext uri="{FF2B5EF4-FFF2-40B4-BE49-F238E27FC236}">
                  <a16:creationId xmlns:a16="http://schemas.microsoft.com/office/drawing/2014/main" id="{1374DECA-7FD0-575D-31E8-4BC4A2AF8675}"/>
                </a:ext>
              </a:extLst>
            </p:cNvPr>
            <p:cNvSpPr/>
            <p:nvPr/>
          </p:nvSpPr>
          <p:spPr>
            <a:xfrm>
              <a:off x="2625255" y="2835058"/>
              <a:ext cx="246491" cy="222636"/>
            </a:xfrm>
            <a:prstGeom prst="flowChartConnector">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3</a:t>
              </a:r>
            </a:p>
          </p:txBody>
        </p:sp>
        <p:sp>
          <p:nvSpPr>
            <p:cNvPr id="16" name="TextBox 15">
              <a:extLst>
                <a:ext uri="{FF2B5EF4-FFF2-40B4-BE49-F238E27FC236}">
                  <a16:creationId xmlns:a16="http://schemas.microsoft.com/office/drawing/2014/main" id="{E713A9CF-D209-5FF3-8A61-A64EE3C70F51}"/>
                </a:ext>
              </a:extLst>
            </p:cNvPr>
            <p:cNvSpPr txBox="1"/>
            <p:nvPr/>
          </p:nvSpPr>
          <p:spPr>
            <a:xfrm>
              <a:off x="3575586" y="4527304"/>
              <a:ext cx="2262146" cy="280661"/>
            </a:xfrm>
            <a:prstGeom prst="rect">
              <a:avLst/>
            </a:prstGeom>
            <a:noFill/>
          </p:spPr>
          <p:txBody>
            <a:bodyPr wrap="square" rtlCol="0">
              <a:spAutoFit/>
            </a:bodyPr>
            <a:lstStyle/>
            <a:p>
              <a:pPr algn="ctr"/>
              <a:r>
                <a:rPr lang="en-US" b="1" dirty="0">
                  <a:solidFill>
                    <a:schemeClr val="tx1">
                      <a:lumMod val="95000"/>
                      <a:lumOff val="5000"/>
                    </a:schemeClr>
                  </a:solidFill>
                </a:rPr>
                <a:t>Graph</a:t>
              </a:r>
              <a:r>
                <a:rPr lang="en-US" b="1" dirty="0">
                  <a:solidFill>
                    <a:schemeClr val="bg1"/>
                  </a:solidFill>
                </a:rPr>
                <a:t> </a:t>
              </a:r>
              <a:r>
                <a:rPr lang="en-US" b="1" dirty="0">
                  <a:solidFill>
                    <a:schemeClr val="tx1">
                      <a:lumMod val="95000"/>
                      <a:lumOff val="5000"/>
                    </a:schemeClr>
                  </a:solidFill>
                </a:rPr>
                <a:t>02</a:t>
              </a:r>
            </a:p>
          </p:txBody>
        </p:sp>
      </p:grpSp>
      <p:sp>
        <p:nvSpPr>
          <p:cNvPr id="17" name="TextBox 16">
            <a:extLst>
              <a:ext uri="{FF2B5EF4-FFF2-40B4-BE49-F238E27FC236}">
                <a16:creationId xmlns:a16="http://schemas.microsoft.com/office/drawing/2014/main" id="{79AB388E-2F02-66A9-35B5-3CDBC4E0E005}"/>
              </a:ext>
            </a:extLst>
          </p:cNvPr>
          <p:cNvSpPr txBox="1"/>
          <p:nvPr/>
        </p:nvSpPr>
        <p:spPr>
          <a:xfrm>
            <a:off x="8520549" y="4663477"/>
            <a:ext cx="564543" cy="369332"/>
          </a:xfrm>
          <a:prstGeom prst="rect">
            <a:avLst/>
          </a:prstGeom>
          <a:noFill/>
        </p:spPr>
        <p:txBody>
          <a:bodyPr wrap="square" rtlCol="0">
            <a:spAutoFit/>
          </a:bodyPr>
          <a:lstStyle/>
          <a:p>
            <a:r>
              <a:rPr lang="en-US" sz="1800" b="1" dirty="0">
                <a:solidFill>
                  <a:schemeClr val="bg1"/>
                </a:solidFill>
              </a:rPr>
              <a:t>14</a:t>
            </a:r>
          </a:p>
        </p:txBody>
      </p:sp>
      <p:sp>
        <p:nvSpPr>
          <p:cNvPr id="2" name="Flowchart: Connector 1">
            <a:extLst>
              <a:ext uri="{FF2B5EF4-FFF2-40B4-BE49-F238E27FC236}">
                <a16:creationId xmlns:a16="http://schemas.microsoft.com/office/drawing/2014/main" id="{B49920AC-C3E9-EFBE-7494-41C107B2A60E}"/>
              </a:ext>
            </a:extLst>
          </p:cNvPr>
          <p:cNvSpPr/>
          <p:nvPr/>
        </p:nvSpPr>
        <p:spPr>
          <a:xfrm>
            <a:off x="10341826" y="4057524"/>
            <a:ext cx="292913" cy="264646"/>
          </a:xfrm>
          <a:prstGeom prst="flowChartConnector">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7</a:t>
            </a:r>
          </a:p>
        </p:txBody>
      </p:sp>
    </p:spTree>
    <p:extLst>
      <p:ext uri="{BB962C8B-B14F-4D97-AF65-F5344CB8AC3E}">
        <p14:creationId xmlns:p14="http://schemas.microsoft.com/office/powerpoint/2010/main" val="142843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0D5AFAB-035F-D3D1-A4BD-2D2B8C89D558}"/>
              </a:ext>
            </a:extLst>
          </p:cNvPr>
          <p:cNvSpPr>
            <a:spLocks noGrp="1"/>
          </p:cNvSpPr>
          <p:nvPr>
            <p:ph type="sldNum" sz="quarter" idx="12"/>
          </p:nvPr>
        </p:nvSpPr>
        <p:spPr/>
        <p:txBody>
          <a:bodyPr/>
          <a:lstStyle/>
          <a:p>
            <a:fld id="{48FC179B-E1DC-44DF-B0E4-66A8D350C2BE}" type="slidenum">
              <a:rPr lang="en-US" smtClean="0"/>
              <a:t>15</a:t>
            </a:fld>
            <a:endParaRPr lang="en-US"/>
          </a:p>
        </p:txBody>
      </p:sp>
      <p:sp>
        <p:nvSpPr>
          <p:cNvPr id="3" name="TextBox 2">
            <a:extLst>
              <a:ext uri="{FF2B5EF4-FFF2-40B4-BE49-F238E27FC236}">
                <a16:creationId xmlns:a16="http://schemas.microsoft.com/office/drawing/2014/main" id="{9EF96F7B-1F0F-A019-FC8D-19E2A7DE21F4}"/>
              </a:ext>
            </a:extLst>
          </p:cNvPr>
          <p:cNvSpPr txBox="1"/>
          <p:nvPr/>
        </p:nvSpPr>
        <p:spPr>
          <a:xfrm>
            <a:off x="3440927" y="4612186"/>
            <a:ext cx="2262146" cy="307777"/>
          </a:xfrm>
          <a:prstGeom prst="rect">
            <a:avLst/>
          </a:prstGeom>
          <a:noFill/>
        </p:spPr>
        <p:txBody>
          <a:bodyPr wrap="square" rtlCol="0">
            <a:spAutoFit/>
          </a:bodyPr>
          <a:lstStyle/>
          <a:p>
            <a:pPr algn="ctr"/>
            <a:r>
              <a:rPr lang="en-US" b="1" dirty="0">
                <a:solidFill>
                  <a:schemeClr val="bg1"/>
                </a:solidFill>
              </a:rPr>
              <a:t>Graph 03</a:t>
            </a:r>
          </a:p>
        </p:txBody>
      </p:sp>
      <p:grpSp>
        <p:nvGrpSpPr>
          <p:cNvPr id="4" name="Group 3">
            <a:extLst>
              <a:ext uri="{FF2B5EF4-FFF2-40B4-BE49-F238E27FC236}">
                <a16:creationId xmlns:a16="http://schemas.microsoft.com/office/drawing/2014/main" id="{ACD738F6-A60D-7FAE-6949-ACDDD912F174}"/>
              </a:ext>
            </a:extLst>
          </p:cNvPr>
          <p:cNvGrpSpPr/>
          <p:nvPr/>
        </p:nvGrpSpPr>
        <p:grpSpPr>
          <a:xfrm>
            <a:off x="502920" y="579062"/>
            <a:ext cx="11893790" cy="5958898"/>
            <a:chOff x="99796" y="-284117"/>
            <a:chExt cx="9400685" cy="5316926"/>
          </a:xfrm>
        </p:grpSpPr>
        <p:sp>
          <p:nvSpPr>
            <p:cNvPr id="5" name="TextBox 4">
              <a:extLst>
                <a:ext uri="{FF2B5EF4-FFF2-40B4-BE49-F238E27FC236}">
                  <a16:creationId xmlns:a16="http://schemas.microsoft.com/office/drawing/2014/main" id="{921577D4-B6A5-AD48-5421-0AB21D1F8A58}"/>
                </a:ext>
              </a:extLst>
            </p:cNvPr>
            <p:cNvSpPr txBox="1"/>
            <p:nvPr/>
          </p:nvSpPr>
          <p:spPr>
            <a:xfrm>
              <a:off x="469128" y="4163636"/>
              <a:ext cx="2798858" cy="307777"/>
            </a:xfrm>
            <a:prstGeom prst="rect">
              <a:avLst/>
            </a:prstGeom>
            <a:solidFill>
              <a:schemeClr val="accent6">
                <a:lumMod val="60000"/>
                <a:lumOff val="40000"/>
              </a:schemeClr>
            </a:solidFill>
          </p:spPr>
          <p:txBody>
            <a:bodyPr wrap="square" rtlCol="0">
              <a:spAutoFit/>
            </a:bodyPr>
            <a:lstStyle/>
            <a:p>
              <a:pPr algn="ctr"/>
              <a:r>
                <a:rPr lang="en-US" dirty="0"/>
                <a:t>2020</a:t>
              </a:r>
            </a:p>
          </p:txBody>
        </p:sp>
        <p:sp>
          <p:nvSpPr>
            <p:cNvPr id="6" name="TextBox 5">
              <a:extLst>
                <a:ext uri="{FF2B5EF4-FFF2-40B4-BE49-F238E27FC236}">
                  <a16:creationId xmlns:a16="http://schemas.microsoft.com/office/drawing/2014/main" id="{40663031-3BA5-6E05-23AC-B08F9B3E3E97}"/>
                </a:ext>
              </a:extLst>
            </p:cNvPr>
            <p:cNvSpPr txBox="1"/>
            <p:nvPr/>
          </p:nvSpPr>
          <p:spPr>
            <a:xfrm>
              <a:off x="6178162" y="4160789"/>
              <a:ext cx="2798858" cy="307777"/>
            </a:xfrm>
            <a:prstGeom prst="rect">
              <a:avLst/>
            </a:prstGeom>
            <a:solidFill>
              <a:schemeClr val="accent6">
                <a:lumMod val="60000"/>
                <a:lumOff val="40000"/>
              </a:schemeClr>
            </a:solidFill>
          </p:spPr>
          <p:txBody>
            <a:bodyPr wrap="square" rtlCol="0">
              <a:spAutoFit/>
            </a:bodyPr>
            <a:lstStyle/>
            <a:p>
              <a:pPr algn="ctr"/>
              <a:r>
                <a:rPr lang="en-US" dirty="0"/>
                <a:t>2022</a:t>
              </a:r>
            </a:p>
          </p:txBody>
        </p:sp>
        <p:sp>
          <p:nvSpPr>
            <p:cNvPr id="7" name="TextBox 6">
              <a:extLst>
                <a:ext uri="{FF2B5EF4-FFF2-40B4-BE49-F238E27FC236}">
                  <a16:creationId xmlns:a16="http://schemas.microsoft.com/office/drawing/2014/main" id="{BBFDC504-C81D-5AC8-32B3-5800E07C6395}"/>
                </a:ext>
              </a:extLst>
            </p:cNvPr>
            <p:cNvSpPr txBox="1"/>
            <p:nvPr/>
          </p:nvSpPr>
          <p:spPr>
            <a:xfrm>
              <a:off x="3323645" y="4163636"/>
              <a:ext cx="2798858" cy="307777"/>
            </a:xfrm>
            <a:prstGeom prst="rect">
              <a:avLst/>
            </a:prstGeom>
            <a:solidFill>
              <a:schemeClr val="accent6">
                <a:lumMod val="60000"/>
                <a:lumOff val="40000"/>
              </a:schemeClr>
            </a:solidFill>
          </p:spPr>
          <p:txBody>
            <a:bodyPr wrap="square" rtlCol="0">
              <a:spAutoFit/>
            </a:bodyPr>
            <a:lstStyle/>
            <a:p>
              <a:pPr algn="ctr"/>
              <a:r>
                <a:rPr lang="en-US" dirty="0"/>
                <a:t>2021</a:t>
              </a:r>
            </a:p>
          </p:txBody>
        </p:sp>
        <p:graphicFrame>
          <p:nvGraphicFramePr>
            <p:cNvPr id="8" name="Chart 7">
              <a:extLst>
                <a:ext uri="{FF2B5EF4-FFF2-40B4-BE49-F238E27FC236}">
                  <a16:creationId xmlns:a16="http://schemas.microsoft.com/office/drawing/2014/main" id="{AD50B7C0-46D1-1EB9-4B56-1AB6775AD176}"/>
                </a:ext>
              </a:extLst>
            </p:cNvPr>
            <p:cNvGraphicFramePr>
              <a:graphicFrameLocks/>
            </p:cNvGraphicFramePr>
            <p:nvPr>
              <p:extLst>
                <p:ext uri="{D42A27DB-BD31-4B8C-83A1-F6EECF244321}">
                  <p14:modId xmlns:p14="http://schemas.microsoft.com/office/powerpoint/2010/main" val="2080338783"/>
                </p:ext>
              </p:extLst>
            </p:nvPr>
          </p:nvGraphicFramePr>
          <p:xfrm>
            <a:off x="99796" y="672087"/>
            <a:ext cx="8853910" cy="3350776"/>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Box 8">
              <a:extLst>
                <a:ext uri="{FF2B5EF4-FFF2-40B4-BE49-F238E27FC236}">
                  <a16:creationId xmlns:a16="http://schemas.microsoft.com/office/drawing/2014/main" id="{4FE82C25-C560-D89F-7D00-7996445E447D}"/>
                </a:ext>
              </a:extLst>
            </p:cNvPr>
            <p:cNvSpPr txBox="1"/>
            <p:nvPr/>
          </p:nvSpPr>
          <p:spPr>
            <a:xfrm>
              <a:off x="1501470" y="-284117"/>
              <a:ext cx="7999011" cy="369332"/>
            </a:xfrm>
            <a:prstGeom prst="rect">
              <a:avLst/>
            </a:prstGeom>
            <a:noFill/>
          </p:spPr>
          <p:txBody>
            <a:bodyPr wrap="square" rtlCol="0">
              <a:spAutoFit/>
            </a:bodyPr>
            <a:lstStyle/>
            <a:p>
              <a:r>
                <a:rPr lang="en-US" sz="2000" b="1" u="sng" dirty="0">
                  <a:solidFill>
                    <a:schemeClr val="tx1">
                      <a:lumMod val="95000"/>
                      <a:lumOff val="5000"/>
                    </a:schemeClr>
                  </a:solidFill>
                  <a:cs typeface="Times New Roman" panose="02020603050405020304" pitchFamily="18" charset="0"/>
                </a:rPr>
                <a:t>03 To analyze firewood usage efficiency and the trends over the last three years.</a:t>
              </a:r>
            </a:p>
          </p:txBody>
        </p:sp>
        <p:sp>
          <p:nvSpPr>
            <p:cNvPr id="10" name="Flowchart: Connector 9">
              <a:extLst>
                <a:ext uri="{FF2B5EF4-FFF2-40B4-BE49-F238E27FC236}">
                  <a16:creationId xmlns:a16="http://schemas.microsoft.com/office/drawing/2014/main" id="{64C50F86-AF42-01A8-D05B-9A2A59E1AA25}"/>
                </a:ext>
              </a:extLst>
            </p:cNvPr>
            <p:cNvSpPr/>
            <p:nvPr/>
          </p:nvSpPr>
          <p:spPr>
            <a:xfrm>
              <a:off x="7260865" y="1240403"/>
              <a:ext cx="253118" cy="234066"/>
            </a:xfrm>
            <a:prstGeom prst="flowChartConnector">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5</a:t>
              </a:r>
            </a:p>
          </p:txBody>
        </p:sp>
        <p:sp>
          <p:nvSpPr>
            <p:cNvPr id="11" name="Flowchart: Connector 10">
              <a:extLst>
                <a:ext uri="{FF2B5EF4-FFF2-40B4-BE49-F238E27FC236}">
                  <a16:creationId xmlns:a16="http://schemas.microsoft.com/office/drawing/2014/main" id="{554FB848-568F-7F0C-EB34-F0ACB1C96647}"/>
                </a:ext>
              </a:extLst>
            </p:cNvPr>
            <p:cNvSpPr/>
            <p:nvPr/>
          </p:nvSpPr>
          <p:spPr>
            <a:xfrm>
              <a:off x="1378225" y="1591090"/>
              <a:ext cx="246491" cy="222636"/>
            </a:xfrm>
            <a:prstGeom prst="flowChartConnector">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1</a:t>
              </a:r>
            </a:p>
          </p:txBody>
        </p:sp>
        <p:sp>
          <p:nvSpPr>
            <p:cNvPr id="12" name="Flowchart: Connector 11">
              <a:extLst>
                <a:ext uri="{FF2B5EF4-FFF2-40B4-BE49-F238E27FC236}">
                  <a16:creationId xmlns:a16="http://schemas.microsoft.com/office/drawing/2014/main" id="{B61607EF-93BF-A380-6B9A-FDFBDCA37DEC}"/>
                </a:ext>
              </a:extLst>
            </p:cNvPr>
            <p:cNvSpPr/>
            <p:nvPr/>
          </p:nvSpPr>
          <p:spPr>
            <a:xfrm>
              <a:off x="1868557" y="2223218"/>
              <a:ext cx="246491" cy="222636"/>
            </a:xfrm>
            <a:prstGeom prst="flowChartConnector">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2</a:t>
              </a:r>
            </a:p>
          </p:txBody>
        </p:sp>
        <p:sp>
          <p:nvSpPr>
            <p:cNvPr id="13" name="Flowchart: Connector 12">
              <a:extLst>
                <a:ext uri="{FF2B5EF4-FFF2-40B4-BE49-F238E27FC236}">
                  <a16:creationId xmlns:a16="http://schemas.microsoft.com/office/drawing/2014/main" id="{BB545994-68F0-47E5-E925-396957DEC21A}"/>
                </a:ext>
              </a:extLst>
            </p:cNvPr>
            <p:cNvSpPr/>
            <p:nvPr/>
          </p:nvSpPr>
          <p:spPr>
            <a:xfrm>
              <a:off x="8144786" y="2857684"/>
              <a:ext cx="246491" cy="222636"/>
            </a:xfrm>
            <a:prstGeom prst="flowChartConnector">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6</a:t>
              </a:r>
            </a:p>
          </p:txBody>
        </p:sp>
        <p:sp>
          <p:nvSpPr>
            <p:cNvPr id="14" name="Flowchart: Connector 13">
              <a:extLst>
                <a:ext uri="{FF2B5EF4-FFF2-40B4-BE49-F238E27FC236}">
                  <a16:creationId xmlns:a16="http://schemas.microsoft.com/office/drawing/2014/main" id="{33E8957A-ED31-ED88-F773-9BC490412206}"/>
                </a:ext>
              </a:extLst>
            </p:cNvPr>
            <p:cNvSpPr/>
            <p:nvPr/>
          </p:nvSpPr>
          <p:spPr>
            <a:xfrm>
              <a:off x="5893239" y="2334536"/>
              <a:ext cx="253118" cy="234066"/>
            </a:xfrm>
            <a:prstGeom prst="flowChartConnector">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4</a:t>
              </a:r>
            </a:p>
          </p:txBody>
        </p:sp>
        <p:sp>
          <p:nvSpPr>
            <p:cNvPr id="15" name="Flowchart: Connector 14">
              <a:extLst>
                <a:ext uri="{FF2B5EF4-FFF2-40B4-BE49-F238E27FC236}">
                  <a16:creationId xmlns:a16="http://schemas.microsoft.com/office/drawing/2014/main" id="{1A812961-E991-2D71-7786-6C747C3FAA92}"/>
                </a:ext>
              </a:extLst>
            </p:cNvPr>
            <p:cNvSpPr/>
            <p:nvPr/>
          </p:nvSpPr>
          <p:spPr>
            <a:xfrm>
              <a:off x="2384066" y="2969002"/>
              <a:ext cx="246491" cy="222636"/>
            </a:xfrm>
            <a:prstGeom prst="flowChartConnector">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3</a:t>
              </a:r>
            </a:p>
          </p:txBody>
        </p:sp>
        <p:sp>
          <p:nvSpPr>
            <p:cNvPr id="16" name="TextBox 15">
              <a:extLst>
                <a:ext uri="{FF2B5EF4-FFF2-40B4-BE49-F238E27FC236}">
                  <a16:creationId xmlns:a16="http://schemas.microsoft.com/office/drawing/2014/main" id="{3081FCA1-396A-003A-AAFD-E52704E7E186}"/>
                </a:ext>
              </a:extLst>
            </p:cNvPr>
            <p:cNvSpPr txBox="1"/>
            <p:nvPr/>
          </p:nvSpPr>
          <p:spPr>
            <a:xfrm rot="16200000">
              <a:off x="-109665" y="2038552"/>
              <a:ext cx="818984" cy="369332"/>
            </a:xfrm>
            <a:prstGeom prst="rect">
              <a:avLst/>
            </a:prstGeom>
            <a:noFill/>
          </p:spPr>
          <p:txBody>
            <a:bodyPr wrap="square" rtlCol="0">
              <a:spAutoFit/>
            </a:bodyPr>
            <a:lstStyle/>
            <a:p>
              <a:r>
                <a:rPr lang="en-US" sz="1800" dirty="0">
                  <a:effectLst/>
                  <a:latin typeface="Times New Roman" panose="02020603050405020304" pitchFamily="18" charset="0"/>
                  <a:ea typeface="Calibri" panose="020F0502020204030204" pitchFamily="34" charset="0"/>
                </a:rPr>
                <a:t>m</a:t>
              </a:r>
              <a:r>
                <a:rPr lang="en-US" sz="1800" baseline="30000" dirty="0">
                  <a:effectLst/>
                  <a:latin typeface="Times New Roman" panose="02020603050405020304" pitchFamily="18" charset="0"/>
                  <a:ea typeface="Calibri" panose="020F0502020204030204" pitchFamily="34" charset="0"/>
                </a:rPr>
                <a:t>3</a:t>
              </a:r>
              <a:r>
                <a:rPr lang="en-US" sz="1800" dirty="0">
                  <a:effectLst/>
                  <a:latin typeface="Times New Roman" panose="02020603050405020304" pitchFamily="18" charset="0"/>
                  <a:ea typeface="Calibri" panose="020F0502020204030204" pitchFamily="34" charset="0"/>
                </a:rPr>
                <a:t>kg</a:t>
              </a:r>
              <a:r>
                <a:rPr lang="en-US" sz="1800" baseline="30000" dirty="0">
                  <a:effectLst/>
                  <a:latin typeface="Times New Roman" panose="02020603050405020304" pitchFamily="18" charset="0"/>
                  <a:ea typeface="Calibri" panose="020F0502020204030204" pitchFamily="34" charset="0"/>
                </a:rPr>
                <a:t>-1</a:t>
              </a:r>
              <a:endParaRPr lang="en-US" dirty="0"/>
            </a:p>
          </p:txBody>
        </p:sp>
        <p:sp>
          <p:nvSpPr>
            <p:cNvPr id="17" name="TextBox 16">
              <a:extLst>
                <a:ext uri="{FF2B5EF4-FFF2-40B4-BE49-F238E27FC236}">
                  <a16:creationId xmlns:a16="http://schemas.microsoft.com/office/drawing/2014/main" id="{5DC9B93C-A720-75B7-AEFD-C6412CE5EBEB}"/>
                </a:ext>
              </a:extLst>
            </p:cNvPr>
            <p:cNvSpPr txBox="1"/>
            <p:nvPr/>
          </p:nvSpPr>
          <p:spPr>
            <a:xfrm>
              <a:off x="8520549" y="4663477"/>
              <a:ext cx="564543" cy="369332"/>
            </a:xfrm>
            <a:prstGeom prst="rect">
              <a:avLst/>
            </a:prstGeom>
            <a:noFill/>
          </p:spPr>
          <p:txBody>
            <a:bodyPr wrap="square" rtlCol="0">
              <a:spAutoFit/>
            </a:bodyPr>
            <a:lstStyle/>
            <a:p>
              <a:r>
                <a:rPr lang="en-US" sz="1800" b="1" dirty="0">
                  <a:solidFill>
                    <a:schemeClr val="bg1"/>
                  </a:solidFill>
                </a:rPr>
                <a:t>15</a:t>
              </a:r>
            </a:p>
          </p:txBody>
        </p:sp>
      </p:grpSp>
      <p:sp>
        <p:nvSpPr>
          <p:cNvPr id="33" name="TextBox 32">
            <a:extLst>
              <a:ext uri="{FF2B5EF4-FFF2-40B4-BE49-F238E27FC236}">
                <a16:creationId xmlns:a16="http://schemas.microsoft.com/office/drawing/2014/main" id="{3237A1C2-006B-114F-2655-5BC6528094F9}"/>
              </a:ext>
            </a:extLst>
          </p:cNvPr>
          <p:cNvSpPr txBox="1"/>
          <p:nvPr/>
        </p:nvSpPr>
        <p:spPr>
          <a:xfrm>
            <a:off x="4770514" y="6047264"/>
            <a:ext cx="2262146" cy="369332"/>
          </a:xfrm>
          <a:prstGeom prst="rect">
            <a:avLst/>
          </a:prstGeom>
          <a:noFill/>
        </p:spPr>
        <p:txBody>
          <a:bodyPr wrap="square" rtlCol="0">
            <a:spAutoFit/>
          </a:bodyPr>
          <a:lstStyle/>
          <a:p>
            <a:pPr algn="ctr"/>
            <a:r>
              <a:rPr lang="en-US" b="1" dirty="0">
                <a:solidFill>
                  <a:schemeClr val="tx1">
                    <a:lumMod val="95000"/>
                    <a:lumOff val="5000"/>
                  </a:schemeClr>
                </a:solidFill>
              </a:rPr>
              <a:t>Graph 03</a:t>
            </a:r>
          </a:p>
        </p:txBody>
      </p:sp>
    </p:spTree>
    <p:extLst>
      <p:ext uri="{BB962C8B-B14F-4D97-AF65-F5344CB8AC3E}">
        <p14:creationId xmlns:p14="http://schemas.microsoft.com/office/powerpoint/2010/main" val="3589395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989914B-F471-723A-5A29-F6E1BE6E81C9}"/>
              </a:ext>
            </a:extLst>
          </p:cNvPr>
          <p:cNvSpPr>
            <a:spLocks noGrp="1"/>
          </p:cNvSpPr>
          <p:nvPr>
            <p:ph idx="1"/>
          </p:nvPr>
        </p:nvSpPr>
        <p:spPr>
          <a:xfrm>
            <a:off x="291966" y="1169470"/>
            <a:ext cx="10247697" cy="2985435"/>
          </a:xfrm>
        </p:spPr>
        <p:txBody>
          <a:bodyPr>
            <a:normAutofit lnSpcReduction="10000"/>
          </a:bodyPr>
          <a:lstStyle/>
          <a:p>
            <a:pPr marL="285750" indent="-285750">
              <a:lnSpc>
                <a:spcPct val="120000"/>
              </a:lnSpc>
              <a:buFont typeface="Wingdings" panose="05000000000000000000" pitchFamily="2" charset="2"/>
              <a:buChar char="v"/>
            </a:pPr>
            <a:r>
              <a:rPr lang="en-US" sz="1800" dirty="0">
                <a:cs typeface="Times New Roman" panose="02020603050405020304" pitchFamily="18" charset="0"/>
              </a:rPr>
              <a:t>Made tea out turn =  (kg. of made tea produced using 100 kg. of green leaves)</a:t>
            </a:r>
          </a:p>
          <a:p>
            <a:pPr marL="285750" indent="-285750">
              <a:lnSpc>
                <a:spcPct val="120000"/>
              </a:lnSpc>
              <a:buFont typeface="Wingdings" panose="05000000000000000000" pitchFamily="2" charset="2"/>
              <a:buChar char="v"/>
            </a:pPr>
            <a:r>
              <a:rPr lang="en-US" sz="1800" dirty="0">
                <a:cs typeface="Times New Roman" panose="02020603050405020304" pitchFamily="18" charset="0"/>
              </a:rPr>
              <a:t>Refused tea percentage = (Refused tea /Made tea)</a:t>
            </a:r>
          </a:p>
          <a:p>
            <a:pPr marL="285750" indent="-285750">
              <a:lnSpc>
                <a:spcPct val="120000"/>
              </a:lnSpc>
              <a:buFont typeface="Wingdings" panose="05000000000000000000" pitchFamily="2" charset="2"/>
              <a:buChar char="v"/>
            </a:pPr>
            <a:r>
              <a:rPr lang="en-US" sz="1800" dirty="0">
                <a:cs typeface="Times New Roman" panose="02020603050405020304" pitchFamily="18" charset="0"/>
              </a:rPr>
              <a:t>Factory full capacity (kg. of green leaves per day)</a:t>
            </a:r>
          </a:p>
          <a:p>
            <a:pPr marL="285750" indent="-285750">
              <a:lnSpc>
                <a:spcPct val="120000"/>
              </a:lnSpc>
              <a:buFont typeface="Wingdings" panose="05000000000000000000" pitchFamily="2" charset="2"/>
              <a:buChar char="v"/>
            </a:pPr>
            <a:r>
              <a:rPr lang="en-US" sz="1800" dirty="0">
                <a:cs typeface="Times New Roman" panose="02020603050405020304" pitchFamily="18" charset="0"/>
              </a:rPr>
              <a:t>Factory Running capacity (Average kg. of green leaves </a:t>
            </a:r>
            <a:r>
              <a:rPr lang="en-US" sz="1800">
                <a:cs typeface="Times New Roman" panose="02020603050405020304" pitchFamily="18" charset="0"/>
              </a:rPr>
              <a:t>per day/Total </a:t>
            </a:r>
            <a:r>
              <a:rPr lang="en-US" sz="1800" dirty="0">
                <a:cs typeface="Times New Roman" panose="02020603050405020304" pitchFamily="18" charset="0"/>
              </a:rPr>
              <a:t>withering trough capacity(1680kg*8=13440kg)</a:t>
            </a:r>
          </a:p>
          <a:p>
            <a:pPr marL="285750" indent="-285750">
              <a:lnSpc>
                <a:spcPct val="120000"/>
              </a:lnSpc>
              <a:buFont typeface="Wingdings" panose="05000000000000000000" pitchFamily="2" charset="2"/>
              <a:buChar char="v"/>
            </a:pPr>
            <a:r>
              <a:rPr lang="en-US" sz="1800" dirty="0">
                <a:cs typeface="Times New Roman" panose="02020603050405020304" pitchFamily="18" charset="0"/>
              </a:rPr>
              <a:t>Ratio of factory running capacity to full capacity =(factory running capacity/ full capacity )</a:t>
            </a:r>
          </a:p>
          <a:p>
            <a:pPr marL="285750" indent="-285750">
              <a:lnSpc>
                <a:spcPct val="120000"/>
              </a:lnSpc>
              <a:buFont typeface="Wingdings" panose="05000000000000000000" pitchFamily="2" charset="2"/>
              <a:buChar char="v"/>
            </a:pPr>
            <a:r>
              <a:rPr lang="en-US" sz="1800" dirty="0">
                <a:cs typeface="Times New Roman" panose="02020603050405020304" pitchFamily="18" charset="0"/>
              </a:rPr>
              <a:t>Made tea per man day= ( Made tea / Man day)</a:t>
            </a:r>
          </a:p>
          <a:p>
            <a:pPr marL="285750" indent="-285750">
              <a:lnSpc>
                <a:spcPct val="120000"/>
              </a:lnSpc>
              <a:buFont typeface="Wingdings" panose="05000000000000000000" pitchFamily="2" charset="2"/>
              <a:buChar char="v"/>
            </a:pPr>
            <a:endParaRPr lang="en-US" sz="1800" dirty="0">
              <a:cs typeface="Times New Roman" panose="02020603050405020304" pitchFamily="18" charset="0"/>
            </a:endParaRPr>
          </a:p>
          <a:p>
            <a:pPr marL="285750" indent="-285750">
              <a:lnSpc>
                <a:spcPct val="120000"/>
              </a:lnSpc>
              <a:buFont typeface="Wingdings" panose="05000000000000000000" pitchFamily="2" charset="2"/>
              <a:buChar char="v"/>
            </a:pPr>
            <a:endParaRPr lang="en-US" sz="1800" dirty="0"/>
          </a:p>
        </p:txBody>
      </p:sp>
      <p:sp>
        <p:nvSpPr>
          <p:cNvPr id="4" name="Slide Number Placeholder 3">
            <a:extLst>
              <a:ext uri="{FF2B5EF4-FFF2-40B4-BE49-F238E27FC236}">
                <a16:creationId xmlns:a16="http://schemas.microsoft.com/office/drawing/2014/main" id="{C7CA4BE0-3BD5-3B8C-61F4-12E8D4FDDB15}"/>
              </a:ext>
            </a:extLst>
          </p:cNvPr>
          <p:cNvSpPr>
            <a:spLocks noGrp="1"/>
          </p:cNvSpPr>
          <p:nvPr>
            <p:ph type="sldNum" sz="quarter" idx="12"/>
          </p:nvPr>
        </p:nvSpPr>
        <p:spPr>
          <a:xfrm>
            <a:off x="9338569" y="6492875"/>
            <a:ext cx="2743200" cy="365125"/>
          </a:xfrm>
        </p:spPr>
        <p:txBody>
          <a:bodyPr/>
          <a:lstStyle/>
          <a:p>
            <a:fld id="{48FC179B-E1DC-44DF-B0E4-66A8D350C2BE}" type="slidenum">
              <a:rPr lang="en-US" smtClean="0"/>
              <a:t>16</a:t>
            </a:fld>
            <a:endParaRPr lang="en-US"/>
          </a:p>
        </p:txBody>
      </p:sp>
      <p:sp>
        <p:nvSpPr>
          <p:cNvPr id="7" name="TextBox 6">
            <a:extLst>
              <a:ext uri="{FF2B5EF4-FFF2-40B4-BE49-F238E27FC236}">
                <a16:creationId xmlns:a16="http://schemas.microsoft.com/office/drawing/2014/main" id="{D94531FF-B738-1E43-D94F-2A8E2D7D858F}"/>
              </a:ext>
            </a:extLst>
          </p:cNvPr>
          <p:cNvSpPr txBox="1"/>
          <p:nvPr/>
        </p:nvSpPr>
        <p:spPr>
          <a:xfrm>
            <a:off x="2223201" y="564011"/>
            <a:ext cx="9858568" cy="400110"/>
          </a:xfrm>
          <a:prstGeom prst="rect">
            <a:avLst/>
          </a:prstGeom>
          <a:noFill/>
        </p:spPr>
        <p:txBody>
          <a:bodyPr wrap="square" rtlCol="0">
            <a:spAutoFit/>
          </a:bodyPr>
          <a:lstStyle/>
          <a:p>
            <a:r>
              <a:rPr lang="en-US" sz="2000" b="1" u="sng" dirty="0">
                <a:latin typeface="+mj-lt"/>
                <a:cs typeface="Times New Roman" panose="02020603050405020304" pitchFamily="18" charset="0"/>
              </a:rPr>
              <a:t>03 To determine factors influencing factory productivity measured in terms of made tea outturn.</a:t>
            </a:r>
          </a:p>
        </p:txBody>
      </p:sp>
      <p:grpSp>
        <p:nvGrpSpPr>
          <p:cNvPr id="8" name="Group 7">
            <a:extLst>
              <a:ext uri="{FF2B5EF4-FFF2-40B4-BE49-F238E27FC236}">
                <a16:creationId xmlns:a16="http://schemas.microsoft.com/office/drawing/2014/main" id="{DBE63404-1521-FE84-C446-9C250D4BDA51}"/>
              </a:ext>
            </a:extLst>
          </p:cNvPr>
          <p:cNvGrpSpPr/>
          <p:nvPr/>
        </p:nvGrpSpPr>
        <p:grpSpPr>
          <a:xfrm>
            <a:off x="6644640" y="3615643"/>
            <a:ext cx="5145899" cy="2903883"/>
            <a:chOff x="805723" y="2735128"/>
            <a:chExt cx="3766277" cy="2099538"/>
          </a:xfrm>
        </p:grpSpPr>
        <p:pic>
          <p:nvPicPr>
            <p:cNvPr id="9" name="Picture 8">
              <a:extLst>
                <a:ext uri="{FF2B5EF4-FFF2-40B4-BE49-F238E27FC236}">
                  <a16:creationId xmlns:a16="http://schemas.microsoft.com/office/drawing/2014/main" id="{E6F27D1A-5722-C4C9-C6A8-86AAC99A2529}"/>
                </a:ext>
              </a:extLst>
            </p:cNvPr>
            <p:cNvPicPr>
              <a:picLocks noChangeAspect="1"/>
            </p:cNvPicPr>
            <p:nvPr/>
          </p:nvPicPr>
          <p:blipFill>
            <a:blip r:embed="rId2"/>
            <a:stretch>
              <a:fillRect/>
            </a:stretch>
          </p:blipFill>
          <p:spPr>
            <a:xfrm>
              <a:off x="805723" y="2735128"/>
              <a:ext cx="3766277" cy="2099538"/>
            </a:xfrm>
            <a:prstGeom prst="rect">
              <a:avLst/>
            </a:prstGeom>
          </p:spPr>
        </p:pic>
        <p:sp>
          <p:nvSpPr>
            <p:cNvPr id="10" name="Rectangle 9">
              <a:extLst>
                <a:ext uri="{FF2B5EF4-FFF2-40B4-BE49-F238E27FC236}">
                  <a16:creationId xmlns:a16="http://schemas.microsoft.com/office/drawing/2014/main" id="{C5F23C4A-EF36-D0BB-2A5D-1333D762A92D}"/>
                </a:ext>
              </a:extLst>
            </p:cNvPr>
            <p:cNvSpPr/>
            <p:nvPr/>
          </p:nvSpPr>
          <p:spPr>
            <a:xfrm>
              <a:off x="2315150" y="3247481"/>
              <a:ext cx="747422" cy="1522658"/>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5581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7E36E8A-9E95-F146-8F1E-3819492B7303}"/>
              </a:ext>
            </a:extLst>
          </p:cNvPr>
          <p:cNvSpPr>
            <a:spLocks noGrp="1"/>
          </p:cNvSpPr>
          <p:nvPr>
            <p:ph type="sldNum" sz="quarter" idx="12"/>
          </p:nvPr>
        </p:nvSpPr>
        <p:spPr/>
        <p:txBody>
          <a:bodyPr/>
          <a:lstStyle/>
          <a:p>
            <a:fld id="{48FC179B-E1DC-44DF-B0E4-66A8D350C2BE}" type="slidenum">
              <a:rPr lang="en-US" smtClean="0"/>
              <a:t>17</a:t>
            </a:fld>
            <a:endParaRPr lang="en-US"/>
          </a:p>
        </p:txBody>
      </p:sp>
      <p:grpSp>
        <p:nvGrpSpPr>
          <p:cNvPr id="3" name="Group 2">
            <a:extLst>
              <a:ext uri="{FF2B5EF4-FFF2-40B4-BE49-F238E27FC236}">
                <a16:creationId xmlns:a16="http://schemas.microsoft.com/office/drawing/2014/main" id="{91F6E398-99CB-756F-62C1-D70BB3D6F7C2}"/>
              </a:ext>
            </a:extLst>
          </p:cNvPr>
          <p:cNvGrpSpPr/>
          <p:nvPr/>
        </p:nvGrpSpPr>
        <p:grpSpPr>
          <a:xfrm>
            <a:off x="635229" y="1257095"/>
            <a:ext cx="10718571" cy="5281817"/>
            <a:chOff x="333955" y="237429"/>
            <a:chExt cx="8560898" cy="4323293"/>
          </a:xfrm>
        </p:grpSpPr>
        <p:pic>
          <p:nvPicPr>
            <p:cNvPr id="4" name="Picture 3">
              <a:extLst>
                <a:ext uri="{FF2B5EF4-FFF2-40B4-BE49-F238E27FC236}">
                  <a16:creationId xmlns:a16="http://schemas.microsoft.com/office/drawing/2014/main" id="{71810291-B21D-6316-5CF2-112A9BAC7314}"/>
                </a:ext>
              </a:extLst>
            </p:cNvPr>
            <p:cNvPicPr>
              <a:picLocks noChangeAspect="1"/>
            </p:cNvPicPr>
            <p:nvPr/>
          </p:nvPicPr>
          <p:blipFill>
            <a:blip r:embed="rId2"/>
            <a:stretch>
              <a:fillRect/>
            </a:stretch>
          </p:blipFill>
          <p:spPr>
            <a:xfrm>
              <a:off x="333955" y="237429"/>
              <a:ext cx="4350842" cy="2887335"/>
            </a:xfrm>
            <a:prstGeom prst="rect">
              <a:avLst/>
            </a:prstGeom>
          </p:spPr>
        </p:pic>
        <p:pic>
          <p:nvPicPr>
            <p:cNvPr id="5" name="Picture 4">
              <a:extLst>
                <a:ext uri="{FF2B5EF4-FFF2-40B4-BE49-F238E27FC236}">
                  <a16:creationId xmlns:a16="http://schemas.microsoft.com/office/drawing/2014/main" id="{CF1C0D10-D83D-14D7-1060-FBD8BE00179A}"/>
                </a:ext>
              </a:extLst>
            </p:cNvPr>
            <p:cNvPicPr>
              <a:picLocks noChangeAspect="1"/>
            </p:cNvPicPr>
            <p:nvPr/>
          </p:nvPicPr>
          <p:blipFill>
            <a:blip r:embed="rId3"/>
            <a:stretch>
              <a:fillRect/>
            </a:stretch>
          </p:blipFill>
          <p:spPr>
            <a:xfrm>
              <a:off x="4866751" y="237429"/>
              <a:ext cx="4028102" cy="2649907"/>
            </a:xfrm>
            <a:prstGeom prst="rect">
              <a:avLst/>
            </a:prstGeom>
          </p:spPr>
        </p:pic>
        <p:sp>
          <p:nvSpPr>
            <p:cNvPr id="6" name="Rectangle 5">
              <a:extLst>
                <a:ext uri="{FF2B5EF4-FFF2-40B4-BE49-F238E27FC236}">
                  <a16:creationId xmlns:a16="http://schemas.microsoft.com/office/drawing/2014/main" id="{754EDE5D-47B2-9475-BC4F-8576A9C28B8A}"/>
                </a:ext>
              </a:extLst>
            </p:cNvPr>
            <p:cNvSpPr/>
            <p:nvPr/>
          </p:nvSpPr>
          <p:spPr>
            <a:xfrm>
              <a:off x="7402664" y="1089329"/>
              <a:ext cx="1407381" cy="148242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15798E12-7C0A-BACD-1E88-C99EEF67AE10}"/>
                </a:ext>
              </a:extLst>
            </p:cNvPr>
            <p:cNvSpPr txBox="1"/>
            <p:nvPr/>
          </p:nvSpPr>
          <p:spPr>
            <a:xfrm>
              <a:off x="469127" y="3124764"/>
              <a:ext cx="8425726" cy="1435958"/>
            </a:xfrm>
            <a:prstGeom prst="rect">
              <a:avLst/>
            </a:prstGeom>
            <a:noFill/>
          </p:spPr>
          <p:txBody>
            <a:bodyPr wrap="square" rtlCol="0">
              <a:spAutoFit/>
            </a:bodyPr>
            <a:lstStyle/>
            <a:p>
              <a:pPr marL="285750" indent="-285750">
                <a:buFont typeface="Wingdings" panose="05000000000000000000" pitchFamily="2" charset="2"/>
                <a:buChar char="v"/>
              </a:pPr>
              <a:r>
                <a:rPr lang="en-US" dirty="0">
                  <a:cs typeface="Times New Roman" panose="02020603050405020304" pitchFamily="18" charset="0"/>
                </a:rPr>
                <a:t>A multicollinearity diagnostic was done to check whether independent variables are highly correlated among themselves or not. the Pearson correlation coefficients form the inter-correlation matrix were found below.90 and by comparing tolerance values and variance inflation factors it was found that the tolerance values are higher than 0.2 and VIF values are less than 5 therefore the tolerance values and the VIF values are within the expected range that prevent the multicollinearity. Hence, the Multiple regression analysis can be carried out.</a:t>
              </a:r>
            </a:p>
          </p:txBody>
        </p:sp>
      </p:grpSp>
    </p:spTree>
    <p:extLst>
      <p:ext uri="{BB962C8B-B14F-4D97-AF65-F5344CB8AC3E}">
        <p14:creationId xmlns:p14="http://schemas.microsoft.com/office/powerpoint/2010/main" val="28889537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CC50992-435D-DBB0-5166-C4164D430C68}"/>
              </a:ext>
            </a:extLst>
          </p:cNvPr>
          <p:cNvSpPr>
            <a:spLocks noGrp="1"/>
          </p:cNvSpPr>
          <p:nvPr>
            <p:ph type="sldNum" sz="quarter" idx="12"/>
          </p:nvPr>
        </p:nvSpPr>
        <p:spPr/>
        <p:txBody>
          <a:bodyPr/>
          <a:lstStyle/>
          <a:p>
            <a:fld id="{48FC179B-E1DC-44DF-B0E4-66A8D350C2BE}" type="slidenum">
              <a:rPr lang="en-US" smtClean="0"/>
              <a:t>18</a:t>
            </a:fld>
            <a:endParaRPr lang="en-US"/>
          </a:p>
        </p:txBody>
      </p:sp>
      <p:grpSp>
        <p:nvGrpSpPr>
          <p:cNvPr id="3" name="Group 2">
            <a:extLst>
              <a:ext uri="{FF2B5EF4-FFF2-40B4-BE49-F238E27FC236}">
                <a16:creationId xmlns:a16="http://schemas.microsoft.com/office/drawing/2014/main" id="{2E240AF0-65DC-F624-0FD7-7DAA7F165B69}"/>
              </a:ext>
            </a:extLst>
          </p:cNvPr>
          <p:cNvGrpSpPr/>
          <p:nvPr/>
        </p:nvGrpSpPr>
        <p:grpSpPr>
          <a:xfrm>
            <a:off x="182880" y="136525"/>
            <a:ext cx="11887200" cy="6244832"/>
            <a:chOff x="450242" y="187892"/>
            <a:chExt cx="8478298" cy="4509913"/>
          </a:xfrm>
        </p:grpSpPr>
        <p:pic>
          <p:nvPicPr>
            <p:cNvPr id="4" name="Picture 3">
              <a:extLst>
                <a:ext uri="{FF2B5EF4-FFF2-40B4-BE49-F238E27FC236}">
                  <a16:creationId xmlns:a16="http://schemas.microsoft.com/office/drawing/2014/main" id="{FC695F33-CBEE-BC6E-3934-FC67581B662E}"/>
                </a:ext>
              </a:extLst>
            </p:cNvPr>
            <p:cNvPicPr>
              <a:picLocks noChangeAspect="1"/>
            </p:cNvPicPr>
            <p:nvPr/>
          </p:nvPicPr>
          <p:blipFill>
            <a:blip r:embed="rId2"/>
            <a:stretch>
              <a:fillRect/>
            </a:stretch>
          </p:blipFill>
          <p:spPr>
            <a:xfrm>
              <a:off x="450242" y="187892"/>
              <a:ext cx="8243515" cy="1716066"/>
            </a:xfrm>
            <a:prstGeom prst="rect">
              <a:avLst/>
            </a:prstGeom>
          </p:spPr>
        </p:pic>
        <p:sp>
          <p:nvSpPr>
            <p:cNvPr id="5" name="Rectangle 4">
              <a:extLst>
                <a:ext uri="{FF2B5EF4-FFF2-40B4-BE49-F238E27FC236}">
                  <a16:creationId xmlns:a16="http://schemas.microsoft.com/office/drawing/2014/main" id="{CEF41043-62EB-7C19-D812-CC545EF66E18}"/>
                </a:ext>
              </a:extLst>
            </p:cNvPr>
            <p:cNvSpPr/>
            <p:nvPr/>
          </p:nvSpPr>
          <p:spPr>
            <a:xfrm>
              <a:off x="1614114" y="1152939"/>
              <a:ext cx="644056" cy="23058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D046D118-4431-A3A4-5AB7-7E8A363B4884}"/>
                </a:ext>
              </a:extLst>
            </p:cNvPr>
            <p:cNvSpPr/>
            <p:nvPr/>
          </p:nvSpPr>
          <p:spPr>
            <a:xfrm>
              <a:off x="6885829" y="1152939"/>
              <a:ext cx="1807927" cy="25841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B49B779E-7907-81FB-A488-A56290F785F2}"/>
                </a:ext>
              </a:extLst>
            </p:cNvPr>
            <p:cNvGrpSpPr/>
            <p:nvPr/>
          </p:nvGrpSpPr>
          <p:grpSpPr>
            <a:xfrm>
              <a:off x="450242" y="2869005"/>
              <a:ext cx="5303688" cy="1828800"/>
              <a:chOff x="450242" y="2961980"/>
              <a:chExt cx="5303688" cy="1828800"/>
            </a:xfrm>
          </p:grpSpPr>
          <p:pic>
            <p:nvPicPr>
              <p:cNvPr id="11" name="Picture 10">
                <a:extLst>
                  <a:ext uri="{FF2B5EF4-FFF2-40B4-BE49-F238E27FC236}">
                    <a16:creationId xmlns:a16="http://schemas.microsoft.com/office/drawing/2014/main" id="{B0FC211F-1B25-217A-CE3E-5A6ABCD8A885}"/>
                  </a:ext>
                </a:extLst>
              </p:cNvPr>
              <p:cNvPicPr>
                <a:picLocks noChangeAspect="1"/>
              </p:cNvPicPr>
              <p:nvPr/>
            </p:nvPicPr>
            <p:blipFill>
              <a:blip r:embed="rId3"/>
              <a:stretch>
                <a:fillRect/>
              </a:stretch>
            </p:blipFill>
            <p:spPr>
              <a:xfrm>
                <a:off x="450242" y="2961980"/>
                <a:ext cx="5303688" cy="1828800"/>
              </a:xfrm>
              <a:prstGeom prst="rect">
                <a:avLst/>
              </a:prstGeom>
            </p:spPr>
          </p:pic>
          <p:sp>
            <p:nvSpPr>
              <p:cNvPr id="12" name="Rectangle 11">
                <a:extLst>
                  <a:ext uri="{FF2B5EF4-FFF2-40B4-BE49-F238E27FC236}">
                    <a16:creationId xmlns:a16="http://schemas.microsoft.com/office/drawing/2014/main" id="{E6C2EB9C-0369-DA01-74FD-17840331F7C7}"/>
                  </a:ext>
                </a:extLst>
              </p:cNvPr>
              <p:cNvSpPr/>
              <p:nvPr/>
            </p:nvSpPr>
            <p:spPr>
              <a:xfrm>
                <a:off x="5018598" y="3588462"/>
                <a:ext cx="644056" cy="23058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8360A5F7-8527-CD8C-AFA1-30FCF32B7D92}"/>
                </a:ext>
              </a:extLst>
            </p:cNvPr>
            <p:cNvSpPr txBox="1"/>
            <p:nvPr/>
          </p:nvSpPr>
          <p:spPr>
            <a:xfrm>
              <a:off x="450242" y="2048530"/>
              <a:ext cx="8403697" cy="523220"/>
            </a:xfrm>
            <a:prstGeom prst="rect">
              <a:avLst/>
            </a:prstGeom>
            <a:noFill/>
          </p:spPr>
          <p:txBody>
            <a:bodyPr wrap="square" rtlCol="0">
              <a:spAutoFit/>
            </a:bodyPr>
            <a:lstStyle/>
            <a:p>
              <a:pPr marL="285750" indent="-285750">
                <a:buFont typeface="Wingdings" panose="05000000000000000000" pitchFamily="2" charset="2"/>
                <a:buChar char="v"/>
              </a:pPr>
              <a:r>
                <a:rPr lang="en-US" dirty="0"/>
                <a:t>R square = 0.312 taken as set, the predictors of all five independent variables account for 31.2% of the variance in employees productivity </a:t>
              </a:r>
            </a:p>
          </p:txBody>
        </p:sp>
        <p:sp>
          <p:nvSpPr>
            <p:cNvPr id="9" name="TextBox 8">
              <a:extLst>
                <a:ext uri="{FF2B5EF4-FFF2-40B4-BE49-F238E27FC236}">
                  <a16:creationId xmlns:a16="http://schemas.microsoft.com/office/drawing/2014/main" id="{BEE7B246-4EAF-F12E-239F-16ECA9F08475}"/>
                </a:ext>
              </a:extLst>
            </p:cNvPr>
            <p:cNvSpPr txBox="1"/>
            <p:nvPr/>
          </p:nvSpPr>
          <p:spPr>
            <a:xfrm>
              <a:off x="5938576" y="2983186"/>
              <a:ext cx="2989964" cy="1600438"/>
            </a:xfrm>
            <a:prstGeom prst="rect">
              <a:avLst/>
            </a:prstGeom>
            <a:noFill/>
          </p:spPr>
          <p:txBody>
            <a:bodyPr wrap="square" rtlCol="0">
              <a:spAutoFit/>
            </a:bodyPr>
            <a:lstStyle/>
            <a:p>
              <a:pPr marL="285750" indent="-285750">
                <a:buFont typeface="Wingdings" panose="05000000000000000000" pitchFamily="2" charset="2"/>
                <a:buChar char="v"/>
              </a:pPr>
              <a:r>
                <a:rPr lang="en-US" dirty="0"/>
                <a:t>F – statistics is the test of significance or entire regression, this regression is statistically significant because p value is less than 0.05 and it shows the regression model is a good fit of data.</a:t>
              </a:r>
            </a:p>
          </p:txBody>
        </p:sp>
      </p:grpSp>
    </p:spTree>
    <p:extLst>
      <p:ext uri="{BB962C8B-B14F-4D97-AF65-F5344CB8AC3E}">
        <p14:creationId xmlns:p14="http://schemas.microsoft.com/office/powerpoint/2010/main" val="2701414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1B2A1D7-78FE-9CA5-DDB0-93B18674F72C}"/>
              </a:ext>
            </a:extLst>
          </p:cNvPr>
          <p:cNvSpPr>
            <a:spLocks noGrp="1"/>
          </p:cNvSpPr>
          <p:nvPr>
            <p:ph type="sldNum" sz="quarter" idx="12"/>
          </p:nvPr>
        </p:nvSpPr>
        <p:spPr/>
        <p:txBody>
          <a:bodyPr/>
          <a:lstStyle/>
          <a:p>
            <a:fld id="{48FC179B-E1DC-44DF-B0E4-66A8D350C2BE}" type="slidenum">
              <a:rPr lang="en-US" smtClean="0"/>
              <a:t>19</a:t>
            </a:fld>
            <a:endParaRPr lang="en-US"/>
          </a:p>
        </p:txBody>
      </p:sp>
      <p:grpSp>
        <p:nvGrpSpPr>
          <p:cNvPr id="3" name="Group 2">
            <a:extLst>
              <a:ext uri="{FF2B5EF4-FFF2-40B4-BE49-F238E27FC236}">
                <a16:creationId xmlns:a16="http://schemas.microsoft.com/office/drawing/2014/main" id="{8D9F673D-7256-7D5E-CA28-134FE5E912F5}"/>
              </a:ext>
            </a:extLst>
          </p:cNvPr>
          <p:cNvGrpSpPr/>
          <p:nvPr/>
        </p:nvGrpSpPr>
        <p:grpSpPr>
          <a:xfrm>
            <a:off x="155106" y="-1"/>
            <a:ext cx="12036894" cy="7086747"/>
            <a:chOff x="251359" y="11412"/>
            <a:chExt cx="8641282" cy="4842360"/>
          </a:xfrm>
        </p:grpSpPr>
        <p:pic>
          <p:nvPicPr>
            <p:cNvPr id="4" name="Picture 3">
              <a:extLst>
                <a:ext uri="{FF2B5EF4-FFF2-40B4-BE49-F238E27FC236}">
                  <a16:creationId xmlns:a16="http://schemas.microsoft.com/office/drawing/2014/main" id="{48CB1C3B-BA7F-06FD-12F5-8F2CAB6B0091}"/>
                </a:ext>
              </a:extLst>
            </p:cNvPr>
            <p:cNvPicPr>
              <a:picLocks noChangeAspect="1"/>
            </p:cNvPicPr>
            <p:nvPr/>
          </p:nvPicPr>
          <p:blipFill>
            <a:blip r:embed="rId2"/>
            <a:stretch>
              <a:fillRect/>
            </a:stretch>
          </p:blipFill>
          <p:spPr>
            <a:xfrm>
              <a:off x="251359" y="11412"/>
              <a:ext cx="6173099" cy="2858284"/>
            </a:xfrm>
            <a:prstGeom prst="rect">
              <a:avLst/>
            </a:prstGeom>
          </p:spPr>
        </p:pic>
        <p:grpSp>
          <p:nvGrpSpPr>
            <p:cNvPr id="5" name="Group 4">
              <a:extLst>
                <a:ext uri="{FF2B5EF4-FFF2-40B4-BE49-F238E27FC236}">
                  <a16:creationId xmlns:a16="http://schemas.microsoft.com/office/drawing/2014/main" id="{FBDE4C05-712D-FE7C-BF13-9B89C04ED135}"/>
                </a:ext>
              </a:extLst>
            </p:cNvPr>
            <p:cNvGrpSpPr/>
            <p:nvPr/>
          </p:nvGrpSpPr>
          <p:grpSpPr>
            <a:xfrm>
              <a:off x="270344" y="1593600"/>
              <a:ext cx="8622297" cy="3260172"/>
              <a:chOff x="270344" y="1593600"/>
              <a:chExt cx="8622297" cy="3260172"/>
            </a:xfrm>
          </p:grpSpPr>
          <p:sp>
            <p:nvSpPr>
              <p:cNvPr id="6" name="Rectangle 5">
                <a:extLst>
                  <a:ext uri="{FF2B5EF4-FFF2-40B4-BE49-F238E27FC236}">
                    <a16:creationId xmlns:a16="http://schemas.microsoft.com/office/drawing/2014/main" id="{6E862CFD-3ABC-276D-1079-4785F4365078}"/>
                  </a:ext>
                </a:extLst>
              </p:cNvPr>
              <p:cNvSpPr/>
              <p:nvPr/>
            </p:nvSpPr>
            <p:spPr>
              <a:xfrm>
                <a:off x="5780598" y="1593600"/>
                <a:ext cx="643860" cy="19083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8036405B-7972-BE90-A5FA-A93A53E99BCE}"/>
                  </a:ext>
                </a:extLst>
              </p:cNvPr>
              <p:cNvSpPr/>
              <p:nvPr/>
            </p:nvSpPr>
            <p:spPr>
              <a:xfrm>
                <a:off x="5780598" y="1841894"/>
                <a:ext cx="643860" cy="19083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79653C6-A093-D039-C789-3A03D28D7AB6}"/>
                  </a:ext>
                </a:extLst>
              </p:cNvPr>
              <p:cNvSpPr/>
              <p:nvPr/>
            </p:nvSpPr>
            <p:spPr>
              <a:xfrm>
                <a:off x="5780598" y="2412586"/>
                <a:ext cx="643860" cy="20339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D8141A94-B52D-11A8-A9FE-002302F26B6E}"/>
                  </a:ext>
                </a:extLst>
              </p:cNvPr>
              <p:cNvSpPr txBox="1"/>
              <p:nvPr/>
            </p:nvSpPr>
            <p:spPr>
              <a:xfrm>
                <a:off x="270344" y="2876922"/>
                <a:ext cx="8622297" cy="1976850"/>
              </a:xfrm>
              <a:prstGeom prst="rect">
                <a:avLst/>
              </a:prstGeom>
              <a:noFill/>
            </p:spPr>
            <p:txBody>
              <a:bodyPr wrap="square" rtlCol="0">
                <a:spAutoFit/>
              </a:bodyPr>
              <a:lstStyle/>
              <a:p>
                <a:pPr marL="342900" indent="-342900">
                  <a:buFont typeface="Wingdings" panose="05000000000000000000" pitchFamily="2" charset="2"/>
                  <a:buChar char="v"/>
                </a:pPr>
                <a:r>
                  <a:rPr lang="en-US" sz="1600" dirty="0">
                    <a:cs typeface="Times New Roman" panose="02020603050405020304" pitchFamily="18" charset="0"/>
                  </a:rPr>
                  <a:t>The results show that rainfall, ratio of factory running capacity/ full capacity, </a:t>
                </a:r>
                <a:r>
                  <a:rPr lang="en-US" sz="1600" dirty="0" err="1">
                    <a:cs typeface="Times New Roman" panose="02020603050405020304" pitchFamily="18" charset="0"/>
                  </a:rPr>
                  <a:t>labour</a:t>
                </a:r>
                <a:r>
                  <a:rPr lang="en-US" sz="1600" dirty="0">
                    <a:cs typeface="Times New Roman" panose="02020603050405020304" pitchFamily="18" charset="0"/>
                  </a:rPr>
                  <a:t> availability were statistically significant factors that affected made tea outrun at Neelagama tea factory.</a:t>
                </a:r>
              </a:p>
              <a:p>
                <a:pPr marL="342900" indent="-342900">
                  <a:buFont typeface="Wingdings" panose="05000000000000000000" pitchFamily="2" charset="2"/>
                  <a:buChar char="v"/>
                </a:pPr>
                <a:endParaRPr lang="en-US" sz="1600" dirty="0">
                  <a:cs typeface="Times New Roman" panose="02020603050405020304" pitchFamily="18" charset="0"/>
                </a:endParaRPr>
              </a:p>
              <a:p>
                <a:pPr marL="342900" indent="-342900">
                  <a:buFont typeface="Wingdings" panose="05000000000000000000" pitchFamily="2" charset="2"/>
                  <a:buChar char="v"/>
                </a:pPr>
                <a:r>
                  <a:rPr lang="en-US" sz="1600" dirty="0">
                    <a:cs typeface="Times New Roman" panose="02020603050405020304" pitchFamily="18" charset="0"/>
                  </a:rPr>
                  <a:t>The made tea outturn at the factory was significantly affected by rainfall, capacity utilization and labor availability. Rainfall was found to have tow main effects. on rainy days. Due to extra water coming with the tea leaves, it affects the reduction of made tea out turn.</a:t>
                </a:r>
              </a:p>
              <a:p>
                <a:endParaRPr lang="en-US" sz="1600" dirty="0">
                  <a:cs typeface="Times New Roman" panose="02020603050405020304" pitchFamily="18" charset="0"/>
                </a:endParaRPr>
              </a:p>
              <a:p>
                <a:pPr marL="342900" indent="-342900">
                  <a:buFont typeface="Wingdings" panose="05000000000000000000" pitchFamily="2" charset="2"/>
                  <a:buChar char="v"/>
                </a:pPr>
                <a:r>
                  <a:rPr lang="en-US" sz="1600" dirty="0">
                    <a:cs typeface="Times New Roman" panose="02020603050405020304" pitchFamily="18" charset="0"/>
                  </a:rPr>
                  <a:t>It was found that when the ration of running capacity/ full capacity increases and the made tea out turn decreases due to the deficiencies  in the machines and workers.</a:t>
                </a:r>
              </a:p>
              <a:p>
                <a:pPr marL="342900" indent="-342900">
                  <a:buFont typeface="Wingdings" panose="05000000000000000000" pitchFamily="2" charset="2"/>
                  <a:buChar char="v"/>
                </a:pPr>
                <a:endParaRPr lang="en-US" dirty="0">
                  <a:cs typeface="Times New Roman" panose="02020603050405020304" pitchFamily="18" charset="0"/>
                </a:endParaRPr>
              </a:p>
              <a:p>
                <a:pPr marL="342900" indent="-342900">
                  <a:buFont typeface="Wingdings" panose="05000000000000000000" pitchFamily="2" charset="2"/>
                  <a:buChar char="v"/>
                </a:pPr>
                <a:endParaRPr lang="en-US" dirty="0">
                  <a:cs typeface="Times New Roman" panose="02020603050405020304" pitchFamily="18" charset="0"/>
                </a:endParaRPr>
              </a:p>
              <a:p>
                <a:pPr marL="342900" indent="-342900">
                  <a:buFont typeface="Wingdings" panose="05000000000000000000" pitchFamily="2" charset="2"/>
                  <a:buChar char="v"/>
                </a:pPr>
                <a:endParaRPr lang="en-US" dirty="0">
                  <a:cs typeface="Times New Roman" panose="02020603050405020304" pitchFamily="18" charset="0"/>
                </a:endParaRPr>
              </a:p>
            </p:txBody>
          </p:sp>
        </p:grpSp>
      </p:grpSp>
    </p:spTree>
    <p:extLst>
      <p:ext uri="{BB962C8B-B14F-4D97-AF65-F5344CB8AC3E}">
        <p14:creationId xmlns:p14="http://schemas.microsoft.com/office/powerpoint/2010/main" val="122958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7F6B58-BEB4-7EC1-F5FE-DF097D6D6D9E}"/>
              </a:ext>
            </a:extLst>
          </p:cNvPr>
          <p:cNvSpPr>
            <a:spLocks noGrp="1"/>
          </p:cNvSpPr>
          <p:nvPr>
            <p:ph type="title"/>
          </p:nvPr>
        </p:nvSpPr>
        <p:spPr>
          <a:xfrm>
            <a:off x="838200" y="33495"/>
            <a:ext cx="10515600" cy="1325563"/>
          </a:xfrm>
        </p:spPr>
        <p:txBody>
          <a:bodyPr>
            <a:normAutofit/>
          </a:bodyPr>
          <a:lstStyle/>
          <a:p>
            <a:pPr algn="ctr"/>
            <a:r>
              <a:rPr lang="en-US" sz="4400" u="sng" dirty="0"/>
              <a:t>Content for  the presentation</a:t>
            </a:r>
          </a:p>
        </p:txBody>
      </p:sp>
      <p:sp>
        <p:nvSpPr>
          <p:cNvPr id="3" name="Content Placeholder 2">
            <a:extLst>
              <a:ext uri="{FF2B5EF4-FFF2-40B4-BE49-F238E27FC236}">
                <a16:creationId xmlns:a16="http://schemas.microsoft.com/office/drawing/2014/main" id="{2A54ADEF-2197-9A5F-5429-3CD03E1AB326}"/>
              </a:ext>
            </a:extLst>
          </p:cNvPr>
          <p:cNvSpPr>
            <a:spLocks noGrp="1"/>
          </p:cNvSpPr>
          <p:nvPr>
            <p:ph idx="1"/>
          </p:nvPr>
        </p:nvSpPr>
        <p:spPr/>
        <p:txBody>
          <a:bodyPr>
            <a:normAutofit lnSpcReduction="10000"/>
          </a:bodyPr>
          <a:lstStyle/>
          <a:p>
            <a:pPr marL="0" marR="0">
              <a:lnSpc>
                <a:spcPct val="150000"/>
              </a:lnSpc>
              <a:spcBef>
                <a:spcPts val="0"/>
              </a:spcBef>
              <a:spcAft>
                <a:spcPts val="800"/>
              </a:spcAft>
            </a:pPr>
            <a:r>
              <a:rPr lang="en-US" dirty="0">
                <a:ea typeface="Calibri" panose="020F0502020204030204" pitchFamily="34" charset="0"/>
                <a:cs typeface="Iskoola Pota" panose="02010503010101010104" pitchFamily="2" charset="0"/>
              </a:rPr>
              <a:t>Introduction</a:t>
            </a:r>
          </a:p>
          <a:p>
            <a:pPr marL="0" marR="0">
              <a:lnSpc>
                <a:spcPct val="150000"/>
              </a:lnSpc>
              <a:spcBef>
                <a:spcPts val="0"/>
              </a:spcBef>
              <a:spcAft>
                <a:spcPts val="800"/>
              </a:spcAft>
            </a:pPr>
            <a:r>
              <a:rPr lang="en-US" dirty="0">
                <a:ea typeface="Calibri" panose="020F0502020204030204" pitchFamily="34" charset="0"/>
                <a:cs typeface="Iskoola Pota" panose="02010503010101010104" pitchFamily="2" charset="0"/>
              </a:rPr>
              <a:t>Objectives</a:t>
            </a:r>
          </a:p>
          <a:p>
            <a:pPr marL="0" marR="0" algn="just">
              <a:lnSpc>
                <a:spcPct val="150000"/>
              </a:lnSpc>
              <a:spcBef>
                <a:spcPts val="0"/>
              </a:spcBef>
              <a:spcAft>
                <a:spcPts val="800"/>
              </a:spcAft>
            </a:pPr>
            <a:r>
              <a:rPr lang="en-US" dirty="0">
                <a:ea typeface="Calibri" panose="020F0502020204030204" pitchFamily="34" charset="0"/>
                <a:cs typeface="Iskoola Pota" panose="02010503010101010104" pitchFamily="2" charset="0"/>
              </a:rPr>
              <a:t>Material and Methods</a:t>
            </a:r>
          </a:p>
          <a:p>
            <a:pPr marL="0" marR="0" algn="just">
              <a:lnSpc>
                <a:spcPct val="150000"/>
              </a:lnSpc>
              <a:spcBef>
                <a:spcPts val="0"/>
              </a:spcBef>
              <a:spcAft>
                <a:spcPts val="800"/>
              </a:spcAft>
            </a:pPr>
            <a:r>
              <a:rPr lang="en-US" dirty="0">
                <a:ea typeface="Calibri" panose="020F0502020204030204" pitchFamily="34" charset="0"/>
                <a:cs typeface="Iskoola Pota" panose="02010503010101010104" pitchFamily="2" charset="0"/>
              </a:rPr>
              <a:t>Results and Discussion</a:t>
            </a:r>
          </a:p>
          <a:p>
            <a:pPr marL="0" marR="0" algn="just">
              <a:lnSpc>
                <a:spcPct val="150000"/>
              </a:lnSpc>
              <a:spcBef>
                <a:spcPts val="0"/>
              </a:spcBef>
              <a:spcAft>
                <a:spcPts val="800"/>
              </a:spcAft>
            </a:pPr>
            <a:r>
              <a:rPr lang="en-US" dirty="0">
                <a:ea typeface="Calibri" panose="020F0502020204030204" pitchFamily="34" charset="0"/>
                <a:cs typeface="Iskoola Pota" panose="02010503010101010104" pitchFamily="2" charset="0"/>
              </a:rPr>
              <a:t>Conclusion and Recommendations</a:t>
            </a:r>
          </a:p>
          <a:p>
            <a:pPr marL="0" marR="0" algn="just">
              <a:lnSpc>
                <a:spcPct val="150000"/>
              </a:lnSpc>
              <a:spcBef>
                <a:spcPts val="0"/>
              </a:spcBef>
              <a:spcAft>
                <a:spcPts val="800"/>
              </a:spcAft>
            </a:pPr>
            <a:r>
              <a:rPr lang="en-US" dirty="0">
                <a:ea typeface="Calibri" panose="020F0502020204030204" pitchFamily="34" charset="0"/>
                <a:cs typeface="Iskoola Pota" panose="02010503010101010104" pitchFamily="2" charset="0"/>
              </a:rPr>
              <a:t>References</a:t>
            </a:r>
          </a:p>
        </p:txBody>
      </p:sp>
      <p:sp>
        <p:nvSpPr>
          <p:cNvPr id="4" name="Slide Number Placeholder 3">
            <a:extLst>
              <a:ext uri="{FF2B5EF4-FFF2-40B4-BE49-F238E27FC236}">
                <a16:creationId xmlns:a16="http://schemas.microsoft.com/office/drawing/2014/main" id="{6BF8F961-52E7-EAC8-9412-12E4E3384CBB}"/>
              </a:ext>
            </a:extLst>
          </p:cNvPr>
          <p:cNvSpPr>
            <a:spLocks noGrp="1"/>
          </p:cNvSpPr>
          <p:nvPr>
            <p:ph type="sldNum" sz="quarter" idx="12"/>
          </p:nvPr>
        </p:nvSpPr>
        <p:spPr>
          <a:xfrm>
            <a:off x="9329692" y="6492875"/>
            <a:ext cx="2743200" cy="365125"/>
          </a:xfrm>
        </p:spPr>
        <p:txBody>
          <a:bodyPr/>
          <a:lstStyle/>
          <a:p>
            <a:fld id="{48FC179B-E1DC-44DF-B0E4-66A8D350C2BE}" type="slidenum">
              <a:rPr lang="en-US" smtClean="0"/>
              <a:t>2</a:t>
            </a:fld>
            <a:endParaRPr lang="en-US"/>
          </a:p>
        </p:txBody>
      </p:sp>
    </p:spTree>
    <p:extLst>
      <p:ext uri="{BB962C8B-B14F-4D97-AF65-F5344CB8AC3E}">
        <p14:creationId xmlns:p14="http://schemas.microsoft.com/office/powerpoint/2010/main" val="1768445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E5351E8-ED63-B9CC-FF11-7C3E3BA2848C}"/>
              </a:ext>
            </a:extLst>
          </p:cNvPr>
          <p:cNvSpPr>
            <a:spLocks noGrp="1"/>
          </p:cNvSpPr>
          <p:nvPr>
            <p:ph type="sldNum" sz="quarter" idx="12"/>
          </p:nvPr>
        </p:nvSpPr>
        <p:spPr/>
        <p:txBody>
          <a:bodyPr/>
          <a:lstStyle/>
          <a:p>
            <a:fld id="{48FC179B-E1DC-44DF-B0E4-66A8D350C2BE}" type="slidenum">
              <a:rPr lang="en-US" smtClean="0"/>
              <a:t>20</a:t>
            </a:fld>
            <a:endParaRPr lang="en-US"/>
          </a:p>
        </p:txBody>
      </p:sp>
      <p:pic>
        <p:nvPicPr>
          <p:cNvPr id="16" name="Picture 4" descr="Forms response chart. Question title: 02. What is your age bracket. Number of responses: 65 responses.">
            <a:extLst>
              <a:ext uri="{FF2B5EF4-FFF2-40B4-BE49-F238E27FC236}">
                <a16:creationId xmlns:a16="http://schemas.microsoft.com/office/drawing/2014/main" id="{FCF0CA15-9111-3D78-55A5-FE40FB119CA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9750" t="26536" r="22250" b="10098"/>
          <a:stretch/>
        </p:blipFill>
        <p:spPr bwMode="auto">
          <a:xfrm>
            <a:off x="861263" y="4497006"/>
            <a:ext cx="4375979" cy="2011513"/>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a:extLst>
              <a:ext uri="{FF2B5EF4-FFF2-40B4-BE49-F238E27FC236}">
                <a16:creationId xmlns:a16="http://schemas.microsoft.com/office/drawing/2014/main" id="{9E3F42CA-7622-52CF-A0F1-17D671322FA1}"/>
              </a:ext>
            </a:extLst>
          </p:cNvPr>
          <p:cNvSpPr txBox="1"/>
          <p:nvPr/>
        </p:nvSpPr>
        <p:spPr>
          <a:xfrm>
            <a:off x="1007010" y="1472438"/>
            <a:ext cx="5619411" cy="369332"/>
          </a:xfrm>
          <a:prstGeom prst="rect">
            <a:avLst/>
          </a:prstGeom>
          <a:noFill/>
        </p:spPr>
        <p:txBody>
          <a:bodyPr wrap="square" rtlCol="0">
            <a:spAutoFit/>
          </a:bodyPr>
          <a:lstStyle/>
          <a:p>
            <a:pPr marL="285750" indent="-285750">
              <a:buFont typeface="Wingdings" panose="05000000000000000000" pitchFamily="2" charset="2"/>
              <a:buChar char="v"/>
            </a:pPr>
            <a:r>
              <a:rPr lang="en-US" dirty="0">
                <a:ea typeface="Tahoma" panose="020B0604030504040204" pitchFamily="34" charset="0"/>
                <a:cs typeface="Times New Roman" panose="02020603050405020304" pitchFamily="18" charset="0"/>
              </a:rPr>
              <a:t>Demographic characteristics of factory workers </a:t>
            </a:r>
          </a:p>
        </p:txBody>
      </p:sp>
      <p:pic>
        <p:nvPicPr>
          <p:cNvPr id="20" name="Picture 2" descr="Forms response chart. Question title: PART A&#10;SECTION 01: Respondent Characteristics&#10;01.Gender &#10;. Number of responses: 65 responses.">
            <a:extLst>
              <a:ext uri="{FF2B5EF4-FFF2-40B4-BE49-F238E27FC236}">
                <a16:creationId xmlns:a16="http://schemas.microsoft.com/office/drawing/2014/main" id="{A43697CB-89AE-BEAA-8AB7-96F36FC2493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9833" t="23168" r="25333" b="7327"/>
          <a:stretch/>
        </p:blipFill>
        <p:spPr bwMode="auto">
          <a:xfrm>
            <a:off x="861263" y="1875200"/>
            <a:ext cx="3972796" cy="2118773"/>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6" descr="Forms response chart. Question title: 04. Services length in the current company. Number of responses: 65 responses.">
            <a:extLst>
              <a:ext uri="{FF2B5EF4-FFF2-40B4-BE49-F238E27FC236}">
                <a16:creationId xmlns:a16="http://schemas.microsoft.com/office/drawing/2014/main" id="{70D15DE6-91D2-3DBD-80DA-967BA81FB8D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0309" t="26534" r="19274" b="9901"/>
          <a:stretch/>
        </p:blipFill>
        <p:spPr bwMode="auto">
          <a:xfrm>
            <a:off x="6634323" y="1875200"/>
            <a:ext cx="4644450" cy="205593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8" descr="Forms response chart. Question title: 06.What is your educational level. Number of responses: 65 responses.">
            <a:extLst>
              <a:ext uri="{FF2B5EF4-FFF2-40B4-BE49-F238E27FC236}">
                <a16:creationId xmlns:a16="http://schemas.microsoft.com/office/drawing/2014/main" id="{C47016E3-33D2-953A-77FB-D83EAB66DB6F}"/>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0001" t="27921" r="9083" b="9902"/>
          <a:stretch/>
        </p:blipFill>
        <p:spPr bwMode="auto">
          <a:xfrm>
            <a:off x="6626421" y="4497006"/>
            <a:ext cx="5406977" cy="1994627"/>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a:extLst>
              <a:ext uri="{FF2B5EF4-FFF2-40B4-BE49-F238E27FC236}">
                <a16:creationId xmlns:a16="http://schemas.microsoft.com/office/drawing/2014/main" id="{80BF2675-2EE9-B1E2-F15B-AAA26CA1770F}"/>
              </a:ext>
            </a:extLst>
          </p:cNvPr>
          <p:cNvSpPr txBox="1"/>
          <p:nvPr/>
        </p:nvSpPr>
        <p:spPr>
          <a:xfrm>
            <a:off x="2531867" y="560408"/>
            <a:ext cx="9501531" cy="400110"/>
          </a:xfrm>
          <a:prstGeom prst="rect">
            <a:avLst/>
          </a:prstGeom>
          <a:noFill/>
        </p:spPr>
        <p:txBody>
          <a:bodyPr wrap="square" rtlCol="0">
            <a:spAutoFit/>
          </a:bodyPr>
          <a:lstStyle/>
          <a:p>
            <a:r>
              <a:rPr lang="en-US" sz="2000" b="1" u="sng" dirty="0">
                <a:latin typeface="+mj-lt"/>
                <a:cs typeface="Times New Roman" panose="02020603050405020304" pitchFamily="18" charset="0"/>
              </a:rPr>
              <a:t>04 To determine factors influencing factory labor productivity.</a:t>
            </a:r>
          </a:p>
        </p:txBody>
      </p:sp>
      <p:sp>
        <p:nvSpPr>
          <p:cNvPr id="24" name="TextBox 23">
            <a:extLst>
              <a:ext uri="{FF2B5EF4-FFF2-40B4-BE49-F238E27FC236}">
                <a16:creationId xmlns:a16="http://schemas.microsoft.com/office/drawing/2014/main" id="{94101551-5313-CF90-39FB-A350F3397C55}"/>
              </a:ext>
            </a:extLst>
          </p:cNvPr>
          <p:cNvSpPr txBox="1"/>
          <p:nvPr/>
        </p:nvSpPr>
        <p:spPr>
          <a:xfrm>
            <a:off x="3982348" y="3013723"/>
            <a:ext cx="1703421" cy="413438"/>
          </a:xfrm>
          <a:prstGeom prst="rect">
            <a:avLst/>
          </a:prstGeom>
          <a:noFill/>
        </p:spPr>
        <p:txBody>
          <a:bodyPr wrap="square" rtlCol="0">
            <a:spAutoFit/>
          </a:bodyPr>
          <a:lstStyle/>
          <a:p>
            <a:r>
              <a:rPr lang="en-US" dirty="0"/>
              <a:t>Gender</a:t>
            </a:r>
          </a:p>
        </p:txBody>
      </p:sp>
      <p:sp>
        <p:nvSpPr>
          <p:cNvPr id="25" name="TextBox 24">
            <a:extLst>
              <a:ext uri="{FF2B5EF4-FFF2-40B4-BE49-F238E27FC236}">
                <a16:creationId xmlns:a16="http://schemas.microsoft.com/office/drawing/2014/main" id="{01E8A00F-FC4A-39C2-0CBB-53BC7FBBB12F}"/>
              </a:ext>
            </a:extLst>
          </p:cNvPr>
          <p:cNvSpPr txBox="1"/>
          <p:nvPr/>
        </p:nvSpPr>
        <p:spPr>
          <a:xfrm>
            <a:off x="10059924" y="5867247"/>
            <a:ext cx="1703421" cy="702843"/>
          </a:xfrm>
          <a:prstGeom prst="rect">
            <a:avLst/>
          </a:prstGeom>
          <a:noFill/>
        </p:spPr>
        <p:txBody>
          <a:bodyPr wrap="square" rtlCol="0">
            <a:spAutoFit/>
          </a:bodyPr>
          <a:lstStyle/>
          <a:p>
            <a:r>
              <a:rPr lang="en-US" dirty="0"/>
              <a:t>Education level</a:t>
            </a:r>
          </a:p>
        </p:txBody>
      </p:sp>
      <p:sp>
        <p:nvSpPr>
          <p:cNvPr id="26" name="TextBox 25">
            <a:extLst>
              <a:ext uri="{FF2B5EF4-FFF2-40B4-BE49-F238E27FC236}">
                <a16:creationId xmlns:a16="http://schemas.microsoft.com/office/drawing/2014/main" id="{FC016728-7316-4112-DE7E-913D22AFE73A}"/>
              </a:ext>
            </a:extLst>
          </p:cNvPr>
          <p:cNvSpPr txBox="1"/>
          <p:nvPr/>
        </p:nvSpPr>
        <p:spPr>
          <a:xfrm>
            <a:off x="9906189" y="3037061"/>
            <a:ext cx="1703421" cy="702843"/>
          </a:xfrm>
          <a:prstGeom prst="rect">
            <a:avLst/>
          </a:prstGeom>
          <a:noFill/>
        </p:spPr>
        <p:txBody>
          <a:bodyPr wrap="square" rtlCol="0">
            <a:spAutoFit/>
          </a:bodyPr>
          <a:lstStyle/>
          <a:p>
            <a:r>
              <a:rPr lang="en-US" dirty="0"/>
              <a:t>Work experience</a:t>
            </a:r>
          </a:p>
        </p:txBody>
      </p:sp>
      <p:sp>
        <p:nvSpPr>
          <p:cNvPr id="27" name="TextBox 26">
            <a:extLst>
              <a:ext uri="{FF2B5EF4-FFF2-40B4-BE49-F238E27FC236}">
                <a16:creationId xmlns:a16="http://schemas.microsoft.com/office/drawing/2014/main" id="{EB6238B4-9F83-02E4-230E-F7A04392B16A}"/>
              </a:ext>
            </a:extLst>
          </p:cNvPr>
          <p:cNvSpPr txBox="1"/>
          <p:nvPr/>
        </p:nvSpPr>
        <p:spPr>
          <a:xfrm>
            <a:off x="3982348" y="5624854"/>
            <a:ext cx="1703421" cy="413438"/>
          </a:xfrm>
          <a:prstGeom prst="rect">
            <a:avLst/>
          </a:prstGeom>
          <a:noFill/>
        </p:spPr>
        <p:txBody>
          <a:bodyPr wrap="square" rtlCol="0">
            <a:spAutoFit/>
          </a:bodyPr>
          <a:lstStyle/>
          <a:p>
            <a:r>
              <a:rPr lang="en-US" dirty="0"/>
              <a:t>Age</a:t>
            </a:r>
          </a:p>
        </p:txBody>
      </p:sp>
    </p:spTree>
    <p:extLst>
      <p:ext uri="{BB962C8B-B14F-4D97-AF65-F5344CB8AC3E}">
        <p14:creationId xmlns:p14="http://schemas.microsoft.com/office/powerpoint/2010/main" val="1337331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E5351E8-ED63-B9CC-FF11-7C3E3BA2848C}"/>
              </a:ext>
            </a:extLst>
          </p:cNvPr>
          <p:cNvSpPr>
            <a:spLocks noGrp="1"/>
          </p:cNvSpPr>
          <p:nvPr>
            <p:ph type="sldNum" sz="quarter" idx="12"/>
          </p:nvPr>
        </p:nvSpPr>
        <p:spPr/>
        <p:txBody>
          <a:bodyPr/>
          <a:lstStyle/>
          <a:p>
            <a:fld id="{48FC179B-E1DC-44DF-B0E4-66A8D350C2BE}" type="slidenum">
              <a:rPr lang="en-US" smtClean="0"/>
              <a:t>21</a:t>
            </a:fld>
            <a:endParaRPr lang="en-US"/>
          </a:p>
        </p:txBody>
      </p:sp>
      <p:pic>
        <p:nvPicPr>
          <p:cNvPr id="4" name="Picture 3">
            <a:extLst>
              <a:ext uri="{FF2B5EF4-FFF2-40B4-BE49-F238E27FC236}">
                <a16:creationId xmlns:a16="http://schemas.microsoft.com/office/drawing/2014/main" id="{51411C3D-AB98-C9EF-163F-BEAD981127A3}"/>
              </a:ext>
            </a:extLst>
          </p:cNvPr>
          <p:cNvPicPr>
            <a:picLocks noChangeAspect="1"/>
          </p:cNvPicPr>
          <p:nvPr/>
        </p:nvPicPr>
        <p:blipFill rotWithShape="1">
          <a:blip r:embed="rId2"/>
          <a:srcRect t="7453"/>
          <a:stretch/>
        </p:blipFill>
        <p:spPr>
          <a:xfrm>
            <a:off x="106680" y="1477828"/>
            <a:ext cx="6553350" cy="4407273"/>
          </a:xfrm>
          <a:prstGeom prst="rect">
            <a:avLst/>
          </a:prstGeom>
        </p:spPr>
      </p:pic>
      <p:sp>
        <p:nvSpPr>
          <p:cNvPr id="5" name="TextBox 4">
            <a:extLst>
              <a:ext uri="{FF2B5EF4-FFF2-40B4-BE49-F238E27FC236}">
                <a16:creationId xmlns:a16="http://schemas.microsoft.com/office/drawing/2014/main" id="{323E7D4F-35FF-17D9-92F1-20EF3C64F23D}"/>
              </a:ext>
            </a:extLst>
          </p:cNvPr>
          <p:cNvSpPr txBox="1"/>
          <p:nvPr/>
        </p:nvSpPr>
        <p:spPr>
          <a:xfrm>
            <a:off x="220205" y="975359"/>
            <a:ext cx="3438330" cy="466932"/>
          </a:xfrm>
          <a:prstGeom prst="rect">
            <a:avLst/>
          </a:prstGeom>
          <a:noFill/>
        </p:spPr>
        <p:txBody>
          <a:bodyPr wrap="square" rtlCol="0">
            <a:spAutoFit/>
          </a:bodyPr>
          <a:lstStyle/>
          <a:p>
            <a:r>
              <a:rPr lang="en-US" sz="1800" b="1" u="sng" dirty="0">
                <a:solidFill>
                  <a:schemeClr val="tx1"/>
                </a:solidFill>
              </a:rPr>
              <a:t>Correlation Test</a:t>
            </a:r>
            <a:endParaRPr lang="en-GB" sz="1800" b="1" u="sng" dirty="0">
              <a:solidFill>
                <a:schemeClr val="tx1"/>
              </a:solidFill>
            </a:endParaRPr>
          </a:p>
        </p:txBody>
      </p:sp>
      <p:sp>
        <p:nvSpPr>
          <p:cNvPr id="6" name="Rectangle 5">
            <a:extLst>
              <a:ext uri="{FF2B5EF4-FFF2-40B4-BE49-F238E27FC236}">
                <a16:creationId xmlns:a16="http://schemas.microsoft.com/office/drawing/2014/main" id="{9CAD89CE-4DB7-0B34-A00D-A960E4257588}"/>
              </a:ext>
            </a:extLst>
          </p:cNvPr>
          <p:cNvSpPr/>
          <p:nvPr/>
        </p:nvSpPr>
        <p:spPr>
          <a:xfrm>
            <a:off x="2661299" y="2145331"/>
            <a:ext cx="3998731" cy="52107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235DB610-9509-CBD7-EB3A-912C3D462A9A}"/>
              </a:ext>
            </a:extLst>
          </p:cNvPr>
          <p:cNvSpPr txBox="1"/>
          <p:nvPr/>
        </p:nvSpPr>
        <p:spPr>
          <a:xfrm>
            <a:off x="6660030" y="975359"/>
            <a:ext cx="5425290" cy="5632311"/>
          </a:xfrm>
          <a:prstGeom prst="rect">
            <a:avLst/>
          </a:prstGeom>
          <a:noFill/>
        </p:spPr>
        <p:txBody>
          <a:bodyPr wrap="square" rtlCol="0">
            <a:spAutoFit/>
          </a:bodyPr>
          <a:lstStyle/>
          <a:p>
            <a:pPr marL="171450" indent="-171450">
              <a:buFont typeface="Wingdings" panose="05000000000000000000" pitchFamily="2" charset="2"/>
              <a:buChar char="v"/>
            </a:pPr>
            <a:r>
              <a:rPr lang="en-US" dirty="0">
                <a:cs typeface="Times New Roman" panose="02020603050405020304" pitchFamily="18" charset="0"/>
              </a:rPr>
              <a:t>The correlation between the </a:t>
            </a:r>
            <a:r>
              <a:rPr lang="en-US" dirty="0" err="1">
                <a:cs typeface="Times New Roman" panose="02020603050405020304" pitchFamily="18" charset="0"/>
              </a:rPr>
              <a:t>labour</a:t>
            </a:r>
            <a:r>
              <a:rPr lang="en-US" dirty="0">
                <a:cs typeface="Times New Roman" panose="02020603050405020304" pitchFamily="18" charset="0"/>
              </a:rPr>
              <a:t> productivity and new technology and machinery was statistically significance at the 0.01 level with a Pearson correlation coefficient of +0.34.it shows that there is positive relationships between the </a:t>
            </a:r>
            <a:r>
              <a:rPr lang="en-US" dirty="0" err="1">
                <a:cs typeface="Times New Roman" panose="02020603050405020304" pitchFamily="18" charset="0"/>
              </a:rPr>
              <a:t>labour</a:t>
            </a:r>
            <a:r>
              <a:rPr lang="en-US" dirty="0">
                <a:cs typeface="Times New Roman" panose="02020603050405020304" pitchFamily="18" charset="0"/>
              </a:rPr>
              <a:t> productivity and new technology and machinery</a:t>
            </a:r>
          </a:p>
          <a:p>
            <a:pPr marL="171450" indent="-171450">
              <a:buFont typeface="Wingdings" panose="05000000000000000000" pitchFamily="2" charset="2"/>
              <a:buChar char="v"/>
            </a:pPr>
            <a:endParaRPr lang="en-US" dirty="0">
              <a:cs typeface="Times New Roman" panose="02020603050405020304" pitchFamily="18" charset="0"/>
            </a:endParaRPr>
          </a:p>
          <a:p>
            <a:pPr marL="171450" indent="-171450">
              <a:buFont typeface="Wingdings" panose="05000000000000000000" pitchFamily="2" charset="2"/>
              <a:buChar char="v"/>
            </a:pPr>
            <a:r>
              <a:rPr lang="en-US" dirty="0">
                <a:cs typeface="Times New Roman" panose="02020603050405020304" pitchFamily="18" charset="0"/>
              </a:rPr>
              <a:t>The correlation between the </a:t>
            </a:r>
            <a:r>
              <a:rPr lang="en-US" dirty="0" err="1">
                <a:cs typeface="Times New Roman" panose="02020603050405020304" pitchFamily="18" charset="0"/>
              </a:rPr>
              <a:t>labour</a:t>
            </a:r>
            <a:r>
              <a:rPr lang="en-US" dirty="0">
                <a:cs typeface="Times New Roman" panose="02020603050405020304" pitchFamily="18" charset="0"/>
              </a:rPr>
              <a:t> productivity and planning and problem solving was statistically significance at the 0.01 level with a Pearson correlation coefficient of +0.531.it shows that there is positive relationships between the </a:t>
            </a:r>
            <a:r>
              <a:rPr lang="en-US" dirty="0" err="1">
                <a:cs typeface="Times New Roman" panose="02020603050405020304" pitchFamily="18" charset="0"/>
              </a:rPr>
              <a:t>labour</a:t>
            </a:r>
            <a:r>
              <a:rPr lang="en-US" dirty="0">
                <a:cs typeface="Times New Roman" panose="02020603050405020304" pitchFamily="18" charset="0"/>
              </a:rPr>
              <a:t> productivity and planning and problem solving </a:t>
            </a:r>
          </a:p>
          <a:p>
            <a:pPr marL="171450" indent="-171450">
              <a:buFont typeface="Wingdings" panose="05000000000000000000" pitchFamily="2" charset="2"/>
              <a:buChar char="v"/>
            </a:pPr>
            <a:endParaRPr lang="en-US" dirty="0">
              <a:cs typeface="Times New Roman" panose="02020603050405020304" pitchFamily="18" charset="0"/>
            </a:endParaRPr>
          </a:p>
          <a:p>
            <a:pPr marL="171450" indent="-171450">
              <a:buFont typeface="Wingdings" panose="05000000000000000000" pitchFamily="2" charset="2"/>
              <a:buChar char="v"/>
            </a:pPr>
            <a:r>
              <a:rPr lang="en-US" dirty="0">
                <a:cs typeface="Times New Roman" panose="02020603050405020304" pitchFamily="18" charset="0"/>
              </a:rPr>
              <a:t>The correlation between the </a:t>
            </a:r>
            <a:r>
              <a:rPr lang="en-US" dirty="0" err="1">
                <a:cs typeface="Times New Roman" panose="02020603050405020304" pitchFamily="18" charset="0"/>
              </a:rPr>
              <a:t>labour</a:t>
            </a:r>
            <a:r>
              <a:rPr lang="en-US" dirty="0">
                <a:cs typeface="Times New Roman" panose="02020603050405020304" pitchFamily="18" charset="0"/>
              </a:rPr>
              <a:t> productivity and job knowledge was statistically significance at the 0.01 level with a Pearson correlation coefficient of +0.355 .it shows that there is positive relationships between the </a:t>
            </a:r>
            <a:r>
              <a:rPr lang="en-US" dirty="0" err="1">
                <a:cs typeface="Times New Roman" panose="02020603050405020304" pitchFamily="18" charset="0"/>
              </a:rPr>
              <a:t>labour</a:t>
            </a:r>
            <a:r>
              <a:rPr lang="en-US" dirty="0">
                <a:cs typeface="Times New Roman" panose="02020603050405020304" pitchFamily="18" charset="0"/>
              </a:rPr>
              <a:t> productivity and job knowledge </a:t>
            </a:r>
          </a:p>
          <a:p>
            <a:endParaRPr lang="en-US" dirty="0">
              <a:cs typeface="Times New Roman" panose="02020603050405020304" pitchFamily="18" charset="0"/>
            </a:endParaRPr>
          </a:p>
        </p:txBody>
      </p:sp>
    </p:spTree>
    <p:extLst>
      <p:ext uri="{BB962C8B-B14F-4D97-AF65-F5344CB8AC3E}">
        <p14:creationId xmlns:p14="http://schemas.microsoft.com/office/powerpoint/2010/main" val="116081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E5351E8-ED63-B9CC-FF11-7C3E3BA2848C}"/>
              </a:ext>
            </a:extLst>
          </p:cNvPr>
          <p:cNvSpPr>
            <a:spLocks noGrp="1"/>
          </p:cNvSpPr>
          <p:nvPr>
            <p:ph type="sldNum" sz="quarter" idx="12"/>
          </p:nvPr>
        </p:nvSpPr>
        <p:spPr/>
        <p:txBody>
          <a:bodyPr/>
          <a:lstStyle/>
          <a:p>
            <a:fld id="{48FC179B-E1DC-44DF-B0E4-66A8D350C2BE}" type="slidenum">
              <a:rPr lang="en-US" smtClean="0"/>
              <a:t>22</a:t>
            </a:fld>
            <a:endParaRPr lang="en-US"/>
          </a:p>
        </p:txBody>
      </p:sp>
      <p:grpSp>
        <p:nvGrpSpPr>
          <p:cNvPr id="3" name="Group 2">
            <a:extLst>
              <a:ext uri="{FF2B5EF4-FFF2-40B4-BE49-F238E27FC236}">
                <a16:creationId xmlns:a16="http://schemas.microsoft.com/office/drawing/2014/main" id="{6EBEC4CA-721C-604A-3E2E-4E8E31C18251}"/>
              </a:ext>
            </a:extLst>
          </p:cNvPr>
          <p:cNvGrpSpPr/>
          <p:nvPr/>
        </p:nvGrpSpPr>
        <p:grpSpPr>
          <a:xfrm>
            <a:off x="576614" y="943919"/>
            <a:ext cx="11038772" cy="5412431"/>
            <a:chOff x="396240" y="745164"/>
            <a:chExt cx="8281035" cy="4341868"/>
          </a:xfrm>
        </p:grpSpPr>
        <p:pic>
          <p:nvPicPr>
            <p:cNvPr id="4" name="Picture 3">
              <a:extLst>
                <a:ext uri="{FF2B5EF4-FFF2-40B4-BE49-F238E27FC236}">
                  <a16:creationId xmlns:a16="http://schemas.microsoft.com/office/drawing/2014/main" id="{49B935DC-2E77-212A-93EA-C75356E38122}"/>
                </a:ext>
              </a:extLst>
            </p:cNvPr>
            <p:cNvPicPr>
              <a:picLocks noChangeAspect="1"/>
            </p:cNvPicPr>
            <p:nvPr/>
          </p:nvPicPr>
          <p:blipFill>
            <a:blip r:embed="rId2"/>
            <a:stretch>
              <a:fillRect/>
            </a:stretch>
          </p:blipFill>
          <p:spPr>
            <a:xfrm>
              <a:off x="466725" y="1347770"/>
              <a:ext cx="3510655" cy="2170934"/>
            </a:xfrm>
            <a:prstGeom prst="rect">
              <a:avLst/>
            </a:prstGeom>
          </p:spPr>
        </p:pic>
        <p:sp>
          <p:nvSpPr>
            <p:cNvPr id="5" name="Rectangle 4">
              <a:extLst>
                <a:ext uri="{FF2B5EF4-FFF2-40B4-BE49-F238E27FC236}">
                  <a16:creationId xmlns:a16="http://schemas.microsoft.com/office/drawing/2014/main" id="{143A8239-89BE-4812-6A7C-59261A080254}"/>
                </a:ext>
              </a:extLst>
            </p:cNvPr>
            <p:cNvSpPr/>
            <p:nvPr/>
          </p:nvSpPr>
          <p:spPr>
            <a:xfrm>
              <a:off x="457200" y="801913"/>
              <a:ext cx="4114800" cy="4717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b="1" u="sng" dirty="0">
                  <a:solidFill>
                    <a:schemeClr val="tx1"/>
                  </a:solidFill>
                </a:rPr>
                <a:t>Multicollinearity Test</a:t>
              </a:r>
              <a:endParaRPr lang="en-GB" sz="1800" b="1" u="sng" dirty="0">
                <a:solidFill>
                  <a:schemeClr val="tx1"/>
                </a:solidFill>
              </a:endParaRPr>
            </a:p>
          </p:txBody>
        </p:sp>
        <p:sp>
          <p:nvSpPr>
            <p:cNvPr id="6" name="Rectangle 5">
              <a:extLst>
                <a:ext uri="{FF2B5EF4-FFF2-40B4-BE49-F238E27FC236}">
                  <a16:creationId xmlns:a16="http://schemas.microsoft.com/office/drawing/2014/main" id="{580B1DFF-F7D6-6199-F41D-BAA8449814F9}"/>
                </a:ext>
              </a:extLst>
            </p:cNvPr>
            <p:cNvSpPr/>
            <p:nvPr/>
          </p:nvSpPr>
          <p:spPr>
            <a:xfrm>
              <a:off x="2695575" y="2095018"/>
              <a:ext cx="502920" cy="117977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83005EA7-52C2-8D3F-81D2-890D5794D4A9}"/>
                </a:ext>
              </a:extLst>
            </p:cNvPr>
            <p:cNvSpPr/>
            <p:nvPr/>
          </p:nvSpPr>
          <p:spPr>
            <a:xfrm>
              <a:off x="3362324" y="2095018"/>
              <a:ext cx="502920" cy="117977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35EF69CE-561B-2B07-7C3B-41DF495C5F1D}"/>
                </a:ext>
              </a:extLst>
            </p:cNvPr>
            <p:cNvSpPr txBox="1"/>
            <p:nvPr/>
          </p:nvSpPr>
          <p:spPr>
            <a:xfrm>
              <a:off x="396240" y="3649849"/>
              <a:ext cx="3509010" cy="1169551"/>
            </a:xfrm>
            <a:prstGeom prst="rect">
              <a:avLst/>
            </a:prstGeom>
            <a:noFill/>
          </p:spPr>
          <p:txBody>
            <a:bodyPr wrap="square" rtlCol="0">
              <a:spAutoFit/>
            </a:bodyPr>
            <a:lstStyle/>
            <a:p>
              <a:pPr marL="285750" indent="-285750">
                <a:buFont typeface="Wingdings" panose="05000000000000000000" pitchFamily="2" charset="2"/>
                <a:buChar char="v"/>
              </a:pPr>
              <a:r>
                <a:rPr lang="en-US" dirty="0"/>
                <a:t>Where Tolerance value is not less than 0.2, </a:t>
              </a:r>
              <a:r>
                <a:rPr lang="en-US" dirty="0">
                  <a:solidFill>
                    <a:srgbClr val="FF0000"/>
                  </a:solidFill>
                </a:rPr>
                <a:t>no risk for Multicollinearity.</a:t>
              </a:r>
            </a:p>
            <a:p>
              <a:pPr marL="285750" indent="-285750">
                <a:buFont typeface="Wingdings" panose="05000000000000000000" pitchFamily="2" charset="2"/>
                <a:buChar char="v"/>
              </a:pPr>
              <a:endParaRPr lang="en-US" dirty="0"/>
            </a:p>
            <a:p>
              <a:pPr marL="285750" indent="-285750">
                <a:buFont typeface="Wingdings" panose="05000000000000000000" pitchFamily="2" charset="2"/>
                <a:buChar char="v"/>
              </a:pPr>
              <a:r>
                <a:rPr lang="en-US" dirty="0"/>
                <a:t>Where VIF value is not greater than 5.0, </a:t>
              </a:r>
              <a:r>
                <a:rPr lang="en-US" dirty="0">
                  <a:solidFill>
                    <a:srgbClr val="FF0000"/>
                  </a:solidFill>
                </a:rPr>
                <a:t>no risk for Multicollinearity. </a:t>
              </a:r>
            </a:p>
          </p:txBody>
        </p:sp>
        <p:pic>
          <p:nvPicPr>
            <p:cNvPr id="9" name="Picture 8">
              <a:extLst>
                <a:ext uri="{FF2B5EF4-FFF2-40B4-BE49-F238E27FC236}">
                  <a16:creationId xmlns:a16="http://schemas.microsoft.com/office/drawing/2014/main" id="{2AA0C821-8E04-8752-F888-038B64BC5B36}"/>
                </a:ext>
              </a:extLst>
            </p:cNvPr>
            <p:cNvPicPr>
              <a:picLocks noChangeAspect="1"/>
            </p:cNvPicPr>
            <p:nvPr/>
          </p:nvPicPr>
          <p:blipFill rotWithShape="1">
            <a:blip r:embed="rId3"/>
            <a:srcRect r="12709"/>
            <a:stretch/>
          </p:blipFill>
          <p:spPr>
            <a:xfrm>
              <a:off x="4141209" y="745164"/>
              <a:ext cx="3211024" cy="2170934"/>
            </a:xfrm>
            <a:prstGeom prst="rect">
              <a:avLst/>
            </a:prstGeom>
          </p:spPr>
        </p:pic>
        <p:pic>
          <p:nvPicPr>
            <p:cNvPr id="10" name="Picture 9">
              <a:extLst>
                <a:ext uri="{FF2B5EF4-FFF2-40B4-BE49-F238E27FC236}">
                  <a16:creationId xmlns:a16="http://schemas.microsoft.com/office/drawing/2014/main" id="{2747894D-AE64-CC2F-483B-473575FF311A}"/>
                </a:ext>
              </a:extLst>
            </p:cNvPr>
            <p:cNvPicPr>
              <a:picLocks noChangeAspect="1"/>
            </p:cNvPicPr>
            <p:nvPr/>
          </p:nvPicPr>
          <p:blipFill rotWithShape="1">
            <a:blip r:embed="rId4"/>
            <a:srcRect t="8479"/>
            <a:stretch/>
          </p:blipFill>
          <p:spPr>
            <a:xfrm>
              <a:off x="4322753" y="2916098"/>
              <a:ext cx="4354522" cy="2170934"/>
            </a:xfrm>
            <a:prstGeom prst="rect">
              <a:avLst/>
            </a:prstGeom>
          </p:spPr>
        </p:pic>
        <p:sp>
          <p:nvSpPr>
            <p:cNvPr id="11" name="Rectangle 10">
              <a:extLst>
                <a:ext uri="{FF2B5EF4-FFF2-40B4-BE49-F238E27FC236}">
                  <a16:creationId xmlns:a16="http://schemas.microsoft.com/office/drawing/2014/main" id="{06024C9C-B5AA-0BD9-9668-7417F0BFA949}"/>
                </a:ext>
              </a:extLst>
            </p:cNvPr>
            <p:cNvSpPr/>
            <p:nvPr/>
          </p:nvSpPr>
          <p:spPr>
            <a:xfrm>
              <a:off x="6206230" y="3281594"/>
              <a:ext cx="2471045" cy="29957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954033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E5351E8-ED63-B9CC-FF11-7C3E3BA2848C}"/>
              </a:ext>
            </a:extLst>
          </p:cNvPr>
          <p:cNvSpPr>
            <a:spLocks noGrp="1"/>
          </p:cNvSpPr>
          <p:nvPr>
            <p:ph type="sldNum" sz="quarter" idx="12"/>
          </p:nvPr>
        </p:nvSpPr>
        <p:spPr/>
        <p:txBody>
          <a:bodyPr/>
          <a:lstStyle/>
          <a:p>
            <a:fld id="{48FC179B-E1DC-44DF-B0E4-66A8D350C2BE}" type="slidenum">
              <a:rPr lang="en-US" smtClean="0"/>
              <a:t>23</a:t>
            </a:fld>
            <a:endParaRPr lang="en-US"/>
          </a:p>
        </p:txBody>
      </p:sp>
      <p:pic>
        <p:nvPicPr>
          <p:cNvPr id="4" name="Picture 3">
            <a:extLst>
              <a:ext uri="{FF2B5EF4-FFF2-40B4-BE49-F238E27FC236}">
                <a16:creationId xmlns:a16="http://schemas.microsoft.com/office/drawing/2014/main" id="{B9EB3A08-9F9D-1945-068C-BEEB11208263}"/>
              </a:ext>
            </a:extLst>
          </p:cNvPr>
          <p:cNvPicPr>
            <a:picLocks noChangeAspect="1"/>
          </p:cNvPicPr>
          <p:nvPr/>
        </p:nvPicPr>
        <p:blipFill>
          <a:blip r:embed="rId2"/>
          <a:stretch>
            <a:fillRect/>
          </a:stretch>
        </p:blipFill>
        <p:spPr>
          <a:xfrm>
            <a:off x="4940516" y="3702467"/>
            <a:ext cx="6823762" cy="2562070"/>
          </a:xfrm>
          <a:prstGeom prst="rect">
            <a:avLst/>
          </a:prstGeom>
        </p:spPr>
      </p:pic>
      <p:pic>
        <p:nvPicPr>
          <p:cNvPr id="5" name="Picture 4">
            <a:extLst>
              <a:ext uri="{FF2B5EF4-FFF2-40B4-BE49-F238E27FC236}">
                <a16:creationId xmlns:a16="http://schemas.microsoft.com/office/drawing/2014/main" id="{B94ACFF8-9AF4-0FBB-AD1B-9C23F4F8285E}"/>
              </a:ext>
            </a:extLst>
          </p:cNvPr>
          <p:cNvPicPr>
            <a:picLocks noChangeAspect="1"/>
          </p:cNvPicPr>
          <p:nvPr/>
        </p:nvPicPr>
        <p:blipFill>
          <a:blip r:embed="rId3"/>
          <a:stretch>
            <a:fillRect/>
          </a:stretch>
        </p:blipFill>
        <p:spPr>
          <a:xfrm>
            <a:off x="260057" y="1609477"/>
            <a:ext cx="11504221" cy="1778645"/>
          </a:xfrm>
          <a:prstGeom prst="rect">
            <a:avLst/>
          </a:prstGeom>
        </p:spPr>
      </p:pic>
      <p:sp>
        <p:nvSpPr>
          <p:cNvPr id="6" name="Rectangle 5">
            <a:extLst>
              <a:ext uri="{FF2B5EF4-FFF2-40B4-BE49-F238E27FC236}">
                <a16:creationId xmlns:a16="http://schemas.microsoft.com/office/drawing/2014/main" id="{5740BF1C-9FE2-0422-4557-760983F91941}"/>
              </a:ext>
            </a:extLst>
          </p:cNvPr>
          <p:cNvSpPr/>
          <p:nvPr/>
        </p:nvSpPr>
        <p:spPr>
          <a:xfrm>
            <a:off x="207167" y="1051561"/>
            <a:ext cx="5602958" cy="6175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b="1" u="sng" dirty="0">
                <a:solidFill>
                  <a:schemeClr val="tx1"/>
                </a:solidFill>
              </a:rPr>
              <a:t>Model Summary</a:t>
            </a:r>
            <a:endParaRPr lang="en-GB" sz="1800" b="1" u="sng" dirty="0">
              <a:solidFill>
                <a:schemeClr val="tx1"/>
              </a:solidFill>
            </a:endParaRPr>
          </a:p>
        </p:txBody>
      </p:sp>
      <p:sp>
        <p:nvSpPr>
          <p:cNvPr id="7" name="Rectangle 6">
            <a:extLst>
              <a:ext uri="{FF2B5EF4-FFF2-40B4-BE49-F238E27FC236}">
                <a16:creationId xmlns:a16="http://schemas.microsoft.com/office/drawing/2014/main" id="{94976F52-3349-F438-A626-AECC94A132C8}"/>
              </a:ext>
            </a:extLst>
          </p:cNvPr>
          <p:cNvSpPr/>
          <p:nvPr/>
        </p:nvSpPr>
        <p:spPr>
          <a:xfrm>
            <a:off x="1850494" y="2591377"/>
            <a:ext cx="944202" cy="28926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85B74CF5-4D30-A671-4621-3F24BD78507A}"/>
              </a:ext>
            </a:extLst>
          </p:cNvPr>
          <p:cNvSpPr/>
          <p:nvPr/>
        </p:nvSpPr>
        <p:spPr>
          <a:xfrm>
            <a:off x="9460840" y="2580656"/>
            <a:ext cx="2162572" cy="28926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9798AB4-6C04-F7C8-0651-B43D1EDD8535}"/>
              </a:ext>
            </a:extLst>
          </p:cNvPr>
          <p:cNvSpPr txBox="1"/>
          <p:nvPr/>
        </p:nvSpPr>
        <p:spPr>
          <a:xfrm>
            <a:off x="180435" y="3329344"/>
            <a:ext cx="11442977" cy="618749"/>
          </a:xfrm>
          <a:prstGeom prst="rect">
            <a:avLst/>
          </a:prstGeom>
          <a:noFill/>
        </p:spPr>
        <p:txBody>
          <a:bodyPr wrap="square" rtlCol="0">
            <a:spAutoFit/>
          </a:bodyPr>
          <a:lstStyle/>
          <a:p>
            <a:pPr marL="285750" indent="-285750">
              <a:buFont typeface="Wingdings" panose="05000000000000000000" pitchFamily="2" charset="2"/>
              <a:buChar char="v"/>
            </a:pPr>
            <a:r>
              <a:rPr lang="en-US" dirty="0"/>
              <a:t>R square = 0.351 taken as set, the predictors of all five independent variables account for 35.1% of the variance in employees productivity </a:t>
            </a:r>
          </a:p>
        </p:txBody>
      </p:sp>
      <p:sp>
        <p:nvSpPr>
          <p:cNvPr id="10" name="Rectangle 9">
            <a:extLst>
              <a:ext uri="{FF2B5EF4-FFF2-40B4-BE49-F238E27FC236}">
                <a16:creationId xmlns:a16="http://schemas.microsoft.com/office/drawing/2014/main" id="{E171380D-0769-6644-62C2-8238AAFBD68F}"/>
              </a:ext>
            </a:extLst>
          </p:cNvPr>
          <p:cNvSpPr/>
          <p:nvPr/>
        </p:nvSpPr>
        <p:spPr>
          <a:xfrm>
            <a:off x="207167" y="3971471"/>
            <a:ext cx="5602958" cy="5204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b="1" u="sng" dirty="0">
                <a:solidFill>
                  <a:schemeClr val="tx1"/>
                </a:solidFill>
              </a:rPr>
              <a:t>ANOVA Table</a:t>
            </a:r>
            <a:endParaRPr lang="en-GB" sz="1800" b="1" u="sng" dirty="0">
              <a:solidFill>
                <a:schemeClr val="tx1"/>
              </a:solidFill>
            </a:endParaRPr>
          </a:p>
        </p:txBody>
      </p:sp>
      <p:sp>
        <p:nvSpPr>
          <p:cNvPr id="11" name="TextBox 10">
            <a:extLst>
              <a:ext uri="{FF2B5EF4-FFF2-40B4-BE49-F238E27FC236}">
                <a16:creationId xmlns:a16="http://schemas.microsoft.com/office/drawing/2014/main" id="{1B9DE4E0-6FE0-8D6D-EA03-2AA7BB8E9568}"/>
              </a:ext>
            </a:extLst>
          </p:cNvPr>
          <p:cNvSpPr txBox="1"/>
          <p:nvPr/>
        </p:nvSpPr>
        <p:spPr>
          <a:xfrm>
            <a:off x="144780" y="4463707"/>
            <a:ext cx="4071314" cy="1892643"/>
          </a:xfrm>
          <a:prstGeom prst="rect">
            <a:avLst/>
          </a:prstGeom>
          <a:noFill/>
        </p:spPr>
        <p:txBody>
          <a:bodyPr wrap="square" rtlCol="0">
            <a:spAutoFit/>
          </a:bodyPr>
          <a:lstStyle/>
          <a:p>
            <a:pPr marL="285750" indent="-285750">
              <a:buFont typeface="Wingdings" panose="05000000000000000000" pitchFamily="2" charset="2"/>
              <a:buChar char="v"/>
            </a:pPr>
            <a:r>
              <a:rPr lang="en-US" dirty="0"/>
              <a:t>F – statistics is the test of significance or entire regression, this regression is statistically significant because p value is less than 0.05 and it shows the regression model is a good fit of data.</a:t>
            </a:r>
          </a:p>
        </p:txBody>
      </p:sp>
      <p:sp>
        <p:nvSpPr>
          <p:cNvPr id="12" name="Rectangle 11">
            <a:extLst>
              <a:ext uri="{FF2B5EF4-FFF2-40B4-BE49-F238E27FC236}">
                <a16:creationId xmlns:a16="http://schemas.microsoft.com/office/drawing/2014/main" id="{27CF6825-9C12-FBB6-73A5-02C8523766A6}"/>
              </a:ext>
            </a:extLst>
          </p:cNvPr>
          <p:cNvSpPr/>
          <p:nvPr/>
        </p:nvSpPr>
        <p:spPr>
          <a:xfrm>
            <a:off x="10820076" y="4590946"/>
            <a:ext cx="944202" cy="28926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44425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E8CCFFB-9D11-17FA-7CBB-E2725C6B3DBE}"/>
              </a:ext>
            </a:extLst>
          </p:cNvPr>
          <p:cNvPicPr>
            <a:picLocks noChangeAspect="1"/>
          </p:cNvPicPr>
          <p:nvPr/>
        </p:nvPicPr>
        <p:blipFill>
          <a:blip r:embed="rId2"/>
          <a:stretch>
            <a:fillRect/>
          </a:stretch>
        </p:blipFill>
        <p:spPr>
          <a:xfrm>
            <a:off x="690420" y="1311184"/>
            <a:ext cx="8015246" cy="3627948"/>
          </a:xfrm>
          <a:prstGeom prst="rect">
            <a:avLst/>
          </a:prstGeom>
        </p:spPr>
      </p:pic>
      <p:sp>
        <p:nvSpPr>
          <p:cNvPr id="6" name="Rectangle 5">
            <a:extLst>
              <a:ext uri="{FF2B5EF4-FFF2-40B4-BE49-F238E27FC236}">
                <a16:creationId xmlns:a16="http://schemas.microsoft.com/office/drawing/2014/main" id="{DB05052E-6400-0B0D-C935-6AFFCE21605D}"/>
              </a:ext>
            </a:extLst>
          </p:cNvPr>
          <p:cNvSpPr/>
          <p:nvPr/>
        </p:nvSpPr>
        <p:spPr>
          <a:xfrm>
            <a:off x="3979100" y="2611120"/>
            <a:ext cx="497435" cy="192168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A991112C-22C3-EA9E-ACD6-8EBA2B096D1D}"/>
              </a:ext>
            </a:extLst>
          </p:cNvPr>
          <p:cNvSpPr/>
          <p:nvPr/>
        </p:nvSpPr>
        <p:spPr>
          <a:xfrm>
            <a:off x="374350" y="1395224"/>
            <a:ext cx="5350619" cy="50915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b="1" u="sng" dirty="0">
                <a:solidFill>
                  <a:schemeClr val="tx1"/>
                </a:solidFill>
              </a:rPr>
              <a:t>Coefficients Table</a:t>
            </a:r>
            <a:endParaRPr lang="en-GB" sz="1800" b="1" u="sng" dirty="0">
              <a:solidFill>
                <a:schemeClr val="tx1"/>
              </a:solidFill>
            </a:endParaRPr>
          </a:p>
        </p:txBody>
      </p:sp>
      <p:sp>
        <p:nvSpPr>
          <p:cNvPr id="8" name="Rectangle 7">
            <a:extLst>
              <a:ext uri="{FF2B5EF4-FFF2-40B4-BE49-F238E27FC236}">
                <a16:creationId xmlns:a16="http://schemas.microsoft.com/office/drawing/2014/main" id="{E4C1C0B2-84F6-B0F8-25B8-028428FEB9D9}"/>
              </a:ext>
            </a:extLst>
          </p:cNvPr>
          <p:cNvSpPr/>
          <p:nvPr/>
        </p:nvSpPr>
        <p:spPr>
          <a:xfrm>
            <a:off x="8107985" y="3230881"/>
            <a:ext cx="497435" cy="13019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1CF671DC-8217-FEA0-2BE6-6B4BEE6D4B86}"/>
              </a:ext>
            </a:extLst>
          </p:cNvPr>
          <p:cNvSpPr txBox="1"/>
          <p:nvPr/>
        </p:nvSpPr>
        <p:spPr>
          <a:xfrm>
            <a:off x="532385" y="4939132"/>
            <a:ext cx="11019535" cy="830998"/>
          </a:xfrm>
          <a:prstGeom prst="rect">
            <a:avLst/>
          </a:prstGeom>
          <a:noFill/>
        </p:spPr>
        <p:txBody>
          <a:bodyPr wrap="square" rtlCol="0">
            <a:spAutoFit/>
          </a:bodyPr>
          <a:lstStyle/>
          <a:p>
            <a:pPr marL="285750" indent="-285750">
              <a:buFont typeface="Wingdings" panose="05000000000000000000" pitchFamily="2" charset="2"/>
              <a:buChar char="v"/>
            </a:pPr>
            <a:r>
              <a:rPr lang="en-US" sz="1600" dirty="0">
                <a:cs typeface="Times New Roman" panose="02020603050405020304" pitchFamily="18" charset="0"/>
              </a:rPr>
              <a:t>The regression results show that planning and problem solving, training and new technology and machinery are statistically significant factors that affected labor productivity at Kahawatte plantation PLC.</a:t>
            </a:r>
          </a:p>
          <a:p>
            <a:r>
              <a:rPr lang="en-US" sz="1600" dirty="0">
                <a:cs typeface="Times New Roman" panose="02020603050405020304" pitchFamily="18" charset="0"/>
              </a:rPr>
              <a:t>.</a:t>
            </a:r>
          </a:p>
        </p:txBody>
      </p:sp>
    </p:spTree>
    <p:extLst>
      <p:ext uri="{BB962C8B-B14F-4D97-AF65-F5344CB8AC3E}">
        <p14:creationId xmlns:p14="http://schemas.microsoft.com/office/powerpoint/2010/main" val="152323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67C1A9E-2AFD-C302-2766-0B666F0DF9BF}"/>
              </a:ext>
            </a:extLst>
          </p:cNvPr>
          <p:cNvSpPr>
            <a:spLocks noGrp="1"/>
          </p:cNvSpPr>
          <p:nvPr>
            <p:ph type="sldNum" sz="quarter" idx="12"/>
          </p:nvPr>
        </p:nvSpPr>
        <p:spPr/>
        <p:txBody>
          <a:bodyPr/>
          <a:lstStyle/>
          <a:p>
            <a:fld id="{48FC179B-E1DC-44DF-B0E4-66A8D350C2BE}" type="slidenum">
              <a:rPr lang="en-US" smtClean="0"/>
              <a:t>25</a:t>
            </a:fld>
            <a:endParaRPr lang="en-US"/>
          </a:p>
        </p:txBody>
      </p:sp>
      <p:grpSp>
        <p:nvGrpSpPr>
          <p:cNvPr id="3" name="Group 2">
            <a:extLst>
              <a:ext uri="{FF2B5EF4-FFF2-40B4-BE49-F238E27FC236}">
                <a16:creationId xmlns:a16="http://schemas.microsoft.com/office/drawing/2014/main" id="{1B8C582C-D22C-CDEB-D548-A6B1B6DC8127}"/>
              </a:ext>
            </a:extLst>
          </p:cNvPr>
          <p:cNvGrpSpPr/>
          <p:nvPr/>
        </p:nvGrpSpPr>
        <p:grpSpPr>
          <a:xfrm>
            <a:off x="164328" y="556869"/>
            <a:ext cx="11331224" cy="5842505"/>
            <a:chOff x="103368" y="269793"/>
            <a:chExt cx="8937265" cy="4370394"/>
          </a:xfrm>
        </p:grpSpPr>
        <p:pic>
          <p:nvPicPr>
            <p:cNvPr id="4" name="Picture 3">
              <a:extLst>
                <a:ext uri="{FF2B5EF4-FFF2-40B4-BE49-F238E27FC236}">
                  <a16:creationId xmlns:a16="http://schemas.microsoft.com/office/drawing/2014/main" id="{27727783-7710-47E1-A719-5A541A05BA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14842" y="898091"/>
              <a:ext cx="1222709" cy="167365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a:extLst>
                <a:ext uri="{FF2B5EF4-FFF2-40B4-BE49-F238E27FC236}">
                  <a16:creationId xmlns:a16="http://schemas.microsoft.com/office/drawing/2014/main" id="{3828576B-46E5-F5E1-5B43-BDC48A69CA6D}"/>
                </a:ext>
              </a:extLst>
            </p:cNvPr>
            <p:cNvPicPr>
              <a:picLocks noChangeAspect="1"/>
            </p:cNvPicPr>
            <p:nvPr/>
          </p:nvPicPr>
          <p:blipFill rotWithShape="1">
            <a:blip r:embed="rId3"/>
            <a:srcRect l="28459" t="-674" r="29597" b="4007"/>
            <a:stretch/>
          </p:blipFill>
          <p:spPr>
            <a:xfrm>
              <a:off x="7937500" y="3089683"/>
              <a:ext cx="1103133" cy="155050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a:extLst>
                <a:ext uri="{FF2B5EF4-FFF2-40B4-BE49-F238E27FC236}">
                  <a16:creationId xmlns:a16="http://schemas.microsoft.com/office/drawing/2014/main" id="{5A3F2FAB-5EA9-3CCA-8E9D-4E8A0A4FFC23}"/>
                </a:ext>
              </a:extLst>
            </p:cNvPr>
            <p:cNvPicPr>
              <a:picLocks noChangeAspect="1"/>
            </p:cNvPicPr>
            <p:nvPr/>
          </p:nvPicPr>
          <p:blipFill rotWithShape="1">
            <a:blip r:embed="rId4"/>
            <a:srcRect l="28262" t="3082" r="30173"/>
            <a:stretch/>
          </p:blipFill>
          <p:spPr>
            <a:xfrm>
              <a:off x="6629014" y="3089683"/>
              <a:ext cx="1222709" cy="155050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TextBox 6">
              <a:extLst>
                <a:ext uri="{FF2B5EF4-FFF2-40B4-BE49-F238E27FC236}">
                  <a16:creationId xmlns:a16="http://schemas.microsoft.com/office/drawing/2014/main" id="{D8F0DF34-234E-631B-3688-432E82313AA7}"/>
                </a:ext>
              </a:extLst>
            </p:cNvPr>
            <p:cNvSpPr txBox="1"/>
            <p:nvPr/>
          </p:nvSpPr>
          <p:spPr>
            <a:xfrm>
              <a:off x="1877193" y="269793"/>
              <a:ext cx="6360357" cy="299296"/>
            </a:xfrm>
            <a:prstGeom prst="rect">
              <a:avLst/>
            </a:prstGeom>
            <a:noFill/>
          </p:spPr>
          <p:txBody>
            <a:bodyPr wrap="square" rtlCol="0">
              <a:spAutoFit/>
            </a:bodyPr>
            <a:lstStyle/>
            <a:p>
              <a:r>
                <a:rPr lang="en-US" sz="2000" b="1" u="sng" dirty="0">
                  <a:cs typeface="Times New Roman" panose="02020603050405020304" pitchFamily="18" charset="0"/>
                </a:rPr>
                <a:t>05 To propose strategies to enhance factory productivity</a:t>
              </a:r>
            </a:p>
          </p:txBody>
        </p:sp>
        <p:sp>
          <p:nvSpPr>
            <p:cNvPr id="8" name="TextBox 7">
              <a:extLst>
                <a:ext uri="{FF2B5EF4-FFF2-40B4-BE49-F238E27FC236}">
                  <a16:creationId xmlns:a16="http://schemas.microsoft.com/office/drawing/2014/main" id="{628CF228-D29B-641D-5C71-38C3D19D3D80}"/>
                </a:ext>
              </a:extLst>
            </p:cNvPr>
            <p:cNvSpPr txBox="1"/>
            <p:nvPr/>
          </p:nvSpPr>
          <p:spPr>
            <a:xfrm>
              <a:off x="103368" y="1157058"/>
              <a:ext cx="6525646" cy="2969934"/>
            </a:xfrm>
            <a:prstGeom prst="rect">
              <a:avLst/>
            </a:prstGeom>
            <a:noFill/>
          </p:spPr>
          <p:txBody>
            <a:bodyPr wrap="square" rtlCol="0">
              <a:spAutoFit/>
            </a:bodyPr>
            <a:lstStyle/>
            <a:p>
              <a:pPr marL="342900" indent="-342900">
                <a:buFont typeface="Wingdings" panose="05000000000000000000" pitchFamily="2" charset="2"/>
                <a:buChar char="v"/>
              </a:pPr>
              <a:r>
                <a:rPr lang="en-US" b="1" u="sng" dirty="0">
                  <a:cs typeface="Times New Roman" panose="02020603050405020304" pitchFamily="18" charset="0"/>
                </a:rPr>
                <a:t>Maintenance schedule-</a:t>
              </a:r>
              <a:r>
                <a:rPr lang="en-US" dirty="0">
                  <a:cs typeface="Times New Roman" panose="02020603050405020304" pitchFamily="18" charset="0"/>
                </a:rPr>
                <a:t>This manual describes how to maintain all the machines used in the factory. Proper maintenance of machinery can reduce cost of production. This enables the parent company to provide necessary parts and inputs on a timely manner to maintain the machineries in good working condition.</a:t>
              </a:r>
            </a:p>
            <a:p>
              <a:pPr marL="342900" indent="-342900">
                <a:buFont typeface="Wingdings" panose="05000000000000000000" pitchFamily="2" charset="2"/>
                <a:buChar char="v"/>
              </a:pPr>
              <a:r>
                <a:rPr lang="en-US" b="1" u="sng" dirty="0">
                  <a:cs typeface="Times New Roman" panose="02020603050405020304" pitchFamily="18" charset="0"/>
                </a:rPr>
                <a:t>NSA Calculator- (Net sale average)</a:t>
              </a:r>
              <a:r>
                <a:rPr lang="en-US" dirty="0">
                  <a:cs typeface="Times New Roman" panose="02020603050405020304" pitchFamily="18" charset="0"/>
                </a:rPr>
                <a:t>- This is mainly important for plantation companies.  This is designed so that NSA can be calculated directly from a mobile application. This saves time and can be used not only for tea but also for rubber and cinnamon. </a:t>
              </a:r>
              <a:r>
                <a:rPr lang="en-US" dirty="0">
                  <a:cs typeface="Times New Roman" panose="02020603050405020304" pitchFamily="18" charset="0"/>
                  <a:hlinkClick r:id="rId5"/>
                </a:rPr>
                <a:t>http://onlinegpacla.byethost16.com/tea_bill/</a:t>
              </a:r>
              <a:endParaRPr lang="en-US" dirty="0">
                <a:cs typeface="Times New Roman" panose="02020603050405020304" pitchFamily="18" charset="0"/>
              </a:endParaRPr>
            </a:p>
            <a:p>
              <a:pPr marL="342900" indent="-342900">
                <a:buFont typeface="Wingdings" panose="05000000000000000000" pitchFamily="2" charset="2"/>
                <a:buChar char="v"/>
              </a:pPr>
              <a:r>
                <a:rPr lang="en-US" b="1" u="sng" dirty="0">
                  <a:cs typeface="Times New Roman" panose="02020603050405020304" pitchFamily="18" charset="0"/>
                </a:rPr>
                <a:t>Cost of production calculation software </a:t>
              </a:r>
              <a:r>
                <a:rPr lang="en-US" dirty="0">
                  <a:cs typeface="Times New Roman" panose="02020603050405020304" pitchFamily="18" charset="0"/>
                </a:rPr>
                <a:t>-  This calculator enables to calculate the COP on real time. This is a database created using Microsoft Access. When the input details such as green leaves, electricity, firewood, transport cost, withering leaf count are fed into the system the average cost of production per kg can be obtained.</a:t>
              </a:r>
            </a:p>
            <a:p>
              <a:pPr marL="342900" indent="-342900">
                <a:buFont typeface="Wingdings" panose="05000000000000000000" pitchFamily="2" charset="2"/>
                <a:buChar char="v"/>
              </a:pPr>
              <a:endParaRPr lang="en-US" dirty="0">
                <a:cs typeface="Times New Roman" panose="02020603050405020304" pitchFamily="18" charset="0"/>
              </a:endParaRPr>
            </a:p>
          </p:txBody>
        </p:sp>
      </p:grpSp>
    </p:spTree>
    <p:extLst>
      <p:ext uri="{BB962C8B-B14F-4D97-AF65-F5344CB8AC3E}">
        <p14:creationId xmlns:p14="http://schemas.microsoft.com/office/powerpoint/2010/main" val="2153837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6AA2D-EB97-F029-43DF-78A997A7827F}"/>
              </a:ext>
            </a:extLst>
          </p:cNvPr>
          <p:cNvSpPr>
            <a:spLocks noGrp="1"/>
          </p:cNvSpPr>
          <p:nvPr>
            <p:ph type="title"/>
          </p:nvPr>
        </p:nvSpPr>
        <p:spPr>
          <a:xfrm>
            <a:off x="838200" y="29845"/>
            <a:ext cx="10515600" cy="1325563"/>
          </a:xfrm>
        </p:spPr>
        <p:txBody>
          <a:bodyPr>
            <a:normAutofit/>
          </a:bodyPr>
          <a:lstStyle/>
          <a:p>
            <a:pPr algn="ctr"/>
            <a:r>
              <a:rPr lang="en-US" sz="4400" u="sng" dirty="0"/>
              <a:t>Recommendations</a:t>
            </a:r>
          </a:p>
        </p:txBody>
      </p:sp>
      <p:sp>
        <p:nvSpPr>
          <p:cNvPr id="3" name="Content Placeholder 2">
            <a:extLst>
              <a:ext uri="{FF2B5EF4-FFF2-40B4-BE49-F238E27FC236}">
                <a16:creationId xmlns:a16="http://schemas.microsoft.com/office/drawing/2014/main" id="{3989914B-F471-723A-5A29-F6E1BE6E81C9}"/>
              </a:ext>
            </a:extLst>
          </p:cNvPr>
          <p:cNvSpPr>
            <a:spLocks noGrp="1"/>
          </p:cNvSpPr>
          <p:nvPr>
            <p:ph idx="1"/>
          </p:nvPr>
        </p:nvSpPr>
        <p:spPr>
          <a:xfrm>
            <a:off x="548640" y="1554480"/>
            <a:ext cx="11323320" cy="4938395"/>
          </a:xfrm>
        </p:spPr>
        <p:txBody>
          <a:bodyPr>
            <a:normAutofit fontScale="70000" lnSpcReduction="20000"/>
          </a:bodyPr>
          <a:lstStyle/>
          <a:p>
            <a:pPr marL="285750" indent="-285750">
              <a:lnSpc>
                <a:spcPct val="120000"/>
              </a:lnSpc>
              <a:buFont typeface="Wingdings" panose="05000000000000000000" pitchFamily="2" charset="2"/>
              <a:buChar char="v"/>
            </a:pPr>
            <a:r>
              <a:rPr lang="en-US" sz="2800" dirty="0">
                <a:cs typeface="Times New Roman" panose="02020603050405020304" pitchFamily="18" charset="0"/>
              </a:rPr>
              <a:t> The factory productivity should be maintained at acceptable levels. For this need to ensure good quality green leaves are received at the factory especially during rainy seasons (high moisture content leads to waste of energy).</a:t>
            </a:r>
          </a:p>
          <a:p>
            <a:pPr marL="285750" indent="-285750">
              <a:lnSpc>
                <a:spcPct val="120000"/>
              </a:lnSpc>
              <a:buFont typeface="Wingdings" panose="05000000000000000000" pitchFamily="2" charset="2"/>
              <a:buChar char="v"/>
            </a:pPr>
            <a:endParaRPr lang="en-US" sz="2800" dirty="0">
              <a:cs typeface="Times New Roman" panose="02020603050405020304" pitchFamily="18" charset="0"/>
            </a:endParaRPr>
          </a:p>
          <a:p>
            <a:pPr marL="285750" indent="-285750">
              <a:lnSpc>
                <a:spcPct val="120000"/>
              </a:lnSpc>
              <a:buFont typeface="Wingdings" panose="05000000000000000000" pitchFamily="2" charset="2"/>
              <a:buChar char="v"/>
            </a:pPr>
            <a:r>
              <a:rPr lang="en-US" sz="2800" dirty="0">
                <a:cs typeface="Times New Roman" panose="02020603050405020304" pitchFamily="18" charset="0"/>
              </a:rPr>
              <a:t>To utilize the full capacity of the factory it is necessary to ensure that enough skilled </a:t>
            </a:r>
            <a:r>
              <a:rPr lang="en-US" sz="2800" dirty="0" err="1">
                <a:cs typeface="Times New Roman" panose="02020603050405020304" pitchFamily="18" charset="0"/>
              </a:rPr>
              <a:t>labour</a:t>
            </a:r>
            <a:r>
              <a:rPr lang="en-US" sz="2800" dirty="0">
                <a:cs typeface="Times New Roman" panose="02020603050405020304" pitchFamily="18" charset="0"/>
              </a:rPr>
              <a:t> is available and the machineries are properly maintained and upgraded.</a:t>
            </a:r>
          </a:p>
          <a:p>
            <a:pPr marL="285750" indent="-285750">
              <a:lnSpc>
                <a:spcPct val="120000"/>
              </a:lnSpc>
              <a:buFont typeface="Wingdings" panose="05000000000000000000" pitchFamily="2" charset="2"/>
              <a:buChar char="v"/>
            </a:pPr>
            <a:endParaRPr lang="en-US" sz="2800" dirty="0">
              <a:cs typeface="Times New Roman" panose="02020603050405020304" pitchFamily="18" charset="0"/>
            </a:endParaRPr>
          </a:p>
          <a:p>
            <a:pPr marL="285750" indent="-285750">
              <a:lnSpc>
                <a:spcPct val="120000"/>
              </a:lnSpc>
              <a:buFont typeface="Wingdings" panose="05000000000000000000" pitchFamily="2" charset="2"/>
              <a:buChar char="v"/>
            </a:pPr>
            <a:r>
              <a:rPr lang="en-US" sz="2800" dirty="0">
                <a:cs typeface="Times New Roman" panose="02020603050405020304" pitchFamily="18" charset="0"/>
              </a:rPr>
              <a:t>According to the findings of this study measures need to be taken to increase </a:t>
            </a:r>
            <a:r>
              <a:rPr lang="en-US" sz="2800" dirty="0" err="1">
                <a:cs typeface="Times New Roman" panose="02020603050405020304" pitchFamily="18" charset="0"/>
              </a:rPr>
              <a:t>labour</a:t>
            </a:r>
            <a:r>
              <a:rPr lang="en-US" sz="2800" dirty="0">
                <a:cs typeface="Times New Roman" panose="02020603050405020304" pitchFamily="18" charset="0"/>
              </a:rPr>
              <a:t> productivity in the  tea factory. For this it is necessary to provide training to workers recruit skilled employees, adopt new production techniques and use modern machinery. </a:t>
            </a:r>
          </a:p>
          <a:p>
            <a:pPr marL="285750" indent="-285750">
              <a:lnSpc>
                <a:spcPct val="120000"/>
              </a:lnSpc>
              <a:buFont typeface="Wingdings" panose="05000000000000000000" pitchFamily="2" charset="2"/>
              <a:buChar char="v"/>
            </a:pPr>
            <a:endParaRPr lang="en-US" sz="2800" dirty="0">
              <a:cs typeface="Times New Roman" panose="02020603050405020304" pitchFamily="18" charset="0"/>
            </a:endParaRPr>
          </a:p>
          <a:p>
            <a:pPr marL="285750" indent="-285750">
              <a:lnSpc>
                <a:spcPct val="120000"/>
              </a:lnSpc>
              <a:buFont typeface="Wingdings" panose="05000000000000000000" pitchFamily="2" charset="2"/>
              <a:buChar char="v"/>
            </a:pPr>
            <a:r>
              <a:rPr lang="en-US" sz="2800" dirty="0">
                <a:cs typeface="Times New Roman" panose="02020603050405020304" pitchFamily="18" charset="0"/>
              </a:rPr>
              <a:t>By educating and using the tools and innovations developed as part of the case study can help to enhance the factory productivity.</a:t>
            </a:r>
          </a:p>
          <a:p>
            <a:pPr marL="285750" indent="-285750">
              <a:lnSpc>
                <a:spcPct val="120000"/>
              </a:lnSpc>
              <a:buFont typeface="Wingdings" panose="05000000000000000000" pitchFamily="2" charset="2"/>
              <a:buChar char="v"/>
            </a:pPr>
            <a:endParaRPr lang="en-US" sz="2800" dirty="0">
              <a:cs typeface="Times New Roman" panose="02020603050405020304" pitchFamily="18" charset="0"/>
            </a:endParaRPr>
          </a:p>
          <a:p>
            <a:pPr marL="285750" indent="-285750">
              <a:lnSpc>
                <a:spcPct val="120000"/>
              </a:lnSpc>
              <a:buFont typeface="Wingdings" panose="05000000000000000000" pitchFamily="2" charset="2"/>
              <a:buChar char="v"/>
            </a:pPr>
            <a:endParaRPr lang="en-US" sz="2800" dirty="0">
              <a:cs typeface="Times New Roman" panose="02020603050405020304" pitchFamily="18" charset="0"/>
            </a:endParaRPr>
          </a:p>
          <a:p>
            <a:pPr marL="285750" indent="-285750">
              <a:lnSpc>
                <a:spcPct val="120000"/>
              </a:lnSpc>
              <a:buFont typeface="Wingdings" panose="05000000000000000000" pitchFamily="2" charset="2"/>
              <a:buChar char="v"/>
            </a:pPr>
            <a:endParaRPr lang="en-US" sz="2800" dirty="0">
              <a:cs typeface="Times New Roman" panose="02020603050405020304" pitchFamily="18" charset="0"/>
            </a:endParaRPr>
          </a:p>
          <a:p>
            <a:pPr marL="285750" indent="-285750">
              <a:lnSpc>
                <a:spcPct val="120000"/>
              </a:lnSpc>
              <a:buFont typeface="Wingdings" panose="05000000000000000000" pitchFamily="2" charset="2"/>
              <a:buChar char="v"/>
            </a:pPr>
            <a:endParaRPr lang="en-US" sz="2800" dirty="0">
              <a:cs typeface="Times New Roman" panose="02020603050405020304" pitchFamily="18" charset="0"/>
            </a:endParaRPr>
          </a:p>
          <a:p>
            <a:pPr marL="285750" indent="-285750">
              <a:lnSpc>
                <a:spcPct val="120000"/>
              </a:lnSpc>
              <a:buFont typeface="Wingdings" panose="05000000000000000000" pitchFamily="2" charset="2"/>
              <a:buChar char="v"/>
            </a:pPr>
            <a:endParaRPr lang="en-US" dirty="0"/>
          </a:p>
        </p:txBody>
      </p:sp>
      <p:sp>
        <p:nvSpPr>
          <p:cNvPr id="4" name="Slide Number Placeholder 3">
            <a:extLst>
              <a:ext uri="{FF2B5EF4-FFF2-40B4-BE49-F238E27FC236}">
                <a16:creationId xmlns:a16="http://schemas.microsoft.com/office/drawing/2014/main" id="{C7CA4BE0-3BD5-3B8C-61F4-12E8D4FDDB15}"/>
              </a:ext>
            </a:extLst>
          </p:cNvPr>
          <p:cNvSpPr>
            <a:spLocks noGrp="1"/>
          </p:cNvSpPr>
          <p:nvPr>
            <p:ph type="sldNum" sz="quarter" idx="12"/>
          </p:nvPr>
        </p:nvSpPr>
        <p:spPr>
          <a:xfrm>
            <a:off x="9338569" y="6492875"/>
            <a:ext cx="2743200" cy="365125"/>
          </a:xfrm>
        </p:spPr>
        <p:txBody>
          <a:bodyPr/>
          <a:lstStyle/>
          <a:p>
            <a:fld id="{48FC179B-E1DC-44DF-B0E4-66A8D350C2BE}" type="slidenum">
              <a:rPr lang="en-US" smtClean="0"/>
              <a:t>26</a:t>
            </a:fld>
            <a:endParaRPr lang="en-US"/>
          </a:p>
        </p:txBody>
      </p:sp>
    </p:spTree>
    <p:extLst>
      <p:ext uri="{BB962C8B-B14F-4D97-AF65-F5344CB8AC3E}">
        <p14:creationId xmlns:p14="http://schemas.microsoft.com/office/powerpoint/2010/main" val="4003356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6AA2D-EB97-F029-43DF-78A997A7827F}"/>
              </a:ext>
            </a:extLst>
          </p:cNvPr>
          <p:cNvSpPr>
            <a:spLocks noGrp="1"/>
          </p:cNvSpPr>
          <p:nvPr>
            <p:ph type="title"/>
          </p:nvPr>
        </p:nvSpPr>
        <p:spPr>
          <a:xfrm>
            <a:off x="838200" y="0"/>
            <a:ext cx="10515600" cy="1325563"/>
          </a:xfrm>
        </p:spPr>
        <p:txBody>
          <a:bodyPr>
            <a:normAutofit/>
          </a:bodyPr>
          <a:lstStyle/>
          <a:p>
            <a:pPr algn="ctr"/>
            <a:r>
              <a:rPr lang="en-US" sz="4400" u="sng" dirty="0"/>
              <a:t>Conclusion</a:t>
            </a:r>
          </a:p>
        </p:txBody>
      </p:sp>
      <p:sp>
        <p:nvSpPr>
          <p:cNvPr id="3" name="Content Placeholder 2">
            <a:extLst>
              <a:ext uri="{FF2B5EF4-FFF2-40B4-BE49-F238E27FC236}">
                <a16:creationId xmlns:a16="http://schemas.microsoft.com/office/drawing/2014/main" id="{3989914B-F471-723A-5A29-F6E1BE6E81C9}"/>
              </a:ext>
            </a:extLst>
          </p:cNvPr>
          <p:cNvSpPr>
            <a:spLocks noGrp="1"/>
          </p:cNvSpPr>
          <p:nvPr>
            <p:ph idx="1"/>
          </p:nvPr>
        </p:nvSpPr>
        <p:spPr>
          <a:xfrm>
            <a:off x="548640" y="1554480"/>
            <a:ext cx="11094720" cy="4938395"/>
          </a:xfrm>
        </p:spPr>
        <p:txBody>
          <a:bodyPr>
            <a:normAutofit fontScale="70000" lnSpcReduction="20000"/>
          </a:bodyPr>
          <a:lstStyle/>
          <a:p>
            <a:pPr marL="285750" indent="-285750">
              <a:lnSpc>
                <a:spcPct val="120000"/>
              </a:lnSpc>
              <a:buFont typeface="Wingdings" panose="05000000000000000000" pitchFamily="2" charset="2"/>
              <a:buChar char="v"/>
            </a:pPr>
            <a:r>
              <a:rPr lang="en-US" sz="2800" dirty="0">
                <a:cs typeface="Times New Roman" panose="02020603050405020304" pitchFamily="18" charset="0"/>
              </a:rPr>
              <a:t>Energy use efficiency variation can be attributed to  green leaf quality, maintenance deficiencies, machine breakdown, deficiencies in management practice.</a:t>
            </a:r>
          </a:p>
          <a:p>
            <a:pPr marL="285750" indent="-285750">
              <a:lnSpc>
                <a:spcPct val="120000"/>
              </a:lnSpc>
              <a:buFont typeface="Wingdings" panose="05000000000000000000" pitchFamily="2" charset="2"/>
              <a:buChar char="v"/>
            </a:pPr>
            <a:endParaRPr lang="en-US" sz="2800" dirty="0">
              <a:cs typeface="Times New Roman" panose="02020603050405020304" pitchFamily="18" charset="0"/>
            </a:endParaRPr>
          </a:p>
          <a:p>
            <a:pPr marL="285750" indent="-285750">
              <a:lnSpc>
                <a:spcPct val="120000"/>
              </a:lnSpc>
              <a:buFont typeface="Wingdings" panose="05000000000000000000" pitchFamily="2" charset="2"/>
              <a:buChar char="v"/>
            </a:pPr>
            <a:r>
              <a:rPr lang="en-US" sz="2800" dirty="0">
                <a:cs typeface="Times New Roman" panose="02020603050405020304" pitchFamily="18" charset="0"/>
              </a:rPr>
              <a:t>The made tea outturn at the factory was significantly affected by rainfall, capacity utilization and labor availability. Rainfall was found to have one main effects. On rainy days due to extra water coming with the tea leaves, it affects the made tea out turn.</a:t>
            </a:r>
          </a:p>
          <a:p>
            <a:pPr marL="285750" indent="-285750">
              <a:lnSpc>
                <a:spcPct val="120000"/>
              </a:lnSpc>
              <a:buFont typeface="Wingdings" panose="05000000000000000000" pitchFamily="2" charset="2"/>
              <a:buChar char="v"/>
            </a:pPr>
            <a:endParaRPr lang="en-US" sz="2800" dirty="0">
              <a:cs typeface="Times New Roman" panose="02020603050405020304" pitchFamily="18" charset="0"/>
            </a:endParaRPr>
          </a:p>
          <a:p>
            <a:pPr marL="285750" indent="-285750">
              <a:lnSpc>
                <a:spcPct val="120000"/>
              </a:lnSpc>
              <a:buFont typeface="Wingdings" panose="05000000000000000000" pitchFamily="2" charset="2"/>
              <a:buChar char="v"/>
            </a:pPr>
            <a:r>
              <a:rPr lang="en-US" sz="2800" dirty="0">
                <a:cs typeface="Times New Roman" panose="02020603050405020304" pitchFamily="18" charset="0"/>
              </a:rPr>
              <a:t>It was found that when the ratio of running capacity/ full capacity increases and the made tea out turn decreases due to the deficiencies  in the machines and lack of enough skill workers.</a:t>
            </a:r>
          </a:p>
          <a:p>
            <a:pPr marL="285750" indent="-285750">
              <a:lnSpc>
                <a:spcPct val="120000"/>
              </a:lnSpc>
              <a:buFont typeface="Wingdings" panose="05000000000000000000" pitchFamily="2" charset="2"/>
              <a:buChar char="v"/>
            </a:pPr>
            <a:endParaRPr lang="en-US" sz="2800" dirty="0">
              <a:cs typeface="Times New Roman" panose="02020603050405020304" pitchFamily="18" charset="0"/>
            </a:endParaRPr>
          </a:p>
          <a:p>
            <a:pPr marL="285750" indent="-285750">
              <a:lnSpc>
                <a:spcPct val="120000"/>
              </a:lnSpc>
              <a:buFont typeface="Wingdings" panose="05000000000000000000" pitchFamily="2" charset="2"/>
              <a:buChar char="v"/>
            </a:pPr>
            <a:r>
              <a:rPr lang="en-US" sz="2800" dirty="0">
                <a:cs typeface="Times New Roman" panose="02020603050405020304" pitchFamily="18" charset="0"/>
              </a:rPr>
              <a:t>The results revealed that  the lack of skilled </a:t>
            </a:r>
            <a:r>
              <a:rPr lang="en-US" sz="2800" dirty="0" err="1">
                <a:cs typeface="Times New Roman" panose="02020603050405020304" pitchFamily="18" charset="0"/>
              </a:rPr>
              <a:t>labour</a:t>
            </a:r>
            <a:r>
              <a:rPr lang="en-US" sz="2800" dirty="0">
                <a:cs typeface="Times New Roman" panose="02020603050405020304" pitchFamily="18" charset="0"/>
              </a:rPr>
              <a:t> was a serious problem in enhancing factory productivity. Factors such as  lack of new technology and machinery, poor planning and problem solving, lack of job knowledge significantly affected the </a:t>
            </a:r>
            <a:r>
              <a:rPr lang="en-US" sz="2800" dirty="0" err="1">
                <a:cs typeface="Times New Roman" panose="02020603050405020304" pitchFamily="18" charset="0"/>
              </a:rPr>
              <a:t>labour</a:t>
            </a:r>
            <a:r>
              <a:rPr lang="en-US" sz="2800" dirty="0">
                <a:cs typeface="Times New Roman" panose="02020603050405020304" pitchFamily="18" charset="0"/>
              </a:rPr>
              <a:t> productivity. </a:t>
            </a:r>
          </a:p>
          <a:p>
            <a:pPr>
              <a:lnSpc>
                <a:spcPct val="120000"/>
              </a:lnSpc>
            </a:pPr>
            <a:endParaRPr lang="en-US" dirty="0"/>
          </a:p>
        </p:txBody>
      </p:sp>
      <p:sp>
        <p:nvSpPr>
          <p:cNvPr id="4" name="Slide Number Placeholder 3">
            <a:extLst>
              <a:ext uri="{FF2B5EF4-FFF2-40B4-BE49-F238E27FC236}">
                <a16:creationId xmlns:a16="http://schemas.microsoft.com/office/drawing/2014/main" id="{C7CA4BE0-3BD5-3B8C-61F4-12E8D4FDDB15}"/>
              </a:ext>
            </a:extLst>
          </p:cNvPr>
          <p:cNvSpPr>
            <a:spLocks noGrp="1"/>
          </p:cNvSpPr>
          <p:nvPr>
            <p:ph type="sldNum" sz="quarter" idx="12"/>
          </p:nvPr>
        </p:nvSpPr>
        <p:spPr>
          <a:xfrm>
            <a:off x="9338569" y="6492875"/>
            <a:ext cx="2743200" cy="365125"/>
          </a:xfrm>
        </p:spPr>
        <p:txBody>
          <a:bodyPr/>
          <a:lstStyle/>
          <a:p>
            <a:fld id="{48FC179B-E1DC-44DF-B0E4-66A8D350C2BE}" type="slidenum">
              <a:rPr lang="en-US" smtClean="0"/>
              <a:t>27</a:t>
            </a:fld>
            <a:endParaRPr lang="en-US"/>
          </a:p>
        </p:txBody>
      </p:sp>
    </p:spTree>
    <p:extLst>
      <p:ext uri="{BB962C8B-B14F-4D97-AF65-F5344CB8AC3E}">
        <p14:creationId xmlns:p14="http://schemas.microsoft.com/office/powerpoint/2010/main" val="35365298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6AA2D-EB97-F029-43DF-78A997A7827F}"/>
              </a:ext>
            </a:extLst>
          </p:cNvPr>
          <p:cNvSpPr>
            <a:spLocks noGrp="1"/>
          </p:cNvSpPr>
          <p:nvPr>
            <p:ph type="title"/>
          </p:nvPr>
        </p:nvSpPr>
        <p:spPr>
          <a:xfrm>
            <a:off x="838200" y="60325"/>
            <a:ext cx="10515600" cy="1325563"/>
          </a:xfrm>
        </p:spPr>
        <p:txBody>
          <a:bodyPr>
            <a:normAutofit/>
          </a:bodyPr>
          <a:lstStyle/>
          <a:p>
            <a:pPr algn="ctr"/>
            <a:r>
              <a:rPr lang="en-US" sz="4400" u="sng" dirty="0"/>
              <a:t>References</a:t>
            </a:r>
          </a:p>
        </p:txBody>
      </p:sp>
      <p:sp>
        <p:nvSpPr>
          <p:cNvPr id="3" name="Content Placeholder 2">
            <a:extLst>
              <a:ext uri="{FF2B5EF4-FFF2-40B4-BE49-F238E27FC236}">
                <a16:creationId xmlns:a16="http://schemas.microsoft.com/office/drawing/2014/main" id="{3989914B-F471-723A-5A29-F6E1BE6E81C9}"/>
              </a:ext>
            </a:extLst>
          </p:cNvPr>
          <p:cNvSpPr>
            <a:spLocks noGrp="1"/>
          </p:cNvSpPr>
          <p:nvPr>
            <p:ph idx="1"/>
          </p:nvPr>
        </p:nvSpPr>
        <p:spPr>
          <a:xfrm>
            <a:off x="396239" y="1524000"/>
            <a:ext cx="11685529" cy="4968875"/>
          </a:xfrm>
        </p:spPr>
        <p:txBody>
          <a:bodyPr>
            <a:noAutofit/>
          </a:bodyPr>
          <a:lstStyle/>
          <a:p>
            <a:pPr>
              <a:lnSpc>
                <a:spcPct val="170000"/>
              </a:lnSpc>
              <a:spcBef>
                <a:spcPts val="0"/>
              </a:spcBef>
              <a:spcAft>
                <a:spcPts val="800"/>
              </a:spcAft>
            </a:pPr>
            <a:r>
              <a:rPr lang="en-US" sz="1400" dirty="0" err="1">
                <a:effectLst/>
                <a:ea typeface="Calibri" panose="020F0502020204030204" pitchFamily="34" charset="0"/>
                <a:cs typeface="Iskoola Pota" panose="020B0502040204020203" pitchFamily="34" charset="0"/>
              </a:rPr>
              <a:t>Amundsveen</a:t>
            </a:r>
            <a:r>
              <a:rPr lang="en-US" sz="1400" dirty="0">
                <a:effectLst/>
                <a:ea typeface="Calibri" panose="020F0502020204030204" pitchFamily="34" charset="0"/>
                <a:cs typeface="Iskoola Pota" panose="020B0502040204020203" pitchFamily="34" charset="0"/>
              </a:rPr>
              <a:t>, R., &amp; </a:t>
            </a:r>
            <a:r>
              <a:rPr lang="en-US" sz="1400" dirty="0" err="1">
                <a:effectLst/>
                <a:ea typeface="Calibri" panose="020F0502020204030204" pitchFamily="34" charset="0"/>
                <a:cs typeface="Iskoola Pota" panose="020B0502040204020203" pitchFamily="34" charset="0"/>
              </a:rPr>
              <a:t>Kvile</a:t>
            </a:r>
            <a:r>
              <a:rPr lang="en-US" sz="1400" dirty="0">
                <a:effectLst/>
                <a:ea typeface="Calibri" panose="020F0502020204030204" pitchFamily="34" charset="0"/>
                <a:cs typeface="Iskoola Pota" panose="020B0502040204020203" pitchFamily="34" charset="0"/>
              </a:rPr>
              <a:t>, H. M. (2017). Productivity Development Among    Norwegian Electricity Distribution    System Operators — The Impact of    Capital Assessment and Technological    Progress. </a:t>
            </a:r>
            <a:r>
              <a:rPr lang="en-US" sz="1400" i="1" dirty="0">
                <a:effectLst/>
                <a:ea typeface="Calibri" panose="020F0502020204030204" pitchFamily="34" charset="0"/>
                <a:cs typeface="Iskoola Pota" panose="020B0502040204020203" pitchFamily="34" charset="0"/>
              </a:rPr>
              <a:t>Data Envelopment Analysis Journal</a:t>
            </a:r>
            <a:r>
              <a:rPr lang="en-US" sz="1400" dirty="0">
                <a:effectLst/>
                <a:ea typeface="Calibri" panose="020F0502020204030204" pitchFamily="34" charset="0"/>
                <a:cs typeface="Iskoola Pota" panose="020B0502040204020203" pitchFamily="34" charset="0"/>
              </a:rPr>
              <a:t>, </a:t>
            </a:r>
            <a:r>
              <a:rPr lang="en-US" sz="1400" i="1" dirty="0">
                <a:effectLst/>
                <a:ea typeface="Calibri" panose="020F0502020204030204" pitchFamily="34" charset="0"/>
                <a:cs typeface="Iskoola Pota" panose="020B0502040204020203" pitchFamily="34" charset="0"/>
              </a:rPr>
              <a:t>3</a:t>
            </a:r>
            <a:r>
              <a:rPr lang="en-US" sz="1400" dirty="0">
                <a:effectLst/>
                <a:ea typeface="Calibri" panose="020F0502020204030204" pitchFamily="34" charset="0"/>
                <a:cs typeface="Iskoola Pota" panose="020B0502040204020203" pitchFamily="34" charset="0"/>
              </a:rPr>
              <a:t>(1–2), 93–118. </a:t>
            </a:r>
            <a:r>
              <a:rPr lang="en-US" sz="1400" u="sng" dirty="0">
                <a:solidFill>
                  <a:srgbClr val="0563C1"/>
                </a:solidFill>
                <a:effectLst/>
                <a:ea typeface="Calibri" panose="020F0502020204030204" pitchFamily="34" charset="0"/>
                <a:cs typeface="Iskoola Pota" panose="020B0502040204020203" pitchFamily="34" charset="0"/>
                <a:hlinkClick r:id="rId2"/>
              </a:rPr>
              <a:t>https://doi.org/10.1561/103.00000016</a:t>
            </a:r>
            <a:endParaRPr lang="en-US" sz="1400" dirty="0">
              <a:effectLst/>
              <a:ea typeface="Calibri" panose="020F0502020204030204" pitchFamily="34" charset="0"/>
              <a:cs typeface="Iskoola Pota" panose="020B0502040204020203" pitchFamily="34" charset="0"/>
            </a:endParaRPr>
          </a:p>
          <a:p>
            <a:pPr>
              <a:lnSpc>
                <a:spcPct val="170000"/>
              </a:lnSpc>
              <a:spcBef>
                <a:spcPts val="0"/>
              </a:spcBef>
              <a:spcAft>
                <a:spcPts val="800"/>
              </a:spcAft>
            </a:pPr>
            <a:r>
              <a:rPr lang="en-US" sz="1400" dirty="0">
                <a:effectLst/>
                <a:ea typeface="Calibri" panose="020F0502020204030204" pitchFamily="34" charset="0"/>
                <a:cs typeface="Iskoola Pota" panose="020B0502040204020203" pitchFamily="34" charset="0"/>
              </a:rPr>
              <a:t>White, L., &amp; Noble, B. (2012). Strategic environmental assessment in the electricity sector: an application to electricity supply planning, Saskatchewan, Canada. </a:t>
            </a:r>
            <a:r>
              <a:rPr lang="en-US" sz="1400" i="1" dirty="0">
                <a:effectLst/>
                <a:ea typeface="Calibri" panose="020F0502020204030204" pitchFamily="34" charset="0"/>
                <a:cs typeface="Iskoola Pota" panose="020B0502040204020203" pitchFamily="34" charset="0"/>
              </a:rPr>
              <a:t>Impact Assessment and Project Appraisal</a:t>
            </a:r>
            <a:r>
              <a:rPr lang="en-US" sz="1400" dirty="0">
                <a:effectLst/>
                <a:ea typeface="Calibri" panose="020F0502020204030204" pitchFamily="34" charset="0"/>
                <a:cs typeface="Iskoola Pota" panose="020B0502040204020203" pitchFamily="34" charset="0"/>
              </a:rPr>
              <a:t>, </a:t>
            </a:r>
            <a:r>
              <a:rPr lang="en-US" sz="1400" i="1" dirty="0">
                <a:effectLst/>
                <a:ea typeface="Calibri" panose="020F0502020204030204" pitchFamily="34" charset="0"/>
                <a:cs typeface="Iskoola Pota" panose="020B0502040204020203" pitchFamily="34" charset="0"/>
              </a:rPr>
              <a:t>30</a:t>
            </a:r>
            <a:r>
              <a:rPr lang="en-US" sz="1400" dirty="0">
                <a:effectLst/>
                <a:ea typeface="Calibri" panose="020F0502020204030204" pitchFamily="34" charset="0"/>
                <a:cs typeface="Iskoola Pota" panose="020B0502040204020203" pitchFamily="34" charset="0"/>
              </a:rPr>
              <a:t>(4), 284–295. </a:t>
            </a:r>
            <a:r>
              <a:rPr lang="en-US" sz="1400" u="sng" dirty="0">
                <a:solidFill>
                  <a:srgbClr val="0563C1"/>
                </a:solidFill>
                <a:effectLst/>
                <a:ea typeface="Calibri" panose="020F0502020204030204" pitchFamily="34" charset="0"/>
                <a:cs typeface="Iskoola Pota" panose="020B0502040204020203" pitchFamily="34" charset="0"/>
                <a:hlinkClick r:id="rId3"/>
              </a:rPr>
              <a:t>https://doi.org/10.1080/14615517.2012.746836</a:t>
            </a:r>
            <a:endParaRPr lang="en-US" sz="1400" dirty="0">
              <a:effectLst/>
              <a:ea typeface="Calibri" panose="020F0502020204030204" pitchFamily="34" charset="0"/>
              <a:cs typeface="Iskoola Pota" panose="020B0502040204020203" pitchFamily="34" charset="0"/>
            </a:endParaRPr>
          </a:p>
          <a:p>
            <a:pPr>
              <a:lnSpc>
                <a:spcPct val="170000"/>
              </a:lnSpc>
              <a:spcBef>
                <a:spcPts val="0"/>
              </a:spcBef>
              <a:spcAft>
                <a:spcPts val="800"/>
              </a:spcAft>
            </a:pPr>
            <a:r>
              <a:rPr lang="en-US" sz="1400" dirty="0" err="1">
                <a:effectLst/>
                <a:ea typeface="Calibri" panose="020F0502020204030204" pitchFamily="34" charset="0"/>
                <a:cs typeface="Iskoola Pota" panose="020B0502040204020203" pitchFamily="34" charset="0"/>
              </a:rPr>
              <a:t>Debeni</a:t>
            </a:r>
            <a:r>
              <a:rPr lang="en-US" sz="1400" dirty="0">
                <a:effectLst/>
                <a:ea typeface="Calibri" panose="020F0502020204030204" pitchFamily="34" charset="0"/>
                <a:cs typeface="Iskoola Pota" panose="020B0502040204020203" pitchFamily="34" charset="0"/>
              </a:rPr>
              <a:t> Devi, N., Chaudhuri, A., &amp; Goud, V. V. (2022). Algae biofilm as a renewable resource for the production of biofuel and value-added products: A review. </a:t>
            </a:r>
            <a:r>
              <a:rPr lang="en-US" sz="1400" i="1" dirty="0">
                <a:effectLst/>
                <a:ea typeface="Calibri" panose="020F0502020204030204" pitchFamily="34" charset="0"/>
                <a:cs typeface="Iskoola Pota" panose="020B0502040204020203" pitchFamily="34" charset="0"/>
              </a:rPr>
              <a:t>Sustainable Energy Technologies and Assessments</a:t>
            </a:r>
            <a:r>
              <a:rPr lang="en-US" sz="1400" dirty="0">
                <a:effectLst/>
                <a:ea typeface="Calibri" panose="020F0502020204030204" pitchFamily="34" charset="0"/>
                <a:cs typeface="Iskoola Pota" panose="020B0502040204020203" pitchFamily="34" charset="0"/>
              </a:rPr>
              <a:t>, </a:t>
            </a:r>
            <a:r>
              <a:rPr lang="en-US" sz="1400" i="1" dirty="0">
                <a:effectLst/>
                <a:ea typeface="Calibri" panose="020F0502020204030204" pitchFamily="34" charset="0"/>
                <a:cs typeface="Iskoola Pota" panose="020B0502040204020203" pitchFamily="34" charset="0"/>
              </a:rPr>
              <a:t>53</a:t>
            </a:r>
            <a:r>
              <a:rPr lang="en-US" sz="1400" dirty="0">
                <a:effectLst/>
                <a:ea typeface="Calibri" panose="020F0502020204030204" pitchFamily="34" charset="0"/>
                <a:cs typeface="Iskoola Pota" panose="020B0502040204020203" pitchFamily="34" charset="0"/>
              </a:rPr>
              <a:t>, 102749. </a:t>
            </a:r>
            <a:r>
              <a:rPr lang="en-US" sz="1400" u="sng" dirty="0">
                <a:solidFill>
                  <a:srgbClr val="0563C1"/>
                </a:solidFill>
                <a:effectLst/>
                <a:ea typeface="Calibri" panose="020F0502020204030204" pitchFamily="34" charset="0"/>
                <a:cs typeface="Iskoola Pota" panose="020B0502040204020203" pitchFamily="34" charset="0"/>
                <a:hlinkClick r:id="rId4"/>
              </a:rPr>
              <a:t>https://doi.org/10.1016/j.seta.2022.102749</a:t>
            </a:r>
            <a:endParaRPr lang="en-US" sz="1400" dirty="0">
              <a:effectLst/>
              <a:ea typeface="Calibri" panose="020F0502020204030204" pitchFamily="34" charset="0"/>
              <a:cs typeface="Iskoola Pota" panose="020B0502040204020203" pitchFamily="34" charset="0"/>
            </a:endParaRPr>
          </a:p>
          <a:p>
            <a:pPr>
              <a:lnSpc>
                <a:spcPct val="170000"/>
              </a:lnSpc>
              <a:spcBef>
                <a:spcPts val="0"/>
              </a:spcBef>
              <a:spcAft>
                <a:spcPts val="800"/>
              </a:spcAft>
            </a:pPr>
            <a:r>
              <a:rPr lang="en-US" sz="1400" dirty="0" err="1">
                <a:effectLst/>
                <a:ea typeface="Calibri" panose="020F0502020204030204" pitchFamily="34" charset="0"/>
                <a:cs typeface="Iskoola Pota" panose="020B0502040204020203" pitchFamily="34" charset="0"/>
              </a:rPr>
              <a:t>Nienow</a:t>
            </a:r>
            <a:r>
              <a:rPr lang="en-US" sz="1400" dirty="0">
                <a:effectLst/>
                <a:ea typeface="Calibri" panose="020F0502020204030204" pitchFamily="34" charset="0"/>
                <a:cs typeface="Iskoola Pota" panose="020B0502040204020203" pitchFamily="34" charset="0"/>
              </a:rPr>
              <a:t>, S., McNamara, K. T., Gillespie, A. R., &amp; </a:t>
            </a:r>
            <a:r>
              <a:rPr lang="en-US" sz="1400" dirty="0" err="1">
                <a:effectLst/>
                <a:ea typeface="Calibri" panose="020F0502020204030204" pitchFamily="34" charset="0"/>
                <a:cs typeface="Iskoola Pota" panose="020B0502040204020203" pitchFamily="34" charset="0"/>
              </a:rPr>
              <a:t>Preckel</a:t>
            </a:r>
            <a:r>
              <a:rPr lang="en-US" sz="1400" dirty="0">
                <a:effectLst/>
                <a:ea typeface="Calibri" panose="020F0502020204030204" pitchFamily="34" charset="0"/>
                <a:cs typeface="Iskoola Pota" panose="020B0502040204020203" pitchFamily="34" charset="0"/>
              </a:rPr>
              <a:t>, P. V. (1999). A Model for the Economic Evaluation of Plantation Biomass Production for Co-firing with Coal in Electricity Production. </a:t>
            </a:r>
            <a:r>
              <a:rPr lang="en-US" sz="1400" i="1" dirty="0">
                <a:effectLst/>
                <a:ea typeface="Calibri" panose="020F0502020204030204" pitchFamily="34" charset="0"/>
                <a:cs typeface="Iskoola Pota" panose="020B0502040204020203" pitchFamily="34" charset="0"/>
              </a:rPr>
              <a:t>Agricultural and Resource Economics Review</a:t>
            </a:r>
            <a:r>
              <a:rPr lang="en-US" sz="1400" dirty="0">
                <a:effectLst/>
                <a:ea typeface="Calibri" panose="020F0502020204030204" pitchFamily="34" charset="0"/>
                <a:cs typeface="Iskoola Pota" panose="020B0502040204020203" pitchFamily="34" charset="0"/>
              </a:rPr>
              <a:t>, </a:t>
            </a:r>
            <a:r>
              <a:rPr lang="en-US" sz="1400" i="1" dirty="0">
                <a:effectLst/>
                <a:ea typeface="Calibri" panose="020F0502020204030204" pitchFamily="34" charset="0"/>
                <a:cs typeface="Iskoola Pota" panose="020B0502040204020203" pitchFamily="34" charset="0"/>
              </a:rPr>
              <a:t>28</a:t>
            </a:r>
            <a:r>
              <a:rPr lang="en-US" sz="1400" dirty="0">
                <a:effectLst/>
                <a:ea typeface="Calibri" panose="020F0502020204030204" pitchFamily="34" charset="0"/>
                <a:cs typeface="Iskoola Pota" panose="020B0502040204020203" pitchFamily="34" charset="0"/>
              </a:rPr>
              <a:t>(1), 106–117. </a:t>
            </a:r>
            <a:r>
              <a:rPr lang="en-US" sz="1400" u="sng" dirty="0">
                <a:solidFill>
                  <a:srgbClr val="0563C1"/>
                </a:solidFill>
                <a:effectLst/>
                <a:ea typeface="Calibri" panose="020F0502020204030204" pitchFamily="34" charset="0"/>
                <a:cs typeface="Iskoola Pota" panose="020B0502040204020203" pitchFamily="34" charset="0"/>
                <a:hlinkClick r:id="rId5"/>
              </a:rPr>
              <a:t>https://doi.org/10.1017/s1068280500001027</a:t>
            </a:r>
            <a:endParaRPr lang="en-US" sz="1400" dirty="0">
              <a:effectLst/>
              <a:ea typeface="Calibri" panose="020F0502020204030204" pitchFamily="34" charset="0"/>
              <a:cs typeface="Iskoola Pota" panose="020B0502040204020203" pitchFamily="34" charset="0"/>
            </a:endParaRPr>
          </a:p>
          <a:p>
            <a:pPr>
              <a:lnSpc>
                <a:spcPct val="170000"/>
              </a:lnSpc>
              <a:spcBef>
                <a:spcPts val="0"/>
              </a:spcBef>
              <a:spcAft>
                <a:spcPts val="800"/>
              </a:spcAft>
            </a:pPr>
            <a:r>
              <a:rPr lang="en-US" sz="1400" dirty="0">
                <a:effectLst/>
                <a:ea typeface="Calibri" panose="020F0502020204030204" pitchFamily="34" charset="0"/>
                <a:cs typeface="Iskoola Pota" panose="020B0502040204020203" pitchFamily="34" charset="0"/>
              </a:rPr>
              <a:t>Johnson, B. (2012). Co-firing with biomass can keep coal plants operating. </a:t>
            </a:r>
            <a:r>
              <a:rPr lang="en-US" sz="1400" i="1" dirty="0">
                <a:effectLst/>
                <a:ea typeface="Calibri" panose="020F0502020204030204" pitchFamily="34" charset="0"/>
                <a:cs typeface="Iskoola Pota" panose="020B0502040204020203" pitchFamily="34" charset="0"/>
              </a:rPr>
              <a:t>Natural Gas &amp; Electricity</a:t>
            </a:r>
            <a:r>
              <a:rPr lang="en-US" sz="1400" dirty="0">
                <a:effectLst/>
                <a:ea typeface="Calibri" panose="020F0502020204030204" pitchFamily="34" charset="0"/>
                <a:cs typeface="Iskoola Pota" panose="020B0502040204020203" pitchFamily="34" charset="0"/>
              </a:rPr>
              <a:t>, </a:t>
            </a:r>
            <a:r>
              <a:rPr lang="en-US" sz="1400" i="1" dirty="0">
                <a:effectLst/>
                <a:ea typeface="Calibri" panose="020F0502020204030204" pitchFamily="34" charset="0"/>
                <a:cs typeface="Iskoola Pota" panose="020B0502040204020203" pitchFamily="34" charset="0"/>
              </a:rPr>
              <a:t>29</a:t>
            </a:r>
            <a:r>
              <a:rPr lang="en-US" sz="1400" dirty="0">
                <a:effectLst/>
                <a:ea typeface="Calibri" panose="020F0502020204030204" pitchFamily="34" charset="0"/>
                <a:cs typeface="Iskoola Pota" panose="020B0502040204020203" pitchFamily="34" charset="0"/>
              </a:rPr>
              <a:t>(1), 1–5. </a:t>
            </a:r>
            <a:r>
              <a:rPr lang="en-US" sz="1400" u="sng" dirty="0">
                <a:solidFill>
                  <a:srgbClr val="0563C1"/>
                </a:solidFill>
                <a:effectLst/>
                <a:ea typeface="Calibri" panose="020F0502020204030204" pitchFamily="34" charset="0"/>
                <a:cs typeface="Iskoola Pota" panose="020B0502040204020203" pitchFamily="34" charset="0"/>
                <a:hlinkClick r:id="rId6"/>
              </a:rPr>
              <a:t>https://doi.org/10.1002/gas.21622</a:t>
            </a:r>
            <a:endParaRPr lang="en-US" sz="1400" u="sng" dirty="0">
              <a:solidFill>
                <a:srgbClr val="0563C1"/>
              </a:solidFill>
              <a:effectLst/>
              <a:ea typeface="Calibri" panose="020F0502020204030204" pitchFamily="34" charset="0"/>
              <a:cs typeface="Iskoola Pota" panose="020B0502040204020203" pitchFamily="34" charset="0"/>
            </a:endParaRPr>
          </a:p>
          <a:p>
            <a:pPr algn="just">
              <a:lnSpc>
                <a:spcPct val="170000"/>
              </a:lnSpc>
              <a:spcBef>
                <a:spcPts val="0"/>
              </a:spcBef>
              <a:spcAft>
                <a:spcPts val="800"/>
              </a:spcAft>
            </a:pPr>
            <a:r>
              <a:rPr lang="en-US" sz="1400" dirty="0">
                <a:cs typeface="Times New Roman" panose="02020603050405020304" pitchFamily="18" charset="0"/>
              </a:rPr>
              <a:t>FAO &amp; International Institute for Applied Systems Analysis (IIASA). 2020. Global </a:t>
            </a:r>
            <a:r>
              <a:rPr lang="en-US" sz="1400" dirty="0" err="1">
                <a:cs typeface="Times New Roman" panose="02020603050405020304" pitchFamily="18" charset="0"/>
              </a:rPr>
              <a:t>Agro</a:t>
            </a:r>
            <a:r>
              <a:rPr lang="en-US" sz="1400" dirty="0">
                <a:cs typeface="Times New Roman" panose="02020603050405020304" pitchFamily="18" charset="0"/>
              </a:rPr>
              <a:t>-Ecological Zones (GAEZ v4.0). </a:t>
            </a:r>
            <a:r>
              <a:rPr lang="en-US" sz="1400" dirty="0" err="1">
                <a:cs typeface="Times New Roman" panose="02020603050405020304" pitchFamily="18" charset="0"/>
              </a:rPr>
              <a:t>Laxenburg</a:t>
            </a:r>
            <a:r>
              <a:rPr lang="en-US" sz="1400" dirty="0">
                <a:cs typeface="Times New Roman" panose="02020603050405020304" pitchFamily="18" charset="0"/>
              </a:rPr>
              <a:t>, Austria, and Rome</a:t>
            </a:r>
            <a:endParaRPr lang="en-US" sz="1400" u="sng" dirty="0">
              <a:solidFill>
                <a:srgbClr val="0563C1"/>
              </a:solidFill>
              <a:effectLst/>
              <a:ea typeface="Calibri" panose="020F050202020403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C7CA4BE0-3BD5-3B8C-61F4-12E8D4FDDB15}"/>
              </a:ext>
            </a:extLst>
          </p:cNvPr>
          <p:cNvSpPr>
            <a:spLocks noGrp="1"/>
          </p:cNvSpPr>
          <p:nvPr>
            <p:ph type="sldNum" sz="quarter" idx="12"/>
          </p:nvPr>
        </p:nvSpPr>
        <p:spPr>
          <a:xfrm>
            <a:off x="9338569" y="6492875"/>
            <a:ext cx="2743200" cy="365125"/>
          </a:xfrm>
        </p:spPr>
        <p:txBody>
          <a:bodyPr/>
          <a:lstStyle/>
          <a:p>
            <a:fld id="{48FC179B-E1DC-44DF-B0E4-66A8D350C2BE}" type="slidenum">
              <a:rPr lang="en-US" smtClean="0"/>
              <a:t>28</a:t>
            </a:fld>
            <a:endParaRPr lang="en-US"/>
          </a:p>
        </p:txBody>
      </p:sp>
    </p:spTree>
    <p:extLst>
      <p:ext uri="{BB962C8B-B14F-4D97-AF65-F5344CB8AC3E}">
        <p14:creationId xmlns:p14="http://schemas.microsoft.com/office/powerpoint/2010/main" val="3150070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FDF9E5-0E49-850E-F5C9-8747106A61A6}"/>
              </a:ext>
            </a:extLst>
          </p:cNvPr>
          <p:cNvSpPr>
            <a:spLocks noGrp="1"/>
          </p:cNvSpPr>
          <p:nvPr>
            <p:ph type="title"/>
          </p:nvPr>
        </p:nvSpPr>
        <p:spPr>
          <a:xfrm>
            <a:off x="838200" y="2565143"/>
            <a:ext cx="10515600" cy="1325563"/>
          </a:xfrm>
        </p:spPr>
        <p:txBody>
          <a:bodyPr>
            <a:normAutofit/>
          </a:bodyPr>
          <a:lstStyle/>
          <a:p>
            <a:pPr algn="ctr"/>
            <a:r>
              <a:rPr lang="en-US" sz="7200" b="1" i="1" u="sng" dirty="0"/>
              <a:t>Thank You</a:t>
            </a:r>
          </a:p>
        </p:txBody>
      </p:sp>
      <p:sp>
        <p:nvSpPr>
          <p:cNvPr id="3" name="Slide Number Placeholder 2">
            <a:extLst>
              <a:ext uri="{FF2B5EF4-FFF2-40B4-BE49-F238E27FC236}">
                <a16:creationId xmlns:a16="http://schemas.microsoft.com/office/drawing/2014/main" id="{EECBED9C-61C2-F5E2-374E-E4D467FF994A}"/>
              </a:ext>
            </a:extLst>
          </p:cNvPr>
          <p:cNvSpPr>
            <a:spLocks noGrp="1"/>
          </p:cNvSpPr>
          <p:nvPr>
            <p:ph type="sldNum" sz="quarter" idx="12"/>
          </p:nvPr>
        </p:nvSpPr>
        <p:spPr/>
        <p:txBody>
          <a:bodyPr/>
          <a:lstStyle/>
          <a:p>
            <a:fld id="{48FC179B-E1DC-44DF-B0E4-66A8D350C2BE}" type="slidenum">
              <a:rPr lang="en-US" smtClean="0"/>
              <a:t>29</a:t>
            </a:fld>
            <a:endParaRPr lang="en-US"/>
          </a:p>
        </p:txBody>
      </p:sp>
      <p:pic>
        <p:nvPicPr>
          <p:cNvPr id="5" name="Picture 4">
            <a:extLst>
              <a:ext uri="{FF2B5EF4-FFF2-40B4-BE49-F238E27FC236}">
                <a16:creationId xmlns:a16="http://schemas.microsoft.com/office/drawing/2014/main" id="{B4D275E5-C3A0-9419-B876-F9A03312EE60}"/>
              </a:ext>
            </a:extLst>
          </p:cNvPr>
          <p:cNvPicPr>
            <a:picLocks noChangeAspect="1"/>
          </p:cNvPicPr>
          <p:nvPr/>
        </p:nvPicPr>
        <p:blipFill>
          <a:blip r:embed="rId2"/>
          <a:stretch>
            <a:fillRect/>
          </a:stretch>
        </p:blipFill>
        <p:spPr>
          <a:xfrm>
            <a:off x="716280" y="2430439"/>
            <a:ext cx="1862417" cy="1862417"/>
          </a:xfrm>
          <a:prstGeom prst="flowChartConnector">
            <a:avLst/>
          </a:prstGeom>
        </p:spPr>
      </p:pic>
      <p:pic>
        <p:nvPicPr>
          <p:cNvPr id="6" name="Picture 5">
            <a:extLst>
              <a:ext uri="{FF2B5EF4-FFF2-40B4-BE49-F238E27FC236}">
                <a16:creationId xmlns:a16="http://schemas.microsoft.com/office/drawing/2014/main" id="{7C52F60A-3A43-CA77-B4A3-3B225E32D6E3}"/>
              </a:ext>
            </a:extLst>
          </p:cNvPr>
          <p:cNvPicPr/>
          <p:nvPr/>
        </p:nvPicPr>
        <p:blipFill rotWithShape="1">
          <a:blip r:embed="rId3" cstate="print">
            <a:extLst>
              <a:ext uri="{28A0092B-C50C-407E-A947-70E740481C1C}">
                <a14:useLocalDpi xmlns:a14="http://schemas.microsoft.com/office/drawing/2010/main" val="0"/>
              </a:ext>
            </a:extLst>
          </a:blip>
          <a:srcRect l="10851" t="4795" r="6858" b="1632"/>
          <a:stretch/>
        </p:blipFill>
        <p:spPr bwMode="auto">
          <a:xfrm>
            <a:off x="9613303" y="2430438"/>
            <a:ext cx="1862417" cy="1862417"/>
          </a:xfrm>
          <a:prstGeom prst="ellipse">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53640926-AAD7-44D8-BBD7-CCE9431645EC}">
              <a14:shadowObscured xmlns:a14="http://schemas.microsoft.com/office/drawing/2010/main"/>
            </a:ext>
          </a:extLst>
        </p:spPr>
      </p:pic>
    </p:spTree>
    <p:extLst>
      <p:ext uri="{BB962C8B-B14F-4D97-AF65-F5344CB8AC3E}">
        <p14:creationId xmlns:p14="http://schemas.microsoft.com/office/powerpoint/2010/main" val="279207480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6AA2D-EB97-F029-43DF-78A997A7827F}"/>
              </a:ext>
            </a:extLst>
          </p:cNvPr>
          <p:cNvSpPr>
            <a:spLocks noGrp="1"/>
          </p:cNvSpPr>
          <p:nvPr>
            <p:ph type="title"/>
          </p:nvPr>
        </p:nvSpPr>
        <p:spPr>
          <a:xfrm>
            <a:off x="838200" y="28909"/>
            <a:ext cx="10515600" cy="1325563"/>
          </a:xfrm>
        </p:spPr>
        <p:txBody>
          <a:bodyPr>
            <a:normAutofit/>
          </a:bodyPr>
          <a:lstStyle/>
          <a:p>
            <a:pPr algn="ctr"/>
            <a:r>
              <a:rPr lang="en-US" sz="4400" u="sng" dirty="0"/>
              <a:t>Introduction</a:t>
            </a:r>
          </a:p>
        </p:txBody>
      </p:sp>
      <p:sp>
        <p:nvSpPr>
          <p:cNvPr id="3" name="Content Placeholder 2">
            <a:extLst>
              <a:ext uri="{FF2B5EF4-FFF2-40B4-BE49-F238E27FC236}">
                <a16:creationId xmlns:a16="http://schemas.microsoft.com/office/drawing/2014/main" id="{3989914B-F471-723A-5A29-F6E1BE6E81C9}"/>
              </a:ext>
            </a:extLst>
          </p:cNvPr>
          <p:cNvSpPr>
            <a:spLocks noGrp="1"/>
          </p:cNvSpPr>
          <p:nvPr>
            <p:ph idx="1"/>
          </p:nvPr>
        </p:nvSpPr>
        <p:spPr>
          <a:xfrm>
            <a:off x="581526" y="1456657"/>
            <a:ext cx="11289632" cy="4831848"/>
          </a:xfrm>
        </p:spPr>
        <p:txBody>
          <a:bodyPr>
            <a:noAutofit/>
          </a:bodyPr>
          <a:lstStyle/>
          <a:p>
            <a:pPr marL="285750" indent="-285750">
              <a:lnSpc>
                <a:spcPct val="120000"/>
              </a:lnSpc>
              <a:buFont typeface="Wingdings" panose="05000000000000000000" pitchFamily="2" charset="2"/>
              <a:buChar char="v"/>
            </a:pPr>
            <a:r>
              <a:rPr lang="en-US" sz="2400" dirty="0">
                <a:cs typeface="Times New Roman" panose="02020603050405020304" pitchFamily="18" charset="0"/>
              </a:rPr>
              <a:t>Sri Lanka is renowned for its high-quality tea and is the 4th biggest tea producing country globally. (FAO annual report, 2020)  The production share is  10%, and one of the world’s leading exporters with a market share of around 19% (Sri Lanka Tea Board,2021.)</a:t>
            </a:r>
          </a:p>
          <a:p>
            <a:pPr marL="285750" indent="-285750">
              <a:lnSpc>
                <a:spcPct val="120000"/>
              </a:lnSpc>
              <a:buFont typeface="Wingdings" panose="05000000000000000000" pitchFamily="2" charset="2"/>
              <a:buChar char="v"/>
            </a:pPr>
            <a:r>
              <a:rPr lang="en-US" sz="2400" dirty="0">
                <a:cs typeface="Times New Roman" panose="02020603050405020304" pitchFamily="18" charset="0"/>
              </a:rPr>
              <a:t>Tea plantations started by the British were initially taken over by the government in the 1960s but have been privatized and managed by plantation companies since1992  The total extent of tea cultivation in 2020 was approximately 202,985ha (Sri Lanka Tea Board,2021.)</a:t>
            </a:r>
          </a:p>
          <a:p>
            <a:pPr marL="285750" indent="-285750">
              <a:lnSpc>
                <a:spcPct val="120000"/>
              </a:lnSpc>
              <a:buFont typeface="Wingdings" panose="05000000000000000000" pitchFamily="2" charset="2"/>
              <a:buChar char="v"/>
            </a:pPr>
            <a:r>
              <a:rPr lang="en-US" sz="2400" dirty="0">
                <a:cs typeface="Times New Roman" panose="02020603050405020304" pitchFamily="18" charset="0"/>
              </a:rPr>
              <a:t>Tea is the most prominent plantation crop in Sri Lankan agricultural sector contributing heavily to the development of the Sri Lanka economy by generating foreign exchange. </a:t>
            </a:r>
          </a:p>
          <a:p>
            <a:pPr>
              <a:lnSpc>
                <a:spcPct val="120000"/>
              </a:lnSpc>
            </a:pPr>
            <a:endParaRPr lang="en-US" sz="2400" dirty="0"/>
          </a:p>
        </p:txBody>
      </p:sp>
      <p:sp>
        <p:nvSpPr>
          <p:cNvPr id="4" name="Slide Number Placeholder 3">
            <a:extLst>
              <a:ext uri="{FF2B5EF4-FFF2-40B4-BE49-F238E27FC236}">
                <a16:creationId xmlns:a16="http://schemas.microsoft.com/office/drawing/2014/main" id="{C7CA4BE0-3BD5-3B8C-61F4-12E8D4FDDB15}"/>
              </a:ext>
            </a:extLst>
          </p:cNvPr>
          <p:cNvSpPr>
            <a:spLocks noGrp="1"/>
          </p:cNvSpPr>
          <p:nvPr>
            <p:ph type="sldNum" sz="quarter" idx="12"/>
          </p:nvPr>
        </p:nvSpPr>
        <p:spPr>
          <a:xfrm>
            <a:off x="9338569" y="6492875"/>
            <a:ext cx="2743200" cy="365125"/>
          </a:xfrm>
        </p:spPr>
        <p:txBody>
          <a:bodyPr/>
          <a:lstStyle/>
          <a:p>
            <a:fld id="{48FC179B-E1DC-44DF-B0E4-66A8D350C2BE}" type="slidenum">
              <a:rPr lang="en-US" smtClean="0"/>
              <a:t>3</a:t>
            </a:fld>
            <a:endParaRPr lang="en-US"/>
          </a:p>
        </p:txBody>
      </p:sp>
    </p:spTree>
    <p:extLst>
      <p:ext uri="{BB962C8B-B14F-4D97-AF65-F5344CB8AC3E}">
        <p14:creationId xmlns:p14="http://schemas.microsoft.com/office/powerpoint/2010/main" val="2176651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6AA2D-EB97-F029-43DF-78A997A7827F}"/>
              </a:ext>
            </a:extLst>
          </p:cNvPr>
          <p:cNvSpPr>
            <a:spLocks noGrp="1"/>
          </p:cNvSpPr>
          <p:nvPr>
            <p:ph type="title"/>
          </p:nvPr>
        </p:nvSpPr>
        <p:spPr>
          <a:xfrm>
            <a:off x="838200" y="28909"/>
            <a:ext cx="10515600" cy="1325563"/>
          </a:xfrm>
        </p:spPr>
        <p:txBody>
          <a:bodyPr>
            <a:normAutofit/>
          </a:bodyPr>
          <a:lstStyle/>
          <a:p>
            <a:pPr algn="ctr"/>
            <a:r>
              <a:rPr lang="en-US" sz="4400" u="sng" dirty="0"/>
              <a:t>Introduction</a:t>
            </a:r>
          </a:p>
        </p:txBody>
      </p:sp>
      <p:sp>
        <p:nvSpPr>
          <p:cNvPr id="3" name="Content Placeholder 2">
            <a:extLst>
              <a:ext uri="{FF2B5EF4-FFF2-40B4-BE49-F238E27FC236}">
                <a16:creationId xmlns:a16="http://schemas.microsoft.com/office/drawing/2014/main" id="{3989914B-F471-723A-5A29-F6E1BE6E81C9}"/>
              </a:ext>
            </a:extLst>
          </p:cNvPr>
          <p:cNvSpPr>
            <a:spLocks noGrp="1"/>
          </p:cNvSpPr>
          <p:nvPr>
            <p:ph idx="1"/>
          </p:nvPr>
        </p:nvSpPr>
        <p:spPr>
          <a:xfrm>
            <a:off x="581526" y="1456657"/>
            <a:ext cx="11289632" cy="4831848"/>
          </a:xfrm>
        </p:spPr>
        <p:txBody>
          <a:bodyPr>
            <a:noAutofit/>
          </a:bodyPr>
          <a:lstStyle/>
          <a:p>
            <a:pPr marL="285750" indent="-285750">
              <a:lnSpc>
                <a:spcPct val="120000"/>
              </a:lnSpc>
              <a:buFont typeface="Wingdings" panose="05000000000000000000" pitchFamily="2" charset="2"/>
              <a:buChar char="v"/>
            </a:pPr>
            <a:r>
              <a:rPr lang="en-US" sz="2400" dirty="0">
                <a:cs typeface="Times New Roman" panose="02020603050405020304" pitchFamily="18" charset="0"/>
              </a:rPr>
              <a:t>Productivity is considered one of the main parameters that measure the efficiency of an individual, institution, or state in a general. In recent years falling international tea prices and the rising cost of tea production have made the international market highly competitive. Making improvements in productivity important to be competitive.</a:t>
            </a:r>
          </a:p>
          <a:p>
            <a:pPr marL="285750" indent="-285750">
              <a:lnSpc>
                <a:spcPct val="120000"/>
              </a:lnSpc>
              <a:buFont typeface="Wingdings" panose="05000000000000000000" pitchFamily="2" charset="2"/>
              <a:buChar char="v"/>
            </a:pPr>
            <a:endParaRPr lang="en-US" sz="2400" dirty="0">
              <a:cs typeface="Times New Roman" panose="02020603050405020304" pitchFamily="18" charset="0"/>
            </a:endParaRPr>
          </a:p>
          <a:p>
            <a:pPr marL="285750" indent="-285750">
              <a:lnSpc>
                <a:spcPct val="120000"/>
              </a:lnSpc>
              <a:buFont typeface="Wingdings" panose="05000000000000000000" pitchFamily="2" charset="2"/>
              <a:buChar char="v"/>
            </a:pPr>
            <a:r>
              <a:rPr lang="en-US" sz="2400" dirty="0">
                <a:cs typeface="Times New Roman" panose="02020603050405020304" pitchFamily="18" charset="0"/>
              </a:rPr>
              <a:t>In this context, this study was undertaken to understand the determinants of tea factory productivity, energy use and labor use efficiencies and trends. </a:t>
            </a:r>
          </a:p>
          <a:p>
            <a:pPr marL="285750" indent="-285750">
              <a:lnSpc>
                <a:spcPct val="120000"/>
              </a:lnSpc>
              <a:buFont typeface="Wingdings" panose="05000000000000000000" pitchFamily="2" charset="2"/>
              <a:buChar char="v"/>
            </a:pPr>
            <a:endParaRPr lang="en-US" sz="2400" dirty="0">
              <a:cs typeface="Times New Roman" panose="02020603050405020304" pitchFamily="18" charset="0"/>
            </a:endParaRPr>
          </a:p>
          <a:p>
            <a:pPr marL="285750" indent="-285750">
              <a:lnSpc>
                <a:spcPct val="120000"/>
              </a:lnSpc>
              <a:buFont typeface="Wingdings" panose="05000000000000000000" pitchFamily="2" charset="2"/>
              <a:buChar char="v"/>
            </a:pPr>
            <a:r>
              <a:rPr lang="en-US" sz="2400" dirty="0">
                <a:cs typeface="Times New Roman" panose="02020603050405020304" pitchFamily="18" charset="0"/>
              </a:rPr>
              <a:t>A case study was undertaken at Kahawatte Plantation PLC which is a leading agribusiness company in the plantation industry in Sri Lanka.. </a:t>
            </a:r>
          </a:p>
          <a:p>
            <a:pPr marL="285750" indent="-285750">
              <a:lnSpc>
                <a:spcPct val="120000"/>
              </a:lnSpc>
              <a:buFont typeface="Wingdings" panose="05000000000000000000" pitchFamily="2" charset="2"/>
              <a:buChar char="v"/>
            </a:pPr>
            <a:endParaRPr lang="en-US" sz="2400" dirty="0">
              <a:cs typeface="Times New Roman" panose="02020603050405020304" pitchFamily="18" charset="0"/>
            </a:endParaRPr>
          </a:p>
          <a:p>
            <a:pPr marL="285750" indent="-285750">
              <a:lnSpc>
                <a:spcPct val="120000"/>
              </a:lnSpc>
              <a:buFont typeface="Wingdings" panose="05000000000000000000" pitchFamily="2" charset="2"/>
              <a:buChar char="v"/>
            </a:pPr>
            <a:endParaRPr lang="en-US" sz="2400" dirty="0"/>
          </a:p>
        </p:txBody>
      </p:sp>
      <p:sp>
        <p:nvSpPr>
          <p:cNvPr id="4" name="Slide Number Placeholder 3">
            <a:extLst>
              <a:ext uri="{FF2B5EF4-FFF2-40B4-BE49-F238E27FC236}">
                <a16:creationId xmlns:a16="http://schemas.microsoft.com/office/drawing/2014/main" id="{C7CA4BE0-3BD5-3B8C-61F4-12E8D4FDDB15}"/>
              </a:ext>
            </a:extLst>
          </p:cNvPr>
          <p:cNvSpPr>
            <a:spLocks noGrp="1"/>
          </p:cNvSpPr>
          <p:nvPr>
            <p:ph type="sldNum" sz="quarter" idx="12"/>
          </p:nvPr>
        </p:nvSpPr>
        <p:spPr>
          <a:xfrm>
            <a:off x="9338569" y="6492875"/>
            <a:ext cx="2743200" cy="365125"/>
          </a:xfrm>
        </p:spPr>
        <p:txBody>
          <a:bodyPr/>
          <a:lstStyle/>
          <a:p>
            <a:fld id="{48FC179B-E1DC-44DF-B0E4-66A8D350C2BE}" type="slidenum">
              <a:rPr lang="en-US" smtClean="0"/>
              <a:t>4</a:t>
            </a:fld>
            <a:endParaRPr lang="en-US"/>
          </a:p>
        </p:txBody>
      </p:sp>
    </p:spTree>
    <p:extLst>
      <p:ext uri="{BB962C8B-B14F-4D97-AF65-F5344CB8AC3E}">
        <p14:creationId xmlns:p14="http://schemas.microsoft.com/office/powerpoint/2010/main" val="1326917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6AA2D-EB97-F029-43DF-78A997A7827F}"/>
              </a:ext>
            </a:extLst>
          </p:cNvPr>
          <p:cNvSpPr>
            <a:spLocks noGrp="1"/>
          </p:cNvSpPr>
          <p:nvPr>
            <p:ph type="title"/>
          </p:nvPr>
        </p:nvSpPr>
        <p:spPr>
          <a:xfrm>
            <a:off x="838200" y="0"/>
            <a:ext cx="10515600" cy="1325563"/>
          </a:xfrm>
        </p:spPr>
        <p:txBody>
          <a:bodyPr>
            <a:normAutofit/>
          </a:bodyPr>
          <a:lstStyle/>
          <a:p>
            <a:pPr algn="ctr"/>
            <a:r>
              <a:rPr lang="en-US" sz="4400" u="sng" dirty="0"/>
              <a:t>Research problem</a:t>
            </a:r>
          </a:p>
        </p:txBody>
      </p:sp>
      <p:sp>
        <p:nvSpPr>
          <p:cNvPr id="3" name="Content Placeholder 2">
            <a:extLst>
              <a:ext uri="{FF2B5EF4-FFF2-40B4-BE49-F238E27FC236}">
                <a16:creationId xmlns:a16="http://schemas.microsoft.com/office/drawing/2014/main" id="{3989914B-F471-723A-5A29-F6E1BE6E81C9}"/>
              </a:ext>
            </a:extLst>
          </p:cNvPr>
          <p:cNvSpPr>
            <a:spLocks noGrp="1"/>
          </p:cNvSpPr>
          <p:nvPr>
            <p:ph idx="1"/>
          </p:nvPr>
        </p:nvSpPr>
        <p:spPr>
          <a:xfrm>
            <a:off x="581526" y="1456657"/>
            <a:ext cx="11289632" cy="4831848"/>
          </a:xfrm>
        </p:spPr>
        <p:txBody>
          <a:bodyPr>
            <a:noAutofit/>
          </a:bodyPr>
          <a:lstStyle/>
          <a:p>
            <a:pPr marL="285750" indent="-285750">
              <a:lnSpc>
                <a:spcPct val="120000"/>
              </a:lnSpc>
              <a:buFont typeface="Wingdings" panose="05000000000000000000" pitchFamily="2" charset="2"/>
              <a:buChar char="v"/>
            </a:pPr>
            <a:r>
              <a:rPr lang="en-US" sz="2400" dirty="0">
                <a:cs typeface="Times New Roman" panose="02020603050405020304" pitchFamily="18" charset="0"/>
              </a:rPr>
              <a:t>Although Kahawatte Plantation PLC is a leading company producing tea under the globally recognized brand name  ‘Dilmah’, the productivity levels are not satisfactory.  There are a number of possible reasons for low productivity such as inefficient use of energy, poor quality of green leaves, high wastage and poor labor productivity among them . However, there has been no systematic study to identify the causes of low factory productivity and the underlying reasons and the ways to overcome them. In order to bridge this knowledge gap this study was undertaken. </a:t>
            </a:r>
          </a:p>
          <a:p>
            <a:pPr marL="285750" indent="-285750">
              <a:lnSpc>
                <a:spcPct val="120000"/>
              </a:lnSpc>
              <a:buFont typeface="Wingdings" panose="05000000000000000000" pitchFamily="2" charset="2"/>
              <a:buChar char="v"/>
            </a:pPr>
            <a:endParaRPr lang="en-US" sz="2400" dirty="0">
              <a:cs typeface="Times New Roman" panose="02020603050405020304" pitchFamily="18" charset="0"/>
            </a:endParaRPr>
          </a:p>
          <a:p>
            <a:pPr marL="285750" indent="-285750">
              <a:lnSpc>
                <a:spcPct val="120000"/>
              </a:lnSpc>
              <a:buFont typeface="Wingdings" panose="05000000000000000000" pitchFamily="2" charset="2"/>
              <a:buChar char="v"/>
            </a:pPr>
            <a:endParaRPr lang="en-US" sz="2400" dirty="0"/>
          </a:p>
        </p:txBody>
      </p:sp>
      <p:sp>
        <p:nvSpPr>
          <p:cNvPr id="4" name="Slide Number Placeholder 3">
            <a:extLst>
              <a:ext uri="{FF2B5EF4-FFF2-40B4-BE49-F238E27FC236}">
                <a16:creationId xmlns:a16="http://schemas.microsoft.com/office/drawing/2014/main" id="{C7CA4BE0-3BD5-3B8C-61F4-12E8D4FDDB15}"/>
              </a:ext>
            </a:extLst>
          </p:cNvPr>
          <p:cNvSpPr>
            <a:spLocks noGrp="1"/>
          </p:cNvSpPr>
          <p:nvPr>
            <p:ph type="sldNum" sz="quarter" idx="12"/>
          </p:nvPr>
        </p:nvSpPr>
        <p:spPr>
          <a:xfrm>
            <a:off x="9338569" y="6492875"/>
            <a:ext cx="2743200" cy="365125"/>
          </a:xfrm>
        </p:spPr>
        <p:txBody>
          <a:bodyPr/>
          <a:lstStyle/>
          <a:p>
            <a:fld id="{48FC179B-E1DC-44DF-B0E4-66A8D350C2BE}" type="slidenum">
              <a:rPr lang="en-US" smtClean="0"/>
              <a:t>5</a:t>
            </a:fld>
            <a:endParaRPr lang="en-US"/>
          </a:p>
        </p:txBody>
      </p:sp>
      <p:pic>
        <p:nvPicPr>
          <p:cNvPr id="5" name="Picture 4">
            <a:extLst>
              <a:ext uri="{FF2B5EF4-FFF2-40B4-BE49-F238E27FC236}">
                <a16:creationId xmlns:a16="http://schemas.microsoft.com/office/drawing/2014/main" id="{D2A69A46-AADD-CAE2-E7D7-BE426B3C6A11}"/>
              </a:ext>
            </a:extLst>
          </p:cNvPr>
          <p:cNvPicPr>
            <a:picLocks noChangeAspect="1"/>
          </p:cNvPicPr>
          <p:nvPr/>
        </p:nvPicPr>
        <p:blipFill>
          <a:blip r:embed="rId2"/>
          <a:stretch>
            <a:fillRect/>
          </a:stretch>
        </p:blipFill>
        <p:spPr>
          <a:xfrm>
            <a:off x="10090484" y="4536787"/>
            <a:ext cx="1519990" cy="1411421"/>
          </a:xfrm>
          <a:prstGeom prst="rect">
            <a:avLst/>
          </a:prstGeom>
        </p:spPr>
      </p:pic>
    </p:spTree>
    <p:extLst>
      <p:ext uri="{BB962C8B-B14F-4D97-AF65-F5344CB8AC3E}">
        <p14:creationId xmlns:p14="http://schemas.microsoft.com/office/powerpoint/2010/main" val="3766966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6AA2D-EB97-F029-43DF-78A997A7827F}"/>
              </a:ext>
            </a:extLst>
          </p:cNvPr>
          <p:cNvSpPr>
            <a:spLocks noGrp="1"/>
          </p:cNvSpPr>
          <p:nvPr>
            <p:ph type="title"/>
          </p:nvPr>
        </p:nvSpPr>
        <p:spPr>
          <a:xfrm>
            <a:off x="657726" y="0"/>
            <a:ext cx="10515600" cy="1325563"/>
          </a:xfrm>
        </p:spPr>
        <p:txBody>
          <a:bodyPr>
            <a:normAutofit/>
          </a:bodyPr>
          <a:lstStyle/>
          <a:p>
            <a:pPr algn="ctr"/>
            <a:r>
              <a:rPr lang="en-US" sz="4400" u="sng" dirty="0"/>
              <a:t>Research questions </a:t>
            </a:r>
          </a:p>
        </p:txBody>
      </p:sp>
      <p:sp>
        <p:nvSpPr>
          <p:cNvPr id="3" name="Content Placeholder 2">
            <a:extLst>
              <a:ext uri="{FF2B5EF4-FFF2-40B4-BE49-F238E27FC236}">
                <a16:creationId xmlns:a16="http://schemas.microsoft.com/office/drawing/2014/main" id="{3989914B-F471-723A-5A29-F6E1BE6E81C9}"/>
              </a:ext>
            </a:extLst>
          </p:cNvPr>
          <p:cNvSpPr>
            <a:spLocks noGrp="1"/>
          </p:cNvSpPr>
          <p:nvPr>
            <p:ph idx="1"/>
          </p:nvPr>
        </p:nvSpPr>
        <p:spPr>
          <a:xfrm>
            <a:off x="657726" y="1843589"/>
            <a:ext cx="11289632" cy="4450531"/>
          </a:xfrm>
        </p:spPr>
        <p:txBody>
          <a:bodyPr>
            <a:noAutofit/>
          </a:bodyPr>
          <a:lstStyle/>
          <a:p>
            <a:pPr>
              <a:lnSpc>
                <a:spcPct val="120000"/>
              </a:lnSpc>
              <a:buFont typeface="+mj-lt"/>
              <a:buAutoNum type="arabicPeriod"/>
            </a:pPr>
            <a:r>
              <a:rPr lang="en-US" sz="2400" dirty="0">
                <a:cs typeface="Times New Roman" panose="02020603050405020304" pitchFamily="18" charset="0"/>
              </a:rPr>
              <a:t>What are the energy efficiencies and trends of electricity and firewood usage?</a:t>
            </a:r>
          </a:p>
          <a:p>
            <a:pPr>
              <a:lnSpc>
                <a:spcPct val="120000"/>
              </a:lnSpc>
              <a:buFont typeface="+mj-lt"/>
              <a:buAutoNum type="arabicPeriod"/>
            </a:pPr>
            <a:r>
              <a:rPr lang="en-US" sz="2400" dirty="0">
                <a:cs typeface="Times New Roman" panose="02020603050405020304" pitchFamily="18" charset="0"/>
              </a:rPr>
              <a:t>What are the factors influencing factory productivity measured in terms of made tea outturn?</a:t>
            </a:r>
          </a:p>
          <a:p>
            <a:pPr>
              <a:lnSpc>
                <a:spcPct val="120000"/>
              </a:lnSpc>
              <a:buFont typeface="+mj-lt"/>
              <a:buAutoNum type="arabicPeriod"/>
            </a:pPr>
            <a:r>
              <a:rPr lang="en-US" sz="2400" dirty="0">
                <a:cs typeface="Times New Roman" panose="02020603050405020304" pitchFamily="18" charset="0"/>
              </a:rPr>
              <a:t>What factors determine factory labor productivity?</a:t>
            </a:r>
          </a:p>
          <a:p>
            <a:pPr>
              <a:lnSpc>
                <a:spcPct val="120000"/>
              </a:lnSpc>
              <a:buFont typeface="+mj-lt"/>
              <a:buAutoNum type="arabicPeriod"/>
            </a:pPr>
            <a:r>
              <a:rPr lang="en-US" sz="2400" dirty="0">
                <a:cs typeface="Times New Roman" panose="02020603050405020304" pitchFamily="18" charset="0"/>
              </a:rPr>
              <a:t>What strategies can be adopted to enhance the factory productivity?</a:t>
            </a:r>
          </a:p>
          <a:p>
            <a:pPr marL="285750" indent="-285750">
              <a:lnSpc>
                <a:spcPct val="120000"/>
              </a:lnSpc>
              <a:buFont typeface="Wingdings" panose="05000000000000000000" pitchFamily="2" charset="2"/>
              <a:buChar char="v"/>
            </a:pPr>
            <a:endParaRPr lang="en-US" sz="2400" dirty="0">
              <a:cs typeface="Times New Roman" panose="02020603050405020304" pitchFamily="18" charset="0"/>
            </a:endParaRPr>
          </a:p>
          <a:p>
            <a:pPr marL="285750" indent="-285750">
              <a:lnSpc>
                <a:spcPct val="120000"/>
              </a:lnSpc>
              <a:buFont typeface="Wingdings" panose="05000000000000000000" pitchFamily="2" charset="2"/>
              <a:buChar char="v"/>
            </a:pPr>
            <a:endParaRPr lang="en-US" sz="2400" dirty="0"/>
          </a:p>
        </p:txBody>
      </p:sp>
      <p:sp>
        <p:nvSpPr>
          <p:cNvPr id="4" name="Slide Number Placeholder 3">
            <a:extLst>
              <a:ext uri="{FF2B5EF4-FFF2-40B4-BE49-F238E27FC236}">
                <a16:creationId xmlns:a16="http://schemas.microsoft.com/office/drawing/2014/main" id="{C7CA4BE0-3BD5-3B8C-61F4-12E8D4FDDB15}"/>
              </a:ext>
            </a:extLst>
          </p:cNvPr>
          <p:cNvSpPr>
            <a:spLocks noGrp="1"/>
          </p:cNvSpPr>
          <p:nvPr>
            <p:ph type="sldNum" sz="quarter" idx="12"/>
          </p:nvPr>
        </p:nvSpPr>
        <p:spPr>
          <a:xfrm>
            <a:off x="9338569" y="6492875"/>
            <a:ext cx="2743200" cy="365125"/>
          </a:xfrm>
        </p:spPr>
        <p:txBody>
          <a:bodyPr/>
          <a:lstStyle/>
          <a:p>
            <a:fld id="{48FC179B-E1DC-44DF-B0E4-66A8D350C2BE}" type="slidenum">
              <a:rPr lang="en-US" smtClean="0"/>
              <a:t>6</a:t>
            </a:fld>
            <a:endParaRPr lang="en-US"/>
          </a:p>
        </p:txBody>
      </p:sp>
    </p:spTree>
    <p:extLst>
      <p:ext uri="{BB962C8B-B14F-4D97-AF65-F5344CB8AC3E}">
        <p14:creationId xmlns:p14="http://schemas.microsoft.com/office/powerpoint/2010/main" val="19897766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6AA2D-EB97-F029-43DF-78A997A7827F}"/>
              </a:ext>
            </a:extLst>
          </p:cNvPr>
          <p:cNvSpPr>
            <a:spLocks noGrp="1"/>
          </p:cNvSpPr>
          <p:nvPr>
            <p:ph type="title"/>
          </p:nvPr>
        </p:nvSpPr>
        <p:spPr>
          <a:xfrm>
            <a:off x="838200" y="-173498"/>
            <a:ext cx="10515600" cy="1325563"/>
          </a:xfrm>
        </p:spPr>
        <p:txBody>
          <a:bodyPr>
            <a:normAutofit/>
          </a:bodyPr>
          <a:lstStyle/>
          <a:p>
            <a:pPr marL="0" marR="0" algn="ctr">
              <a:lnSpc>
                <a:spcPct val="150000"/>
              </a:lnSpc>
              <a:spcBef>
                <a:spcPts val="0"/>
              </a:spcBef>
              <a:spcAft>
                <a:spcPts val="800"/>
              </a:spcAft>
            </a:pPr>
            <a:r>
              <a:rPr lang="en-US" u="sng" dirty="0">
                <a:ea typeface="Calibri" panose="020F0502020204030204" pitchFamily="34" charset="0"/>
                <a:cs typeface="Iskoola Pota" panose="02010503010101010104" pitchFamily="2" charset="0"/>
              </a:rPr>
              <a:t>Objectives</a:t>
            </a:r>
          </a:p>
        </p:txBody>
      </p:sp>
      <p:sp>
        <p:nvSpPr>
          <p:cNvPr id="3" name="Content Placeholder 2">
            <a:extLst>
              <a:ext uri="{FF2B5EF4-FFF2-40B4-BE49-F238E27FC236}">
                <a16:creationId xmlns:a16="http://schemas.microsoft.com/office/drawing/2014/main" id="{3989914B-F471-723A-5A29-F6E1BE6E81C9}"/>
              </a:ext>
            </a:extLst>
          </p:cNvPr>
          <p:cNvSpPr>
            <a:spLocks noGrp="1"/>
          </p:cNvSpPr>
          <p:nvPr>
            <p:ph idx="1"/>
          </p:nvPr>
        </p:nvSpPr>
        <p:spPr>
          <a:xfrm>
            <a:off x="838200" y="1584660"/>
            <a:ext cx="11049000" cy="4784056"/>
          </a:xfrm>
        </p:spPr>
        <p:txBody>
          <a:bodyPr>
            <a:normAutofit fontScale="70000" lnSpcReduction="20000"/>
          </a:bodyPr>
          <a:lstStyle/>
          <a:p>
            <a:pPr marL="0" indent="0">
              <a:lnSpc>
                <a:spcPct val="170000"/>
              </a:lnSpc>
              <a:buNone/>
            </a:pPr>
            <a:r>
              <a:rPr lang="en-US" sz="2800" b="1" u="sng" dirty="0">
                <a:cs typeface="Times New Roman" panose="02020603050405020304" pitchFamily="18" charset="0"/>
              </a:rPr>
              <a:t>Broad objective</a:t>
            </a:r>
          </a:p>
          <a:p>
            <a:pPr marL="457200" indent="-457200">
              <a:lnSpc>
                <a:spcPct val="170000"/>
              </a:lnSpc>
              <a:buFont typeface="+mj-lt"/>
              <a:buAutoNum type="arabicPeriod"/>
            </a:pPr>
            <a:r>
              <a:rPr lang="en-US" sz="2800" dirty="0">
                <a:cs typeface="Times New Roman" panose="02020603050405020304" pitchFamily="18" charset="0"/>
              </a:rPr>
              <a:t>To determine the tea factory productivity levels, trends, and factors influencing productivity.</a:t>
            </a:r>
          </a:p>
          <a:p>
            <a:pPr marL="0" indent="0">
              <a:lnSpc>
                <a:spcPct val="170000"/>
              </a:lnSpc>
              <a:buNone/>
            </a:pPr>
            <a:r>
              <a:rPr lang="en-US" sz="2800" b="1" u="sng" dirty="0">
                <a:cs typeface="Times New Roman" panose="02020603050405020304" pitchFamily="18" charset="0"/>
              </a:rPr>
              <a:t>Specific objectives</a:t>
            </a:r>
          </a:p>
          <a:p>
            <a:pPr marL="457200" indent="-457200">
              <a:lnSpc>
                <a:spcPct val="170000"/>
              </a:lnSpc>
              <a:buFont typeface="+mj-lt"/>
              <a:buAutoNum type="arabicPeriod"/>
            </a:pPr>
            <a:r>
              <a:rPr lang="en-US" sz="2800" dirty="0">
                <a:cs typeface="Times New Roman" panose="02020603050405020304" pitchFamily="18" charset="0"/>
              </a:rPr>
              <a:t>To analyze Firewood usage efficiency and the trends over the last three years.</a:t>
            </a:r>
          </a:p>
          <a:p>
            <a:pPr marL="457200" indent="-457200">
              <a:lnSpc>
                <a:spcPct val="170000"/>
              </a:lnSpc>
              <a:buFont typeface="+mj-lt"/>
              <a:buAutoNum type="arabicPeriod"/>
            </a:pPr>
            <a:r>
              <a:rPr lang="en-US" sz="2800" dirty="0">
                <a:cs typeface="Times New Roman" panose="02020603050405020304" pitchFamily="18" charset="0"/>
              </a:rPr>
              <a:t>To analyze Electricity usage efficiency and the trends over the last three years.</a:t>
            </a:r>
          </a:p>
          <a:p>
            <a:pPr marL="457200" indent="-457200">
              <a:lnSpc>
                <a:spcPct val="170000"/>
              </a:lnSpc>
              <a:buFont typeface="+mj-lt"/>
              <a:buAutoNum type="arabicPeriod"/>
            </a:pPr>
            <a:r>
              <a:rPr lang="en-US" sz="2800" dirty="0">
                <a:cs typeface="Times New Roman" panose="02020603050405020304" pitchFamily="18" charset="0"/>
              </a:rPr>
              <a:t>To determine factors influencing factory productivity measured in terms of made tea outturn.</a:t>
            </a:r>
          </a:p>
          <a:p>
            <a:pPr marL="457200" indent="-457200">
              <a:lnSpc>
                <a:spcPct val="170000"/>
              </a:lnSpc>
              <a:buFont typeface="+mj-lt"/>
              <a:buAutoNum type="arabicPeriod"/>
            </a:pPr>
            <a:r>
              <a:rPr lang="en-US" sz="2800" dirty="0">
                <a:cs typeface="Times New Roman" panose="02020603050405020304" pitchFamily="18" charset="0"/>
              </a:rPr>
              <a:t>To determine factors influencing factory labor productivity.</a:t>
            </a:r>
          </a:p>
          <a:p>
            <a:pPr marL="457200" indent="-457200">
              <a:lnSpc>
                <a:spcPct val="170000"/>
              </a:lnSpc>
              <a:buFont typeface="+mj-lt"/>
              <a:buAutoNum type="arabicPeriod"/>
            </a:pPr>
            <a:r>
              <a:rPr lang="en-US" sz="2800" dirty="0">
                <a:cs typeface="Times New Roman" panose="02020603050405020304" pitchFamily="18" charset="0"/>
              </a:rPr>
              <a:t>To propose strategies to enhance factory productivity</a:t>
            </a:r>
          </a:p>
          <a:p>
            <a:pPr marL="457200" indent="-457200">
              <a:lnSpc>
                <a:spcPct val="170000"/>
              </a:lnSpc>
              <a:buFont typeface="+mj-lt"/>
              <a:buAutoNum type="arabicPeriod"/>
            </a:pPr>
            <a:endParaRPr lang="en-US" sz="2800" dirty="0">
              <a:cs typeface="Times New Roman" panose="02020603050405020304" pitchFamily="18" charset="0"/>
            </a:endParaRPr>
          </a:p>
          <a:p>
            <a:pPr>
              <a:lnSpc>
                <a:spcPct val="170000"/>
              </a:lnSpc>
            </a:pPr>
            <a:endParaRPr lang="en-US" sz="2800" dirty="0">
              <a:cs typeface="Times New Roman" panose="02020603050405020304" pitchFamily="18" charset="0"/>
            </a:endParaRPr>
          </a:p>
          <a:p>
            <a:pPr marL="457200" indent="-457200">
              <a:lnSpc>
                <a:spcPct val="170000"/>
              </a:lnSpc>
              <a:buFont typeface="+mj-lt"/>
              <a:buAutoNum type="arabicPeriod"/>
            </a:pPr>
            <a:endParaRPr lang="en-US" sz="2800" dirty="0">
              <a:cs typeface="Times New Roman" panose="02020603050405020304" pitchFamily="18" charset="0"/>
            </a:endParaRPr>
          </a:p>
          <a:p>
            <a:pPr>
              <a:lnSpc>
                <a:spcPct val="170000"/>
              </a:lnSpc>
            </a:pPr>
            <a:endParaRPr lang="en-US" dirty="0"/>
          </a:p>
        </p:txBody>
      </p:sp>
      <p:sp>
        <p:nvSpPr>
          <p:cNvPr id="4" name="Slide Number Placeholder 3">
            <a:extLst>
              <a:ext uri="{FF2B5EF4-FFF2-40B4-BE49-F238E27FC236}">
                <a16:creationId xmlns:a16="http://schemas.microsoft.com/office/drawing/2014/main" id="{C7CA4BE0-3BD5-3B8C-61F4-12E8D4FDDB15}"/>
              </a:ext>
            </a:extLst>
          </p:cNvPr>
          <p:cNvSpPr>
            <a:spLocks noGrp="1"/>
          </p:cNvSpPr>
          <p:nvPr>
            <p:ph type="sldNum" sz="quarter" idx="12"/>
          </p:nvPr>
        </p:nvSpPr>
        <p:spPr>
          <a:xfrm>
            <a:off x="9338569" y="6492875"/>
            <a:ext cx="2743200" cy="365125"/>
          </a:xfrm>
        </p:spPr>
        <p:txBody>
          <a:bodyPr/>
          <a:lstStyle/>
          <a:p>
            <a:fld id="{48FC179B-E1DC-44DF-B0E4-66A8D350C2BE}" type="slidenum">
              <a:rPr lang="en-US" smtClean="0"/>
              <a:t>7</a:t>
            </a:fld>
            <a:endParaRPr lang="en-US"/>
          </a:p>
        </p:txBody>
      </p:sp>
    </p:spTree>
    <p:extLst>
      <p:ext uri="{BB962C8B-B14F-4D97-AF65-F5344CB8AC3E}">
        <p14:creationId xmlns:p14="http://schemas.microsoft.com/office/powerpoint/2010/main" val="1034341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6AA2D-EB97-F029-43DF-78A997A7827F}"/>
              </a:ext>
            </a:extLst>
          </p:cNvPr>
          <p:cNvSpPr>
            <a:spLocks noGrp="1"/>
          </p:cNvSpPr>
          <p:nvPr>
            <p:ph type="title"/>
          </p:nvPr>
        </p:nvSpPr>
        <p:spPr>
          <a:xfrm>
            <a:off x="838200" y="60325"/>
            <a:ext cx="10515600" cy="1325563"/>
          </a:xfrm>
        </p:spPr>
        <p:txBody>
          <a:bodyPr>
            <a:normAutofit/>
          </a:bodyPr>
          <a:lstStyle/>
          <a:p>
            <a:pPr algn="ctr"/>
            <a:r>
              <a:rPr lang="en-US" sz="4400" u="sng" dirty="0"/>
              <a:t>Material and Methods</a:t>
            </a:r>
          </a:p>
        </p:txBody>
      </p:sp>
      <p:sp>
        <p:nvSpPr>
          <p:cNvPr id="3" name="Content Placeholder 2">
            <a:extLst>
              <a:ext uri="{FF2B5EF4-FFF2-40B4-BE49-F238E27FC236}">
                <a16:creationId xmlns:a16="http://schemas.microsoft.com/office/drawing/2014/main" id="{3989914B-F471-723A-5A29-F6E1BE6E81C9}"/>
              </a:ext>
            </a:extLst>
          </p:cNvPr>
          <p:cNvSpPr>
            <a:spLocks noGrp="1"/>
          </p:cNvSpPr>
          <p:nvPr>
            <p:ph idx="1"/>
          </p:nvPr>
        </p:nvSpPr>
        <p:spPr>
          <a:xfrm>
            <a:off x="465221" y="1459832"/>
            <a:ext cx="11616548" cy="5033043"/>
          </a:xfrm>
        </p:spPr>
        <p:txBody>
          <a:bodyPr>
            <a:normAutofit fontScale="47500" lnSpcReduction="20000"/>
          </a:bodyPr>
          <a:lstStyle/>
          <a:p>
            <a:pPr marL="0" indent="0">
              <a:lnSpc>
                <a:spcPct val="120000"/>
              </a:lnSpc>
              <a:buNone/>
            </a:pPr>
            <a:r>
              <a:rPr lang="en-US" sz="3200" b="1" u="sng" dirty="0">
                <a:cs typeface="Times New Roman" panose="02020603050405020304" pitchFamily="18" charset="0"/>
              </a:rPr>
              <a:t>Research Design : Survey strategy</a:t>
            </a:r>
          </a:p>
          <a:p>
            <a:pPr marL="0" indent="0">
              <a:lnSpc>
                <a:spcPct val="120000"/>
              </a:lnSpc>
              <a:buNone/>
            </a:pPr>
            <a:r>
              <a:rPr lang="en-US" sz="3200" b="1" u="sng" dirty="0">
                <a:cs typeface="Times New Roman" panose="02020603050405020304" pitchFamily="18" charset="0"/>
              </a:rPr>
              <a:t>Research Approach: Deductive approach </a:t>
            </a:r>
          </a:p>
          <a:p>
            <a:pPr marL="0" indent="0">
              <a:lnSpc>
                <a:spcPct val="120000"/>
              </a:lnSpc>
              <a:buNone/>
            </a:pPr>
            <a:r>
              <a:rPr lang="en-US" sz="3600" b="1" u="sng" dirty="0">
                <a:cs typeface="Times New Roman" panose="02020603050405020304" pitchFamily="18" charset="0"/>
              </a:rPr>
              <a:t>Sample  </a:t>
            </a:r>
          </a:p>
          <a:p>
            <a:pPr marL="285750" indent="-285750">
              <a:lnSpc>
                <a:spcPct val="120000"/>
              </a:lnSpc>
              <a:buFont typeface="Wingdings" panose="05000000000000000000" pitchFamily="2" charset="2"/>
              <a:buChar char="v"/>
            </a:pPr>
            <a:r>
              <a:rPr lang="en-US" sz="3200" dirty="0">
                <a:cs typeface="Times New Roman" panose="02020603050405020304" pitchFamily="18" charset="0"/>
              </a:rPr>
              <a:t>Factory productivity: Factory operations(3 years production related data organized into weekly data comprising of 140 data points (since 2020/01/01 to 2022 /12/01)</a:t>
            </a:r>
          </a:p>
          <a:p>
            <a:pPr marL="285750" indent="-285750">
              <a:lnSpc>
                <a:spcPct val="120000"/>
              </a:lnSpc>
              <a:buFont typeface="Wingdings" panose="05000000000000000000" pitchFamily="2" charset="2"/>
              <a:buChar char="v"/>
            </a:pPr>
            <a:r>
              <a:rPr lang="en-US" sz="3200" dirty="0" err="1">
                <a:cs typeface="Times New Roman" panose="02020603050405020304" pitchFamily="18" charset="0"/>
              </a:rPr>
              <a:t>Labour</a:t>
            </a:r>
            <a:r>
              <a:rPr lang="en-US" sz="3200" dirty="0">
                <a:cs typeface="Times New Roman" panose="02020603050405020304" pitchFamily="18" charset="0"/>
              </a:rPr>
              <a:t> productivity: Entire population was selected comprising of 65 employees in the Neelagama tea factory </a:t>
            </a:r>
            <a:endParaRPr lang="en-US" sz="3200" b="1" u="sng" dirty="0">
              <a:cs typeface="Times New Roman" panose="02020603050405020304" pitchFamily="18" charset="0"/>
            </a:endParaRPr>
          </a:p>
          <a:p>
            <a:pPr marL="0" indent="0">
              <a:lnSpc>
                <a:spcPct val="120000"/>
              </a:lnSpc>
              <a:buNone/>
            </a:pPr>
            <a:r>
              <a:rPr lang="en-US" sz="3200" b="1" u="sng" dirty="0">
                <a:cs typeface="Times New Roman" panose="02020603050405020304" pitchFamily="18" charset="0"/>
              </a:rPr>
              <a:t>Data collection method</a:t>
            </a:r>
          </a:p>
          <a:p>
            <a:pPr marL="285750" indent="-285750">
              <a:lnSpc>
                <a:spcPct val="120000"/>
              </a:lnSpc>
              <a:buFont typeface="Wingdings" panose="05000000000000000000" pitchFamily="2" charset="2"/>
              <a:buChar char="v"/>
            </a:pPr>
            <a:r>
              <a:rPr lang="en-US" dirty="0">
                <a:cs typeface="Times New Roman" panose="02020603050405020304" pitchFamily="18" charset="0"/>
              </a:rPr>
              <a:t>Primary data - Questionnaire, Interviews </a:t>
            </a:r>
          </a:p>
          <a:p>
            <a:pPr marL="285750" indent="-285750">
              <a:lnSpc>
                <a:spcPct val="120000"/>
              </a:lnSpc>
              <a:buFont typeface="Wingdings" panose="05000000000000000000" pitchFamily="2" charset="2"/>
              <a:buChar char="v"/>
            </a:pPr>
            <a:r>
              <a:rPr lang="en-US" dirty="0">
                <a:cs typeface="Times New Roman" panose="02020603050405020304" pitchFamily="18" charset="0"/>
              </a:rPr>
              <a:t>Secondary data - Other researches, factory data files (used past 3 years data 2020/01/01-2022/12/01)</a:t>
            </a:r>
          </a:p>
          <a:p>
            <a:pPr marL="0" indent="0">
              <a:lnSpc>
                <a:spcPct val="120000"/>
              </a:lnSpc>
              <a:buNone/>
            </a:pPr>
            <a:r>
              <a:rPr lang="en-US" sz="3200" b="1" u="sng" dirty="0">
                <a:cs typeface="Times New Roman" panose="02020603050405020304" pitchFamily="18" charset="0"/>
              </a:rPr>
              <a:t>Data analyzing method</a:t>
            </a:r>
          </a:p>
          <a:p>
            <a:pPr marL="285750" indent="-285750">
              <a:lnSpc>
                <a:spcPct val="120000"/>
              </a:lnSpc>
              <a:buFont typeface="Wingdings" panose="05000000000000000000" pitchFamily="2" charset="2"/>
              <a:buChar char="v"/>
            </a:pPr>
            <a:r>
              <a:rPr lang="en-US" dirty="0">
                <a:cs typeface="Times New Roman" panose="02020603050405020304" pitchFamily="18" charset="0"/>
              </a:rPr>
              <a:t>Descriptive analysis             -   Frequency and graphical analysis </a:t>
            </a:r>
          </a:p>
          <a:p>
            <a:pPr marL="285750" indent="-285750">
              <a:lnSpc>
                <a:spcPct val="120000"/>
              </a:lnSpc>
              <a:buFont typeface="Wingdings" panose="05000000000000000000" pitchFamily="2" charset="2"/>
              <a:buChar char="v"/>
            </a:pPr>
            <a:r>
              <a:rPr lang="en-US" dirty="0">
                <a:cs typeface="Times New Roman" panose="02020603050405020304" pitchFamily="18" charset="0"/>
              </a:rPr>
              <a:t>Statistical analysis               -   multiple linear regression analysis method, correlation analysis.</a:t>
            </a:r>
          </a:p>
          <a:p>
            <a:pPr marL="0" indent="0">
              <a:lnSpc>
                <a:spcPct val="120000"/>
              </a:lnSpc>
              <a:buNone/>
            </a:pPr>
            <a:r>
              <a:rPr lang="en-US" sz="3200" b="1" u="sng" dirty="0">
                <a:cs typeface="Times New Roman" panose="02020603050405020304" pitchFamily="18" charset="0"/>
              </a:rPr>
              <a:t>Data analysis tools</a:t>
            </a:r>
            <a:r>
              <a:rPr lang="en-US" sz="3200" b="1" dirty="0">
                <a:cs typeface="Times New Roman" panose="02020603050405020304" pitchFamily="18" charset="0"/>
              </a:rPr>
              <a:t>           </a:t>
            </a:r>
            <a:r>
              <a:rPr lang="en-US" dirty="0">
                <a:cs typeface="Times New Roman" panose="02020603050405020304" pitchFamily="18" charset="0"/>
              </a:rPr>
              <a:t>-   SPSS statistical software version 25</a:t>
            </a:r>
          </a:p>
          <a:p>
            <a:pPr marL="0" indent="0">
              <a:lnSpc>
                <a:spcPct val="120000"/>
              </a:lnSpc>
              <a:buNone/>
            </a:pPr>
            <a:r>
              <a:rPr lang="en-US" dirty="0">
                <a:cs typeface="Times New Roman" panose="02020603050405020304" pitchFamily="18" charset="0"/>
              </a:rPr>
              <a:t>                                                            -   MS excel</a:t>
            </a:r>
          </a:p>
          <a:p>
            <a:pPr>
              <a:lnSpc>
                <a:spcPct val="120000"/>
              </a:lnSpc>
            </a:pPr>
            <a:endParaRPr lang="en-US" dirty="0">
              <a:cs typeface="Times New Roman" panose="02020603050405020304" pitchFamily="18" charset="0"/>
            </a:endParaRPr>
          </a:p>
          <a:p>
            <a:pPr>
              <a:lnSpc>
                <a:spcPct val="120000"/>
              </a:lnSpc>
            </a:pPr>
            <a:endParaRPr lang="en-US" dirty="0"/>
          </a:p>
        </p:txBody>
      </p:sp>
      <p:sp>
        <p:nvSpPr>
          <p:cNvPr id="4" name="Slide Number Placeholder 3">
            <a:extLst>
              <a:ext uri="{FF2B5EF4-FFF2-40B4-BE49-F238E27FC236}">
                <a16:creationId xmlns:a16="http://schemas.microsoft.com/office/drawing/2014/main" id="{C7CA4BE0-3BD5-3B8C-61F4-12E8D4FDDB15}"/>
              </a:ext>
            </a:extLst>
          </p:cNvPr>
          <p:cNvSpPr>
            <a:spLocks noGrp="1"/>
          </p:cNvSpPr>
          <p:nvPr>
            <p:ph type="sldNum" sz="quarter" idx="12"/>
          </p:nvPr>
        </p:nvSpPr>
        <p:spPr>
          <a:xfrm>
            <a:off x="9338569" y="6492875"/>
            <a:ext cx="2743200" cy="365125"/>
          </a:xfrm>
        </p:spPr>
        <p:txBody>
          <a:bodyPr/>
          <a:lstStyle/>
          <a:p>
            <a:fld id="{48FC179B-E1DC-44DF-B0E4-66A8D350C2BE}" type="slidenum">
              <a:rPr lang="en-US" smtClean="0"/>
              <a:t>8</a:t>
            </a:fld>
            <a:endParaRPr lang="en-US"/>
          </a:p>
        </p:txBody>
      </p:sp>
    </p:spTree>
    <p:extLst>
      <p:ext uri="{BB962C8B-B14F-4D97-AF65-F5344CB8AC3E}">
        <p14:creationId xmlns:p14="http://schemas.microsoft.com/office/powerpoint/2010/main" val="1754585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8610B13-6FE6-6A54-22FB-1A41EE6C3EAD}"/>
              </a:ext>
            </a:extLst>
          </p:cNvPr>
          <p:cNvSpPr>
            <a:spLocks noGrp="1"/>
          </p:cNvSpPr>
          <p:nvPr>
            <p:ph type="sldNum" sz="quarter" idx="12"/>
          </p:nvPr>
        </p:nvSpPr>
        <p:spPr/>
        <p:txBody>
          <a:bodyPr/>
          <a:lstStyle/>
          <a:p>
            <a:fld id="{48FC179B-E1DC-44DF-B0E4-66A8D350C2BE}" type="slidenum">
              <a:rPr lang="en-US" smtClean="0"/>
              <a:t>9</a:t>
            </a:fld>
            <a:endParaRPr lang="en-US"/>
          </a:p>
        </p:txBody>
      </p:sp>
      <p:grpSp>
        <p:nvGrpSpPr>
          <p:cNvPr id="3" name="Group 2">
            <a:extLst>
              <a:ext uri="{FF2B5EF4-FFF2-40B4-BE49-F238E27FC236}">
                <a16:creationId xmlns:a16="http://schemas.microsoft.com/office/drawing/2014/main" id="{9E801431-3AAD-0E96-4AB7-D58F56C0D190}"/>
              </a:ext>
            </a:extLst>
          </p:cNvPr>
          <p:cNvGrpSpPr/>
          <p:nvPr/>
        </p:nvGrpSpPr>
        <p:grpSpPr>
          <a:xfrm>
            <a:off x="832840" y="1540144"/>
            <a:ext cx="10520960" cy="4571096"/>
            <a:chOff x="749085" y="808624"/>
            <a:chExt cx="8291545" cy="4248977"/>
          </a:xfrm>
        </p:grpSpPr>
        <p:sp>
          <p:nvSpPr>
            <p:cNvPr id="5" name="Rectangle: Rounded Corners 4">
              <a:extLst>
                <a:ext uri="{FF2B5EF4-FFF2-40B4-BE49-F238E27FC236}">
                  <a16:creationId xmlns:a16="http://schemas.microsoft.com/office/drawing/2014/main" id="{0681733C-89C3-DEDB-60BF-3E9C8C4B5392}"/>
                </a:ext>
              </a:extLst>
            </p:cNvPr>
            <p:cNvSpPr/>
            <p:nvPr/>
          </p:nvSpPr>
          <p:spPr>
            <a:xfrm>
              <a:off x="787179" y="808624"/>
              <a:ext cx="2075289" cy="500932"/>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1600" dirty="0">
                  <a:solidFill>
                    <a:schemeClr val="tx2">
                      <a:lumMod val="10000"/>
                    </a:schemeClr>
                  </a:solidFill>
                </a:rPr>
                <a:t>Fresh tea leaves</a:t>
              </a:r>
            </a:p>
          </p:txBody>
        </p:sp>
        <p:sp>
          <p:nvSpPr>
            <p:cNvPr id="6" name="Rectangle: Rounded Corners 5">
              <a:extLst>
                <a:ext uri="{FF2B5EF4-FFF2-40B4-BE49-F238E27FC236}">
                  <a16:creationId xmlns:a16="http://schemas.microsoft.com/office/drawing/2014/main" id="{79D39DFA-D7E8-B60A-6C75-0B0DBC141F9D}"/>
                </a:ext>
              </a:extLst>
            </p:cNvPr>
            <p:cNvSpPr/>
            <p:nvPr/>
          </p:nvSpPr>
          <p:spPr>
            <a:xfrm>
              <a:off x="3770244" y="808624"/>
              <a:ext cx="2075289" cy="500932"/>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1600" dirty="0">
                  <a:solidFill>
                    <a:schemeClr val="tx2">
                      <a:lumMod val="10000"/>
                    </a:schemeClr>
                  </a:solidFill>
                </a:rPr>
                <a:t>Withering </a:t>
              </a:r>
            </a:p>
          </p:txBody>
        </p:sp>
        <p:sp>
          <p:nvSpPr>
            <p:cNvPr id="7" name="Rectangle: Rounded Corners 6">
              <a:extLst>
                <a:ext uri="{FF2B5EF4-FFF2-40B4-BE49-F238E27FC236}">
                  <a16:creationId xmlns:a16="http://schemas.microsoft.com/office/drawing/2014/main" id="{A834A259-985A-84C2-C16A-0A8CE76C9AF9}"/>
                </a:ext>
              </a:extLst>
            </p:cNvPr>
            <p:cNvSpPr/>
            <p:nvPr/>
          </p:nvSpPr>
          <p:spPr>
            <a:xfrm>
              <a:off x="3770244" y="1578500"/>
              <a:ext cx="2075289" cy="500932"/>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1600" dirty="0">
                  <a:solidFill>
                    <a:schemeClr val="tx2">
                      <a:lumMod val="10000"/>
                    </a:schemeClr>
                  </a:solidFill>
                </a:rPr>
                <a:t>Rolling </a:t>
              </a:r>
            </a:p>
          </p:txBody>
        </p:sp>
        <p:sp>
          <p:nvSpPr>
            <p:cNvPr id="8" name="Rectangle: Rounded Corners 7">
              <a:extLst>
                <a:ext uri="{FF2B5EF4-FFF2-40B4-BE49-F238E27FC236}">
                  <a16:creationId xmlns:a16="http://schemas.microsoft.com/office/drawing/2014/main" id="{945ECAC8-CA58-9BBC-4E91-F9E5CBEF0BDC}"/>
                </a:ext>
              </a:extLst>
            </p:cNvPr>
            <p:cNvSpPr/>
            <p:nvPr/>
          </p:nvSpPr>
          <p:spPr>
            <a:xfrm>
              <a:off x="3770243" y="3102319"/>
              <a:ext cx="2075289" cy="500932"/>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1600" dirty="0">
                  <a:solidFill>
                    <a:schemeClr val="tx2">
                      <a:lumMod val="10000"/>
                    </a:schemeClr>
                  </a:solidFill>
                </a:rPr>
                <a:t>Draying </a:t>
              </a:r>
            </a:p>
          </p:txBody>
        </p:sp>
        <p:sp>
          <p:nvSpPr>
            <p:cNvPr id="9" name="Rectangle: Rounded Corners 8">
              <a:extLst>
                <a:ext uri="{FF2B5EF4-FFF2-40B4-BE49-F238E27FC236}">
                  <a16:creationId xmlns:a16="http://schemas.microsoft.com/office/drawing/2014/main" id="{7DA2175B-CF59-AB22-3387-A922CC440205}"/>
                </a:ext>
              </a:extLst>
            </p:cNvPr>
            <p:cNvSpPr/>
            <p:nvPr/>
          </p:nvSpPr>
          <p:spPr>
            <a:xfrm>
              <a:off x="3770243" y="2323325"/>
              <a:ext cx="2075289" cy="500932"/>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1600" dirty="0">
                  <a:solidFill>
                    <a:schemeClr val="tx2">
                      <a:lumMod val="10000"/>
                    </a:schemeClr>
                  </a:solidFill>
                </a:rPr>
                <a:t>fermentation</a:t>
              </a:r>
            </a:p>
          </p:txBody>
        </p:sp>
        <p:sp>
          <p:nvSpPr>
            <p:cNvPr id="10" name="Rectangle: Rounded Corners 9">
              <a:extLst>
                <a:ext uri="{FF2B5EF4-FFF2-40B4-BE49-F238E27FC236}">
                  <a16:creationId xmlns:a16="http://schemas.microsoft.com/office/drawing/2014/main" id="{29147364-C3B9-774E-86DD-E0D939F70234}"/>
                </a:ext>
              </a:extLst>
            </p:cNvPr>
            <p:cNvSpPr/>
            <p:nvPr/>
          </p:nvSpPr>
          <p:spPr>
            <a:xfrm>
              <a:off x="3770243" y="3850943"/>
              <a:ext cx="2075289" cy="500932"/>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1600" dirty="0">
                  <a:solidFill>
                    <a:schemeClr val="tx2">
                      <a:lumMod val="10000"/>
                    </a:schemeClr>
                  </a:solidFill>
                </a:rPr>
                <a:t>Packing and grading </a:t>
              </a:r>
            </a:p>
          </p:txBody>
        </p:sp>
        <p:sp>
          <p:nvSpPr>
            <p:cNvPr id="11" name="Rectangle: Rounded Corners 10">
              <a:extLst>
                <a:ext uri="{FF2B5EF4-FFF2-40B4-BE49-F238E27FC236}">
                  <a16:creationId xmlns:a16="http://schemas.microsoft.com/office/drawing/2014/main" id="{C39D9751-67C5-BE6A-F007-FF74CDC4FF28}"/>
                </a:ext>
              </a:extLst>
            </p:cNvPr>
            <p:cNvSpPr/>
            <p:nvPr/>
          </p:nvSpPr>
          <p:spPr>
            <a:xfrm>
              <a:off x="3775542" y="4556669"/>
              <a:ext cx="2075289" cy="500932"/>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1600" dirty="0">
                  <a:solidFill>
                    <a:schemeClr val="tx2">
                      <a:lumMod val="10000"/>
                    </a:schemeClr>
                  </a:solidFill>
                </a:rPr>
                <a:t>Black tea</a:t>
              </a:r>
            </a:p>
          </p:txBody>
        </p:sp>
        <p:sp>
          <p:nvSpPr>
            <p:cNvPr id="12" name="Rectangle 11">
              <a:extLst>
                <a:ext uri="{FF2B5EF4-FFF2-40B4-BE49-F238E27FC236}">
                  <a16:creationId xmlns:a16="http://schemas.microsoft.com/office/drawing/2014/main" id="{43319DF9-53CD-DF9A-69C2-0416392C1CF6}"/>
                </a:ext>
              </a:extLst>
            </p:cNvPr>
            <p:cNvSpPr/>
            <p:nvPr/>
          </p:nvSpPr>
          <p:spPr>
            <a:xfrm>
              <a:off x="7843961" y="1003801"/>
              <a:ext cx="1168841" cy="254441"/>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3" name="Rectangle 12">
              <a:extLst>
                <a:ext uri="{FF2B5EF4-FFF2-40B4-BE49-F238E27FC236}">
                  <a16:creationId xmlns:a16="http://schemas.microsoft.com/office/drawing/2014/main" id="{5B2E5497-0819-3B6E-5B84-347EB04124D1}"/>
                </a:ext>
              </a:extLst>
            </p:cNvPr>
            <p:cNvSpPr/>
            <p:nvPr/>
          </p:nvSpPr>
          <p:spPr>
            <a:xfrm>
              <a:off x="6198702" y="992042"/>
              <a:ext cx="1168841" cy="254441"/>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14" name="Rectangle 13">
              <a:extLst>
                <a:ext uri="{FF2B5EF4-FFF2-40B4-BE49-F238E27FC236}">
                  <a16:creationId xmlns:a16="http://schemas.microsoft.com/office/drawing/2014/main" id="{398EF38B-9E34-3B98-5DD7-C403C75E6B1E}"/>
                </a:ext>
              </a:extLst>
            </p:cNvPr>
            <p:cNvSpPr/>
            <p:nvPr/>
          </p:nvSpPr>
          <p:spPr>
            <a:xfrm>
              <a:off x="6198701" y="2488618"/>
              <a:ext cx="1168841" cy="254441"/>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5" name="Rectangle 14">
              <a:extLst>
                <a:ext uri="{FF2B5EF4-FFF2-40B4-BE49-F238E27FC236}">
                  <a16:creationId xmlns:a16="http://schemas.microsoft.com/office/drawing/2014/main" id="{E5C8AAED-6512-AEEF-CF5C-C7DFA68B2CCF}"/>
                </a:ext>
              </a:extLst>
            </p:cNvPr>
            <p:cNvSpPr/>
            <p:nvPr/>
          </p:nvSpPr>
          <p:spPr>
            <a:xfrm>
              <a:off x="6233821" y="1703187"/>
              <a:ext cx="1168841" cy="254441"/>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6" name="Rectangle 15">
              <a:extLst>
                <a:ext uri="{FF2B5EF4-FFF2-40B4-BE49-F238E27FC236}">
                  <a16:creationId xmlns:a16="http://schemas.microsoft.com/office/drawing/2014/main" id="{92495837-D2AF-47BE-260A-FB095AC4E29F}"/>
                </a:ext>
              </a:extLst>
            </p:cNvPr>
            <p:cNvSpPr/>
            <p:nvPr/>
          </p:nvSpPr>
          <p:spPr>
            <a:xfrm>
              <a:off x="6233822" y="3974188"/>
              <a:ext cx="1168841" cy="254441"/>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7" name="Arrow: Right 16">
              <a:extLst>
                <a:ext uri="{FF2B5EF4-FFF2-40B4-BE49-F238E27FC236}">
                  <a16:creationId xmlns:a16="http://schemas.microsoft.com/office/drawing/2014/main" id="{5DFD6A88-7C58-15CB-9572-7D172B0A6F47}"/>
                </a:ext>
              </a:extLst>
            </p:cNvPr>
            <p:cNvSpPr/>
            <p:nvPr/>
          </p:nvSpPr>
          <p:spPr>
            <a:xfrm>
              <a:off x="3162965" y="988347"/>
              <a:ext cx="391599" cy="183698"/>
            </a:xfrm>
            <a:prstGeom prst="right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8" name="Arrow: Down 17">
              <a:extLst>
                <a:ext uri="{FF2B5EF4-FFF2-40B4-BE49-F238E27FC236}">
                  <a16:creationId xmlns:a16="http://schemas.microsoft.com/office/drawing/2014/main" id="{6BD3E029-1A3B-8FC8-C508-FBB2C886BA1D}"/>
                </a:ext>
              </a:extLst>
            </p:cNvPr>
            <p:cNvSpPr/>
            <p:nvPr/>
          </p:nvSpPr>
          <p:spPr>
            <a:xfrm>
              <a:off x="4696568" y="1323102"/>
              <a:ext cx="222637" cy="241852"/>
            </a:xfrm>
            <a:prstGeom prst="downArrow">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9" name="Arrow: Down 18">
              <a:extLst>
                <a:ext uri="{FF2B5EF4-FFF2-40B4-BE49-F238E27FC236}">
                  <a16:creationId xmlns:a16="http://schemas.microsoft.com/office/drawing/2014/main" id="{2D8F15BE-992C-7FC3-EE10-6A93C779E9B1}"/>
                </a:ext>
              </a:extLst>
            </p:cNvPr>
            <p:cNvSpPr/>
            <p:nvPr/>
          </p:nvSpPr>
          <p:spPr>
            <a:xfrm>
              <a:off x="4696566" y="2087931"/>
              <a:ext cx="222637" cy="241852"/>
            </a:xfrm>
            <a:prstGeom prst="downArrow">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0" name="Arrow: Down 19">
              <a:extLst>
                <a:ext uri="{FF2B5EF4-FFF2-40B4-BE49-F238E27FC236}">
                  <a16:creationId xmlns:a16="http://schemas.microsoft.com/office/drawing/2014/main" id="{82663799-B793-DB70-3E4B-9998B9C2E4C5}"/>
                </a:ext>
              </a:extLst>
            </p:cNvPr>
            <p:cNvSpPr/>
            <p:nvPr/>
          </p:nvSpPr>
          <p:spPr>
            <a:xfrm>
              <a:off x="4696566" y="3612428"/>
              <a:ext cx="222637" cy="241852"/>
            </a:xfrm>
            <a:prstGeom prst="downArrow">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1" name="Arrow: Down 20">
              <a:extLst>
                <a:ext uri="{FF2B5EF4-FFF2-40B4-BE49-F238E27FC236}">
                  <a16:creationId xmlns:a16="http://schemas.microsoft.com/office/drawing/2014/main" id="{45FF4485-7D2F-6B0E-44C8-B85026420DE7}"/>
                </a:ext>
              </a:extLst>
            </p:cNvPr>
            <p:cNvSpPr/>
            <p:nvPr/>
          </p:nvSpPr>
          <p:spPr>
            <a:xfrm>
              <a:off x="4691262" y="4327733"/>
              <a:ext cx="222637" cy="241852"/>
            </a:xfrm>
            <a:prstGeom prst="downArrow">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2" name="Arrow: Down 21">
              <a:extLst>
                <a:ext uri="{FF2B5EF4-FFF2-40B4-BE49-F238E27FC236}">
                  <a16:creationId xmlns:a16="http://schemas.microsoft.com/office/drawing/2014/main" id="{262CB2F6-C47A-6DE9-53AC-DA634EF1AF6B}"/>
                </a:ext>
              </a:extLst>
            </p:cNvPr>
            <p:cNvSpPr/>
            <p:nvPr/>
          </p:nvSpPr>
          <p:spPr>
            <a:xfrm>
              <a:off x="4696567" y="2882844"/>
              <a:ext cx="222637" cy="241852"/>
            </a:xfrm>
            <a:prstGeom prst="downArrow">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3" name="Plus Sign 22">
              <a:extLst>
                <a:ext uri="{FF2B5EF4-FFF2-40B4-BE49-F238E27FC236}">
                  <a16:creationId xmlns:a16="http://schemas.microsoft.com/office/drawing/2014/main" id="{C07484B7-1EFF-7165-3EAF-150AA68F5398}"/>
                </a:ext>
              </a:extLst>
            </p:cNvPr>
            <p:cNvSpPr/>
            <p:nvPr/>
          </p:nvSpPr>
          <p:spPr>
            <a:xfrm>
              <a:off x="7496421" y="1003801"/>
              <a:ext cx="218662" cy="254440"/>
            </a:xfrm>
            <a:prstGeom prst="mathPlus">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4" name="Arrow: Right 23">
              <a:extLst>
                <a:ext uri="{FF2B5EF4-FFF2-40B4-BE49-F238E27FC236}">
                  <a16:creationId xmlns:a16="http://schemas.microsoft.com/office/drawing/2014/main" id="{CBC71085-F57A-330F-2445-0BD660D9720A}"/>
                </a:ext>
              </a:extLst>
            </p:cNvPr>
            <p:cNvSpPr/>
            <p:nvPr/>
          </p:nvSpPr>
          <p:spPr>
            <a:xfrm>
              <a:off x="3111282" y="2101033"/>
              <a:ext cx="391599" cy="183698"/>
            </a:xfrm>
            <a:prstGeom prst="right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5" name="Arrow: Right 24">
              <a:extLst>
                <a:ext uri="{FF2B5EF4-FFF2-40B4-BE49-F238E27FC236}">
                  <a16:creationId xmlns:a16="http://schemas.microsoft.com/office/drawing/2014/main" id="{26CEF3FA-EBE7-C376-0714-856F822C103A}"/>
                </a:ext>
              </a:extLst>
            </p:cNvPr>
            <p:cNvSpPr/>
            <p:nvPr/>
          </p:nvSpPr>
          <p:spPr>
            <a:xfrm rot="10800000">
              <a:off x="3111282" y="4025269"/>
              <a:ext cx="391599" cy="183698"/>
            </a:xfrm>
            <a:prstGeom prst="right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6" name="TextBox 25">
              <a:extLst>
                <a:ext uri="{FF2B5EF4-FFF2-40B4-BE49-F238E27FC236}">
                  <a16:creationId xmlns:a16="http://schemas.microsoft.com/office/drawing/2014/main" id="{E90FC7B9-81C9-4659-756B-F70EE06B111E}"/>
                </a:ext>
              </a:extLst>
            </p:cNvPr>
            <p:cNvSpPr txBox="1"/>
            <p:nvPr/>
          </p:nvSpPr>
          <p:spPr>
            <a:xfrm>
              <a:off x="2861803" y="1301189"/>
              <a:ext cx="2154804" cy="314697"/>
            </a:xfrm>
            <a:prstGeom prst="rect">
              <a:avLst/>
            </a:prstGeom>
            <a:noFill/>
          </p:spPr>
          <p:txBody>
            <a:bodyPr wrap="square" rtlCol="0">
              <a:spAutoFit/>
            </a:bodyPr>
            <a:lstStyle/>
            <a:p>
              <a:r>
                <a:rPr lang="en-US" sz="1600" dirty="0"/>
                <a:t>Ambient air</a:t>
              </a:r>
            </a:p>
          </p:txBody>
        </p:sp>
        <p:sp>
          <p:nvSpPr>
            <p:cNvPr id="27" name="TextBox 26">
              <a:extLst>
                <a:ext uri="{FF2B5EF4-FFF2-40B4-BE49-F238E27FC236}">
                  <a16:creationId xmlns:a16="http://schemas.microsoft.com/office/drawing/2014/main" id="{A6B4737D-4A1B-9B5C-DB18-F3C9A9E064C7}"/>
                </a:ext>
              </a:extLst>
            </p:cNvPr>
            <p:cNvSpPr txBox="1"/>
            <p:nvPr/>
          </p:nvSpPr>
          <p:spPr>
            <a:xfrm>
              <a:off x="1483744" y="2047865"/>
              <a:ext cx="2154804" cy="314697"/>
            </a:xfrm>
            <a:prstGeom prst="rect">
              <a:avLst/>
            </a:prstGeom>
            <a:noFill/>
          </p:spPr>
          <p:txBody>
            <a:bodyPr wrap="square" rtlCol="0">
              <a:spAutoFit/>
            </a:bodyPr>
            <a:lstStyle/>
            <a:p>
              <a:r>
                <a:rPr lang="en-US" sz="1600" dirty="0"/>
                <a:t>High humidity air</a:t>
              </a:r>
            </a:p>
          </p:txBody>
        </p:sp>
        <p:sp>
          <p:nvSpPr>
            <p:cNvPr id="28" name="TextBox 27">
              <a:extLst>
                <a:ext uri="{FF2B5EF4-FFF2-40B4-BE49-F238E27FC236}">
                  <a16:creationId xmlns:a16="http://schemas.microsoft.com/office/drawing/2014/main" id="{046BE385-44DC-FF69-1C78-EACB79BF9C0F}"/>
                </a:ext>
              </a:extLst>
            </p:cNvPr>
            <p:cNvSpPr txBox="1"/>
            <p:nvPr/>
          </p:nvSpPr>
          <p:spPr>
            <a:xfrm>
              <a:off x="749085" y="3963229"/>
              <a:ext cx="2557996" cy="314697"/>
            </a:xfrm>
            <a:prstGeom prst="rect">
              <a:avLst/>
            </a:prstGeom>
            <a:noFill/>
          </p:spPr>
          <p:txBody>
            <a:bodyPr wrap="square" rtlCol="0">
              <a:spAutoFit/>
            </a:bodyPr>
            <a:lstStyle/>
            <a:p>
              <a:r>
                <a:rPr lang="en-US" sz="1600" dirty="0"/>
                <a:t>Dust, fiber and solid wastes </a:t>
              </a:r>
            </a:p>
          </p:txBody>
        </p:sp>
        <p:sp>
          <p:nvSpPr>
            <p:cNvPr id="29" name="TextBox 28">
              <a:extLst>
                <a:ext uri="{FF2B5EF4-FFF2-40B4-BE49-F238E27FC236}">
                  <a16:creationId xmlns:a16="http://schemas.microsoft.com/office/drawing/2014/main" id="{90B79C12-2F5E-CEF0-C664-C1E5E9BA3B74}"/>
                </a:ext>
              </a:extLst>
            </p:cNvPr>
            <p:cNvSpPr txBox="1"/>
            <p:nvPr/>
          </p:nvSpPr>
          <p:spPr>
            <a:xfrm>
              <a:off x="6392018" y="984873"/>
              <a:ext cx="852446" cy="314697"/>
            </a:xfrm>
            <a:prstGeom prst="rect">
              <a:avLst/>
            </a:prstGeom>
            <a:noFill/>
          </p:spPr>
          <p:txBody>
            <a:bodyPr wrap="square" rtlCol="0">
              <a:spAutoFit/>
            </a:bodyPr>
            <a:lstStyle/>
            <a:p>
              <a:r>
                <a:rPr lang="en-US" sz="1600" dirty="0"/>
                <a:t>Electricity </a:t>
              </a:r>
            </a:p>
          </p:txBody>
        </p:sp>
        <p:sp>
          <p:nvSpPr>
            <p:cNvPr id="30" name="TextBox 29">
              <a:extLst>
                <a:ext uri="{FF2B5EF4-FFF2-40B4-BE49-F238E27FC236}">
                  <a16:creationId xmlns:a16="http://schemas.microsoft.com/office/drawing/2014/main" id="{D7F38B73-DF21-814D-17A1-0E98C3C7B05D}"/>
                </a:ext>
              </a:extLst>
            </p:cNvPr>
            <p:cNvSpPr txBox="1"/>
            <p:nvPr/>
          </p:nvSpPr>
          <p:spPr>
            <a:xfrm>
              <a:off x="6416698" y="3957066"/>
              <a:ext cx="852446" cy="314697"/>
            </a:xfrm>
            <a:prstGeom prst="rect">
              <a:avLst/>
            </a:prstGeom>
            <a:noFill/>
          </p:spPr>
          <p:txBody>
            <a:bodyPr wrap="square" rtlCol="0">
              <a:spAutoFit/>
            </a:bodyPr>
            <a:lstStyle/>
            <a:p>
              <a:r>
                <a:rPr lang="en-US" sz="1600" dirty="0"/>
                <a:t>Electricity </a:t>
              </a:r>
            </a:p>
          </p:txBody>
        </p:sp>
        <p:sp>
          <p:nvSpPr>
            <p:cNvPr id="31" name="TextBox 30">
              <a:extLst>
                <a:ext uri="{FF2B5EF4-FFF2-40B4-BE49-F238E27FC236}">
                  <a16:creationId xmlns:a16="http://schemas.microsoft.com/office/drawing/2014/main" id="{625B4A5C-D3FB-157F-0AB2-9B7F6077ED89}"/>
                </a:ext>
              </a:extLst>
            </p:cNvPr>
            <p:cNvSpPr txBox="1"/>
            <p:nvPr/>
          </p:nvSpPr>
          <p:spPr>
            <a:xfrm>
              <a:off x="6428457" y="1730521"/>
              <a:ext cx="852446" cy="314697"/>
            </a:xfrm>
            <a:prstGeom prst="rect">
              <a:avLst/>
            </a:prstGeom>
            <a:noFill/>
          </p:spPr>
          <p:txBody>
            <a:bodyPr wrap="square" rtlCol="0">
              <a:spAutoFit/>
            </a:bodyPr>
            <a:lstStyle/>
            <a:p>
              <a:r>
                <a:rPr lang="en-US" sz="1600" dirty="0"/>
                <a:t>Electricity </a:t>
              </a:r>
            </a:p>
          </p:txBody>
        </p:sp>
        <p:sp>
          <p:nvSpPr>
            <p:cNvPr id="32" name="TextBox 31">
              <a:extLst>
                <a:ext uri="{FF2B5EF4-FFF2-40B4-BE49-F238E27FC236}">
                  <a16:creationId xmlns:a16="http://schemas.microsoft.com/office/drawing/2014/main" id="{F7234810-845B-675E-1AF1-4A2650A55E89}"/>
                </a:ext>
              </a:extLst>
            </p:cNvPr>
            <p:cNvSpPr txBox="1"/>
            <p:nvPr/>
          </p:nvSpPr>
          <p:spPr>
            <a:xfrm>
              <a:off x="6392018" y="2493435"/>
              <a:ext cx="852446" cy="314697"/>
            </a:xfrm>
            <a:prstGeom prst="rect">
              <a:avLst/>
            </a:prstGeom>
            <a:noFill/>
          </p:spPr>
          <p:txBody>
            <a:bodyPr wrap="square" rtlCol="0">
              <a:spAutoFit/>
            </a:bodyPr>
            <a:lstStyle/>
            <a:p>
              <a:r>
                <a:rPr lang="en-US" sz="1600" dirty="0"/>
                <a:t>Electricity </a:t>
              </a:r>
            </a:p>
          </p:txBody>
        </p:sp>
        <p:sp>
          <p:nvSpPr>
            <p:cNvPr id="33" name="TextBox 32">
              <a:extLst>
                <a:ext uri="{FF2B5EF4-FFF2-40B4-BE49-F238E27FC236}">
                  <a16:creationId xmlns:a16="http://schemas.microsoft.com/office/drawing/2014/main" id="{400070E7-B68B-4DA3-61B1-B791DB780C75}"/>
                </a:ext>
              </a:extLst>
            </p:cNvPr>
            <p:cNvSpPr txBox="1"/>
            <p:nvPr/>
          </p:nvSpPr>
          <p:spPr>
            <a:xfrm>
              <a:off x="8002158" y="1014204"/>
              <a:ext cx="852446" cy="314697"/>
            </a:xfrm>
            <a:prstGeom prst="rect">
              <a:avLst/>
            </a:prstGeom>
            <a:noFill/>
          </p:spPr>
          <p:txBody>
            <a:bodyPr wrap="square" rtlCol="0">
              <a:spAutoFit/>
            </a:bodyPr>
            <a:lstStyle/>
            <a:p>
              <a:r>
                <a:rPr lang="en-US" sz="1600" dirty="0"/>
                <a:t>Fire wood  </a:t>
              </a:r>
            </a:p>
          </p:txBody>
        </p:sp>
        <p:grpSp>
          <p:nvGrpSpPr>
            <p:cNvPr id="34" name="Group 33">
              <a:extLst>
                <a:ext uri="{FF2B5EF4-FFF2-40B4-BE49-F238E27FC236}">
                  <a16:creationId xmlns:a16="http://schemas.microsoft.com/office/drawing/2014/main" id="{9E424E8A-6BD6-354D-582C-B8FA16A48EF7}"/>
                </a:ext>
              </a:extLst>
            </p:cNvPr>
            <p:cNvGrpSpPr/>
            <p:nvPr/>
          </p:nvGrpSpPr>
          <p:grpSpPr>
            <a:xfrm>
              <a:off x="6166893" y="3176986"/>
              <a:ext cx="2873737" cy="327146"/>
              <a:chOff x="6166893" y="3176986"/>
              <a:chExt cx="2873737" cy="327146"/>
            </a:xfrm>
          </p:grpSpPr>
          <p:sp>
            <p:nvSpPr>
              <p:cNvPr id="35" name="Rectangle 34">
                <a:extLst>
                  <a:ext uri="{FF2B5EF4-FFF2-40B4-BE49-F238E27FC236}">
                    <a16:creationId xmlns:a16="http://schemas.microsoft.com/office/drawing/2014/main" id="{52111FB7-5D92-0D5C-5E4B-CFB50F1A7DC7}"/>
                  </a:ext>
                </a:extLst>
              </p:cNvPr>
              <p:cNvSpPr/>
              <p:nvPr/>
            </p:nvSpPr>
            <p:spPr>
              <a:xfrm>
                <a:off x="6166893" y="3176987"/>
                <a:ext cx="1168841" cy="254441"/>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6" name="Rectangle 35">
                <a:extLst>
                  <a:ext uri="{FF2B5EF4-FFF2-40B4-BE49-F238E27FC236}">
                    <a16:creationId xmlns:a16="http://schemas.microsoft.com/office/drawing/2014/main" id="{9055DF0C-7ECE-9049-3E3E-59FCEDF48F48}"/>
                  </a:ext>
                </a:extLst>
              </p:cNvPr>
              <p:cNvSpPr/>
              <p:nvPr/>
            </p:nvSpPr>
            <p:spPr>
              <a:xfrm>
                <a:off x="7871789" y="3176986"/>
                <a:ext cx="1168841" cy="254441"/>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7" name="Plus Sign 36">
                <a:extLst>
                  <a:ext uri="{FF2B5EF4-FFF2-40B4-BE49-F238E27FC236}">
                    <a16:creationId xmlns:a16="http://schemas.microsoft.com/office/drawing/2014/main" id="{583F89BF-63C8-B6C4-4F86-8B91C6DF806B}"/>
                  </a:ext>
                </a:extLst>
              </p:cNvPr>
              <p:cNvSpPr/>
              <p:nvPr/>
            </p:nvSpPr>
            <p:spPr>
              <a:xfrm>
                <a:off x="7494430" y="3176986"/>
                <a:ext cx="218662" cy="254440"/>
              </a:xfrm>
              <a:prstGeom prst="mathPlus">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8" name="TextBox 37">
                <a:extLst>
                  <a:ext uri="{FF2B5EF4-FFF2-40B4-BE49-F238E27FC236}">
                    <a16:creationId xmlns:a16="http://schemas.microsoft.com/office/drawing/2014/main" id="{851EA5B1-84C3-C06D-A363-63EC26129BB6}"/>
                  </a:ext>
                </a:extLst>
              </p:cNvPr>
              <p:cNvSpPr txBox="1"/>
              <p:nvPr/>
            </p:nvSpPr>
            <p:spPr>
              <a:xfrm>
                <a:off x="6360210" y="3189435"/>
                <a:ext cx="852446" cy="314696"/>
              </a:xfrm>
              <a:prstGeom prst="rect">
                <a:avLst/>
              </a:prstGeom>
              <a:noFill/>
            </p:spPr>
            <p:txBody>
              <a:bodyPr wrap="square" rtlCol="0">
                <a:spAutoFit/>
              </a:bodyPr>
              <a:lstStyle/>
              <a:p>
                <a:r>
                  <a:rPr lang="en-US" sz="1600" dirty="0"/>
                  <a:t>Electricity </a:t>
                </a:r>
              </a:p>
            </p:txBody>
          </p:sp>
          <p:sp>
            <p:nvSpPr>
              <p:cNvPr id="39" name="TextBox 38">
                <a:extLst>
                  <a:ext uri="{FF2B5EF4-FFF2-40B4-BE49-F238E27FC236}">
                    <a16:creationId xmlns:a16="http://schemas.microsoft.com/office/drawing/2014/main" id="{0AE72C21-5EBF-B350-1CDB-3A20E6A5C6C1}"/>
                  </a:ext>
                </a:extLst>
              </p:cNvPr>
              <p:cNvSpPr txBox="1"/>
              <p:nvPr/>
            </p:nvSpPr>
            <p:spPr>
              <a:xfrm>
                <a:off x="8049864" y="3189435"/>
                <a:ext cx="852446" cy="314697"/>
              </a:xfrm>
              <a:prstGeom prst="rect">
                <a:avLst/>
              </a:prstGeom>
              <a:noFill/>
            </p:spPr>
            <p:txBody>
              <a:bodyPr wrap="square" rtlCol="0">
                <a:spAutoFit/>
              </a:bodyPr>
              <a:lstStyle/>
              <a:p>
                <a:r>
                  <a:rPr lang="en-US" sz="1600" dirty="0"/>
                  <a:t>Fire wood  </a:t>
                </a:r>
              </a:p>
            </p:txBody>
          </p:sp>
        </p:grpSp>
      </p:grpSp>
      <p:sp>
        <p:nvSpPr>
          <p:cNvPr id="40" name="TextBox 39">
            <a:extLst>
              <a:ext uri="{FF2B5EF4-FFF2-40B4-BE49-F238E27FC236}">
                <a16:creationId xmlns:a16="http://schemas.microsoft.com/office/drawing/2014/main" id="{D5333EA4-7D2A-2FF3-D3F0-4CBF9025271A}"/>
              </a:ext>
            </a:extLst>
          </p:cNvPr>
          <p:cNvSpPr txBox="1"/>
          <p:nvPr/>
        </p:nvSpPr>
        <p:spPr>
          <a:xfrm>
            <a:off x="2559133" y="352667"/>
            <a:ext cx="6847656" cy="584775"/>
          </a:xfrm>
          <a:prstGeom prst="rect">
            <a:avLst/>
          </a:prstGeom>
          <a:noFill/>
        </p:spPr>
        <p:txBody>
          <a:bodyPr wrap="square" rtlCol="0">
            <a:spAutoFit/>
          </a:bodyPr>
          <a:lstStyle/>
          <a:p>
            <a:pPr algn="ctr"/>
            <a:r>
              <a:rPr lang="en-US" sz="3200" u="sng" dirty="0"/>
              <a:t>The tea process flow diagram </a:t>
            </a:r>
          </a:p>
        </p:txBody>
      </p:sp>
    </p:spTree>
    <p:extLst>
      <p:ext uri="{BB962C8B-B14F-4D97-AF65-F5344CB8AC3E}">
        <p14:creationId xmlns:p14="http://schemas.microsoft.com/office/powerpoint/2010/main" val="3851661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5117</TotalTime>
  <Words>2297</Words>
  <Application>Microsoft Office PowerPoint</Application>
  <PresentationFormat>Widescreen</PresentationFormat>
  <Paragraphs>234</Paragraphs>
  <Slides>29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29</vt:i4>
      </vt:variant>
    </vt:vector>
  </HeadingPairs>
  <TitlesOfParts>
    <vt:vector size="35" baseType="lpstr">
      <vt:lpstr>Arial</vt:lpstr>
      <vt:lpstr>Calibri</vt:lpstr>
      <vt:lpstr>Calibri Light</vt:lpstr>
      <vt:lpstr>Times New Roman</vt:lpstr>
      <vt:lpstr>Wingdings</vt:lpstr>
      <vt:lpstr>Office Theme</vt:lpstr>
      <vt:lpstr>An assessment of factors influencing tea factory productivity: A case study at Kahawatte Plantations PLC</vt:lpstr>
      <vt:lpstr>Content for  the presentation</vt:lpstr>
      <vt:lpstr>Introduction</vt:lpstr>
      <vt:lpstr>Introduction</vt:lpstr>
      <vt:lpstr>Research problem</vt:lpstr>
      <vt:lpstr>Research questions </vt:lpstr>
      <vt:lpstr>Objectives</vt:lpstr>
      <vt:lpstr>Material and Methods</vt:lpstr>
      <vt:lpstr>PowerPoint Presentation</vt:lpstr>
      <vt:lpstr>Conceptual framework </vt:lpstr>
      <vt:lpstr>PowerPoint Presentation</vt:lpstr>
      <vt:lpstr>Results and Discussion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Recommendations</vt:lpstr>
      <vt:lpstr>Conclusion</vt:lpstr>
      <vt:lpstr>References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M.D. Anuradha</dc:creator>
  <cp:lastModifiedBy>Madhawa viraj</cp:lastModifiedBy>
  <cp:revision>26</cp:revision>
  <dcterms:created xsi:type="dcterms:W3CDTF">2023-02-09T03:28:20Z</dcterms:created>
  <dcterms:modified xsi:type="dcterms:W3CDTF">2023-03-23T16:36:37Z</dcterms:modified>
</cp:coreProperties>
</file>