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1" r:id="rId2"/>
    <p:sldId id="257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9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65" r:id="rId29"/>
    <p:sldId id="295" r:id="rId30"/>
    <p:sldId id="29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99955-9A95-436C-99C3-9249808B2C94}" type="datetimeFigureOut">
              <a:rPr lang="en-US" smtClean="0"/>
              <a:t>03/25/2023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A908A-40DA-4385-96CA-0E233AB8F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38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3793-5688-4AFB-B26B-5C6B9E08CC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13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3793-5688-4AFB-B26B-5C6B9E08CC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48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3793-5688-4AFB-B26B-5C6B9E08CC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31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3793-5688-4AFB-B26B-5C6B9E08CC4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41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3793-5688-4AFB-B26B-5C6B9E08CC4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08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3793-5688-4AFB-B26B-5C6B9E08CC4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71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417969-4646-0311-37D1-2E355C5917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Research Topic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5EAE0CF-F39E-AF3A-21D1-E58FEE7FAB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Authors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7085C5-110D-2BCE-5729-CEE44BA3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9B83A7-1EC4-307E-554D-281220A7C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DC7F6B-80C0-4DD9-5B3D-5C7D6043D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492875"/>
            <a:ext cx="2743200" cy="365125"/>
          </a:xfrm>
        </p:spPr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4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C4EA05-7E01-5383-DBE0-8DD3BF085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83BAA55-5A9B-2056-A6C3-32F821CF0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1926F8-0703-66E5-E71D-E1FC8C87E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1BC5C9-8250-99C9-BCE1-B4AF3FB19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16E12C-4B65-E3AF-1721-C890FA4F2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2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F2F473C-73E3-01D0-7AFC-C38C4A48C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1896384-DC25-594D-6B35-E3A83B321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2B6F9C-5D81-9610-48C8-C313116EF8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5CB411-649C-341A-0F9E-AB2FBAEF7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8CB216-4EC5-B91B-1928-253A567EA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32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D471F7-8430-D4D9-C410-605B860FD3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400" b="1">
                <a:latin typeface="+mj-lt"/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33130F-EE6E-3BB1-E1C6-D238555799F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57200" indent="-457200">
              <a:buFont typeface="Wingdings" panose="05000000000000000000" pitchFamily="2" charset="2"/>
              <a:buChar char="Ø"/>
              <a:defRPr/>
            </a:lvl1pPr>
          </a:lstStyle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DB1DCA-CC52-136E-CED2-F56D3B8473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97FAA6-010F-5EB9-B53A-A0EE7948A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B88A30-44ED-403D-5F22-09F89F2E9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59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D471F7-8430-D4D9-C410-605B860FD3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400" b="1">
                <a:latin typeface="+mj-lt"/>
              </a:defRPr>
            </a:lvl1pPr>
          </a:lstStyle>
          <a:p>
            <a:r>
              <a:rPr lang="en-US" dirty="0"/>
              <a:t>Topic Here……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33130F-EE6E-3BB1-E1C6-D238555799F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DB1DCA-CC52-136E-CED2-F56D3B8473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97FAA6-010F-5EB9-B53A-A0EE7948A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B88A30-44ED-403D-5F22-09F89F2E9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10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49452A-D6F8-C6AE-3FEA-ADFC57F08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EAD072-65FF-CF97-B7E8-CB5B22EA1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142CF0D-0151-44E9-10B8-0738B9EEB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DA0FD8-8632-4358-3ED7-0603A4B2B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411A09-9139-A265-D5CF-79C46D5EE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D7811F-7FA8-BF72-D8DB-21511B8A3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05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FD7A8C-0323-E4BB-D073-B752DF7E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E0559D-E3F0-4C5F-4D86-808179E8C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2B72E48-E5D6-4309-FE87-162FA1AF0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DEA7410-28B9-1126-0F82-88CCCC466F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D13B33-090A-51AD-E7B4-AA38C5B55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9F57A7-6E89-04D9-023A-140844CC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4D958A4-AEFE-A6A8-0386-6589FBB4C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B3B3EC1-87F8-80FE-0F81-CDBCA4A4F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49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3B1659-B1BC-7FAE-991B-BF09F93A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97A4906-531C-4B30-7879-310FD641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353892B-0FC9-B7C7-B278-75FBF37E7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6859966-AABE-1811-710F-18CE3CF23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5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CAC124B-EF3A-7C52-502B-78199F7A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40B8CAC-C8F4-4045-54C8-67793DDAD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ED00E0A-0E4F-0283-9D71-27DBDEC97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FC9EA5-45C2-D087-3AF0-DFEB34368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F1E509-E2B2-3FF9-0A5B-3508A025D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D9F53B-8935-BC25-B503-B4889244F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45C09E0-9170-0D9A-AC6E-728CA3C5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39F8903-2675-9F49-D34C-C32DDC4F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DB0455-5F1B-6A63-20DA-AD38F3C0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16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6C56F0-7043-96BF-B4C4-43D1E4145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AFF1898-3C62-34C4-E2B9-88B437588F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4488573-FF6E-CBA7-4CB0-4E874445D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DF9B5EE-4355-D7FE-2C32-2FEF9FE85B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473719-B06C-C3B0-5EF9-CCEAC643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346418-6E63-F759-38D3-A627712D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75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E8BA6E-A64F-4653-598A-C97DA36121E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332B1D3-6A11-F23D-7C31-1F0084E56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646B8D-AF73-C7A6-19BB-19FF96778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2890DE-316E-2527-E356-1E4370DC8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7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coolfarmtool.org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6142CA-5798-0436-B8AE-5C0A3BB06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729" y="1113893"/>
            <a:ext cx="11354539" cy="2001597"/>
          </a:xfr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900" dirty="0"/>
              <a:t>Land Suitability Assessment for Hemp (</a:t>
            </a:r>
            <a:r>
              <a:rPr lang="en-US" sz="4900" i="1" dirty="0"/>
              <a:t>Cannabis sativa</a:t>
            </a:r>
            <a:r>
              <a:rPr lang="en-US" sz="4900" dirty="0"/>
              <a:t> L.) Cultivation in Sri Lanka</a:t>
            </a:r>
            <a:r>
              <a:rPr lang="en-US" sz="4900" dirty="0"/>
              <a:t/>
            </a:r>
            <a:br>
              <a:rPr lang="en-US" sz="4900" dirty="0"/>
            </a:br>
            <a:endParaRPr lang="en-US" sz="4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C7029D9-45E1-6988-ED36-1DA428853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730" y="3370219"/>
            <a:ext cx="11354538" cy="890063"/>
          </a:xfr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en-US" dirty="0"/>
              <a:t>G.M.A.D </a:t>
            </a:r>
            <a:r>
              <a:rPr lang="en-US" dirty="0" smtClean="0"/>
              <a:t>Sirishantha, </a:t>
            </a:r>
            <a:r>
              <a:rPr lang="en-US" dirty="0"/>
              <a:t>E. M. </a:t>
            </a:r>
            <a:r>
              <a:rPr lang="en-US" dirty="0" smtClean="0"/>
              <a:t>Wimalasiri, </a:t>
            </a:r>
            <a:r>
              <a:rPr lang="en-US" dirty="0" err="1"/>
              <a:t>Ebrahim</a:t>
            </a:r>
            <a:r>
              <a:rPr lang="en-US" dirty="0"/>
              <a:t> </a:t>
            </a:r>
            <a:r>
              <a:rPr lang="en-US" dirty="0" err="1" smtClean="0"/>
              <a:t>Jahanshiri</a:t>
            </a:r>
            <a:r>
              <a:rPr lang="en-US" dirty="0" smtClean="0"/>
              <a:t>, </a:t>
            </a:r>
            <a:r>
              <a:rPr lang="en-US" dirty="0" err="1"/>
              <a:t>Niluka</a:t>
            </a:r>
            <a:r>
              <a:rPr lang="en-US" dirty="0"/>
              <a:t> </a:t>
            </a:r>
            <a:r>
              <a:rPr lang="en-US" dirty="0" err="1" smtClean="0"/>
              <a:t>Kuruppuarachchi</a:t>
            </a:r>
            <a:r>
              <a:rPr lang="en-US" dirty="0" smtClean="0"/>
              <a:t>, </a:t>
            </a:r>
            <a:endParaRPr lang="en-US" dirty="0"/>
          </a:p>
          <a:p>
            <a:r>
              <a:rPr lang="en-US" dirty="0"/>
              <a:t>V.</a:t>
            </a:r>
            <a:r>
              <a:rPr lang="en-US" baseline="30000" dirty="0"/>
              <a:t> </a:t>
            </a:r>
            <a:r>
              <a:rPr lang="en-US" dirty="0"/>
              <a:t>G.P. </a:t>
            </a:r>
            <a:r>
              <a:rPr lang="en-US" dirty="0" err="1" smtClean="0"/>
              <a:t>Chimonyo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C4BB5B-09EB-1B3A-429A-B87F5F1A0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4B152B19-860D-D292-3F8A-1BA2E3F4049A}"/>
              </a:ext>
            </a:extLst>
          </p:cNvPr>
          <p:cNvSpPr txBox="1">
            <a:spLocks/>
          </p:cNvSpPr>
          <p:nvPr/>
        </p:nvSpPr>
        <p:spPr>
          <a:xfrm>
            <a:off x="418730" y="4611796"/>
            <a:ext cx="11354538" cy="162157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baseline="30000" dirty="0" smtClean="0"/>
              <a:t>1</a:t>
            </a:r>
            <a:r>
              <a:rPr lang="en-US" sz="2400" i="1" dirty="0" smtClean="0"/>
              <a:t>Department </a:t>
            </a:r>
            <a:r>
              <a:rPr lang="en-US" sz="2400" i="1" dirty="0"/>
              <a:t>of Export Agriculture, Faculty of Agricultural Sciences, Sabaragamuwa University of Sri Lanka, </a:t>
            </a:r>
            <a:r>
              <a:rPr lang="en-US" sz="2400" i="1" dirty="0" err="1"/>
              <a:t>Belihuloya</a:t>
            </a:r>
            <a:r>
              <a:rPr lang="en-US" sz="2400" i="1" dirty="0"/>
              <a:t>, Sri Lanka.</a:t>
            </a:r>
            <a:endParaRPr lang="en-US" sz="2400" dirty="0"/>
          </a:p>
          <a:p>
            <a:r>
              <a:rPr lang="en-US" sz="2400" i="1" baseline="30000" dirty="0"/>
              <a:t>2</a:t>
            </a:r>
            <a:r>
              <a:rPr lang="en-US" sz="2400" i="1" dirty="0"/>
              <a:t>Crops for the Future UK, Cambridge, UK</a:t>
            </a:r>
            <a:endParaRPr lang="en-US" sz="2400" dirty="0"/>
          </a:p>
          <a:p>
            <a:r>
              <a:rPr lang="en-US" sz="2400" i="1" baseline="30000" dirty="0"/>
              <a:t>3</a:t>
            </a:r>
            <a:r>
              <a:rPr lang="en-US" sz="2400" i="1" dirty="0"/>
              <a:t>Postgraduate Institute of Agriculture, University of Peradeniya, Sri Lank</a:t>
            </a:r>
            <a:endParaRPr lang="en-US" sz="2400" dirty="0"/>
          </a:p>
          <a:p>
            <a:r>
              <a:rPr lang="en-US" sz="2400" i="1" baseline="30000" dirty="0"/>
              <a:t>4</a:t>
            </a:r>
            <a:r>
              <a:rPr lang="en-US" sz="2400" i="1" dirty="0"/>
              <a:t>International Maize and Wheat Improvement Center (CIMMYT), </a:t>
            </a:r>
            <a:r>
              <a:rPr lang="en-US" sz="2400" i="1" dirty="0" smtClean="0"/>
              <a:t>Zimbabwe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27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366491"/>
            <a:ext cx="2743200" cy="365125"/>
          </a:xfrm>
        </p:spPr>
        <p:txBody>
          <a:bodyPr/>
          <a:lstStyle/>
          <a:p>
            <a:fld id="{315442E2-98DB-499E-AE13-74EA6B4D197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10</a:t>
            </a:fld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3963" y="1364959"/>
            <a:ext cx="2257137" cy="4947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Climate data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963" y="2451713"/>
            <a:ext cx="2257137" cy="4859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Soil data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3963" y="3459016"/>
            <a:ext cx="2257137" cy="4912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Crop parameter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3963" y="4506887"/>
            <a:ext cx="2257137" cy="679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Management option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466" y="4793999"/>
            <a:ext cx="1755183" cy="1193019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" y="39626"/>
            <a:ext cx="12191999" cy="5141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Yield simulation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717201" y="2007890"/>
            <a:ext cx="2257138" cy="5785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Seed yield (t ha</a:t>
            </a:r>
            <a:r>
              <a:rPr lang="en-US" sz="2000" baseline="30000" dirty="0" smtClean="0">
                <a:solidFill>
                  <a:schemeClr val="tx1"/>
                </a:solidFill>
              </a:rPr>
              <a:t>-1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717198" y="2896702"/>
            <a:ext cx="2257137" cy="6164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Fiber biomass production (t ha-</a:t>
            </a:r>
            <a:r>
              <a:rPr lang="en-US" sz="2000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717198" y="3823385"/>
            <a:ext cx="2257137" cy="6113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Water productivity (Kg m</a:t>
            </a:r>
            <a:r>
              <a:rPr lang="en-US" sz="2000" baseline="30000" dirty="0" smtClean="0">
                <a:solidFill>
                  <a:schemeClr val="tx1"/>
                </a:solidFill>
              </a:rPr>
              <a:t>-3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9830398" y="2894955"/>
            <a:ext cx="2257137" cy="6164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Fiber </a:t>
            </a:r>
            <a:r>
              <a:rPr lang="en-US" sz="2000" dirty="0">
                <a:solidFill>
                  <a:schemeClr val="tx1"/>
                </a:solidFill>
              </a:rPr>
              <a:t>yield (t ha</a:t>
            </a:r>
            <a:r>
              <a:rPr lang="en-US" sz="2000" baseline="30000" dirty="0">
                <a:solidFill>
                  <a:schemeClr val="tx1"/>
                </a:solidFill>
              </a:rPr>
              <a:t>-1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ight Arrow 61"/>
          <p:cNvSpPr/>
          <p:nvPr/>
        </p:nvSpPr>
        <p:spPr>
          <a:xfrm>
            <a:off x="2857479" y="3079491"/>
            <a:ext cx="605681" cy="247383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63"/>
          <p:cNvSpPr/>
          <p:nvPr/>
        </p:nvSpPr>
        <p:spPr>
          <a:xfrm>
            <a:off x="6016374" y="3079490"/>
            <a:ext cx="605681" cy="247383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Arrow 64"/>
          <p:cNvSpPr/>
          <p:nvPr/>
        </p:nvSpPr>
        <p:spPr>
          <a:xfrm>
            <a:off x="9164621" y="3081238"/>
            <a:ext cx="605681" cy="247383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3601349" y="2658787"/>
            <a:ext cx="2257138" cy="10399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AquaCrop model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(version 6.1)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17792" y="5987018"/>
            <a:ext cx="2462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(Wimalasiri et al., 2021)</a:t>
            </a:r>
          </a:p>
        </p:txBody>
      </p:sp>
    </p:spTree>
    <p:extLst>
      <p:ext uri="{BB962C8B-B14F-4D97-AF65-F5344CB8AC3E}">
        <p14:creationId xmlns:p14="http://schemas.microsoft.com/office/powerpoint/2010/main" val="246097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27898" y="6356349"/>
            <a:ext cx="2743200" cy="365125"/>
          </a:xfrm>
        </p:spPr>
        <p:txBody>
          <a:bodyPr/>
          <a:lstStyle/>
          <a:p>
            <a:fld id="{315442E2-98DB-499E-AE13-74EA6B4D197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11</a:t>
            </a:fld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4844" t="7121" r="18329" b="9878"/>
          <a:stretch/>
        </p:blipFill>
        <p:spPr>
          <a:xfrm>
            <a:off x="200353" y="5365958"/>
            <a:ext cx="1371600" cy="1172954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" y="20782"/>
            <a:ext cx="12191999" cy="5201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Yield potential map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8863" y="1348666"/>
            <a:ext cx="2602600" cy="5502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Potential yield data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206640" y="5150302"/>
            <a:ext cx="2442519" cy="696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Potential yield map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3" name="Parallelogram 42"/>
          <p:cNvSpPr/>
          <p:nvPr/>
        </p:nvSpPr>
        <p:spPr>
          <a:xfrm>
            <a:off x="504737" y="3022535"/>
            <a:ext cx="2310855" cy="918662"/>
          </a:xfrm>
          <a:prstGeom prst="parallelogram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Arc-GIS (10.7.1</a:t>
            </a:r>
            <a:r>
              <a:rPr lang="en-US" b="1" dirty="0" smtClean="0">
                <a:solidFill>
                  <a:schemeClr val="tx1"/>
                </a:solidFill>
              </a:rPr>
              <a:t>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219098" y="3083809"/>
            <a:ext cx="2257137" cy="9210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Interpolation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206641" y="3083810"/>
            <a:ext cx="2442518" cy="9210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Ordinary kriging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2961463" y="3379973"/>
            <a:ext cx="890997" cy="395785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6842874" y="3379973"/>
            <a:ext cx="884821" cy="456455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9193814" y="4280601"/>
            <a:ext cx="468169" cy="720369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1426079" y="2126308"/>
            <a:ext cx="468169" cy="720369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5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7784"/>
            <a:ext cx="12192000" cy="55749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r>
              <a:rPr lang="en-US" sz="2400" dirty="0" smtClean="0"/>
              <a:t>A carbon </a:t>
            </a:r>
            <a:r>
              <a:rPr lang="en-US" sz="2400" dirty="0"/>
              <a:t>foot can be defined as the total amount of greenhouse gases </a:t>
            </a:r>
            <a:r>
              <a:rPr lang="en-US" sz="2400" dirty="0" smtClean="0"/>
              <a:t>(including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and 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) </a:t>
            </a:r>
            <a:r>
              <a:rPr lang="en-US" sz="2400" dirty="0"/>
              <a:t>that generated by agricultural </a:t>
            </a:r>
            <a:r>
              <a:rPr lang="en-US" sz="2400" dirty="0" smtClean="0"/>
              <a:t>action.</a:t>
            </a:r>
          </a:p>
          <a:p>
            <a:pPr algn="just"/>
            <a:endParaRPr lang="en-US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299857"/>
            <a:ext cx="2743200" cy="365125"/>
          </a:xfrm>
        </p:spPr>
        <p:txBody>
          <a:bodyPr/>
          <a:lstStyle/>
          <a:p>
            <a:fld id="{315442E2-98DB-499E-AE13-74EA6B4D197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12</a:t>
            </a:fld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8882" y="2622910"/>
            <a:ext cx="2591440" cy="7050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Fertilizer types and amounts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882" y="3692581"/>
            <a:ext cx="2591440" cy="7228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Energy from machinery operation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21670" y="4350244"/>
            <a:ext cx="334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https://coolfarmtool.org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98882" y="4780054"/>
            <a:ext cx="2546466" cy="8329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Transport and electricity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473000" y="3764689"/>
            <a:ext cx="951875" cy="335881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7438911" y="3764689"/>
            <a:ext cx="951875" cy="335881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" y="13917"/>
            <a:ext cx="12191999" cy="71157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Carbon footprint prediction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849751" y="3064527"/>
            <a:ext cx="2264898" cy="7050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Total co</a:t>
            </a:r>
            <a:r>
              <a:rPr lang="en-US" sz="2000" baseline="-25000" dirty="0"/>
              <a:t>2 </a:t>
            </a:r>
            <a:r>
              <a:rPr lang="en-US" sz="2000" dirty="0"/>
              <a:t> emission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49751" y="4128442"/>
            <a:ext cx="2264898" cy="7050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N</a:t>
            </a:r>
            <a:r>
              <a:rPr lang="en-US" sz="2000" baseline="-25000" dirty="0"/>
              <a:t>2</a:t>
            </a:r>
            <a:r>
              <a:rPr lang="en-US" sz="2000" dirty="0"/>
              <a:t>O emission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12525" y="3580088"/>
            <a:ext cx="2264898" cy="7050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The cool farm tool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21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5974" y="1344190"/>
            <a:ext cx="5906025" cy="5139733"/>
          </a:xfrm>
        </p:spPr>
        <p:txBody>
          <a:bodyPr/>
          <a:lstStyle/>
          <a:p>
            <a:pPr marL="0" indent="0" algn="ctr">
              <a:buNone/>
            </a:pPr>
            <a:endParaRPr lang="en-US" sz="2000" dirty="0" smtClean="0"/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42E2-98DB-499E-AE13-74EA6B4D1978}" type="slidenum">
              <a:rPr lang="en-US" smtClean="0"/>
              <a:t>13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42875" y="861951"/>
            <a:ext cx="3562066" cy="554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baseline="30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4400" b="1" baseline="30000" dirty="0" smtClean="0">
                <a:solidFill>
                  <a:schemeClr val="accent6">
                    <a:lumMod val="50000"/>
                  </a:schemeClr>
                </a:solidFill>
              </a:rPr>
              <a:t>Cost </a:t>
            </a:r>
            <a:r>
              <a:rPr lang="en-US" sz="4400" b="1" baseline="30000" dirty="0">
                <a:solidFill>
                  <a:schemeClr val="accent6">
                    <a:lumMod val="50000"/>
                  </a:schemeClr>
                </a:solidFill>
              </a:rPr>
              <a:t>benefit analysis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4342" y="4166338"/>
            <a:ext cx="2034466" cy="122028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Seed yield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 Fiber y</a:t>
            </a:r>
            <a:r>
              <a:rPr lang="en-US" sz="2000" dirty="0" smtClean="0">
                <a:solidFill>
                  <a:schemeClr val="tx1"/>
                </a:solidFill>
              </a:rPr>
              <a:t>ield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50357" y="4166338"/>
            <a:ext cx="2055546" cy="1220284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Seed cost, Labor 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Equipment, Land,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Fertilizer</a:t>
            </a:r>
          </a:p>
          <a:p>
            <a:pPr algn="ctr"/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10906" y="2740402"/>
            <a:ext cx="217794" cy="154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accent6">
                    <a:lumMod val="50000"/>
                  </a:schemeClr>
                </a:solidFill>
              </a:rPr>
              <a:t>-</a:t>
            </a:r>
            <a:endParaRPr lang="en-US" sz="7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7897" y="5532816"/>
            <a:ext cx="1187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Benefit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678073" y="3328278"/>
            <a:ext cx="750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Cost</a:t>
            </a:r>
            <a:endParaRPr lang="en-US" dirty="0"/>
          </a:p>
        </p:txBody>
      </p:sp>
      <p:pic>
        <p:nvPicPr>
          <p:cNvPr id="18" name="Picture 2" descr="Cannabis Law Stock Illustrations – 90 Cannabis Law Stock Illustrations,  Vectors &amp; Clipart - Dreamstim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97" y="1639266"/>
            <a:ext cx="4343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285974" y="868146"/>
            <a:ext cx="590602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Net Present Value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5490610" y="3583101"/>
                <a:ext cx="5433487" cy="5832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0100" lvl="1" indent="-342900" algn="ctr">
                  <a:buFont typeface="Arial" panose="020B0604020202020204" pitchFamily="34" charset="0"/>
                  <a:buChar char="•"/>
                </a:pPr>
                <a:r>
                  <a:rPr lang="en-US" sz="2000" b="1" dirty="0" smtClean="0"/>
                  <a:t>NPVP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Present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value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Benefit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tth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year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present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value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cost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 baseline="30000">
                            <a:latin typeface="Cambria Math" panose="02040503050406030204" pitchFamily="18" charset="0"/>
                          </a:rPr>
                          <m:t>th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year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 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610" y="3583101"/>
                <a:ext cx="5433487" cy="583237"/>
              </a:xfrm>
              <a:prstGeom prst="rect">
                <a:avLst/>
              </a:prstGeom>
              <a:blipFill rotWithShape="0">
                <a:blip r:embed="rId3"/>
                <a:stretch>
                  <a:fillRect b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6285973" y="2607066"/>
            <a:ext cx="590602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Net Present </a:t>
            </a:r>
            <a:r>
              <a:rPr lang="en-US" sz="2800" b="1" dirty="0" smtClean="0">
                <a:solidFill>
                  <a:prstClr val="black"/>
                </a:solidFill>
              </a:rPr>
              <a:t>Value Benefit 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6291798" y="5583091"/>
                <a:ext cx="5062603" cy="579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2000" b="1" dirty="0" smtClean="0"/>
                  <a:t>BCR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Total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present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value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benifit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Total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present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value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costion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for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various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purposes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1798" y="5583091"/>
                <a:ext cx="5062603" cy="579774"/>
              </a:xfrm>
              <a:prstGeom prst="rect">
                <a:avLst/>
              </a:prstGeom>
              <a:blipFill rotWithShape="0">
                <a:blip r:embed="rId4"/>
                <a:stretch>
                  <a:fillRect l="-5415" r="-2647" b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6256917" y="4576425"/>
            <a:ext cx="596413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Benefit Cost Ratio 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6227860" y="1618466"/>
                <a:ext cx="3958989" cy="579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NPV </a:t>
                </a:r>
                <a:r>
                  <a:rPr lang="en-US" sz="2000" b="1" dirty="0" smtClean="0"/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Total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present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value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benefit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Total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present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value</m:t>
                        </m:r>
                        <m:r>
                          <a:rPr lang="en-US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cost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860" y="1618466"/>
                <a:ext cx="3958989" cy="579774"/>
              </a:xfrm>
              <a:prstGeom prst="rect">
                <a:avLst/>
              </a:prstGeom>
              <a:blipFill rotWithShape="0">
                <a:blip r:embed="rId5"/>
                <a:stretch>
                  <a:fillRect l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3480710" y="5535358"/>
            <a:ext cx="1069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Cost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6096000" y="604193"/>
            <a:ext cx="4860" cy="6253807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"/>
          <p:cNvSpPr txBox="1">
            <a:spLocks/>
          </p:cNvSpPr>
          <p:nvPr/>
        </p:nvSpPr>
        <p:spPr>
          <a:xfrm>
            <a:off x="1" y="20705"/>
            <a:ext cx="12191999" cy="49481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Economic analysis 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209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0" y="689321"/>
            <a:ext cx="7604708" cy="5376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38937"/>
            <a:ext cx="2743200" cy="365125"/>
          </a:xfrm>
        </p:spPr>
        <p:txBody>
          <a:bodyPr/>
          <a:lstStyle/>
          <a:p>
            <a:fld id="{315442E2-98DB-499E-AE13-74EA6B4D1978}" type="slidenum">
              <a:rPr lang="en-US" smtClean="0"/>
              <a:t>14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" y="26624"/>
            <a:ext cx="12191999" cy="5014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Monthly average climate suitability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292" y="6227471"/>
            <a:ext cx="760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: </a:t>
            </a:r>
            <a:r>
              <a:rPr lang="en-US" dirty="0" smtClean="0"/>
              <a:t>Monthly climate suitability variation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610600" y="3766951"/>
            <a:ext cx="3413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From August to December period is mostly favorable for hemp cultivation in Sri Lanka 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8610600" y="1746537"/>
            <a:ext cx="34130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Rainfall patterns and temperature fluctuations can be experienced throughout the year in  the country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3464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99" y="848243"/>
            <a:ext cx="7481218" cy="5289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42E2-98DB-499E-AE13-74EA6B4D1978}" type="slidenum">
              <a:rPr lang="en-US" smtClean="0"/>
              <a:t>15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28445"/>
            <a:ext cx="12191999" cy="71157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Total average climate and soil suitability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799" y="6215282"/>
            <a:ext cx="687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</a:t>
            </a:r>
            <a:r>
              <a:rPr lang="en-US" dirty="0" smtClean="0"/>
              <a:t> : Map for total average climate and suitability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7956645" y="819212"/>
          <a:ext cx="4100394" cy="268224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070746"/>
                <a:gridCol w="10296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Suitability class</a:t>
                      </a:r>
                      <a:endParaRPr lang="en-US" sz="20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Area (%)</a:t>
                      </a:r>
                      <a:endParaRPr lang="en-US" sz="20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Highly suitable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73%</a:t>
                      </a:r>
                      <a:endParaRPr lang="en-US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Suitable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25%</a:t>
                      </a:r>
                      <a:endParaRPr lang="en-US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Moderately suitable 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1.46%</a:t>
                      </a:r>
                      <a:endParaRPr lang="en-US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Unsuitable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0.23%</a:t>
                      </a:r>
                      <a:endParaRPr lang="en-US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Permanently unsuitable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0.31%</a:t>
                      </a:r>
                      <a:endParaRPr lang="en-US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044218" y="4135271"/>
            <a:ext cx="38759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The majority of areas in highly suitable category </a:t>
            </a:r>
          </a:p>
          <a:p>
            <a:pPr algn="just"/>
            <a:endParaRPr lang="en-US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Hemp cultivation is mostly favorable in Sri Lanka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646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42E2-98DB-499E-AE13-74EA6B4D1978}" type="slidenum">
              <a:rPr lang="en-US" smtClean="0"/>
              <a:t>16</a:t>
            </a:fld>
            <a:endParaRPr lang="en-US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" y="26497"/>
            <a:ext cx="12191999" cy="71157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Baseline climate –  seed and fiber yield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03394" y="5082060"/>
            <a:ext cx="2851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:  </a:t>
            </a:r>
            <a:r>
              <a:rPr lang="en-US" dirty="0" smtClean="0"/>
              <a:t>Average seed yield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91069" y="5451392"/>
            <a:ext cx="115869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Bar values of the graphs represent the average values of yield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The highest average </a:t>
            </a:r>
            <a:r>
              <a:rPr lang="en-US" sz="2400" dirty="0"/>
              <a:t>potential seed and fiber yield </a:t>
            </a:r>
            <a:r>
              <a:rPr lang="en-US" sz="2400" dirty="0" smtClean="0"/>
              <a:t>out of </a:t>
            </a:r>
            <a:r>
              <a:rPr lang="en-US" sz="2400" dirty="0"/>
              <a:t>ten locations </a:t>
            </a:r>
            <a:r>
              <a:rPr lang="en-US" sz="2400" dirty="0" smtClean="0"/>
              <a:t>was 1.42 </a:t>
            </a:r>
            <a:r>
              <a:rPr lang="en-US" sz="2400" dirty="0"/>
              <a:t>± </a:t>
            </a:r>
            <a:r>
              <a:rPr lang="en-US" sz="2400" dirty="0" smtClean="0"/>
              <a:t>0.24 t ha-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 </a:t>
            </a:r>
            <a:r>
              <a:rPr lang="en-US" sz="2400" dirty="0"/>
              <a:t>and </a:t>
            </a:r>
            <a:r>
              <a:rPr lang="en-US" sz="2400" dirty="0" smtClean="0"/>
              <a:t>2.41 </a:t>
            </a:r>
            <a:r>
              <a:rPr lang="en-US" sz="2400" dirty="0"/>
              <a:t>± </a:t>
            </a:r>
            <a:r>
              <a:rPr lang="en-US" sz="2400" dirty="0" smtClean="0"/>
              <a:t>0.38 t ha-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 respectively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65887" y="5082060"/>
            <a:ext cx="324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: </a:t>
            </a:r>
            <a:r>
              <a:rPr lang="en-US" dirty="0" smtClean="0"/>
              <a:t>Average fiber yield  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25" y="730722"/>
            <a:ext cx="8920641" cy="4351338"/>
          </a:xfrm>
        </p:spPr>
      </p:pic>
    </p:spTree>
    <p:extLst>
      <p:ext uri="{BB962C8B-B14F-4D97-AF65-F5344CB8AC3E}">
        <p14:creationId xmlns:p14="http://schemas.microsoft.com/office/powerpoint/2010/main" val="339392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42E2-98DB-499E-AE13-74EA6B4D1978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" y="47544"/>
            <a:ext cx="12191999" cy="71157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Baseline climate – water productivity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4373" y="5021768"/>
            <a:ext cx="7423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:</a:t>
            </a:r>
            <a:r>
              <a:rPr lang="en-US" dirty="0" smtClean="0"/>
              <a:t> Average water productivity for seed production and fiber production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7632" y="5450750"/>
            <a:ext cx="11456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The highest and lowest water productivity for seed production was reported as 0.38 </a:t>
            </a:r>
            <a:r>
              <a:rPr lang="en-US" sz="2400" dirty="0" smtClean="0"/>
              <a:t>kgm</a:t>
            </a:r>
            <a:r>
              <a:rPr lang="en-US" sz="2400" baseline="30000" dirty="0" smtClean="0"/>
              <a:t>3 </a:t>
            </a:r>
            <a:r>
              <a:rPr lang="en-US" sz="2400" dirty="0"/>
              <a:t>and</a:t>
            </a:r>
            <a:r>
              <a:rPr lang="en-US" sz="2400" baseline="30000" dirty="0"/>
              <a:t> </a:t>
            </a:r>
            <a:r>
              <a:rPr lang="en-US" sz="2400" dirty="0"/>
              <a:t>0.28 </a:t>
            </a:r>
            <a:r>
              <a:rPr lang="en-US" sz="2400" dirty="0" smtClean="0"/>
              <a:t>kg/m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,respectively</a:t>
            </a:r>
            <a:r>
              <a:rPr lang="en-US" sz="2400" dirty="0"/>
              <a:t>, for fiber production, it was 0.25 kg/m</a:t>
            </a:r>
            <a:r>
              <a:rPr lang="en-US" sz="2400" baseline="30000" dirty="0"/>
              <a:t>3  </a:t>
            </a:r>
            <a:r>
              <a:rPr lang="en-US" sz="2400" dirty="0"/>
              <a:t> and 0.17 </a:t>
            </a:r>
            <a:r>
              <a:rPr lang="en-US" sz="2400" dirty="0" smtClean="0"/>
              <a:t>kg/m</a:t>
            </a:r>
            <a:r>
              <a:rPr lang="en-US" sz="2400" baseline="30000" dirty="0" smtClean="0"/>
              <a:t>3</a:t>
            </a:r>
            <a:endParaRPr lang="en-US" sz="24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84" y="759116"/>
            <a:ext cx="9228027" cy="4351338"/>
          </a:xfrm>
        </p:spPr>
      </p:pic>
    </p:spTree>
    <p:extLst>
      <p:ext uri="{BB962C8B-B14F-4D97-AF65-F5344CB8AC3E}">
        <p14:creationId xmlns:p14="http://schemas.microsoft.com/office/powerpoint/2010/main" val="414304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16" y="743652"/>
            <a:ext cx="8958967" cy="50085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15442E2-98DB-499E-AE13-74EA6B4D1978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" y="25573"/>
            <a:ext cx="12191999" cy="58806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Future climate variation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4552" y="5650764"/>
            <a:ext cx="102494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/>
              <a:t>Figure : </a:t>
            </a:r>
            <a:r>
              <a:rPr lang="en-US" sz="1600" dirty="0" smtClean="0"/>
              <a:t>Variation </a:t>
            </a:r>
            <a:r>
              <a:rPr lang="en-US" sz="1600" dirty="0"/>
              <a:t>of future rainfall and temperature in </a:t>
            </a:r>
            <a:r>
              <a:rPr lang="en-US" sz="1600" dirty="0" smtClean="0"/>
              <a:t>ten location during </a:t>
            </a:r>
            <a:r>
              <a:rPr lang="en-US" sz="1600" dirty="0"/>
              <a:t>2040 – </a:t>
            </a:r>
            <a:r>
              <a:rPr lang="en-US" sz="1600" dirty="0" smtClean="0"/>
              <a:t>2069 </a:t>
            </a:r>
            <a:r>
              <a:rPr lang="en-US" sz="1600" dirty="0"/>
              <a:t>period. The letters in each figure represent five GCMs as </a:t>
            </a:r>
            <a:r>
              <a:rPr lang="en-US" sz="1600" dirty="0" smtClean="0"/>
              <a:t>A=BCC-CSM2, B=MRI-ESM2-0, C=CMCC_ESM2, D=Nor-ESM2-MM </a:t>
            </a:r>
            <a:r>
              <a:rPr lang="en-US" sz="1600" dirty="0"/>
              <a:t>and </a:t>
            </a:r>
            <a:r>
              <a:rPr lang="en-US" sz="1600" dirty="0" smtClean="0"/>
              <a:t>E=MIROC6. </a:t>
            </a:r>
            <a:r>
              <a:rPr lang="en-US" sz="1600" dirty="0"/>
              <a:t>Capital and simple letters stand for maximum and minimum temperature of respective GCM. The baseline climate characteristics were also marked (symbols). </a:t>
            </a:r>
          </a:p>
        </p:txBody>
      </p:sp>
    </p:spTree>
    <p:extLst>
      <p:ext uri="{BB962C8B-B14F-4D97-AF65-F5344CB8AC3E}">
        <p14:creationId xmlns:p14="http://schemas.microsoft.com/office/powerpoint/2010/main" val="425975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315442E2-98DB-499E-AE13-74EA6B4D1978}" type="slidenum">
              <a:rPr lang="en-US" smtClean="0"/>
              <a:t>19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2575"/>
            <a:ext cx="12191999" cy="45249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Future yield variation 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834402"/>
            <a:ext cx="10058400" cy="36330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3518" y="4467470"/>
            <a:ext cx="315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Figure:</a:t>
            </a:r>
            <a:r>
              <a:rPr lang="en-US" dirty="0" smtClean="0"/>
              <a:t> Seed production (t ha</a:t>
            </a:r>
            <a:r>
              <a:rPr lang="en-US" baseline="30000" dirty="0" smtClean="0"/>
              <a:t>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576783" y="4467470"/>
            <a:ext cx="315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Figure:</a:t>
            </a:r>
            <a:r>
              <a:rPr lang="en-US" dirty="0" smtClean="0"/>
              <a:t> Fiber production (t ha</a:t>
            </a:r>
            <a:r>
              <a:rPr lang="en-US" baseline="30000" dirty="0" smtClean="0"/>
              <a:t>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41696" y="5248354"/>
            <a:ext cx="9787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Yield variations can be observed under different GCMs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Most of the GCMs shows higher yield compared to baseline yield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42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7F6B58-BEB4-7EC1-F5FE-DF097D6D6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1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u="sng" dirty="0"/>
              <a:t>Content for  the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54ADEF-2197-9A5F-5429-3CD03E1AB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Iskoola Pota" panose="02010503010101010104" pitchFamily="2" charset="0"/>
              </a:rPr>
              <a:t>Introduction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Iskoola Pota" panose="02010503010101010104" pitchFamily="2" charset="0"/>
              </a:rPr>
              <a:t>Objectives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Iskoola Pota" panose="02010503010101010104" pitchFamily="2" charset="0"/>
              </a:rPr>
              <a:t>Material and Methods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Iskoola Pota" panose="02010503010101010104" pitchFamily="2" charset="0"/>
              </a:rPr>
              <a:t>Results and Discussion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Iskoola Pota" panose="02010503010101010104" pitchFamily="2" charset="0"/>
              </a:rPr>
              <a:t>Conclusion and Recommendations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Iskoola Pota" panose="02010503010101010104" pitchFamily="2" charset="0"/>
              </a:rPr>
              <a:t>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F8F961-52E7-EAC8-9412-12E4E3384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692" y="6492875"/>
            <a:ext cx="2743200" cy="365125"/>
          </a:xfrm>
        </p:spPr>
        <p:txBody>
          <a:bodyPr/>
          <a:lstStyle/>
          <a:p>
            <a:fld id="{48FC179B-E1DC-44DF-B0E4-66A8D350C2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4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15442E2-98DB-499E-AE13-74EA6B4D1978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" y="39617"/>
            <a:ext cx="12191999" cy="49834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Yield variation between baseline and future   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2136" y="5731504"/>
            <a:ext cx="10413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Future climate conditions are more favorable for hemp cultivation in Sri Lanka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84610" y="5108002"/>
            <a:ext cx="342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</a:t>
            </a:r>
            <a:r>
              <a:rPr lang="en-US" dirty="0" smtClean="0"/>
              <a:t> : seed yield variation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96525" y="5108002"/>
            <a:ext cx="342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</a:t>
            </a:r>
            <a:r>
              <a:rPr lang="en-US" dirty="0" smtClean="0"/>
              <a:t> : Fiber yield variation 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76" y="792132"/>
            <a:ext cx="10142220" cy="4256532"/>
          </a:xfrm>
        </p:spPr>
      </p:pic>
    </p:spTree>
    <p:extLst>
      <p:ext uri="{BB962C8B-B14F-4D97-AF65-F5344CB8AC3E}">
        <p14:creationId xmlns:p14="http://schemas.microsoft.com/office/powerpoint/2010/main" val="404002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15442E2-98DB-499E-AE13-74EA6B4D1978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42827" y="1747321"/>
            <a:ext cx="4394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Every pixel represents the potential yield value for seed and fiber production </a:t>
            </a:r>
            <a:endParaRPr lang="en-US" sz="24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51" y="990371"/>
            <a:ext cx="6996917" cy="4926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" y="13277"/>
            <a:ext cx="12191999" cy="5476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Potential yield map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716" y="6171684"/>
            <a:ext cx="6341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: </a:t>
            </a:r>
            <a:r>
              <a:rPr lang="en-US" dirty="0" smtClean="0"/>
              <a:t>Yield variation of seed and fiber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72459" y="4612872"/>
            <a:ext cx="4135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Blue colour values  represent  the higher values, followed green to brown 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772458" y="3352431"/>
            <a:ext cx="4135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Colour range indicates yield variation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673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660400" y="1150304"/>
          <a:ext cx="5199796" cy="4859350"/>
        </p:xfrm>
        <a:graphic>
          <a:graphicData uri="http://schemas.openxmlformats.org/drawingml/2006/table">
            <a:tbl>
              <a:tblPr lastRow="1">
                <a:tableStyleId>{68D230F3-CF80-4859-8CE7-A43EE81993B5}</a:tableStyleId>
              </a:tblPr>
              <a:tblGrid>
                <a:gridCol w="1639460"/>
                <a:gridCol w="960438"/>
                <a:gridCol w="1299949"/>
                <a:gridCol w="1299949"/>
              </a:tblGrid>
              <a:tr h="47691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Location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BCR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NPV </a:t>
                      </a:r>
                      <a:r>
                        <a:rPr lang="en-US" sz="1600" b="1" dirty="0" smtClean="0"/>
                        <a:t>(USD)</a:t>
                      </a:r>
                    </a:p>
                    <a:p>
                      <a:pPr algn="ctr"/>
                      <a:endParaRPr lang="en-US" sz="18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NPVB (</a:t>
                      </a:r>
                      <a:r>
                        <a:rPr lang="en-US" sz="1600" b="1" dirty="0" smtClean="0"/>
                        <a:t>USD</a:t>
                      </a:r>
                      <a:r>
                        <a:rPr lang="en-US" sz="1800" b="1" dirty="0" smtClean="0"/>
                        <a:t>)</a:t>
                      </a:r>
                    </a:p>
                    <a:p>
                      <a:pPr algn="ctr"/>
                      <a:endParaRPr lang="en-US" sz="18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219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smtClean="0">
                          <a:effectLst/>
                        </a:rPr>
                        <a:t>Anuradhapura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1.57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    </a:t>
                      </a:r>
                      <a:r>
                        <a:rPr lang="en-US" sz="1600" u="none" strike="noStrike" dirty="0" smtClean="0">
                          <a:effectLst/>
                        </a:rPr>
                        <a:t>882,631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</a:t>
                      </a:r>
                      <a:r>
                        <a:rPr lang="en-US" sz="1600" u="none" strike="noStrike" dirty="0" smtClean="0">
                          <a:effectLst/>
                        </a:rPr>
                        <a:t>143,268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19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err="1">
                          <a:effectLst/>
                        </a:rPr>
                        <a:t>Hambantota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1.24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    </a:t>
                      </a:r>
                      <a:r>
                        <a:rPr lang="en-US" sz="1600" u="none" strike="noStrike" dirty="0" smtClean="0">
                          <a:effectLst/>
                        </a:rPr>
                        <a:t>380,541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   </a:t>
                      </a:r>
                      <a:r>
                        <a:rPr lang="en-US" sz="1600" u="none" strike="noStrike" dirty="0" smtClean="0">
                          <a:effectLst/>
                        </a:rPr>
                        <a:t>61,769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19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err="1" smtClean="0">
                          <a:effectLst/>
                        </a:rPr>
                        <a:t>Puttalam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1.50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    </a:t>
                      </a:r>
                      <a:r>
                        <a:rPr lang="en-US" sz="1600" u="none" strike="noStrike" dirty="0" smtClean="0">
                          <a:effectLst/>
                        </a:rPr>
                        <a:t>777,882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</a:t>
                      </a:r>
                      <a:r>
                        <a:rPr lang="en-US" sz="1600" u="none" strike="noStrike" dirty="0" smtClean="0">
                          <a:effectLst/>
                        </a:rPr>
                        <a:t>126,265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19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Badulla</a:t>
                      </a:r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1.65</a:t>
                      </a:r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</a:t>
                      </a:r>
                      <a:r>
                        <a:rPr lang="en-US" sz="16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1,005,451</a:t>
                      </a:r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</a:t>
                      </a:r>
                      <a:r>
                        <a:rPr lang="en-US" sz="16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163,204</a:t>
                      </a:r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19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</a:rPr>
                        <a:t>Kurunegala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1.14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    </a:t>
                      </a:r>
                      <a:r>
                        <a:rPr lang="en-US" sz="1600" u="none" strike="noStrike" dirty="0" smtClean="0">
                          <a:effectLst/>
                        </a:rPr>
                        <a:t>221,707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   </a:t>
                      </a:r>
                      <a:r>
                        <a:rPr lang="en-US" sz="1600" u="none" strike="noStrike" dirty="0" smtClean="0">
                          <a:effectLst/>
                        </a:rPr>
                        <a:t>35,987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19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err="1">
                          <a:effectLst/>
                        </a:rPr>
                        <a:t>Monaragala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1.58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    </a:t>
                      </a:r>
                      <a:r>
                        <a:rPr lang="en-US" sz="1600" u="none" strike="noStrike" dirty="0" smtClean="0">
                          <a:effectLst/>
                        </a:rPr>
                        <a:t>908,018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</a:t>
                      </a:r>
                      <a:r>
                        <a:rPr lang="en-US" sz="1600" u="none" strike="noStrike" dirty="0" smtClean="0">
                          <a:effectLst/>
                        </a:rPr>
                        <a:t>147,389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19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</a:rPr>
                        <a:t>Galle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1.49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    </a:t>
                      </a:r>
                      <a:r>
                        <a:rPr lang="en-US" sz="1600" u="none" strike="noStrike" dirty="0" smtClean="0">
                          <a:effectLst/>
                        </a:rPr>
                        <a:t>763,591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</a:t>
                      </a:r>
                      <a:r>
                        <a:rPr lang="en-US" sz="1600" u="none" strike="noStrike" dirty="0" smtClean="0">
                          <a:effectLst/>
                        </a:rPr>
                        <a:t>123,945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19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err="1">
                          <a:effectLst/>
                        </a:rPr>
                        <a:t>Ratnapura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1.28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    </a:t>
                      </a:r>
                      <a:r>
                        <a:rPr lang="en-US" sz="1600" u="none" strike="noStrike" dirty="0" smtClean="0">
                          <a:effectLst/>
                        </a:rPr>
                        <a:t>436,853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   </a:t>
                      </a:r>
                      <a:r>
                        <a:rPr lang="en-US" sz="1600" u="none" strike="noStrike" dirty="0" smtClean="0">
                          <a:effectLst/>
                        </a:rPr>
                        <a:t>70,909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19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 smtClean="0">
                          <a:solidFill>
                            <a:srgbClr val="C00000"/>
                          </a:solidFill>
                          <a:effectLst/>
                        </a:rPr>
                        <a:t>Katunayake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0.95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     </a:t>
                      </a:r>
                      <a:r>
                        <a:rPr lang="en-US" sz="1600" b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-70,328.03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 </a:t>
                      </a:r>
                      <a:r>
                        <a:rPr lang="en-US" sz="1600" b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-11,415.61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19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err="1">
                          <a:effectLst/>
                        </a:rPr>
                        <a:t>Pottuvil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1.47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    </a:t>
                      </a:r>
                      <a:r>
                        <a:rPr lang="en-US" sz="1600" u="none" strike="noStrike" dirty="0" smtClean="0">
                          <a:effectLst/>
                        </a:rPr>
                        <a:t>734,773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</a:t>
                      </a:r>
                      <a:r>
                        <a:rPr lang="en-US" sz="1600" u="none" strike="noStrike" dirty="0" smtClean="0">
                          <a:effectLst/>
                        </a:rPr>
                        <a:t>119,268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12989" y="733569"/>
            <a:ext cx="335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Table: </a:t>
            </a:r>
            <a:r>
              <a:rPr lang="en-US" dirty="0" smtClean="0"/>
              <a:t>For fiber production </a:t>
            </a:r>
            <a:endParaRPr lang="en-US" dirty="0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076098" y="1158013"/>
          <a:ext cx="5089478" cy="4849702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1637733"/>
                <a:gridCol w="907005"/>
                <a:gridCol w="1272370"/>
                <a:gridCol w="1272370"/>
              </a:tblGrid>
              <a:tr h="63103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Location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BCR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NPV </a:t>
                      </a:r>
                      <a:r>
                        <a:rPr lang="en-US" sz="1600" b="1" dirty="0" smtClean="0"/>
                        <a:t>(USD)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NPVB </a:t>
                      </a:r>
                      <a:r>
                        <a:rPr lang="en-US" sz="1600" b="1" dirty="0" smtClean="0"/>
                        <a:t>(USD)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5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Anuradhapura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377,501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13,017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78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err="1">
                          <a:effectLst/>
                          <a:latin typeface="+mn-lt"/>
                        </a:rPr>
                        <a:t>Hambantota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255,580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8,813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3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err="1" smtClean="0">
                          <a:effectLst/>
                          <a:latin typeface="+mn-lt"/>
                        </a:rPr>
                        <a:t>Puttalam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354,427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12,222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3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Badulla</a:t>
                      </a:r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2.83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        402,396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          13,876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3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Kurunegala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202,076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6,968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3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err="1">
                          <a:effectLst/>
                          <a:latin typeface="+mn-lt"/>
                        </a:rPr>
                        <a:t>Monaragala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376,847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12,995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3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Galle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2.57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344,081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11,865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3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err="1">
                          <a:effectLst/>
                          <a:latin typeface="+mn-lt"/>
                        </a:rPr>
                        <a:t>Ratnapura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251,552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8,674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3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Katunayake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1.56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        123,349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            4,253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4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err="1">
                          <a:effectLst/>
                          <a:latin typeface="+mn-lt"/>
                        </a:rPr>
                        <a:t>Pottuvil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2.54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338,651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11,678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096000" y="733569"/>
            <a:ext cx="382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Table : </a:t>
            </a:r>
            <a:r>
              <a:rPr lang="en-US" dirty="0" smtClean="0"/>
              <a:t>For Seed production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0440" y="6027003"/>
            <a:ext cx="11272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Represent the economic feasibility of hemp cultivation, positive values for most of the locations  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1850240" y="6581001"/>
            <a:ext cx="341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315442E2-98DB-499E-AE13-74EA6B4D1978}" type="slidenum">
              <a:rPr lang="en-US" sz="1200"/>
              <a:pPr/>
              <a:t>22</a:t>
            </a:fld>
            <a:endParaRPr lang="en-US" sz="12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" y="21997"/>
            <a:ext cx="12191999" cy="54467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Economic analysis (1990-2019) period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79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641350" y="1074889"/>
          <a:ext cx="5181600" cy="4839765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1468272"/>
                <a:gridCol w="1122528"/>
                <a:gridCol w="1295400"/>
                <a:gridCol w="1295400"/>
              </a:tblGrid>
              <a:tr h="55140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Location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BCR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NPV </a:t>
                      </a:r>
                      <a:r>
                        <a:rPr lang="en-US" sz="1600" b="1" dirty="0" smtClean="0"/>
                        <a:t>(USD)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NPVB </a:t>
                      </a:r>
                      <a:r>
                        <a:rPr lang="en-US" sz="1600" b="1" dirty="0" smtClean="0"/>
                        <a:t>(USD)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288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Anuradhapura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14,116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88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Hambantota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13,809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88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Puttalam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14,221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88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Badulla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11131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88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Kurunegala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10,404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88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Monaragala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14,715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88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Galle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15,703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88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Ratnapura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10,779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88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Katunayake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8,368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88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Pottuvil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10,728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019800" y="1064951"/>
          <a:ext cx="5181600" cy="4856345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1456899"/>
                <a:gridCol w="1133901"/>
                <a:gridCol w="1295400"/>
                <a:gridCol w="1295400"/>
              </a:tblGrid>
              <a:tr h="54548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Location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BCR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NPV </a:t>
                      </a:r>
                      <a:r>
                        <a:rPr lang="en-US" sz="1600" b="1" dirty="0" smtClean="0"/>
                        <a:t>(USD)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NPVB </a:t>
                      </a:r>
                      <a:r>
                        <a:rPr lang="en-US" sz="1600" b="1" dirty="0" smtClean="0"/>
                        <a:t>(USD)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10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Anuradhapura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25,437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10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Hambantota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25,290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10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Puttalam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25,620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10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Badulla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2.84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21,643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10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Kurunegala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20,551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10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Monaragala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26,425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10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Galle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27,557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10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Ratnapura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21,127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10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Katunayake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2.50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17,665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10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Pottuvil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20,998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15442E2-98DB-499E-AE13-74EA6B4D1978}" type="slidenum">
              <a:rPr lang="en-US" smtClean="0"/>
              <a:t>23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8624" y="695619"/>
            <a:ext cx="304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Table : </a:t>
            </a:r>
            <a:r>
              <a:rPr lang="en-US" dirty="0" smtClean="0"/>
              <a:t>For</a:t>
            </a:r>
            <a:r>
              <a:rPr lang="en-US" b="1" dirty="0" smtClean="0"/>
              <a:t> </a:t>
            </a:r>
            <a:r>
              <a:rPr lang="en-US" dirty="0"/>
              <a:t>f</a:t>
            </a:r>
            <a:r>
              <a:rPr lang="en-US" dirty="0" smtClean="0"/>
              <a:t>iber production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38750" y="695619"/>
            <a:ext cx="431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Table :  </a:t>
            </a:r>
            <a:r>
              <a:rPr lang="en-US" dirty="0" smtClean="0"/>
              <a:t>For</a:t>
            </a:r>
            <a:r>
              <a:rPr lang="en-US" b="1" dirty="0" smtClean="0"/>
              <a:t> </a:t>
            </a:r>
            <a:r>
              <a:rPr lang="en-US" dirty="0" smtClean="0"/>
              <a:t>seed production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8624" y="5940851"/>
            <a:ext cx="10616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Comparatively high values than the baseline climate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The seed production is more economically feasible than the fiber production</a:t>
            </a:r>
            <a:endParaRPr lang="en-US" sz="20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" y="22780"/>
            <a:ext cx="12191999" cy="40222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Economic analysis (2040-2069) period 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23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31847"/>
            <a:ext cx="12191999" cy="4961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Carbon footprint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9" y="1226867"/>
            <a:ext cx="4137660" cy="253288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103236"/>
            <a:ext cx="3310128" cy="2569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73" y="1103236"/>
            <a:ext cx="3931920" cy="25694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7898" y="4064365"/>
            <a:ext cx="3410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: </a:t>
            </a:r>
            <a:r>
              <a:rPr lang="en-US" dirty="0" smtClean="0"/>
              <a:t>Total co</a:t>
            </a:r>
            <a:r>
              <a:rPr lang="en-US" baseline="-25000" dirty="0" smtClean="0"/>
              <a:t>2 </a:t>
            </a:r>
            <a:r>
              <a:rPr lang="en-US" dirty="0" smtClean="0"/>
              <a:t> emission </a:t>
            </a:r>
            <a:endParaRPr lang="en-US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3978701" y="4064365"/>
            <a:ext cx="3410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Figure : </a:t>
            </a:r>
            <a:r>
              <a:rPr lang="en-US" dirty="0" smtClean="0"/>
              <a:t>Total </a:t>
            </a:r>
            <a:r>
              <a:rPr lang="en-US" dirty="0"/>
              <a:t>CO2 kg </a:t>
            </a:r>
            <a:r>
              <a:rPr lang="en-US" dirty="0" smtClean="0"/>
              <a:t>ha -</a:t>
            </a:r>
            <a:r>
              <a:rPr lang="en-US" baseline="30000" dirty="0" smtClean="0"/>
              <a:t>1</a:t>
            </a:r>
            <a:endParaRPr lang="en-US" b="1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7568139" y="4064365"/>
            <a:ext cx="3410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: </a:t>
            </a:r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O emission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7898" y="4825362"/>
            <a:ext cx="106505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Fertilizer application shows considerable contribution for green house gas emission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High emission was resulted by co</a:t>
            </a:r>
            <a:r>
              <a:rPr lang="en-US" sz="2000" baseline="-25000" dirty="0" smtClean="0"/>
              <a:t>2</a:t>
            </a:r>
            <a:r>
              <a:rPr lang="en-US" sz="2000" dirty="0"/>
              <a:t> </a:t>
            </a:r>
            <a:r>
              <a:rPr lang="en-US" sz="2000" dirty="0" smtClean="0"/>
              <a:t>followed by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and CH4 emission comparatively negligible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total </a:t>
            </a:r>
            <a:r>
              <a:rPr lang="en-US" sz="2000" dirty="0"/>
              <a:t>CO2 </a:t>
            </a:r>
            <a:r>
              <a:rPr lang="en-US" sz="2000" dirty="0" err="1"/>
              <a:t>eq</a:t>
            </a:r>
            <a:r>
              <a:rPr lang="en-US" sz="2000" dirty="0"/>
              <a:t> per </a:t>
            </a:r>
            <a:r>
              <a:rPr lang="en-US" sz="2000" dirty="0" smtClean="0"/>
              <a:t>ha was reported </a:t>
            </a:r>
            <a:r>
              <a:rPr lang="en-US" sz="2000" dirty="0"/>
              <a:t>as 1980.43 kg CO2e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98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665" y="1074129"/>
            <a:ext cx="10515600" cy="4919663"/>
          </a:xfrm>
        </p:spPr>
        <p:txBody>
          <a:bodyPr>
            <a:normAutofit/>
          </a:bodyPr>
          <a:lstStyle/>
          <a:p>
            <a:pPr algn="just"/>
            <a:endParaRPr lang="en-US" sz="2000" dirty="0" smtClean="0"/>
          </a:p>
          <a:p>
            <a:pPr algn="just"/>
            <a:r>
              <a:rPr lang="en-US" dirty="0"/>
              <a:t>According to the land suitability evaluation, more than 70% of Sri Lanka are categorized as “highly suitable” in terms of overall climate and soil </a:t>
            </a:r>
            <a:r>
              <a:rPr lang="en-US" dirty="0" smtClean="0"/>
              <a:t>stability</a:t>
            </a:r>
          </a:p>
          <a:p>
            <a:pPr algn="just"/>
            <a:r>
              <a:rPr lang="en-US" dirty="0" smtClean="0"/>
              <a:t>This study provide the </a:t>
            </a:r>
            <a:r>
              <a:rPr lang="en-US" dirty="0"/>
              <a:t>initial evidence for the economic feasibility of </a:t>
            </a:r>
            <a:r>
              <a:rPr lang="en-US" dirty="0" smtClean="0"/>
              <a:t>hemp</a:t>
            </a:r>
            <a:r>
              <a:rPr lang="en-US" dirty="0"/>
              <a:t> </a:t>
            </a:r>
            <a:r>
              <a:rPr lang="en-US" dirty="0" smtClean="0"/>
              <a:t>in Sri Lanka, giving positive for NPV and NPVB  in most of the location</a:t>
            </a:r>
          </a:p>
          <a:p>
            <a:pPr algn="just"/>
            <a:r>
              <a:rPr lang="en-US" dirty="0" smtClean="0"/>
              <a:t>Seed production in comparatively more feasible than fiber production</a:t>
            </a:r>
          </a:p>
          <a:p>
            <a:pPr algn="just"/>
            <a:r>
              <a:rPr lang="en-US" dirty="0" smtClean="0"/>
              <a:t>Future environmental conditions are more favorable for hemp cultivation in Sri Lanka </a:t>
            </a:r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15442E2-98DB-499E-AE13-74EA6B4D1978}" type="slidenum">
              <a:rPr lang="en-US" smtClean="0"/>
              <a:t>25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40942"/>
            <a:ext cx="12191999" cy="53410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Conclusions 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621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904" y="1057594"/>
            <a:ext cx="11130887" cy="5435281"/>
          </a:xfrm>
        </p:spPr>
        <p:txBody>
          <a:bodyPr>
            <a:normAutofit/>
          </a:bodyPr>
          <a:lstStyle/>
          <a:p>
            <a:pPr algn="just"/>
            <a:r>
              <a:rPr lang="en-US" sz="1800" dirty="0" smtClean="0"/>
              <a:t>Erin </a:t>
            </a:r>
            <a:r>
              <a:rPr lang="en-US" sz="1800" dirty="0"/>
              <a:t>Michelle Young. (2005). Revival of Industrial Hemp: A systematic analysis of the current global industry to determine limitations and identify future potentials within the concept of sustainability. </a:t>
            </a:r>
            <a:r>
              <a:rPr lang="en-US" sz="1800" i="1" dirty="0"/>
              <a:t>Revival of Industrial Hemp</a:t>
            </a:r>
            <a:r>
              <a:rPr lang="en-US" sz="1800" dirty="0"/>
              <a:t>, 24–31. http://</a:t>
            </a:r>
            <a:r>
              <a:rPr lang="en-US" sz="1800" dirty="0" smtClean="0"/>
              <a:t>www.vouranis.net/uploads/6/2/8/5/6285823/hemp</a:t>
            </a:r>
            <a:r>
              <a:rPr lang="en-US" sz="1800" dirty="0"/>
              <a:t>__sustainability.pdf. </a:t>
            </a:r>
            <a:endParaRPr lang="en-US" sz="1800" dirty="0" smtClean="0"/>
          </a:p>
          <a:p>
            <a:pPr algn="just"/>
            <a:r>
              <a:rPr lang="en-US" sz="1800" dirty="0"/>
              <a:t>Food and Agricultural Organization [FAO]. (2018). </a:t>
            </a:r>
            <a:r>
              <a:rPr lang="en-US" sz="1800" i="1" dirty="0"/>
              <a:t>Cost-benefit analysis for climate change adaptation policies and investments in the agriculture sectors</a:t>
            </a:r>
            <a:r>
              <a:rPr lang="en-US" sz="1800" dirty="0"/>
              <a:t>. </a:t>
            </a:r>
            <a:r>
              <a:rPr lang="en-US" sz="1800" i="1" dirty="0"/>
              <a:t>February</a:t>
            </a:r>
            <a:r>
              <a:rPr lang="en-US" sz="1800" dirty="0"/>
              <a:t>, 8. https://reliefweb.int/sites/reliefweb.int/files/resources/i8905en.pdf </a:t>
            </a:r>
            <a:r>
              <a:rPr lang="en-US" sz="1800" dirty="0" smtClean="0"/>
              <a:t>.</a:t>
            </a:r>
          </a:p>
          <a:p>
            <a:pPr algn="just"/>
            <a:r>
              <a:rPr lang="en-US" sz="1800" dirty="0" err="1"/>
              <a:t>Jayasinghe</a:t>
            </a:r>
            <a:r>
              <a:rPr lang="en-US" sz="1800" dirty="0"/>
              <a:t>, S. L., Kumar, L., &amp; </a:t>
            </a:r>
            <a:r>
              <a:rPr lang="en-US" sz="1800" dirty="0" err="1"/>
              <a:t>Sandamali</a:t>
            </a:r>
            <a:r>
              <a:rPr lang="en-US" sz="1800" dirty="0"/>
              <a:t>, J. (2019). Assessment of potential land suitability for tea (Camellia </a:t>
            </a:r>
            <a:r>
              <a:rPr lang="en-US" sz="1800" dirty="0" err="1"/>
              <a:t>sinensis</a:t>
            </a:r>
            <a:r>
              <a:rPr lang="en-US" sz="1800" dirty="0"/>
              <a:t> (L.) O. </a:t>
            </a:r>
            <a:r>
              <a:rPr lang="en-US" sz="1800" dirty="0" err="1"/>
              <a:t>Kuntze</a:t>
            </a:r>
            <a:r>
              <a:rPr lang="en-US" sz="1800" dirty="0"/>
              <a:t>) in Sri Lanka using a </a:t>
            </a:r>
            <a:r>
              <a:rPr lang="en-US" sz="1800" dirty="0" err="1"/>
              <a:t>gis</a:t>
            </a:r>
            <a:r>
              <a:rPr lang="en-US" sz="1800" dirty="0"/>
              <a:t>-based multi-criteria approach. </a:t>
            </a:r>
            <a:r>
              <a:rPr lang="en-US" sz="1800" i="1" dirty="0"/>
              <a:t>Agriculture (Switzerland)</a:t>
            </a:r>
            <a:r>
              <a:rPr lang="en-US" sz="1800" dirty="0"/>
              <a:t>, </a:t>
            </a:r>
            <a:r>
              <a:rPr lang="en-US" sz="1800" i="1" dirty="0"/>
              <a:t>9</a:t>
            </a:r>
            <a:r>
              <a:rPr lang="en-US" sz="1800" dirty="0"/>
              <a:t>(7). https://doi.org/10.3390/agriculture9070148. </a:t>
            </a:r>
            <a:endParaRPr lang="en-US" sz="1800" dirty="0" smtClean="0"/>
          </a:p>
          <a:p>
            <a:pPr algn="just"/>
            <a:r>
              <a:rPr lang="en-US" sz="1800" dirty="0" smtClean="0"/>
              <a:t>Wimalasiri</a:t>
            </a:r>
            <a:r>
              <a:rPr lang="en-US" sz="1800" dirty="0"/>
              <a:t>, E. M., </a:t>
            </a:r>
            <a:r>
              <a:rPr lang="en-US" sz="1800" dirty="0" err="1"/>
              <a:t>Jahanshiri</a:t>
            </a:r>
            <a:r>
              <a:rPr lang="en-US" sz="1800" dirty="0"/>
              <a:t>, E., </a:t>
            </a:r>
            <a:r>
              <a:rPr lang="en-US" sz="1800" dirty="0" err="1"/>
              <a:t>Syaherah</a:t>
            </a:r>
            <a:r>
              <a:rPr lang="en-US" sz="1800" dirty="0"/>
              <a:t>, T. A., </a:t>
            </a:r>
            <a:r>
              <a:rPr lang="en-US" sz="1800" dirty="0" err="1"/>
              <a:t>Kuruppuarachchi</a:t>
            </a:r>
            <a:r>
              <a:rPr lang="en-US" sz="1800" dirty="0"/>
              <a:t>, N., </a:t>
            </a:r>
            <a:r>
              <a:rPr lang="en-US" sz="1800" dirty="0" err="1"/>
              <a:t>Chimonyo</a:t>
            </a:r>
            <a:r>
              <a:rPr lang="en-US" sz="1800" dirty="0"/>
              <a:t>, V. G. P., </a:t>
            </a:r>
            <a:r>
              <a:rPr lang="en-US" sz="1800" dirty="0" err="1"/>
              <a:t>Azam</a:t>
            </a:r>
            <a:r>
              <a:rPr lang="en-US" sz="1800" dirty="0"/>
              <a:t>-Ali, S. N., &amp; Gregory, P. J. (2022). Datasets for the development of hemp (Cannabis sativa L.) as a crop for the future in tropical environments (Malaysia). </a:t>
            </a:r>
            <a:r>
              <a:rPr lang="en-US" sz="1800" i="1" dirty="0"/>
              <a:t>Data in Brief</a:t>
            </a:r>
            <a:r>
              <a:rPr lang="en-US" sz="1800" dirty="0"/>
              <a:t>, </a:t>
            </a:r>
            <a:r>
              <a:rPr lang="en-US" sz="1800" i="1" dirty="0"/>
              <a:t>40</a:t>
            </a:r>
            <a:r>
              <a:rPr lang="en-US" sz="1800" dirty="0"/>
              <a:t>, 107807. https://doi.org/10.1016/j.dib.2022.107807. </a:t>
            </a:r>
          </a:p>
          <a:p>
            <a:pPr algn="just"/>
            <a:r>
              <a:rPr lang="en-US" sz="1800" dirty="0"/>
              <a:t>Wimalasiri, E. M., </a:t>
            </a:r>
            <a:r>
              <a:rPr lang="en-US" sz="1800" dirty="0" err="1"/>
              <a:t>Jahanshiri</a:t>
            </a:r>
            <a:r>
              <a:rPr lang="en-US" sz="1800" dirty="0"/>
              <a:t>, E., </a:t>
            </a:r>
            <a:r>
              <a:rPr lang="en-US" sz="1800" dirty="0" err="1"/>
              <a:t>Chimonyo</a:t>
            </a:r>
            <a:r>
              <a:rPr lang="en-US" sz="1800" dirty="0"/>
              <a:t>, V., </a:t>
            </a:r>
            <a:r>
              <a:rPr lang="en-US" sz="1800" dirty="0" err="1"/>
              <a:t>Azam-ali</a:t>
            </a:r>
            <a:r>
              <a:rPr lang="en-US" sz="1800" dirty="0"/>
              <a:t>, S. N., &amp; Gregory, P. J. (2021). </a:t>
            </a:r>
            <a:r>
              <a:rPr lang="en-US" sz="1800" dirty="0" err="1"/>
              <a:t>MethodsX</a:t>
            </a:r>
            <a:r>
              <a:rPr lang="en-US" sz="1800" dirty="0"/>
              <a:t> Crop model </a:t>
            </a:r>
            <a:r>
              <a:rPr lang="en-US" sz="1800" dirty="0" err="1"/>
              <a:t>ideotyping</a:t>
            </a:r>
            <a:r>
              <a:rPr lang="en-US" sz="1800" dirty="0"/>
              <a:t> for agricultural diversification. </a:t>
            </a:r>
            <a:r>
              <a:rPr lang="en-US" sz="1800" i="1" dirty="0" err="1"/>
              <a:t>MethodsX</a:t>
            </a:r>
            <a:r>
              <a:rPr lang="en-US" sz="1800" dirty="0"/>
              <a:t>, </a:t>
            </a:r>
            <a:r>
              <a:rPr lang="en-US" sz="1800" i="1" dirty="0"/>
              <a:t>8</a:t>
            </a:r>
            <a:r>
              <a:rPr lang="en-US" sz="1800" dirty="0"/>
              <a:t>, 101420. https://doi.org/10.1016/j.mex.2021.101420.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315442E2-98DB-499E-AE13-74EA6B4D197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26</a:t>
            </a:fld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19103"/>
            <a:ext cx="12191999" cy="5085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Reference 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941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7257" y="1145682"/>
            <a:ext cx="11062648" cy="4945063"/>
          </a:xfrm>
        </p:spPr>
        <p:txBody>
          <a:bodyPr/>
          <a:lstStyle/>
          <a:p>
            <a:pPr algn="just"/>
            <a:r>
              <a:rPr lang="en-US" sz="2400" dirty="0"/>
              <a:t>Dr. G.E.M. Wimalasiri (Internal </a:t>
            </a:r>
            <a:r>
              <a:rPr lang="en-US" sz="2400" dirty="0" smtClean="0"/>
              <a:t>supervisor</a:t>
            </a:r>
            <a:r>
              <a:rPr lang="en-US" sz="2400" dirty="0"/>
              <a:t>, Course coordinator), Department of Export Agriculture, Faculty of Agricultural Sciences, Sabaragamuwa University of Sri </a:t>
            </a:r>
            <a:r>
              <a:rPr lang="en-US" sz="2400" dirty="0" smtClean="0"/>
              <a:t>Lanka</a:t>
            </a:r>
          </a:p>
          <a:p>
            <a:pPr algn="just"/>
            <a:r>
              <a:rPr lang="en-US" sz="2400" dirty="0"/>
              <a:t>Dr. </a:t>
            </a:r>
            <a:r>
              <a:rPr lang="en-US" sz="2400" dirty="0" err="1"/>
              <a:t>Ebrahim</a:t>
            </a:r>
            <a:r>
              <a:rPr lang="en-US" sz="2400" dirty="0"/>
              <a:t> </a:t>
            </a:r>
            <a:r>
              <a:rPr lang="en-US" sz="2400" dirty="0" err="1"/>
              <a:t>Jahanshiri</a:t>
            </a:r>
            <a:r>
              <a:rPr lang="en-US" sz="2400" dirty="0"/>
              <a:t>, Crops for the Future UK, Cambridge, </a:t>
            </a:r>
            <a:r>
              <a:rPr lang="en-US" sz="2400" dirty="0" smtClean="0"/>
              <a:t>UK</a:t>
            </a:r>
            <a:endParaRPr lang="en-US" sz="2400" dirty="0"/>
          </a:p>
          <a:p>
            <a:r>
              <a:rPr lang="en-US" sz="2400" dirty="0"/>
              <a:t>Dr. </a:t>
            </a:r>
            <a:r>
              <a:rPr lang="en-US" sz="2400" dirty="0" err="1"/>
              <a:t>Vimbayi</a:t>
            </a:r>
            <a:r>
              <a:rPr lang="en-US" sz="2400" dirty="0"/>
              <a:t> G.P. </a:t>
            </a:r>
            <a:r>
              <a:rPr lang="en-US" sz="2400" dirty="0" err="1"/>
              <a:t>Chimonyo</a:t>
            </a:r>
            <a:r>
              <a:rPr lang="en-US" sz="2400" dirty="0"/>
              <a:t>, International Maize and Wheat Improvement Center (CIMMYT), Zimbabwe</a:t>
            </a:r>
          </a:p>
          <a:p>
            <a:pPr algn="just"/>
            <a:r>
              <a:rPr lang="en-US" sz="2400" dirty="0" smtClean="0"/>
              <a:t> </a:t>
            </a:r>
            <a:r>
              <a:rPr lang="en-US" sz="2400" dirty="0"/>
              <a:t>Ms. </a:t>
            </a:r>
            <a:r>
              <a:rPr lang="en-US" sz="2400" dirty="0" err="1"/>
              <a:t>Niluka</a:t>
            </a:r>
            <a:r>
              <a:rPr lang="en-US" sz="2400" dirty="0"/>
              <a:t> </a:t>
            </a:r>
            <a:r>
              <a:rPr lang="en-US" sz="2400" dirty="0" err="1"/>
              <a:t>Kuruppuarachchi</a:t>
            </a:r>
            <a:r>
              <a:rPr lang="en-US" sz="2400" dirty="0"/>
              <a:t>, Postgraduate Institute of Agriculture, University of </a:t>
            </a:r>
            <a:r>
              <a:rPr lang="en-US" sz="2400" dirty="0" err="1"/>
              <a:t>Peradeniya</a:t>
            </a:r>
            <a:r>
              <a:rPr lang="en-US" sz="2400" dirty="0"/>
              <a:t>, Sri </a:t>
            </a:r>
            <a:r>
              <a:rPr lang="en-US" sz="2400" dirty="0" smtClean="0"/>
              <a:t>Lanka</a:t>
            </a:r>
          </a:p>
          <a:p>
            <a:pPr algn="just"/>
            <a:r>
              <a:rPr lang="en-US" sz="2400" dirty="0" smtClean="0"/>
              <a:t>Ms. </a:t>
            </a:r>
            <a:r>
              <a:rPr lang="en-US" sz="2400" dirty="0" err="1" smtClean="0"/>
              <a:t>Sumudu</a:t>
            </a:r>
            <a:r>
              <a:rPr lang="en-US" sz="2400" dirty="0" smtClean="0"/>
              <a:t> </a:t>
            </a:r>
            <a:r>
              <a:rPr lang="en-US" sz="2400" dirty="0" err="1" smtClean="0"/>
              <a:t>Senanayake</a:t>
            </a:r>
            <a:r>
              <a:rPr lang="en-US" sz="2400" dirty="0" smtClean="0"/>
              <a:t>, Natural Resource Management </a:t>
            </a:r>
            <a:r>
              <a:rPr lang="en-US" sz="2400" dirty="0"/>
              <a:t>C</a:t>
            </a:r>
            <a:r>
              <a:rPr lang="en-US" sz="2400" dirty="0" smtClean="0"/>
              <a:t>entre, Perandeniya</a:t>
            </a:r>
          </a:p>
          <a:p>
            <a:pPr algn="just"/>
            <a:endParaRPr lang="en-US" sz="2400" dirty="0"/>
          </a:p>
          <a:p>
            <a:pPr algn="just"/>
            <a:endParaRPr lang="en-US" sz="2400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799" y="6503016"/>
            <a:ext cx="2743200" cy="365125"/>
          </a:xfrm>
        </p:spPr>
        <p:txBody>
          <a:bodyPr/>
          <a:lstStyle/>
          <a:p>
            <a:fld id="{315442E2-98DB-499E-AE13-74EA6B4D1978}" type="slidenum">
              <a:rPr lang="en-US" smtClean="0"/>
              <a:t>27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1840"/>
            <a:ext cx="12191999" cy="4804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Acknowledge 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849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FDF9E5-0E49-850E-F5C9-8747106A6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Thank You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ECBED9C-61C2-F5E2-374E-E4D467FF9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36" y="999909"/>
            <a:ext cx="4729398" cy="391578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42E2-98DB-499E-AE13-74EA6B4D1978}" type="slidenum">
              <a:rPr lang="en-US" smtClean="0"/>
              <a:t>29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1840"/>
            <a:ext cx="12191999" cy="71157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Backup slide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21539" y="5182191"/>
            <a:ext cx="414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</a:t>
            </a:r>
            <a:r>
              <a:rPr lang="en-US" dirty="0" smtClean="0"/>
              <a:t> : Seed variation among countries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67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30881"/>
            <a:ext cx="2743200" cy="365125"/>
          </a:xfrm>
        </p:spPr>
        <p:txBody>
          <a:bodyPr/>
          <a:lstStyle/>
          <a:p>
            <a:fld id="{315442E2-98DB-499E-AE13-74EA6B4D197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3</a:t>
            </a:fld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544" y="2058228"/>
            <a:ext cx="2737311" cy="2115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00" y="610051"/>
            <a:ext cx="1489218" cy="10664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134" y="1714914"/>
            <a:ext cx="248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Medicinal purpose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b="8166"/>
          <a:stretch/>
        </p:blipFill>
        <p:spPr>
          <a:xfrm>
            <a:off x="514500" y="2375115"/>
            <a:ext cx="1489219" cy="11700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1835" y="3605161"/>
            <a:ext cx="2034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Paper production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029" y="4293650"/>
            <a:ext cx="1489220" cy="127477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0383" y="5887587"/>
            <a:ext cx="1976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Molded plastic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81127" y="3552429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What is hemp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4812" y="1242479"/>
            <a:ext cx="1668803" cy="113263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715832" y="2426794"/>
            <a:ext cx="111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Textile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9450" y="610050"/>
            <a:ext cx="1662482" cy="110486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171577" y="1763497"/>
            <a:ext cx="1464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Essential oil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2784" y="1197179"/>
            <a:ext cx="1764449" cy="113263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609417" y="2482717"/>
            <a:ext cx="2388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Body care production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/>
          <a:srcRect l="6859" t="8635" b="13070"/>
          <a:stretch/>
        </p:blipFill>
        <p:spPr>
          <a:xfrm>
            <a:off x="10129450" y="4313221"/>
            <a:ext cx="1662482" cy="139165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586778" y="5845946"/>
            <a:ext cx="2634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Nutritional supplement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2178" y="3772003"/>
            <a:ext cx="1601437" cy="120474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182469" y="5107525"/>
            <a:ext cx="218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Food and beverage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/>
          <a:srcRect r="31141" b="21983"/>
          <a:stretch/>
        </p:blipFill>
        <p:spPr>
          <a:xfrm>
            <a:off x="7742784" y="3746475"/>
            <a:ext cx="1809732" cy="120814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834563" y="5107525"/>
            <a:ext cx="2006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Economic return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7301147" y="4197079"/>
            <a:ext cx="344630" cy="23228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4226175" y="4197079"/>
            <a:ext cx="321787" cy="25299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4213839" y="1855830"/>
            <a:ext cx="346458" cy="202398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7292510" y="1860324"/>
            <a:ext cx="316907" cy="223922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0" y="29110"/>
            <a:ext cx="12192000" cy="510619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Introduction 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869422" y="3667867"/>
            <a:ext cx="2068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Cosmetic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 descr="What can hemp do for beauty?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177" y="2426794"/>
            <a:ext cx="1651365" cy="117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98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671562" y="780514"/>
          <a:ext cx="6838950" cy="4057648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4405863"/>
                <a:gridCol w="2433087"/>
              </a:tblGrid>
              <a:tr h="253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Benefit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USD/ton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53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Hemp seed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3306.9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53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Hemp fiber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1307.32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53603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53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Cost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USD/ha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53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land rent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 125,000.00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53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Soil Test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          870.00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53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Dolomite Lime - Spread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    52,500.00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53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Nitrogen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        3,360.00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53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Phosphorus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        1,345.00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53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Potassium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        1,345.00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53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land preparation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      15,000.00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53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Non-operator Labor Expense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   102,200.00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53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fiber cost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98984.7864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53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Transpor/others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      10,000.00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53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Total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   410,604.79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42E2-98DB-499E-AE13-74EA6B4D1978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62500" y="520065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Table : Cost benefit values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83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3709"/>
            <a:ext cx="12191999" cy="492339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Research 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p</a:t>
            </a:r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roblem 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15442E2-98DB-499E-AE13-74EA6B4D197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4</a:t>
            </a:fld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18" y="1340000"/>
            <a:ext cx="3773892" cy="20992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1316" y="3568349"/>
            <a:ext cx="3398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Hemp cultivation is currently prohibited in Sri Lanka</a:t>
            </a:r>
            <a:endParaRPr lang="en-US" sz="2000" dirty="0"/>
          </a:p>
        </p:txBody>
      </p:sp>
      <p:sp>
        <p:nvSpPr>
          <p:cNvPr id="9" name="Right Arrow 8"/>
          <p:cNvSpPr/>
          <p:nvPr/>
        </p:nvSpPr>
        <p:spPr>
          <a:xfrm>
            <a:off x="4901072" y="2171539"/>
            <a:ext cx="2608841" cy="46402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837" y="1340001"/>
            <a:ext cx="3956746" cy="20992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79817" y="3568349"/>
            <a:ext cx="4004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government seeks </a:t>
            </a:r>
            <a:r>
              <a:rPr lang="en-US" sz="2000" dirty="0" smtClean="0"/>
              <a:t>legalization </a:t>
            </a:r>
            <a:r>
              <a:rPr lang="en-US" sz="2000" dirty="0"/>
              <a:t>of hemp for export revenue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271" y="1201016"/>
            <a:ext cx="1778445" cy="970523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9819250" y="4221678"/>
            <a:ext cx="405038" cy="719525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027837" y="4948201"/>
            <a:ext cx="3956746" cy="13920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Land suitability analysis will be a preliminary requirement before the establishment of a field trial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3517" y="4941203"/>
            <a:ext cx="3773893" cy="1399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No previous study was conducted analysis the land suitability for hemp in Sri Lanka 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Left Arrow 15"/>
          <p:cNvSpPr/>
          <p:nvPr/>
        </p:nvSpPr>
        <p:spPr>
          <a:xfrm>
            <a:off x="4901071" y="5718412"/>
            <a:ext cx="2608841" cy="528756"/>
          </a:xfrm>
          <a:prstGeom prst="lef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13948" t="8963" r="3182" b="15627"/>
          <a:stretch/>
        </p:blipFill>
        <p:spPr>
          <a:xfrm>
            <a:off x="5472727" y="4095530"/>
            <a:ext cx="1551774" cy="13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1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315442E2-98DB-499E-AE13-74EA6B4D197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5</a:t>
            </a:fld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2538484"/>
            <a:ext cx="12192000" cy="27295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48883" y="961315"/>
            <a:ext cx="2532185" cy="11101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Broad 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objective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8883" y="2771335"/>
            <a:ext cx="2532185" cy="35850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Specific objectives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9118" y="961315"/>
            <a:ext cx="9066033" cy="111010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To </a:t>
            </a:r>
            <a:r>
              <a:rPr lang="en-US" sz="2400" dirty="0" smtClean="0">
                <a:solidFill>
                  <a:schemeClr val="tx1"/>
                </a:solidFill>
              </a:rPr>
              <a:t>assess the </a:t>
            </a:r>
            <a:r>
              <a:rPr lang="en-US" sz="2400" dirty="0">
                <a:solidFill>
                  <a:schemeClr val="tx1"/>
                </a:solidFill>
              </a:rPr>
              <a:t>suitability </a:t>
            </a:r>
            <a:r>
              <a:rPr lang="en-US" sz="2400" dirty="0" smtClean="0">
                <a:solidFill>
                  <a:schemeClr val="tx1"/>
                </a:solidFill>
              </a:rPr>
              <a:t>of hemp </a:t>
            </a:r>
            <a:r>
              <a:rPr lang="en-US" sz="2400" dirty="0">
                <a:solidFill>
                  <a:schemeClr val="tx1"/>
                </a:solidFill>
              </a:rPr>
              <a:t>cultivation in Sri Lanka </a:t>
            </a:r>
            <a:r>
              <a:rPr lang="en-US" sz="2400" dirty="0" smtClean="0">
                <a:solidFill>
                  <a:schemeClr val="tx1"/>
                </a:solidFill>
              </a:rPr>
              <a:t>using multi-criteria </a:t>
            </a:r>
            <a:r>
              <a:rPr lang="en-US" sz="2400" dirty="0">
                <a:solidFill>
                  <a:schemeClr val="tx1"/>
                </a:solidFill>
              </a:rPr>
              <a:t>decision analysis </a:t>
            </a:r>
            <a:r>
              <a:rPr lang="en-US" sz="2400" dirty="0" smtClean="0">
                <a:solidFill>
                  <a:schemeClr val="tx1"/>
                </a:solidFill>
              </a:rPr>
              <a:t>approach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09118" y="2786024"/>
            <a:ext cx="9066032" cy="3570325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To </a:t>
            </a:r>
            <a:r>
              <a:rPr lang="en-US" sz="2400" dirty="0">
                <a:solidFill>
                  <a:schemeClr val="tx1"/>
                </a:solidFill>
              </a:rPr>
              <a:t>predict the fiber </a:t>
            </a:r>
            <a:r>
              <a:rPr lang="en-US" sz="2400" dirty="0" smtClean="0">
                <a:solidFill>
                  <a:schemeClr val="tx1"/>
                </a:solidFill>
              </a:rPr>
              <a:t>production and seed yield  </a:t>
            </a:r>
            <a:r>
              <a:rPr lang="en-US" sz="2400" dirty="0">
                <a:solidFill>
                  <a:schemeClr val="tx1"/>
                </a:solidFill>
              </a:rPr>
              <a:t>of hemp under the </a:t>
            </a:r>
            <a:r>
              <a:rPr lang="en-US" sz="2400" dirty="0" smtClean="0">
                <a:solidFill>
                  <a:schemeClr val="tx1"/>
                </a:solidFill>
              </a:rPr>
              <a:t>baseline climate (1990-2019) and future climate (2040-2069)</a:t>
            </a:r>
          </a:p>
          <a:p>
            <a:pPr algn="just"/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To </a:t>
            </a:r>
            <a:r>
              <a:rPr lang="en-US" sz="2400" dirty="0">
                <a:solidFill>
                  <a:schemeClr val="tx1"/>
                </a:solidFill>
              </a:rPr>
              <a:t>develop </a:t>
            </a:r>
            <a:r>
              <a:rPr lang="en-US" sz="2400" dirty="0" smtClean="0">
                <a:solidFill>
                  <a:schemeClr val="tx1"/>
                </a:solidFill>
              </a:rPr>
              <a:t>a potential map for hemp seed and fiber yield Sri Lanka</a:t>
            </a:r>
          </a:p>
          <a:p>
            <a:pPr algn="just"/>
            <a:endParaRPr lang="en-US" sz="24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To </a:t>
            </a:r>
            <a:r>
              <a:rPr lang="en-US" sz="2400" dirty="0">
                <a:solidFill>
                  <a:schemeClr val="tx1"/>
                </a:solidFill>
              </a:rPr>
              <a:t>determine the water productivity of hemp </a:t>
            </a:r>
            <a:r>
              <a:rPr lang="en-US" sz="2400" dirty="0" smtClean="0">
                <a:solidFill>
                  <a:schemeClr val="tx1"/>
                </a:solidFill>
              </a:rPr>
              <a:t>and </a:t>
            </a:r>
            <a:r>
              <a:rPr lang="en-US" sz="2400" dirty="0">
                <a:solidFill>
                  <a:schemeClr val="tx1"/>
                </a:solidFill>
              </a:rPr>
              <a:t>calculate </a:t>
            </a:r>
            <a:r>
              <a:rPr lang="en-US" sz="2400" dirty="0" smtClean="0">
                <a:solidFill>
                  <a:schemeClr val="tx1"/>
                </a:solidFill>
              </a:rPr>
              <a:t>it</a:t>
            </a:r>
            <a:r>
              <a:rPr lang="en-US" sz="2400" dirty="0">
                <a:solidFill>
                  <a:schemeClr val="tx1"/>
                </a:solidFill>
              </a:rPr>
              <a:t>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carbon </a:t>
            </a:r>
            <a:r>
              <a:rPr lang="en-US" sz="2400" dirty="0" smtClean="0">
                <a:solidFill>
                  <a:schemeClr val="tx1"/>
                </a:solidFill>
              </a:rPr>
              <a:t>footprint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29498"/>
            <a:ext cx="12191999" cy="4647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Objectives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942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73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01612"/>
            <a:ext cx="2743200" cy="365125"/>
          </a:xfrm>
        </p:spPr>
        <p:txBody>
          <a:bodyPr/>
          <a:lstStyle/>
          <a:p>
            <a:fld id="{315442E2-98DB-499E-AE13-74EA6B4D197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6</a:t>
            </a:fld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" y="33884"/>
            <a:ext cx="12191999" cy="5232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Methodology 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85" y="990949"/>
            <a:ext cx="7035213" cy="497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76885" y="6214843"/>
            <a:ext cx="2692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</a:t>
            </a:r>
            <a:r>
              <a:rPr lang="en-US" dirty="0" smtClean="0"/>
              <a:t>: Study area map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39752" y="3220720"/>
            <a:ext cx="3388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10 locations were selected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8155674" y="4768658"/>
            <a:ext cx="3372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47 locations were selected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8155674" y="2554864"/>
            <a:ext cx="3174244" cy="5705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Economic </a:t>
            </a:r>
            <a:r>
              <a:rPr lang="en-US" sz="2400" b="1" dirty="0">
                <a:solidFill>
                  <a:schemeClr val="tx1"/>
                </a:solidFill>
              </a:rPr>
              <a:t>analysis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39752" y="4054683"/>
            <a:ext cx="3174244" cy="5705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Yield potential map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417504"/>
            <a:ext cx="2743200" cy="365125"/>
          </a:xfrm>
        </p:spPr>
        <p:txBody>
          <a:bodyPr/>
          <a:lstStyle/>
          <a:p>
            <a:fld id="{315442E2-98DB-499E-AE13-74EA6B4D1978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0769" y="921103"/>
            <a:ext cx="2532942" cy="798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Observed climate data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10744" y="2401445"/>
            <a:ext cx="2551384" cy="7737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Meteorological department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10744" y="3730389"/>
            <a:ext cx="2551383" cy="7335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Reanalyzed climate data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0744" y="5149750"/>
            <a:ext cx="2551383" cy="9843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Daily </a:t>
            </a:r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aximum and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minimum temperature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Daily rainfall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" y="10764"/>
            <a:ext cx="12191999" cy="47299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Baseline climate data (1990 to 2019)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1855559" y="1845333"/>
            <a:ext cx="263357" cy="42308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1855560" y="3257604"/>
            <a:ext cx="263357" cy="42308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1855561" y="4593638"/>
            <a:ext cx="263357" cy="42308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063407" y="880357"/>
            <a:ext cx="2532942" cy="798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Global climate data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063404" y="2333629"/>
            <a:ext cx="2532942" cy="77370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Worldclim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 (1km </a:t>
            </a:r>
            <a:r>
              <a:rPr lang="en-US" sz="2000" dirty="0">
                <a:solidFill>
                  <a:schemeClr val="tx1"/>
                </a:solidFill>
              </a:rPr>
              <a:t>* </a:t>
            </a:r>
            <a:r>
              <a:rPr lang="en-US" sz="2000" dirty="0" smtClean="0">
                <a:solidFill>
                  <a:schemeClr val="tx1"/>
                </a:solidFill>
              </a:rPr>
              <a:t>1km)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063407" y="3730389"/>
            <a:ext cx="2532942" cy="7349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Extracted using Arc-GIS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02620" y="5059497"/>
            <a:ext cx="2654511" cy="11203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Monthly maximum and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minimum temperature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Monthly rainfall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9198194" y="1719689"/>
            <a:ext cx="263357" cy="423081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9198195" y="3175149"/>
            <a:ext cx="263356" cy="423081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9198196" y="4478395"/>
            <a:ext cx="263357" cy="423081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4457601" y="5356481"/>
            <a:ext cx="2532942" cy="5709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Solar radiation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5540992" y="4594916"/>
            <a:ext cx="280586" cy="55483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7244098" y="5447728"/>
            <a:ext cx="504967" cy="28660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10800000">
            <a:off x="3637898" y="3953850"/>
            <a:ext cx="504967" cy="28660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10800000">
            <a:off x="3699080" y="5476379"/>
            <a:ext cx="504967" cy="28660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Data 31"/>
          <p:cNvSpPr/>
          <p:nvPr/>
        </p:nvSpPr>
        <p:spPr>
          <a:xfrm>
            <a:off x="4582667" y="3730389"/>
            <a:ext cx="2505115" cy="732774"/>
          </a:xfrm>
          <a:prstGeom prst="flowChartInputOutpu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NASA POWER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10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437010"/>
            <a:ext cx="2743200" cy="365125"/>
          </a:xfrm>
        </p:spPr>
        <p:txBody>
          <a:bodyPr/>
          <a:lstStyle/>
          <a:p>
            <a:fld id="{315442E2-98DB-499E-AE13-74EA6B4D1978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726491" y="223143"/>
            <a:ext cx="3348734" cy="7970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Soil data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955326" y="1697578"/>
            <a:ext cx="2526791" cy="807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Nation-wide open 3D soil database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955326" y="3428853"/>
            <a:ext cx="2635426" cy="10318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Extracted using Arc-GIS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726490" y="5290381"/>
            <a:ext cx="3348735" cy="11098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tx1"/>
                </a:solidFill>
              </a:rPr>
              <a:t>Soil moisture, Texture, Depth, Bulk density, pH </a:t>
            </a:r>
            <a:endParaRPr lang="en-US" sz="2400" baseline="300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01183" y="206463"/>
            <a:ext cx="3522641" cy="81368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Future climate data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(2040-2069)</a:t>
            </a:r>
            <a:endParaRPr lang="en-US" sz="2800" dirty="0"/>
          </a:p>
        </p:txBody>
      </p:sp>
      <p:sp>
        <p:nvSpPr>
          <p:cNvPr id="20" name="Rounded Rectangle 19"/>
          <p:cNvSpPr/>
          <p:nvPr/>
        </p:nvSpPr>
        <p:spPr>
          <a:xfrm>
            <a:off x="1513383" y="1697577"/>
            <a:ext cx="2643865" cy="8076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CMIP6 database 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GCMs ssp2 4.5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01183" y="5301500"/>
            <a:ext cx="3522641" cy="1098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Daily maximum and minimum temperature,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Daily rainfall, Solar radiation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513384" y="3428853"/>
            <a:ext cx="2643864" cy="10371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BCC-CSM2-MR,CMCC-ESM2,MIROC6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MRI-ESM,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NorEsm-0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8085677" y="1121329"/>
            <a:ext cx="263357" cy="423081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8085676" y="2666226"/>
            <a:ext cx="263357" cy="423081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8085677" y="4672186"/>
            <a:ext cx="263357" cy="423081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2730826" y="1128350"/>
            <a:ext cx="263357" cy="423081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2730823" y="4672185"/>
            <a:ext cx="263357" cy="423081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2730824" y="2711451"/>
            <a:ext cx="263357" cy="423081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3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397293"/>
            <a:ext cx="2743200" cy="365125"/>
          </a:xfrm>
        </p:spPr>
        <p:txBody>
          <a:bodyPr/>
          <a:lstStyle/>
          <a:p>
            <a:fld id="{315442E2-98DB-499E-AE13-74EA6B4D197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9</a:t>
            </a:fld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3507" y="2974294"/>
            <a:ext cx="2326221" cy="74068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Suitability </a:t>
            </a:r>
            <a:r>
              <a:rPr lang="en-US" sz="2000" dirty="0">
                <a:solidFill>
                  <a:schemeClr val="tx1"/>
                </a:solidFill>
              </a:rPr>
              <a:t>i</a:t>
            </a:r>
            <a:r>
              <a:rPr lang="en-US" sz="2000" dirty="0" smtClean="0">
                <a:solidFill>
                  <a:schemeClr val="tx1"/>
                </a:solidFill>
              </a:rPr>
              <a:t>ndices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(1-100)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3063" y="2136138"/>
            <a:ext cx="2210937" cy="724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Climate data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1073" y="3772120"/>
            <a:ext cx="2210937" cy="724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Soil data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" name="Right Brace 27"/>
          <p:cNvSpPr/>
          <p:nvPr/>
        </p:nvSpPr>
        <p:spPr>
          <a:xfrm>
            <a:off x="2372946" y="2498573"/>
            <a:ext cx="445986" cy="176204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5474139" y="3176259"/>
            <a:ext cx="491724" cy="331852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061785" y="2969391"/>
            <a:ext cx="2433710" cy="7455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Suitability classification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370907" y="980439"/>
            <a:ext cx="2433710" cy="58556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Highly suitable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64152" y="4185749"/>
            <a:ext cx="3109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Base on agro ecological zoning approach of FAO (1976)</a:t>
            </a:r>
            <a:endParaRPr lang="en-US" sz="2000" dirty="0"/>
          </a:p>
        </p:txBody>
      </p:sp>
      <p:sp>
        <p:nvSpPr>
          <p:cNvPr id="47" name="Rectangle 46"/>
          <p:cNvSpPr/>
          <p:nvPr/>
        </p:nvSpPr>
        <p:spPr>
          <a:xfrm>
            <a:off x="2940803" y="4185749"/>
            <a:ext cx="2326221" cy="6224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Multicritiria decision analyzing  approach  </a:t>
            </a:r>
            <a:endParaRPr lang="en-US" sz="2000" dirty="0"/>
          </a:p>
        </p:txBody>
      </p:sp>
      <p:sp>
        <p:nvSpPr>
          <p:cNvPr id="19" name="Right Arrow 18"/>
          <p:cNvSpPr/>
          <p:nvPr/>
        </p:nvSpPr>
        <p:spPr>
          <a:xfrm>
            <a:off x="8687339" y="3176259"/>
            <a:ext cx="491724" cy="331852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370907" y="1967107"/>
            <a:ext cx="2433710" cy="585560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Suitable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70907" y="2953775"/>
            <a:ext cx="2433710" cy="5855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Moderately suitable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370907" y="3940422"/>
            <a:ext cx="2433710" cy="58556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Unsuitable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370907" y="4927069"/>
            <a:ext cx="2433710" cy="585560"/>
          </a:xfrm>
          <a:prstGeom prst="rect">
            <a:avLst/>
          </a:prstGeom>
          <a:solidFill>
            <a:schemeClr val="tx1"/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Permanently unsuitable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" y="22708"/>
            <a:ext cx="12191999" cy="5368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Land suitability analysis 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21065" y="5084654"/>
            <a:ext cx="2498501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/>
              <a:t>(</a:t>
            </a:r>
            <a:r>
              <a:rPr lang="en-US" b="1" dirty="0" err="1" smtClean="0"/>
              <a:t>Jahanshiri</a:t>
            </a:r>
            <a:r>
              <a:rPr lang="en-US" b="1" dirty="0" smtClean="0"/>
              <a:t> </a:t>
            </a:r>
            <a:r>
              <a:rPr lang="en-US" b="1" dirty="0"/>
              <a:t>et al., </a:t>
            </a:r>
            <a:r>
              <a:rPr lang="en-US" b="1" dirty="0" smtClean="0"/>
              <a:t>2020)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45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1721</Words>
  <Application>Microsoft Office PowerPoint</Application>
  <PresentationFormat>Widescreen</PresentationFormat>
  <Paragraphs>472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Iskoola Pota</vt:lpstr>
      <vt:lpstr>Times New Roman</vt:lpstr>
      <vt:lpstr>Wingdings</vt:lpstr>
      <vt:lpstr>Office Theme</vt:lpstr>
      <vt:lpstr>    Land Suitability Assessment for Hemp (Cannabis sativa L.) Cultivation in Sri Lanka </vt:lpstr>
      <vt:lpstr>Content for  the presentation</vt:lpstr>
      <vt:lpstr>Introduction </vt:lpstr>
      <vt:lpstr>Research problem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M.D. Anuradha</dc:creator>
  <cp:lastModifiedBy>Microsoft account</cp:lastModifiedBy>
  <cp:revision>29</cp:revision>
  <dcterms:created xsi:type="dcterms:W3CDTF">2023-02-09T03:28:20Z</dcterms:created>
  <dcterms:modified xsi:type="dcterms:W3CDTF">2023-03-25T13:01:12Z</dcterms:modified>
</cp:coreProperties>
</file>