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84" r:id="rId2"/>
    <p:sldId id="257" r:id="rId3"/>
    <p:sldId id="264" r:id="rId4"/>
    <p:sldId id="258" r:id="rId5"/>
    <p:sldId id="266" r:id="rId6"/>
    <p:sldId id="265" r:id="rId7"/>
    <p:sldId id="259" r:id="rId8"/>
    <p:sldId id="267" r:id="rId9"/>
    <p:sldId id="268" r:id="rId10"/>
    <p:sldId id="269" r:id="rId11"/>
    <p:sldId id="273" r:id="rId12"/>
    <p:sldId id="274" r:id="rId13"/>
    <p:sldId id="275" r:id="rId14"/>
    <p:sldId id="272" r:id="rId15"/>
    <p:sldId id="26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1" r:id="rId25"/>
    <p:sldId id="285" r:id="rId26"/>
    <p:sldId id="262" r:id="rId27"/>
    <p:sldId id="286" r:id="rId28"/>
    <p:sldId id="263" r:id="rId29"/>
    <p:sldId id="287" r:id="rId30"/>
    <p:sldId id="288" r:id="rId31"/>
    <p:sldId id="289" r:id="rId32"/>
    <p:sldId id="291" r:id="rId33"/>
    <p:sldId id="290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r0FUKDn/vCsouoiTx9wdvdj3+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lanka\OneDrive\Documents\chart%20mean%20annu%20rainf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Mean annual rainfall (mm)</c:v>
                </c:pt>
              </c:strCache>
            </c:strRef>
          </c:tx>
          <c:spPr>
            <a:ln w="28575" cap="rnd" cmpd="dbl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Baseline</c:v>
                </c:pt>
                <c:pt idx="1">
                  <c:v>Mid-century</c:v>
                </c:pt>
                <c:pt idx="2">
                  <c:v>End-century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3194</c:v>
                </c:pt>
                <c:pt idx="1">
                  <c:v>2649</c:v>
                </c:pt>
                <c:pt idx="2">
                  <c:v>2680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15-4AFA-AFAE-D42C6A581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46959"/>
        <c:axId val="65849455"/>
      </c:lineChart>
      <c:catAx>
        <c:axId val="65846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period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49455"/>
        <c:crosses val="autoZero"/>
        <c:auto val="1"/>
        <c:lblAlgn val="ctr"/>
        <c:lblOffset val="100"/>
        <c:noMultiLvlLbl val="0"/>
      </c:catAx>
      <c:valAx>
        <c:axId val="65849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46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2E63C-00B4-4505-9095-D4EB9F840F7D}" type="doc">
      <dgm:prSet loTypeId="urn:microsoft.com/office/officeart/2005/8/layout/process4" loCatId="process" qsTypeId="urn:microsoft.com/office/officeart/2005/8/quickstyle/simple5" qsCatId="simple" csTypeId="urn:microsoft.com/office/officeart/2005/8/colors/accent2_4" csCatId="accent2" phldr="1"/>
      <dgm:spPr/>
    </dgm:pt>
    <dgm:pt modelId="{A75DD058-8586-472B-B2F8-56727DD46D3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200" dirty="0" smtClean="0">
              <a:solidFill>
                <a:schemeClr val="tx1"/>
              </a:solidFill>
            </a:rPr>
            <a:t>Obtaining the relevant 30m x 30m DEM [United States Geological Survey (USGS)]</a:t>
          </a:r>
          <a:endParaRPr lang="en-US" sz="2200" dirty="0">
            <a:solidFill>
              <a:schemeClr val="tx1"/>
            </a:solidFill>
          </a:endParaRPr>
        </a:p>
      </dgm:t>
    </dgm:pt>
    <dgm:pt modelId="{493DA82A-0CDB-4CF1-9391-71B6B8576620}" type="parTrans" cxnId="{14F88AE9-AA5E-4808-8BDC-00D893AD918A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511F20B8-FD37-4AC1-B8FF-7410E3889AD8}" type="sibTrans" cxnId="{14F88AE9-AA5E-4808-8BDC-00D893AD918A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96A769F7-F60C-4F0A-A49E-FD7631649F8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200" dirty="0" smtClean="0">
              <a:solidFill>
                <a:schemeClr val="tx1"/>
              </a:solidFill>
            </a:rPr>
            <a:t>Processing the DEM using ArcGIS 10.8 clipping tool</a:t>
          </a:r>
          <a:endParaRPr lang="en-US" sz="2200" dirty="0">
            <a:solidFill>
              <a:schemeClr val="tx1"/>
            </a:solidFill>
          </a:endParaRPr>
        </a:p>
      </dgm:t>
    </dgm:pt>
    <dgm:pt modelId="{563F71AA-6CD9-4603-91B8-BD6FEFD9AE93}" type="parTrans" cxnId="{93C03B38-C413-4A49-BADF-20476A1E308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2D05E843-A0BB-4A1D-93CF-2137AE67AE67}" type="sibTrans" cxnId="{93C03B38-C413-4A49-BADF-20476A1E308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5AF234CB-0C4A-40F4-9809-387B72B82FF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200" dirty="0" smtClean="0">
              <a:solidFill>
                <a:schemeClr val="tx1"/>
              </a:solidFill>
            </a:rPr>
            <a:t>Filling in sinks using ArcGIS 10.8 Filling Tool</a:t>
          </a:r>
          <a:endParaRPr lang="en-US" sz="2200" dirty="0">
            <a:solidFill>
              <a:schemeClr val="tx1"/>
            </a:solidFill>
          </a:endParaRPr>
        </a:p>
      </dgm:t>
    </dgm:pt>
    <dgm:pt modelId="{49B6BCA2-45CA-47FC-B291-1E34EF2ECD1B}" type="parTrans" cxnId="{3D1CC921-D148-4EC7-A2EF-262022F4A5B3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A099D7F8-F359-4426-AAD2-ED6CA4EA7655}" type="sibTrans" cxnId="{3D1CC921-D148-4EC7-A2EF-262022F4A5B3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FBAD27A0-7389-4C17-A996-1D02D425062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</a:rPr>
            <a:t>Final DEM</a:t>
          </a:r>
          <a:endParaRPr lang="en-US" sz="2200" dirty="0">
            <a:solidFill>
              <a:schemeClr val="tx1"/>
            </a:solidFill>
          </a:endParaRPr>
        </a:p>
      </dgm:t>
    </dgm:pt>
    <dgm:pt modelId="{11BCDD3D-564A-4169-8560-1B8B5932CF5F}" type="parTrans" cxnId="{9763A76A-294F-435F-9644-2C90EE89F1CB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390D5F91-88EC-40DC-B78D-79AF53A6959F}" type="sibTrans" cxnId="{9763A76A-294F-435F-9644-2C90EE89F1CB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DC83D30B-695C-448B-8126-F1A56EC0E8F6}" type="pres">
      <dgm:prSet presAssocID="{8A42E63C-00B4-4505-9095-D4EB9F840F7D}" presName="Name0" presStyleCnt="0">
        <dgm:presLayoutVars>
          <dgm:dir/>
          <dgm:animLvl val="lvl"/>
          <dgm:resizeHandles val="exact"/>
        </dgm:presLayoutVars>
      </dgm:prSet>
      <dgm:spPr/>
    </dgm:pt>
    <dgm:pt modelId="{C96F3B42-A9A2-424F-9812-611E0BB7CD37}" type="pres">
      <dgm:prSet presAssocID="{FBAD27A0-7389-4C17-A996-1D02D4250629}" presName="boxAndChildren" presStyleCnt="0"/>
      <dgm:spPr/>
    </dgm:pt>
    <dgm:pt modelId="{45FD327A-F4BC-4E31-BE58-1995E1483B22}" type="pres">
      <dgm:prSet presAssocID="{FBAD27A0-7389-4C17-A996-1D02D4250629}" presName="parentTextBox" presStyleLbl="node1" presStyleIdx="0" presStyleCnt="4" custScaleY="60201"/>
      <dgm:spPr/>
      <dgm:t>
        <a:bodyPr/>
        <a:lstStyle/>
        <a:p>
          <a:endParaRPr lang="en-US"/>
        </a:p>
      </dgm:t>
    </dgm:pt>
    <dgm:pt modelId="{95BAAD82-59CC-4CD3-9DE3-BB170EAD9673}" type="pres">
      <dgm:prSet presAssocID="{A099D7F8-F359-4426-AAD2-ED6CA4EA7655}" presName="sp" presStyleCnt="0"/>
      <dgm:spPr/>
    </dgm:pt>
    <dgm:pt modelId="{A30EE5A9-4C14-44C4-B058-F333F7C8F6DE}" type="pres">
      <dgm:prSet presAssocID="{5AF234CB-0C4A-40F4-9809-387B72B82FF3}" presName="arrowAndChildren" presStyleCnt="0"/>
      <dgm:spPr/>
    </dgm:pt>
    <dgm:pt modelId="{605D0472-3FC1-4010-9BB9-DA8177BA0626}" type="pres">
      <dgm:prSet presAssocID="{5AF234CB-0C4A-40F4-9809-387B72B82FF3}" presName="parentTextArrow" presStyleLbl="node1" presStyleIdx="1" presStyleCnt="4" custScaleY="74678"/>
      <dgm:spPr/>
      <dgm:t>
        <a:bodyPr/>
        <a:lstStyle/>
        <a:p>
          <a:endParaRPr lang="en-US"/>
        </a:p>
      </dgm:t>
    </dgm:pt>
    <dgm:pt modelId="{5812153E-AA9B-43BB-8F81-88DC4325C069}" type="pres">
      <dgm:prSet presAssocID="{2D05E843-A0BB-4A1D-93CF-2137AE67AE67}" presName="sp" presStyleCnt="0"/>
      <dgm:spPr/>
    </dgm:pt>
    <dgm:pt modelId="{79B5C547-4FDF-4382-98B4-64C8E437FFDF}" type="pres">
      <dgm:prSet presAssocID="{96A769F7-F60C-4F0A-A49E-FD7631649F82}" presName="arrowAndChildren" presStyleCnt="0"/>
      <dgm:spPr/>
    </dgm:pt>
    <dgm:pt modelId="{A357F7B1-E373-4F70-8EBF-79082F60187A}" type="pres">
      <dgm:prSet presAssocID="{96A769F7-F60C-4F0A-A49E-FD7631649F82}" presName="parentTextArrow" presStyleLbl="node1" presStyleIdx="2" presStyleCnt="4" custScaleY="76068"/>
      <dgm:spPr/>
      <dgm:t>
        <a:bodyPr/>
        <a:lstStyle/>
        <a:p>
          <a:endParaRPr lang="en-US"/>
        </a:p>
      </dgm:t>
    </dgm:pt>
    <dgm:pt modelId="{F3088E65-078F-43EE-B625-CEC1B7772761}" type="pres">
      <dgm:prSet presAssocID="{511F20B8-FD37-4AC1-B8FF-7410E3889AD8}" presName="sp" presStyleCnt="0"/>
      <dgm:spPr/>
    </dgm:pt>
    <dgm:pt modelId="{B74D8A85-2469-4D0C-BAE1-5F885D501584}" type="pres">
      <dgm:prSet presAssocID="{A75DD058-8586-472B-B2F8-56727DD46D31}" presName="arrowAndChildren" presStyleCnt="0"/>
      <dgm:spPr/>
    </dgm:pt>
    <dgm:pt modelId="{2D362538-08C9-46DD-8316-2F23343CEFAC}" type="pres">
      <dgm:prSet presAssocID="{A75DD058-8586-472B-B2F8-56727DD46D31}" presName="parentTextArrow" presStyleLbl="node1" presStyleIdx="3" presStyleCnt="4" custLinFactNeighborX="-665" custLinFactNeighborY="-1554"/>
      <dgm:spPr/>
      <dgm:t>
        <a:bodyPr/>
        <a:lstStyle/>
        <a:p>
          <a:endParaRPr lang="en-US"/>
        </a:p>
      </dgm:t>
    </dgm:pt>
  </dgm:ptLst>
  <dgm:cxnLst>
    <dgm:cxn modelId="{5B5AD7C4-7827-49AD-9296-6EC410D0D66C}" type="presOf" srcId="{5AF234CB-0C4A-40F4-9809-387B72B82FF3}" destId="{605D0472-3FC1-4010-9BB9-DA8177BA0626}" srcOrd="0" destOrd="0" presId="urn:microsoft.com/office/officeart/2005/8/layout/process4"/>
    <dgm:cxn modelId="{A99401A2-7D32-4AAF-BD91-000C97200B9C}" type="presOf" srcId="{A75DD058-8586-472B-B2F8-56727DD46D31}" destId="{2D362538-08C9-46DD-8316-2F23343CEFAC}" srcOrd="0" destOrd="0" presId="urn:microsoft.com/office/officeart/2005/8/layout/process4"/>
    <dgm:cxn modelId="{1044574C-208C-44CD-A5B7-0A3FCDB8DEA8}" type="presOf" srcId="{8A42E63C-00B4-4505-9095-D4EB9F840F7D}" destId="{DC83D30B-695C-448B-8126-F1A56EC0E8F6}" srcOrd="0" destOrd="0" presId="urn:microsoft.com/office/officeart/2005/8/layout/process4"/>
    <dgm:cxn modelId="{93C03B38-C413-4A49-BADF-20476A1E3085}" srcId="{8A42E63C-00B4-4505-9095-D4EB9F840F7D}" destId="{96A769F7-F60C-4F0A-A49E-FD7631649F82}" srcOrd="1" destOrd="0" parTransId="{563F71AA-6CD9-4603-91B8-BD6FEFD9AE93}" sibTransId="{2D05E843-A0BB-4A1D-93CF-2137AE67AE67}"/>
    <dgm:cxn modelId="{36FF63D7-3896-4EBF-89AF-F72BE69F48A4}" type="presOf" srcId="{FBAD27A0-7389-4C17-A996-1D02D4250629}" destId="{45FD327A-F4BC-4E31-BE58-1995E1483B22}" srcOrd="0" destOrd="0" presId="urn:microsoft.com/office/officeart/2005/8/layout/process4"/>
    <dgm:cxn modelId="{14F88AE9-AA5E-4808-8BDC-00D893AD918A}" srcId="{8A42E63C-00B4-4505-9095-D4EB9F840F7D}" destId="{A75DD058-8586-472B-B2F8-56727DD46D31}" srcOrd="0" destOrd="0" parTransId="{493DA82A-0CDB-4CF1-9391-71B6B8576620}" sibTransId="{511F20B8-FD37-4AC1-B8FF-7410E3889AD8}"/>
    <dgm:cxn modelId="{53A7AFED-434A-41A1-97F9-A6417B85B770}" type="presOf" srcId="{96A769F7-F60C-4F0A-A49E-FD7631649F82}" destId="{A357F7B1-E373-4F70-8EBF-79082F60187A}" srcOrd="0" destOrd="0" presId="urn:microsoft.com/office/officeart/2005/8/layout/process4"/>
    <dgm:cxn modelId="{3D1CC921-D148-4EC7-A2EF-262022F4A5B3}" srcId="{8A42E63C-00B4-4505-9095-D4EB9F840F7D}" destId="{5AF234CB-0C4A-40F4-9809-387B72B82FF3}" srcOrd="2" destOrd="0" parTransId="{49B6BCA2-45CA-47FC-B291-1E34EF2ECD1B}" sibTransId="{A099D7F8-F359-4426-AAD2-ED6CA4EA7655}"/>
    <dgm:cxn modelId="{9763A76A-294F-435F-9644-2C90EE89F1CB}" srcId="{8A42E63C-00B4-4505-9095-D4EB9F840F7D}" destId="{FBAD27A0-7389-4C17-A996-1D02D4250629}" srcOrd="3" destOrd="0" parTransId="{11BCDD3D-564A-4169-8560-1B8B5932CF5F}" sibTransId="{390D5F91-88EC-40DC-B78D-79AF53A6959F}"/>
    <dgm:cxn modelId="{8D20DD83-E0E4-4F95-89F6-73935DA8BF94}" type="presParOf" srcId="{DC83D30B-695C-448B-8126-F1A56EC0E8F6}" destId="{C96F3B42-A9A2-424F-9812-611E0BB7CD37}" srcOrd="0" destOrd="0" presId="urn:microsoft.com/office/officeart/2005/8/layout/process4"/>
    <dgm:cxn modelId="{4A41A2A6-B106-44D1-8B1D-43517B5EA139}" type="presParOf" srcId="{C96F3B42-A9A2-424F-9812-611E0BB7CD37}" destId="{45FD327A-F4BC-4E31-BE58-1995E1483B22}" srcOrd="0" destOrd="0" presId="urn:microsoft.com/office/officeart/2005/8/layout/process4"/>
    <dgm:cxn modelId="{3BDA2287-4153-437A-9792-D4E9713E4A65}" type="presParOf" srcId="{DC83D30B-695C-448B-8126-F1A56EC0E8F6}" destId="{95BAAD82-59CC-4CD3-9DE3-BB170EAD9673}" srcOrd="1" destOrd="0" presId="urn:microsoft.com/office/officeart/2005/8/layout/process4"/>
    <dgm:cxn modelId="{B35BBC46-2D45-4543-9021-062AD233E329}" type="presParOf" srcId="{DC83D30B-695C-448B-8126-F1A56EC0E8F6}" destId="{A30EE5A9-4C14-44C4-B058-F333F7C8F6DE}" srcOrd="2" destOrd="0" presId="urn:microsoft.com/office/officeart/2005/8/layout/process4"/>
    <dgm:cxn modelId="{C00A9830-F52D-40F6-873B-4DA183D5B727}" type="presParOf" srcId="{A30EE5A9-4C14-44C4-B058-F333F7C8F6DE}" destId="{605D0472-3FC1-4010-9BB9-DA8177BA0626}" srcOrd="0" destOrd="0" presId="urn:microsoft.com/office/officeart/2005/8/layout/process4"/>
    <dgm:cxn modelId="{1AD2C00C-F09B-4D99-ABD0-70DBC6E99D14}" type="presParOf" srcId="{DC83D30B-695C-448B-8126-F1A56EC0E8F6}" destId="{5812153E-AA9B-43BB-8F81-88DC4325C069}" srcOrd="3" destOrd="0" presId="urn:microsoft.com/office/officeart/2005/8/layout/process4"/>
    <dgm:cxn modelId="{589BD398-15D8-4A00-9B85-32E07A923EEC}" type="presParOf" srcId="{DC83D30B-695C-448B-8126-F1A56EC0E8F6}" destId="{79B5C547-4FDF-4382-98B4-64C8E437FFDF}" srcOrd="4" destOrd="0" presId="urn:microsoft.com/office/officeart/2005/8/layout/process4"/>
    <dgm:cxn modelId="{3706D457-B5E1-4A77-96BC-A5DB859E6795}" type="presParOf" srcId="{79B5C547-4FDF-4382-98B4-64C8E437FFDF}" destId="{A357F7B1-E373-4F70-8EBF-79082F60187A}" srcOrd="0" destOrd="0" presId="urn:microsoft.com/office/officeart/2005/8/layout/process4"/>
    <dgm:cxn modelId="{55B31A66-7659-43C6-A9BE-079FC4A27E95}" type="presParOf" srcId="{DC83D30B-695C-448B-8126-F1A56EC0E8F6}" destId="{F3088E65-078F-43EE-B625-CEC1B7772761}" srcOrd="5" destOrd="0" presId="urn:microsoft.com/office/officeart/2005/8/layout/process4"/>
    <dgm:cxn modelId="{0603E60E-16B2-44DC-9A6A-7B4FB5F7BEB4}" type="presParOf" srcId="{DC83D30B-695C-448B-8126-F1A56EC0E8F6}" destId="{B74D8A85-2469-4D0C-BAE1-5F885D501584}" srcOrd="6" destOrd="0" presId="urn:microsoft.com/office/officeart/2005/8/layout/process4"/>
    <dgm:cxn modelId="{FA37E0C2-659E-4C41-95C7-DB25A95A5D42}" type="presParOf" srcId="{B74D8A85-2469-4D0C-BAE1-5F885D501584}" destId="{2D362538-08C9-46DD-8316-2F23343CEFA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2E63C-00B4-4505-9095-D4EB9F840F7D}" type="doc">
      <dgm:prSet loTypeId="urn:microsoft.com/office/officeart/2005/8/layout/process4" loCatId="process" qsTypeId="urn:microsoft.com/office/officeart/2005/8/quickstyle/simple5" qsCatId="simple" csTypeId="urn:microsoft.com/office/officeart/2005/8/colors/accent5_5" csCatId="accent5" phldr="1"/>
      <dgm:spPr/>
    </dgm:pt>
    <dgm:pt modelId="{96A769F7-F60C-4F0A-A49E-FD7631649F8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200" dirty="0" smtClean="0"/>
            <a:t>Collecting monthly rainfall data (2001-2021/2040-2069/2070-2099)</a:t>
          </a:r>
          <a:endParaRPr lang="en-US" sz="2200" dirty="0"/>
        </a:p>
      </dgm:t>
    </dgm:pt>
    <dgm:pt modelId="{563F71AA-6CD9-4603-91B8-BD6FEFD9AE93}" type="parTrans" cxnId="{93C03B38-C413-4A49-BADF-20476A1E308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2D05E843-A0BB-4A1D-93CF-2137AE67AE67}" type="sibTrans" cxnId="{93C03B38-C413-4A49-BADF-20476A1E308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FBAD27A0-7389-4C17-A996-1D02D4250629}">
      <dgm:prSet phldrT="[Text]" custT="1"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200" dirty="0" smtClean="0"/>
            <a:t>Conversion of MAR into R factor map</a:t>
          </a:r>
        </a:p>
        <a:p>
          <a:pPr>
            <a:spcAft>
              <a:spcPts val="0"/>
            </a:spcAft>
          </a:pPr>
          <a:r>
            <a:rPr lang="en-US" sz="2200" dirty="0" smtClean="0"/>
            <a:t>R=(972.75 + 9.95 x </a:t>
          </a:r>
          <a:r>
            <a:rPr lang="en-US" sz="2200" i="1" dirty="0" smtClean="0"/>
            <a:t>MAR</a:t>
          </a:r>
          <a:r>
            <a:rPr lang="en-US" sz="2200" dirty="0" smtClean="0"/>
            <a:t>)/100</a:t>
          </a:r>
          <a:endParaRPr lang="en-US" sz="2200" dirty="0"/>
        </a:p>
      </dgm:t>
    </dgm:pt>
    <dgm:pt modelId="{11BCDD3D-564A-4169-8560-1B8B5932CF5F}" type="parTrans" cxnId="{9763A76A-294F-435F-9644-2C90EE89F1CB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390D5F91-88EC-40DC-B78D-79AF53A6959F}" type="sibTrans" cxnId="{9763A76A-294F-435F-9644-2C90EE89F1CB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BD01AFF2-F223-4F19-A1E9-ABDBC26F53B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200" dirty="0" smtClean="0"/>
            <a:t>Preparing Mean Annual Rainfall (MAR) map using ArcGIS 10.8 IDW interpolation tool</a:t>
          </a:r>
          <a:endParaRPr lang="en-US" sz="2200" dirty="0"/>
        </a:p>
      </dgm:t>
    </dgm:pt>
    <dgm:pt modelId="{28C07C3F-A793-4FD6-8E9F-D622141FE07D}" type="parTrans" cxnId="{A8C4F7E0-9073-41B3-9D45-75491FC30EFC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9D4983F7-DF60-4DC6-B6F8-9CC7E5C240A4}" type="sibTrans" cxnId="{A8C4F7E0-9073-41B3-9D45-75491FC30EFC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04D5F5FD-A731-41D9-B2E5-922B10C7D24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dirty="0" smtClean="0"/>
            <a:t>R factor map</a:t>
          </a:r>
          <a:endParaRPr lang="en-US" sz="2200" dirty="0"/>
        </a:p>
      </dgm:t>
    </dgm:pt>
    <dgm:pt modelId="{ED205837-17B8-4E9F-9E0C-4AA66348BE8D}" type="parTrans" cxnId="{B87E9788-85C0-4B3A-B9DF-40C713DF2D82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6D5A1172-29EF-4C2D-ADCA-47157A8C661D}" type="sibTrans" cxnId="{B87E9788-85C0-4B3A-B9DF-40C713DF2D82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589A6857-82FE-4EBB-A5D2-024C49F34A41}" type="pres">
      <dgm:prSet presAssocID="{8A42E63C-00B4-4505-9095-D4EB9F840F7D}" presName="Name0" presStyleCnt="0">
        <dgm:presLayoutVars>
          <dgm:dir/>
          <dgm:animLvl val="lvl"/>
          <dgm:resizeHandles val="exact"/>
        </dgm:presLayoutVars>
      </dgm:prSet>
      <dgm:spPr/>
    </dgm:pt>
    <dgm:pt modelId="{DD95C8C7-D31F-4C44-BD3A-7456D62AFCBE}" type="pres">
      <dgm:prSet presAssocID="{04D5F5FD-A731-41D9-B2E5-922B10C7D240}" presName="boxAndChildren" presStyleCnt="0"/>
      <dgm:spPr/>
    </dgm:pt>
    <dgm:pt modelId="{0879D8D4-40DC-46D7-BDB7-C97F1003A08C}" type="pres">
      <dgm:prSet presAssocID="{04D5F5FD-A731-41D9-B2E5-922B10C7D240}" presName="parentTextBox" presStyleLbl="node1" presStyleIdx="0" presStyleCnt="4"/>
      <dgm:spPr/>
      <dgm:t>
        <a:bodyPr/>
        <a:lstStyle/>
        <a:p>
          <a:endParaRPr lang="en-US"/>
        </a:p>
      </dgm:t>
    </dgm:pt>
    <dgm:pt modelId="{CD0194B3-03DE-434A-A64E-9B6B5EA28F0A}" type="pres">
      <dgm:prSet presAssocID="{390D5F91-88EC-40DC-B78D-79AF53A6959F}" presName="sp" presStyleCnt="0"/>
      <dgm:spPr/>
    </dgm:pt>
    <dgm:pt modelId="{5F19F879-7B68-4BD4-AAC5-FF2DCA22AC7F}" type="pres">
      <dgm:prSet presAssocID="{FBAD27A0-7389-4C17-A996-1D02D4250629}" presName="arrowAndChildren" presStyleCnt="0"/>
      <dgm:spPr/>
    </dgm:pt>
    <dgm:pt modelId="{C5C8C417-477B-4ED9-BB03-8EFDE3E46046}" type="pres">
      <dgm:prSet presAssocID="{FBAD27A0-7389-4C17-A996-1D02D4250629}" presName="parentTextArrow" presStyleLbl="node1" presStyleIdx="1" presStyleCnt="4" custLinFactNeighborX="359"/>
      <dgm:spPr/>
      <dgm:t>
        <a:bodyPr/>
        <a:lstStyle/>
        <a:p>
          <a:endParaRPr lang="en-US"/>
        </a:p>
      </dgm:t>
    </dgm:pt>
    <dgm:pt modelId="{59912CFC-CB01-4A72-A7FC-FA89F673BC27}" type="pres">
      <dgm:prSet presAssocID="{9D4983F7-DF60-4DC6-B6F8-9CC7E5C240A4}" presName="sp" presStyleCnt="0"/>
      <dgm:spPr/>
    </dgm:pt>
    <dgm:pt modelId="{BD0EA633-9A57-4E45-8BCD-BB217A61CB94}" type="pres">
      <dgm:prSet presAssocID="{BD01AFF2-F223-4F19-A1E9-ABDBC26F53BA}" presName="arrowAndChildren" presStyleCnt="0"/>
      <dgm:spPr/>
    </dgm:pt>
    <dgm:pt modelId="{E01D404D-8461-46B8-A128-4543BE32FA1D}" type="pres">
      <dgm:prSet presAssocID="{BD01AFF2-F223-4F19-A1E9-ABDBC26F53BA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8659E1E4-4300-40D0-875D-2AF5285726C3}" type="pres">
      <dgm:prSet presAssocID="{2D05E843-A0BB-4A1D-93CF-2137AE67AE67}" presName="sp" presStyleCnt="0"/>
      <dgm:spPr/>
    </dgm:pt>
    <dgm:pt modelId="{5B5C1128-7649-4141-8A1B-3C10A98BC226}" type="pres">
      <dgm:prSet presAssocID="{96A769F7-F60C-4F0A-A49E-FD7631649F82}" presName="arrowAndChildren" presStyleCnt="0"/>
      <dgm:spPr/>
    </dgm:pt>
    <dgm:pt modelId="{DBAD0D20-20BD-4307-A75D-649220CA2EC9}" type="pres">
      <dgm:prSet presAssocID="{96A769F7-F60C-4F0A-A49E-FD7631649F82}" presName="parentTextArrow" presStyleLbl="node1" presStyleIdx="3" presStyleCnt="4" custLinFactNeighborX="-78" custLinFactNeighborY="-8747"/>
      <dgm:spPr/>
      <dgm:t>
        <a:bodyPr/>
        <a:lstStyle/>
        <a:p>
          <a:endParaRPr lang="en-US"/>
        </a:p>
      </dgm:t>
    </dgm:pt>
  </dgm:ptLst>
  <dgm:cxnLst>
    <dgm:cxn modelId="{D25FE1F5-7502-4891-A046-01CF6D005C32}" type="presOf" srcId="{FBAD27A0-7389-4C17-A996-1D02D4250629}" destId="{C5C8C417-477B-4ED9-BB03-8EFDE3E46046}" srcOrd="0" destOrd="0" presId="urn:microsoft.com/office/officeart/2005/8/layout/process4"/>
    <dgm:cxn modelId="{93C03B38-C413-4A49-BADF-20476A1E3085}" srcId="{8A42E63C-00B4-4505-9095-D4EB9F840F7D}" destId="{96A769F7-F60C-4F0A-A49E-FD7631649F82}" srcOrd="0" destOrd="0" parTransId="{563F71AA-6CD9-4603-91B8-BD6FEFD9AE93}" sibTransId="{2D05E843-A0BB-4A1D-93CF-2137AE67AE67}"/>
    <dgm:cxn modelId="{75FD4C2C-0DF0-471F-9E47-FCE5CA35CD13}" type="presOf" srcId="{8A42E63C-00B4-4505-9095-D4EB9F840F7D}" destId="{589A6857-82FE-4EBB-A5D2-024C49F34A41}" srcOrd="0" destOrd="0" presId="urn:microsoft.com/office/officeart/2005/8/layout/process4"/>
    <dgm:cxn modelId="{B87E9788-85C0-4B3A-B9DF-40C713DF2D82}" srcId="{8A42E63C-00B4-4505-9095-D4EB9F840F7D}" destId="{04D5F5FD-A731-41D9-B2E5-922B10C7D240}" srcOrd="3" destOrd="0" parTransId="{ED205837-17B8-4E9F-9E0C-4AA66348BE8D}" sibTransId="{6D5A1172-29EF-4C2D-ADCA-47157A8C661D}"/>
    <dgm:cxn modelId="{A8C4F7E0-9073-41B3-9D45-75491FC30EFC}" srcId="{8A42E63C-00B4-4505-9095-D4EB9F840F7D}" destId="{BD01AFF2-F223-4F19-A1E9-ABDBC26F53BA}" srcOrd="1" destOrd="0" parTransId="{28C07C3F-A793-4FD6-8E9F-D622141FE07D}" sibTransId="{9D4983F7-DF60-4DC6-B6F8-9CC7E5C240A4}"/>
    <dgm:cxn modelId="{9763A76A-294F-435F-9644-2C90EE89F1CB}" srcId="{8A42E63C-00B4-4505-9095-D4EB9F840F7D}" destId="{FBAD27A0-7389-4C17-A996-1D02D4250629}" srcOrd="2" destOrd="0" parTransId="{11BCDD3D-564A-4169-8560-1B8B5932CF5F}" sibTransId="{390D5F91-88EC-40DC-B78D-79AF53A6959F}"/>
    <dgm:cxn modelId="{1F303B51-2063-4776-BB2A-6AA709B579FD}" type="presOf" srcId="{BD01AFF2-F223-4F19-A1E9-ABDBC26F53BA}" destId="{E01D404D-8461-46B8-A128-4543BE32FA1D}" srcOrd="0" destOrd="0" presId="urn:microsoft.com/office/officeart/2005/8/layout/process4"/>
    <dgm:cxn modelId="{E5FF22BC-4357-4CFE-91DC-1B1ABFDB8059}" type="presOf" srcId="{04D5F5FD-A731-41D9-B2E5-922B10C7D240}" destId="{0879D8D4-40DC-46D7-BDB7-C97F1003A08C}" srcOrd="0" destOrd="0" presId="urn:microsoft.com/office/officeart/2005/8/layout/process4"/>
    <dgm:cxn modelId="{C1515A95-2017-4DC6-952E-A2E1DD79F26A}" type="presOf" srcId="{96A769F7-F60C-4F0A-A49E-FD7631649F82}" destId="{DBAD0D20-20BD-4307-A75D-649220CA2EC9}" srcOrd="0" destOrd="0" presId="urn:microsoft.com/office/officeart/2005/8/layout/process4"/>
    <dgm:cxn modelId="{BF7367B7-9D54-496C-B544-01AF5C2486F5}" type="presParOf" srcId="{589A6857-82FE-4EBB-A5D2-024C49F34A41}" destId="{DD95C8C7-D31F-4C44-BD3A-7456D62AFCBE}" srcOrd="0" destOrd="0" presId="urn:microsoft.com/office/officeart/2005/8/layout/process4"/>
    <dgm:cxn modelId="{55C74328-C681-475A-BDAA-DDE31D189A43}" type="presParOf" srcId="{DD95C8C7-D31F-4C44-BD3A-7456D62AFCBE}" destId="{0879D8D4-40DC-46D7-BDB7-C97F1003A08C}" srcOrd="0" destOrd="0" presId="urn:microsoft.com/office/officeart/2005/8/layout/process4"/>
    <dgm:cxn modelId="{4AEB30F3-6F98-4195-B1E3-03B72C8AFB33}" type="presParOf" srcId="{589A6857-82FE-4EBB-A5D2-024C49F34A41}" destId="{CD0194B3-03DE-434A-A64E-9B6B5EA28F0A}" srcOrd="1" destOrd="0" presId="urn:microsoft.com/office/officeart/2005/8/layout/process4"/>
    <dgm:cxn modelId="{F829D7DF-B211-4CC4-B493-ED13E74F9410}" type="presParOf" srcId="{589A6857-82FE-4EBB-A5D2-024C49F34A41}" destId="{5F19F879-7B68-4BD4-AAC5-FF2DCA22AC7F}" srcOrd="2" destOrd="0" presId="urn:microsoft.com/office/officeart/2005/8/layout/process4"/>
    <dgm:cxn modelId="{EC650B94-9AA8-492D-A60F-4C12A387B8E0}" type="presParOf" srcId="{5F19F879-7B68-4BD4-AAC5-FF2DCA22AC7F}" destId="{C5C8C417-477B-4ED9-BB03-8EFDE3E46046}" srcOrd="0" destOrd="0" presId="urn:microsoft.com/office/officeart/2005/8/layout/process4"/>
    <dgm:cxn modelId="{C6859B2C-34C1-42E9-BF49-E47805912C50}" type="presParOf" srcId="{589A6857-82FE-4EBB-A5D2-024C49F34A41}" destId="{59912CFC-CB01-4A72-A7FC-FA89F673BC27}" srcOrd="3" destOrd="0" presId="urn:microsoft.com/office/officeart/2005/8/layout/process4"/>
    <dgm:cxn modelId="{4F9028C4-B6BF-4835-9491-BD7569B5AB0D}" type="presParOf" srcId="{589A6857-82FE-4EBB-A5D2-024C49F34A41}" destId="{BD0EA633-9A57-4E45-8BCD-BB217A61CB94}" srcOrd="4" destOrd="0" presId="urn:microsoft.com/office/officeart/2005/8/layout/process4"/>
    <dgm:cxn modelId="{DC3203EA-FF04-4576-B934-62B6ACC84C50}" type="presParOf" srcId="{BD0EA633-9A57-4E45-8BCD-BB217A61CB94}" destId="{E01D404D-8461-46B8-A128-4543BE32FA1D}" srcOrd="0" destOrd="0" presId="urn:microsoft.com/office/officeart/2005/8/layout/process4"/>
    <dgm:cxn modelId="{64F2FA48-D23E-4853-AA20-B4712C1640FD}" type="presParOf" srcId="{589A6857-82FE-4EBB-A5D2-024C49F34A41}" destId="{8659E1E4-4300-40D0-875D-2AF5285726C3}" srcOrd="5" destOrd="0" presId="urn:microsoft.com/office/officeart/2005/8/layout/process4"/>
    <dgm:cxn modelId="{FDAAFD1E-9F2F-4C2A-B3B1-90BE885A8A6F}" type="presParOf" srcId="{589A6857-82FE-4EBB-A5D2-024C49F34A41}" destId="{5B5C1128-7649-4141-8A1B-3C10A98BC226}" srcOrd="6" destOrd="0" presId="urn:microsoft.com/office/officeart/2005/8/layout/process4"/>
    <dgm:cxn modelId="{25C7F072-FACF-427B-BAFD-D885525D39DF}" type="presParOf" srcId="{5B5C1128-7649-4141-8A1B-3C10A98BC226}" destId="{DBAD0D20-20BD-4307-A75D-649220CA2E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D327A-F4BC-4E31-BE58-1995E1483B22}">
      <dsp:nvSpPr>
        <dsp:cNvPr id="0" name=""/>
        <dsp:cNvSpPr/>
      </dsp:nvSpPr>
      <dsp:spPr>
        <a:xfrm>
          <a:off x="0" y="4160203"/>
          <a:ext cx="4163947" cy="65706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Final DEM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4160203"/>
        <a:ext cx="4163947" cy="657064"/>
      </dsp:txXfrm>
    </dsp:sp>
    <dsp:sp modelId="{605D0472-3FC1-4010-9BB9-DA8177BA0626}">
      <dsp:nvSpPr>
        <dsp:cNvPr id="0" name=""/>
        <dsp:cNvSpPr/>
      </dsp:nvSpPr>
      <dsp:spPr>
        <a:xfrm rot="10800000">
          <a:off x="0" y="2922992"/>
          <a:ext cx="4163947" cy="1253582"/>
        </a:xfrm>
        <a:prstGeom prst="upArrowCallout">
          <a:avLst/>
        </a:prstGeom>
        <a:gradFill rotWithShape="0">
          <a:gsLst>
            <a:gs pos="0">
              <a:schemeClr val="accent2">
                <a:shade val="50000"/>
                <a:hueOff val="-295587"/>
                <a:satOff val="3892"/>
                <a:lumOff val="2330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95587"/>
                <a:satOff val="3892"/>
                <a:lumOff val="233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solidFill>
                <a:schemeClr val="tx1"/>
              </a:solidFill>
            </a:rPr>
            <a:t>Filling in sinks using ArcGIS 10.8 Filling Tool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0" y="2922992"/>
        <a:ext cx="4163947" cy="814540"/>
      </dsp:txXfrm>
    </dsp:sp>
    <dsp:sp modelId="{A357F7B1-E373-4F70-8EBF-79082F60187A}">
      <dsp:nvSpPr>
        <dsp:cNvPr id="0" name=""/>
        <dsp:cNvSpPr/>
      </dsp:nvSpPr>
      <dsp:spPr>
        <a:xfrm rot="10800000">
          <a:off x="0" y="1662448"/>
          <a:ext cx="4163947" cy="1276916"/>
        </a:xfrm>
        <a:prstGeom prst="upArrowCallout">
          <a:avLst/>
        </a:prstGeom>
        <a:gradFill rotWithShape="0">
          <a:gsLst>
            <a:gs pos="0">
              <a:schemeClr val="accent2">
                <a:shade val="50000"/>
                <a:hueOff val="-591173"/>
                <a:satOff val="7783"/>
                <a:lumOff val="466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591173"/>
                <a:satOff val="7783"/>
                <a:lumOff val="46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solidFill>
                <a:schemeClr val="tx1"/>
              </a:solidFill>
            </a:rPr>
            <a:t>Processing the DEM using ArcGIS 10.8 clipping tool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0" y="1662448"/>
        <a:ext cx="4163947" cy="829702"/>
      </dsp:txXfrm>
    </dsp:sp>
    <dsp:sp modelId="{2D362538-08C9-46DD-8316-2F23343CEFAC}">
      <dsp:nvSpPr>
        <dsp:cNvPr id="0" name=""/>
        <dsp:cNvSpPr/>
      </dsp:nvSpPr>
      <dsp:spPr>
        <a:xfrm rot="10800000">
          <a:off x="0" y="0"/>
          <a:ext cx="4163947" cy="1678650"/>
        </a:xfrm>
        <a:prstGeom prst="upArrowCallout">
          <a:avLst/>
        </a:prstGeom>
        <a:gradFill rotWithShape="0">
          <a:gsLst>
            <a:gs pos="0">
              <a:schemeClr val="accent2">
                <a:shade val="50000"/>
                <a:hueOff val="-295587"/>
                <a:satOff val="3892"/>
                <a:lumOff val="2330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95587"/>
                <a:satOff val="3892"/>
                <a:lumOff val="233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>
              <a:solidFill>
                <a:schemeClr val="tx1"/>
              </a:solidFill>
            </a:rPr>
            <a:t>Obtaining the relevant 30m x 30m DEM [United States Geological Survey (USGS)]</a:t>
          </a:r>
          <a:endParaRPr lang="en-US" sz="2200" kern="1200" dirty="0">
            <a:solidFill>
              <a:schemeClr val="tx1"/>
            </a:solidFill>
          </a:endParaRPr>
        </a:p>
      </dsp:txBody>
      <dsp:txXfrm rot="10800000">
        <a:off x="0" y="0"/>
        <a:ext cx="4163947" cy="1090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9D8D4-40DC-46D7-BDB7-C97F1003A08C}">
      <dsp:nvSpPr>
        <dsp:cNvPr id="0" name=""/>
        <dsp:cNvSpPr/>
      </dsp:nvSpPr>
      <dsp:spPr>
        <a:xfrm>
          <a:off x="0" y="4277526"/>
          <a:ext cx="4635317" cy="93581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 factor map</a:t>
          </a:r>
          <a:endParaRPr lang="en-US" sz="2200" kern="1200" dirty="0"/>
        </a:p>
      </dsp:txBody>
      <dsp:txXfrm>
        <a:off x="0" y="4277526"/>
        <a:ext cx="4635317" cy="935818"/>
      </dsp:txXfrm>
    </dsp:sp>
    <dsp:sp modelId="{C5C8C417-477B-4ED9-BB03-8EFDE3E46046}">
      <dsp:nvSpPr>
        <dsp:cNvPr id="0" name=""/>
        <dsp:cNvSpPr/>
      </dsp:nvSpPr>
      <dsp:spPr>
        <a:xfrm rot="10800000">
          <a:off x="0" y="2852275"/>
          <a:ext cx="4635317" cy="1439288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Conversion of MAR into R factor map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R=(972.75 + 9.95 x </a:t>
          </a:r>
          <a:r>
            <a:rPr lang="en-US" sz="2200" i="1" kern="1200" dirty="0" smtClean="0"/>
            <a:t>MAR</a:t>
          </a:r>
          <a:r>
            <a:rPr lang="en-US" sz="2200" kern="1200" dirty="0" smtClean="0"/>
            <a:t>)/100</a:t>
          </a:r>
          <a:endParaRPr lang="en-US" sz="2200" kern="1200" dirty="0"/>
        </a:p>
      </dsp:txBody>
      <dsp:txXfrm rot="10800000">
        <a:off x="0" y="2852275"/>
        <a:ext cx="4635317" cy="935206"/>
      </dsp:txXfrm>
    </dsp:sp>
    <dsp:sp modelId="{E01D404D-8461-46B8-A128-4543BE32FA1D}">
      <dsp:nvSpPr>
        <dsp:cNvPr id="0" name=""/>
        <dsp:cNvSpPr/>
      </dsp:nvSpPr>
      <dsp:spPr>
        <a:xfrm rot="10800000">
          <a:off x="0" y="1427024"/>
          <a:ext cx="4635317" cy="1439288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Preparing Mean Annual Rainfall (MAR) map using ArcGIS 10.8 IDW interpolation tool</a:t>
          </a:r>
          <a:endParaRPr lang="en-US" sz="2200" kern="1200" dirty="0"/>
        </a:p>
      </dsp:txBody>
      <dsp:txXfrm rot="10800000">
        <a:off x="0" y="1427024"/>
        <a:ext cx="4635317" cy="935206"/>
      </dsp:txXfrm>
    </dsp:sp>
    <dsp:sp modelId="{DBAD0D20-20BD-4307-A75D-649220CA2EC9}">
      <dsp:nvSpPr>
        <dsp:cNvPr id="0" name=""/>
        <dsp:cNvSpPr/>
      </dsp:nvSpPr>
      <dsp:spPr>
        <a:xfrm rot="10800000">
          <a:off x="0" y="0"/>
          <a:ext cx="4635317" cy="1439288"/>
        </a:xfrm>
        <a:prstGeom prst="upArrowCallou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Collecting monthly rainfall data (2001-2021/2040-2069/2070-2099)</a:t>
          </a:r>
          <a:endParaRPr lang="en-US" sz="2200" kern="1200" dirty="0"/>
        </a:p>
      </dsp:txBody>
      <dsp:txXfrm rot="10800000">
        <a:off x="0" y="0"/>
        <a:ext cx="4635317" cy="935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/>
          <p:nvPr/>
        </p:nvSpPr>
        <p:spPr>
          <a:xfrm>
            <a:off x="0" y="6478651"/>
            <a:ext cx="12192000" cy="374433"/>
          </a:xfrm>
          <a:prstGeom prst="rect">
            <a:avLst/>
          </a:pr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2290916" y="51117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1057656" y="178904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504196" y="647784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Agricultural Sciences Undergraduate Research Symposium 2023 </a:t>
            </a:r>
            <a:endParaRPr lang="en-US" dirty="0"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802" y="267022"/>
            <a:ext cx="1781744" cy="901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/>
          <p:nvPr/>
        </p:nvSpPr>
        <p:spPr>
          <a:xfrm>
            <a:off x="0" y="6478651"/>
            <a:ext cx="12192000" cy="374433"/>
          </a:xfrm>
          <a:prstGeom prst="rect">
            <a:avLst/>
          </a:pr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Google Shape;46;p14"/>
          <p:cNvSpPr txBox="1"/>
          <p:nvPr userDrawn="1"/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Agricultural Sciences Undergraduate Research Symposium </a:t>
            </a:r>
            <a:r>
              <a:rPr lang="en-US" sz="1400" b="0" i="0" u="none" strike="noStrike" cap="none" dirty="0" smtClean="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2023 </a:t>
            </a:r>
            <a:endParaRPr sz="1400" b="0" i="0" u="none" strike="noStrike" cap="none" dirty="0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4"/>
          <p:cNvSpPr/>
          <p:nvPr/>
        </p:nvSpPr>
        <p:spPr>
          <a:xfrm>
            <a:off x="0" y="6478651"/>
            <a:ext cx="12192000" cy="374433"/>
          </a:xfrm>
          <a:prstGeom prst="rect">
            <a:avLst/>
          </a:prstGeom>
          <a:gradFill>
            <a:gsLst>
              <a:gs pos="0">
                <a:srgbClr val="008080"/>
              </a:gs>
              <a:gs pos="10000">
                <a:srgbClr val="008080"/>
              </a:gs>
              <a:gs pos="35000">
                <a:srgbClr val="FFCC66"/>
              </a:gs>
              <a:gs pos="50000">
                <a:srgbClr val="FFD4B1"/>
              </a:gs>
              <a:gs pos="65000">
                <a:srgbClr val="FFCC66"/>
              </a:gs>
              <a:gs pos="93000">
                <a:srgbClr val="006666"/>
              </a:gs>
              <a:gs pos="100000">
                <a:srgbClr val="00666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Agricultural Sciences Undergraduate Research Symposium </a:t>
            </a:r>
            <a:r>
              <a:rPr lang="en-US" sz="1400" b="0" i="0" u="none" strike="noStrike" cap="none" dirty="0" smtClean="0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rPr>
              <a:t>2023 </a:t>
            </a:r>
            <a:endParaRPr sz="1400" b="0" i="0" u="none" strike="noStrike" cap="none" dirty="0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9">
              <a:schemeClr val="accent6">
                <a:lumMod val="60000"/>
                <a:lumOff val="40000"/>
              </a:schemeClr>
            </a:gs>
            <a:gs pos="22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4716/ijtech.v4i2.1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07/s42452-020-03926-1" TargetMode="External"/><Relationship Id="rId5" Type="http://schemas.openxmlformats.org/officeDocument/2006/relationships/hyperlink" Target="https://doi.org/10.1007/s40808-020-00944-1" TargetMode="External"/><Relationship Id="rId4" Type="http://schemas.openxmlformats.org/officeDocument/2006/relationships/hyperlink" Target="https://doi.org/10.1007/s40808-021-01082-y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5" name="Google Shape;51;p1"/>
          <p:cNvSpPr txBox="1">
            <a:spLocks/>
          </p:cNvSpPr>
          <p:nvPr/>
        </p:nvSpPr>
        <p:spPr>
          <a:xfrm>
            <a:off x="1454829" y="1720651"/>
            <a:ext cx="9282340" cy="150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/>
              <a:t>Assessing Soil Erosion and Carbon Storage in Agricultural Soils: A Case Study in Ceylon Orchard Agro (</a:t>
            </a:r>
            <a:r>
              <a:rPr lang="en-US" dirty="0" err="1" smtClean="0"/>
              <a:t>Pvt</a:t>
            </a:r>
            <a:r>
              <a:rPr lang="en-US" dirty="0" smtClean="0"/>
              <a:t>) Ltd.</a:t>
            </a:r>
            <a:endParaRPr lang="en-US" dirty="0"/>
          </a:p>
        </p:txBody>
      </p:sp>
      <p:sp>
        <p:nvSpPr>
          <p:cNvPr id="8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408545" y="3916219"/>
            <a:ext cx="937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/>
              <a:t>Pinsara.W.P.S</a:t>
            </a:r>
            <a:r>
              <a:rPr lang="en-US" sz="1800" b="1" u="sng" baseline="30000" dirty="0"/>
              <a:t>1</a:t>
            </a:r>
            <a:r>
              <a:rPr lang="en-US" sz="1800" b="1" dirty="0"/>
              <a:t>, Asha S. Karunaratne</a:t>
            </a:r>
            <a:r>
              <a:rPr lang="en-US" sz="1800" b="1" baseline="30000" dirty="0"/>
              <a:t>1</a:t>
            </a:r>
            <a:r>
              <a:rPr lang="en-US" sz="1800" b="1" dirty="0"/>
              <a:t>, </a:t>
            </a:r>
            <a:r>
              <a:rPr lang="en-US" sz="1800" b="1" dirty="0" err="1"/>
              <a:t>Eranga</a:t>
            </a:r>
            <a:r>
              <a:rPr lang="en-US" sz="1800" b="1" dirty="0"/>
              <a:t> M. </a:t>
            </a:r>
            <a:r>
              <a:rPr lang="en-US" sz="1800" b="1" dirty="0" smtClean="0"/>
              <a:t>Wimalasiri</a:t>
            </a:r>
            <a:r>
              <a:rPr lang="en-US" sz="1800" b="1" baseline="30000" dirty="0" smtClean="0"/>
              <a:t>1</a:t>
            </a:r>
          </a:p>
          <a:p>
            <a:pPr algn="ctr"/>
            <a:endParaRPr lang="en-US" sz="1800" b="1" dirty="0"/>
          </a:p>
          <a:p>
            <a:pPr algn="ctr"/>
            <a:r>
              <a:rPr lang="en-US" sz="1800" baseline="30000" dirty="0"/>
              <a:t>1</a:t>
            </a:r>
            <a:r>
              <a:rPr lang="en-US" sz="1800" dirty="0"/>
              <a:t>Department of Export Agriculture, Faculty of Agricultural Sciences,</a:t>
            </a:r>
          </a:p>
          <a:p>
            <a:pPr algn="ctr"/>
            <a:r>
              <a:rPr lang="en-US" sz="1800" dirty="0" err="1"/>
              <a:t>Sabaragamuwa</a:t>
            </a:r>
            <a:r>
              <a:rPr lang="en-US" sz="1800" dirty="0"/>
              <a:t> University of Sri </a:t>
            </a:r>
            <a:r>
              <a:rPr lang="en-US" sz="1800" dirty="0" smtClean="0"/>
              <a:t>Lanka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68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48" y="173063"/>
            <a:ext cx="9282340" cy="1179513"/>
          </a:xfrm>
        </p:spPr>
        <p:txBody>
          <a:bodyPr/>
          <a:lstStyle/>
          <a:p>
            <a:r>
              <a:rPr lang="en-US" dirty="0"/>
              <a:t>1. Digital Elevation Model (DEM)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b="2590"/>
          <a:stretch/>
        </p:blipFill>
        <p:spPr>
          <a:xfrm>
            <a:off x="5341457" y="1464622"/>
            <a:ext cx="6292705" cy="4334013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2898596-A2C9-D74D-3A6B-BD695EE89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647014"/>
              </p:ext>
            </p:extLst>
          </p:nvPr>
        </p:nvGraphicFramePr>
        <p:xfrm>
          <a:off x="572075" y="1562100"/>
          <a:ext cx="4163947" cy="481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7" name="Google Shape;208;p9"/>
          <p:cNvSpPr/>
          <p:nvPr/>
        </p:nvSpPr>
        <p:spPr>
          <a:xfrm>
            <a:off x="5861997" y="5775460"/>
            <a:ext cx="55348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Figure: DEM of study area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0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680" y="121669"/>
            <a:ext cx="9282340" cy="1179513"/>
          </a:xfrm>
        </p:spPr>
        <p:txBody>
          <a:bodyPr/>
          <a:lstStyle/>
          <a:p>
            <a:r>
              <a:rPr lang="en-US" dirty="0"/>
              <a:t>2. Rainfall </a:t>
            </a:r>
            <a:r>
              <a:rPr lang="en-US" dirty="0" err="1"/>
              <a:t>Erosivity</a:t>
            </a:r>
            <a:r>
              <a:rPr lang="en-US" dirty="0"/>
              <a:t> (R)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 b="6944"/>
          <a:stretch/>
        </p:blipFill>
        <p:spPr>
          <a:xfrm>
            <a:off x="1197925" y="1231084"/>
            <a:ext cx="3706250" cy="2307771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 b="6419"/>
          <a:stretch/>
        </p:blipFill>
        <p:spPr>
          <a:xfrm>
            <a:off x="44113" y="3754322"/>
            <a:ext cx="3706250" cy="2438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4" b="6419"/>
          <a:stretch/>
        </p:blipFill>
        <p:spPr>
          <a:xfrm>
            <a:off x="3672449" y="3783352"/>
            <a:ext cx="3706250" cy="24093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94F6C2-AA68-8EFA-10A2-10BB00588C69}"/>
              </a:ext>
            </a:extLst>
          </p:cNvPr>
          <p:cNvSpPr/>
          <p:nvPr/>
        </p:nvSpPr>
        <p:spPr>
          <a:xfrm>
            <a:off x="335559" y="3414030"/>
            <a:ext cx="5430981" cy="490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Figure: </a:t>
            </a:r>
            <a:r>
              <a:rPr lang="en-US" dirty="0" smtClean="0"/>
              <a:t>R </a:t>
            </a:r>
            <a:r>
              <a:rPr lang="en-US" dirty="0"/>
              <a:t>factor </a:t>
            </a:r>
            <a:r>
              <a:rPr lang="en-US" dirty="0" smtClean="0"/>
              <a:t>map </a:t>
            </a:r>
            <a:r>
              <a:rPr lang="en-US" dirty="0"/>
              <a:t>for </a:t>
            </a:r>
            <a:r>
              <a:rPr lang="en-US" dirty="0" smtClean="0"/>
              <a:t>2001-2021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4F6C2-AA68-8EFA-10A2-10BB00588C69}"/>
              </a:ext>
            </a:extLst>
          </p:cNvPr>
          <p:cNvSpPr/>
          <p:nvPr/>
        </p:nvSpPr>
        <p:spPr>
          <a:xfrm>
            <a:off x="-421999" y="6009205"/>
            <a:ext cx="4786256" cy="495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Figure: </a:t>
            </a:r>
            <a:r>
              <a:rPr lang="en-US" dirty="0" smtClean="0"/>
              <a:t>R </a:t>
            </a:r>
            <a:r>
              <a:rPr lang="en-US" dirty="0"/>
              <a:t>factor map </a:t>
            </a:r>
            <a:r>
              <a:rPr lang="en-US" dirty="0" smtClean="0"/>
              <a:t>for 2040-2069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94F6C2-AA68-8EFA-10A2-10BB00588C69}"/>
              </a:ext>
            </a:extLst>
          </p:cNvPr>
          <p:cNvSpPr/>
          <p:nvPr/>
        </p:nvSpPr>
        <p:spPr>
          <a:xfrm>
            <a:off x="3907381" y="6056696"/>
            <a:ext cx="3634370" cy="490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Figure: R </a:t>
            </a:r>
            <a:r>
              <a:rPr lang="en-US" dirty="0"/>
              <a:t>factor map </a:t>
            </a:r>
            <a:r>
              <a:rPr lang="en-US" dirty="0" smtClean="0"/>
              <a:t>for 2070-2099</a:t>
            </a:r>
            <a:endParaRPr lang="en-US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5334860E-9EC5-80CA-ADE3-87D12247A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796679"/>
              </p:ext>
            </p:extLst>
          </p:nvPr>
        </p:nvGraphicFramePr>
        <p:xfrm>
          <a:off x="7541751" y="1175793"/>
          <a:ext cx="4635317" cy="521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5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916" y="286801"/>
            <a:ext cx="9282340" cy="1179513"/>
          </a:xfrm>
        </p:spPr>
        <p:txBody>
          <a:bodyPr/>
          <a:lstStyle/>
          <a:p>
            <a:r>
              <a:rPr lang="en-US" dirty="0"/>
              <a:t>3. Soil </a:t>
            </a:r>
            <a:r>
              <a:rPr lang="en-US" dirty="0" err="1"/>
              <a:t>Erodibility</a:t>
            </a:r>
            <a:r>
              <a:rPr lang="en-US" dirty="0"/>
              <a:t> (K)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590E9-EB8E-C441-F530-8892F8C9528E}"/>
              </a:ext>
            </a:extLst>
          </p:cNvPr>
          <p:cNvSpPr txBox="1"/>
          <p:nvPr/>
        </p:nvSpPr>
        <p:spPr>
          <a:xfrm>
            <a:off x="9144386" y="5370855"/>
            <a:ext cx="2745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Source: Piyathilaka </a:t>
            </a:r>
            <a:r>
              <a:rPr lang="en-US" sz="1600" i="1" dirty="0"/>
              <a:t>et al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40371D35-7AB9-E2F5-88D4-5739D02C7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70804"/>
              </p:ext>
            </p:extLst>
          </p:nvPr>
        </p:nvGraphicFramePr>
        <p:xfrm>
          <a:off x="4641561" y="1777910"/>
          <a:ext cx="7324376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5612">
                  <a:extLst>
                    <a:ext uri="{9D8B030D-6E8A-4147-A177-3AD203B41FA5}">
                      <a16:colId xmlns:a16="http://schemas.microsoft.com/office/drawing/2014/main" val="2207106480"/>
                    </a:ext>
                  </a:extLst>
                </a:gridCol>
                <a:gridCol w="1288764">
                  <a:extLst>
                    <a:ext uri="{9D8B030D-6E8A-4147-A177-3AD203B41FA5}">
                      <a16:colId xmlns:a16="http://schemas.microsoft.com/office/drawing/2014/main" val="3006119751"/>
                    </a:ext>
                  </a:extLst>
                </a:gridCol>
              </a:tblGrid>
              <a:tr h="44142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Soil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K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733193"/>
                  </a:ext>
                </a:extLst>
              </a:tr>
              <a:tr h="2736832">
                <a:tc>
                  <a:txBody>
                    <a:bodyPr/>
                    <a:lstStyle/>
                    <a:p>
                      <a:r>
                        <a:rPr lang="en-US" sz="2000" dirty="0"/>
                        <a:t>Alluvial</a:t>
                      </a:r>
                    </a:p>
                    <a:p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Red yellow podzolic soil</a:t>
                      </a:r>
                    </a:p>
                    <a:p>
                      <a:r>
                        <a:rPr lang="en-US" sz="2000" dirty="0"/>
                        <a:t>Red yellow podzolic soils and mountain regosols </a:t>
                      </a:r>
                    </a:p>
                    <a:p>
                      <a:r>
                        <a:rPr lang="en-US" sz="2000" dirty="0"/>
                        <a:t>Reddish brown earths and low humic gley soils </a:t>
                      </a:r>
                    </a:p>
                    <a:p>
                      <a:r>
                        <a:rPr lang="en-US" sz="2000" dirty="0"/>
                        <a:t>Reddish brown earths and immature brown loams </a:t>
                      </a:r>
                    </a:p>
                    <a:p>
                      <a:r>
                        <a:rPr lang="en-US" sz="2000" dirty="0"/>
                        <a:t>Reddish brown earths with non-calcic brown </a:t>
                      </a:r>
                    </a:p>
                    <a:p>
                      <a:r>
                        <a:rPr lang="en-US" sz="2000" dirty="0"/>
                        <a:t>Reddish brown earths and solodize solonetz </a:t>
                      </a:r>
                    </a:p>
                    <a:p>
                      <a:r>
                        <a:rPr lang="en-US" sz="2000" dirty="0"/>
                        <a:t>Steep rockland and lithosols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0.31</a:t>
                      </a:r>
                    </a:p>
                    <a:p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0.22</a:t>
                      </a:r>
                    </a:p>
                    <a:p>
                      <a:r>
                        <a:rPr lang="en-US" sz="2000" dirty="0" smtClean="0"/>
                        <a:t>0.22</a:t>
                      </a:r>
                    </a:p>
                    <a:p>
                      <a:r>
                        <a:rPr lang="en-US" sz="2000" dirty="0" smtClean="0"/>
                        <a:t>0.19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0.30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0.25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764012"/>
                  </a:ext>
                </a:extLst>
              </a:tr>
            </a:tbl>
          </a:graphicData>
        </a:graphic>
      </p:graphicFrame>
      <p:sp>
        <p:nvSpPr>
          <p:cNvPr id="8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grpSp>
        <p:nvGrpSpPr>
          <p:cNvPr id="10" name="Google Shape;236;p11"/>
          <p:cNvGrpSpPr/>
          <p:nvPr/>
        </p:nvGrpSpPr>
        <p:grpSpPr>
          <a:xfrm>
            <a:off x="838199" y="1467976"/>
            <a:ext cx="3590925" cy="4886711"/>
            <a:chOff x="0" y="1662"/>
            <a:chExt cx="3590925" cy="4886711"/>
          </a:xfrm>
        </p:grpSpPr>
        <p:sp>
          <p:nvSpPr>
            <p:cNvPr id="11" name="Google Shape;237;p11"/>
            <p:cNvSpPr/>
            <p:nvPr/>
          </p:nvSpPr>
          <p:spPr>
            <a:xfrm>
              <a:off x="0" y="4010889"/>
              <a:ext cx="3590925" cy="877484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;p11"/>
            <p:cNvSpPr txBox="1"/>
            <p:nvPr/>
          </p:nvSpPr>
          <p:spPr>
            <a:xfrm>
              <a:off x="0" y="4010889"/>
              <a:ext cx="3590925" cy="877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 factor map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39;p11"/>
            <p:cNvSpPr/>
            <p:nvPr/>
          </p:nvSpPr>
          <p:spPr>
            <a:xfrm rot="10800000">
              <a:off x="0" y="2674480"/>
              <a:ext cx="3590925" cy="134957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D58870"/>
                </a:gs>
                <a:gs pos="50000">
                  <a:srgbClr val="D57755"/>
                </a:gs>
                <a:gs pos="100000">
                  <a:srgbClr val="C2654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0;p11"/>
            <p:cNvSpPr txBox="1"/>
            <p:nvPr/>
          </p:nvSpPr>
          <p:spPr>
            <a:xfrm>
              <a:off x="0" y="2674480"/>
              <a:ext cx="3590925" cy="876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Conversion of polygon map into raster map using ArcGIS 10.8 polygon to raster tool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;p11"/>
            <p:cNvSpPr/>
            <p:nvPr/>
          </p:nvSpPr>
          <p:spPr>
            <a:xfrm rot="10800000">
              <a:off x="0" y="1338071"/>
              <a:ext cx="3590925" cy="134957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BF948F"/>
                </a:gs>
                <a:gs pos="50000">
                  <a:srgbClr val="BA857E"/>
                </a:gs>
                <a:gs pos="100000">
                  <a:srgbClr val="A7746B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;p11"/>
            <p:cNvSpPr txBox="1"/>
            <p:nvPr/>
          </p:nvSpPr>
          <p:spPr>
            <a:xfrm>
              <a:off x="0" y="1338071"/>
              <a:ext cx="3590925" cy="876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Clipping study area using ArcGIS 10.8 Clipping Tool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3;p11"/>
            <p:cNvSpPr/>
            <p:nvPr/>
          </p:nvSpPr>
          <p:spPr>
            <a:xfrm rot="10800000">
              <a:off x="0" y="1662"/>
              <a:ext cx="3590925" cy="134957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AEAEAE"/>
                </a:gs>
                <a:gs pos="50000">
                  <a:srgbClr val="A4A4A4"/>
                </a:gs>
                <a:gs pos="100000">
                  <a:srgbClr val="90909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4;p11"/>
            <p:cNvSpPr txBox="1"/>
            <p:nvPr/>
          </p:nvSpPr>
          <p:spPr>
            <a:xfrm>
              <a:off x="0" y="1662"/>
              <a:ext cx="3590925" cy="876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Obtaining soil map of the Sri Lanka</a:t>
              </a: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Google Shape;24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03715" y="5134459"/>
            <a:ext cx="1234030" cy="1211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4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735" y="211010"/>
            <a:ext cx="9282340" cy="1179513"/>
          </a:xfrm>
        </p:spPr>
        <p:txBody>
          <a:bodyPr/>
          <a:lstStyle/>
          <a:p>
            <a:r>
              <a:rPr lang="en-US" dirty="0"/>
              <a:t>4. Land Use Land Cover (LULC)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5527" r="3671"/>
          <a:stretch/>
        </p:blipFill>
        <p:spPr>
          <a:xfrm>
            <a:off x="5541818" y="1438438"/>
            <a:ext cx="6650182" cy="50049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C98E6C-B5AC-DC74-098E-12E9CC47A818}"/>
              </a:ext>
            </a:extLst>
          </p:cNvPr>
          <p:cNvSpPr/>
          <p:nvPr/>
        </p:nvSpPr>
        <p:spPr>
          <a:xfrm>
            <a:off x="6190683" y="6137449"/>
            <a:ext cx="553489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Figure: </a:t>
            </a:r>
            <a:r>
              <a:rPr lang="en-US" sz="1600" dirty="0">
                <a:solidFill>
                  <a:schemeClr val="tx1"/>
                </a:solidFill>
              </a:rPr>
              <a:t>LULC map of study area</a:t>
            </a:r>
          </a:p>
        </p:txBody>
      </p:sp>
      <p:sp>
        <p:nvSpPr>
          <p:cNvPr id="8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grpSp>
        <p:nvGrpSpPr>
          <p:cNvPr id="9" name="Google Shape;255;p12"/>
          <p:cNvGrpSpPr/>
          <p:nvPr/>
        </p:nvGrpSpPr>
        <p:grpSpPr>
          <a:xfrm>
            <a:off x="635044" y="1399673"/>
            <a:ext cx="4698956" cy="4969596"/>
            <a:chOff x="0" y="1769"/>
            <a:chExt cx="4698956" cy="5200059"/>
          </a:xfrm>
        </p:grpSpPr>
        <p:sp>
          <p:nvSpPr>
            <p:cNvPr id="10" name="Google Shape;256;p12"/>
            <p:cNvSpPr/>
            <p:nvPr/>
          </p:nvSpPr>
          <p:spPr>
            <a:xfrm>
              <a:off x="0" y="4268077"/>
              <a:ext cx="4698956" cy="933751"/>
            </a:xfrm>
            <a:prstGeom prst="rect">
              <a:avLst/>
            </a:prstGeom>
            <a:gradFill>
              <a:gsLst>
                <a:gs pos="0">
                  <a:srgbClr val="76A85B"/>
                </a:gs>
                <a:gs pos="50000">
                  <a:srgbClr val="63A03A"/>
                </a:gs>
                <a:gs pos="100000">
                  <a:srgbClr val="56912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7;p12"/>
            <p:cNvSpPr txBox="1"/>
            <p:nvPr/>
          </p:nvSpPr>
          <p:spPr>
            <a:xfrm>
              <a:off x="0" y="4268077"/>
              <a:ext cx="4698956" cy="933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LULC map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58;p12"/>
            <p:cNvSpPr/>
            <p:nvPr/>
          </p:nvSpPr>
          <p:spPr>
            <a:xfrm rot="10800000">
              <a:off x="0" y="2845974"/>
              <a:ext cx="4698956" cy="143610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87BA6B"/>
                </a:gs>
                <a:gs pos="50000">
                  <a:srgbClr val="77B751"/>
                </a:gs>
                <a:gs pos="100000">
                  <a:srgbClr val="67A742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;p12"/>
            <p:cNvSpPr txBox="1"/>
            <p:nvPr/>
          </p:nvSpPr>
          <p:spPr>
            <a:xfrm>
              <a:off x="0" y="2845974"/>
              <a:ext cx="4698956" cy="933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Conversion of the polygon map into raster map using Feature of Polygon to Raster tool in ArcGIS 10.8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60;p12"/>
            <p:cNvSpPr/>
            <p:nvPr/>
          </p:nvSpPr>
          <p:spPr>
            <a:xfrm rot="10800000">
              <a:off x="0" y="1423871"/>
              <a:ext cx="4698956" cy="143610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9DC48A"/>
                </a:gs>
                <a:gs pos="50000">
                  <a:srgbClr val="91BF77"/>
                </a:gs>
                <a:gs pos="100000">
                  <a:srgbClr val="7EAC6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1;p12"/>
            <p:cNvSpPr txBox="1"/>
            <p:nvPr/>
          </p:nvSpPr>
          <p:spPr>
            <a:xfrm>
              <a:off x="0" y="1423871"/>
              <a:ext cx="4698956" cy="933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Editing Attribute table with LU description and LU code corresponding the biophysical table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62;p12"/>
            <p:cNvSpPr/>
            <p:nvPr/>
          </p:nvSpPr>
          <p:spPr>
            <a:xfrm rot="10800000">
              <a:off x="0" y="1769"/>
              <a:ext cx="4698956" cy="143610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B4CFA8"/>
                </a:gs>
                <a:gs pos="50000">
                  <a:srgbClr val="AACB9B"/>
                </a:gs>
                <a:gs pos="100000">
                  <a:srgbClr val="95B585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3;p12"/>
            <p:cNvSpPr txBox="1"/>
            <p:nvPr/>
          </p:nvSpPr>
          <p:spPr>
            <a:xfrm>
              <a:off x="0" y="1769"/>
              <a:ext cx="4698956" cy="933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Obtaining the Land Use/Land Cover (LULC) map for the study area</a:t>
              </a:r>
              <a:endParaRPr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0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298" y="317144"/>
            <a:ext cx="9282340" cy="1179513"/>
          </a:xfrm>
        </p:spPr>
        <p:txBody>
          <a:bodyPr/>
          <a:lstStyle/>
          <a:p>
            <a:r>
              <a:rPr lang="en-US" dirty="0"/>
              <a:t>5. Biophysical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5527" r="3671"/>
          <a:stretch/>
        </p:blipFill>
        <p:spPr>
          <a:xfrm>
            <a:off x="5334000" y="1469350"/>
            <a:ext cx="6534150" cy="488699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98304"/>
              </p:ext>
            </p:extLst>
          </p:nvPr>
        </p:nvGraphicFramePr>
        <p:xfrm>
          <a:off x="838199" y="1582616"/>
          <a:ext cx="4393223" cy="4471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5987">
                  <a:extLst>
                    <a:ext uri="{9D8B030D-6E8A-4147-A177-3AD203B41FA5}">
                      <a16:colId xmlns:a16="http://schemas.microsoft.com/office/drawing/2014/main" val="3720464683"/>
                    </a:ext>
                  </a:extLst>
                </a:gridCol>
                <a:gridCol w="1238618">
                  <a:extLst>
                    <a:ext uri="{9D8B030D-6E8A-4147-A177-3AD203B41FA5}">
                      <a16:colId xmlns:a16="http://schemas.microsoft.com/office/drawing/2014/main" val="40230920"/>
                    </a:ext>
                  </a:extLst>
                </a:gridCol>
                <a:gridCol w="1238618">
                  <a:extLst>
                    <a:ext uri="{9D8B030D-6E8A-4147-A177-3AD203B41FA5}">
                      <a16:colId xmlns:a16="http://schemas.microsoft.com/office/drawing/2014/main" val="2512680377"/>
                    </a:ext>
                  </a:extLst>
                </a:gridCol>
              </a:tblGrid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LULC_NAME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usle_c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usle_p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5020486"/>
                  </a:ext>
                </a:extLst>
              </a:tr>
              <a:tr h="36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cinnamon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8938851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oil palm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496949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Cardamom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23116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cycle path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8422835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353278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ditch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557938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cycle path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7529599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wire fence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9241210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Building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5245028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Water tank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3180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2774366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Culvert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3164018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Electricity point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838523"/>
                  </a:ext>
                </a:extLst>
              </a:tr>
              <a:tr h="291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Masonry drain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19907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FC98E6C-B5AC-DC74-098E-12E9CC47A818}"/>
              </a:ext>
            </a:extLst>
          </p:cNvPr>
          <p:cNvSpPr/>
          <p:nvPr/>
        </p:nvSpPr>
        <p:spPr>
          <a:xfrm>
            <a:off x="6190683" y="6137449"/>
            <a:ext cx="553489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Figure: </a:t>
            </a:r>
            <a:r>
              <a:rPr lang="en-US" sz="1600" dirty="0">
                <a:solidFill>
                  <a:schemeClr val="tx1"/>
                </a:solidFill>
              </a:rPr>
              <a:t>LULC map of study area</a:t>
            </a:r>
          </a:p>
        </p:txBody>
      </p:sp>
      <p:sp>
        <p:nvSpPr>
          <p:cNvPr id="8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67436" y="1386644"/>
            <a:ext cx="10265228" cy="404949"/>
          </a:xfrm>
          <a:prstGeom prst="rect">
            <a:avLst/>
          </a:prstGeom>
          <a:solidFill>
            <a:srgbClr val="C1F5EC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smtClean="0"/>
              <a:t>Carbon pools data</a:t>
            </a:r>
            <a:endParaRPr lang="en-US" sz="28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267436" y="1860605"/>
            <a:ext cx="1736679" cy="966143"/>
          </a:xfrm>
          <a:prstGeom prst="flowChartAlternateProcess">
            <a:avLst/>
          </a:prstGeom>
          <a:solidFill>
            <a:srgbClr val="5AD86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Above Ground Biomass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032408" y="1889922"/>
            <a:ext cx="1736679" cy="951758"/>
          </a:xfrm>
          <a:prstGeom prst="flowChartAlternateProcess">
            <a:avLst/>
          </a:prstGeom>
          <a:solidFill>
            <a:srgbClr val="5AD86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Below Ground Biomass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871877" y="1860748"/>
            <a:ext cx="1713682" cy="966143"/>
          </a:xfrm>
          <a:prstGeom prst="flowChartAlternateProcess">
            <a:avLst/>
          </a:prstGeom>
          <a:solidFill>
            <a:srgbClr val="5AD86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Soil Organic Matter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9812043" y="1891593"/>
            <a:ext cx="1720621" cy="951757"/>
          </a:xfrm>
          <a:prstGeom prst="flowChartAlternateProcess">
            <a:avLst/>
          </a:prstGeom>
          <a:solidFill>
            <a:srgbClr val="5AD86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</a:rPr>
              <a:t>ead Organic </a:t>
            </a: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atter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5393" y="3646007"/>
            <a:ext cx="3161212" cy="731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Carbon Storages for LULC types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4886596" y="4733954"/>
            <a:ext cx="2673070" cy="653147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InVEST Carbon Model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4175" y="4681305"/>
            <a:ext cx="1558835" cy="731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LULC Map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7276" y="5748509"/>
            <a:ext cx="2782390" cy="683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Total Carbon Storage Map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31761" y="3218928"/>
            <a:ext cx="853657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5777" y="2844365"/>
            <a:ext cx="0" cy="3657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86596" y="2844365"/>
            <a:ext cx="0" cy="3657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65719" y="2844365"/>
            <a:ext cx="0" cy="3657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72354" y="2844365"/>
            <a:ext cx="0" cy="3657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85113" y="3262773"/>
            <a:ext cx="0" cy="391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83751" y="4373226"/>
            <a:ext cx="1362" cy="3506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83751" y="5387101"/>
            <a:ext cx="0" cy="391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53010" y="5020080"/>
            <a:ext cx="161543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35606" y="4694377"/>
            <a:ext cx="40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Carbon pools data - Global Forest Resources Assessment Report, FAO 2015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324" y="243299"/>
            <a:ext cx="9282340" cy="1179513"/>
          </a:xfrm>
        </p:spPr>
        <p:txBody>
          <a:bodyPr>
            <a:noAutofit/>
          </a:bodyPr>
          <a:lstStyle/>
          <a:p>
            <a:r>
              <a:rPr lang="en-US" sz="4800" dirty="0"/>
              <a:t>Carbon Storage Assessment </a:t>
            </a:r>
          </a:p>
        </p:txBody>
      </p:sp>
      <p:sp>
        <p:nvSpPr>
          <p:cNvPr id="25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2875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Google Shape;83;p6"/>
          <p:cNvSpPr txBox="1">
            <a:spLocks/>
          </p:cNvSpPr>
          <p:nvPr/>
        </p:nvSpPr>
        <p:spPr>
          <a:xfrm>
            <a:off x="2527415" y="198864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Results and Discussion</a:t>
            </a:r>
            <a:endParaRPr lang="en-US" dirty="0"/>
          </a:p>
        </p:txBody>
      </p:sp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BF02B5F6-F6AD-606D-9D0B-C77FA775A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163805"/>
              </p:ext>
            </p:extLst>
          </p:nvPr>
        </p:nvGraphicFramePr>
        <p:xfrm>
          <a:off x="5046943" y="1282593"/>
          <a:ext cx="7047988" cy="220697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18326">
                  <a:extLst>
                    <a:ext uri="{9D8B030D-6E8A-4147-A177-3AD203B41FA5}">
                      <a16:colId xmlns:a16="http://schemas.microsoft.com/office/drawing/2014/main" val="1510380705"/>
                    </a:ext>
                  </a:extLst>
                </a:gridCol>
                <a:gridCol w="1649161">
                  <a:extLst>
                    <a:ext uri="{9D8B030D-6E8A-4147-A177-3AD203B41FA5}">
                      <a16:colId xmlns:a16="http://schemas.microsoft.com/office/drawing/2014/main" val="3532840879"/>
                    </a:ext>
                  </a:extLst>
                </a:gridCol>
                <a:gridCol w="2122980">
                  <a:extLst>
                    <a:ext uri="{9D8B030D-6E8A-4147-A177-3AD203B41FA5}">
                      <a16:colId xmlns:a16="http://schemas.microsoft.com/office/drawing/2014/main" val="2335366542"/>
                    </a:ext>
                  </a:extLst>
                </a:gridCol>
                <a:gridCol w="1557521">
                  <a:extLst>
                    <a:ext uri="{9D8B030D-6E8A-4147-A177-3AD203B41FA5}">
                      <a16:colId xmlns:a16="http://schemas.microsoft.com/office/drawing/2014/main" val="1912964804"/>
                    </a:ext>
                  </a:extLst>
                </a:gridCol>
              </a:tblGrid>
              <a:tr h="460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Soil Erosion Potential (t ha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year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24473"/>
                  </a:ext>
                </a:extLst>
              </a:tr>
              <a:tr h="3325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18871"/>
                  </a:ext>
                </a:extLst>
              </a:tr>
              <a:tr h="460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2001-2021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242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1885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94109"/>
                  </a:ext>
                </a:extLst>
              </a:tr>
              <a:tr h="460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2040-2069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1572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81915"/>
                  </a:ext>
                </a:extLst>
              </a:tr>
              <a:tr h="4603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2070-2099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205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1587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21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914" y="1821692"/>
            <a:ext cx="54902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00"/>
                </a:solidFill>
              </a:rPr>
              <a:t>1. Soil </a:t>
            </a:r>
            <a:r>
              <a:rPr lang="en-US" sz="2000" b="1" dirty="0">
                <a:solidFill>
                  <a:srgbClr val="003300"/>
                </a:solidFill>
              </a:rPr>
              <a:t>Erosion Potential (RKLS) Map</a:t>
            </a:r>
          </a:p>
          <a:p>
            <a:endParaRPr lang="en-US" sz="2000" b="1" dirty="0"/>
          </a:p>
          <a:p>
            <a:r>
              <a:rPr lang="en-US" sz="2000" b="1" dirty="0"/>
              <a:t>RKLS = R x K x LS x  </a:t>
            </a:r>
            <a:r>
              <a:rPr lang="en-US" sz="2000" b="1" strike="sngStrike" dirty="0"/>
              <a:t>C x P 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8AB565-C28E-194F-8674-12434C1B0D6E}"/>
              </a:ext>
            </a:extLst>
          </p:cNvPr>
          <p:cNvSpPr/>
          <p:nvPr/>
        </p:nvSpPr>
        <p:spPr>
          <a:xfrm>
            <a:off x="325431" y="6185659"/>
            <a:ext cx="3082636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RKLS map for 2001-2021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F22D91-54A0-B45B-B19D-2A8C5A47D94D}"/>
              </a:ext>
            </a:extLst>
          </p:cNvPr>
          <p:cNvSpPr/>
          <p:nvPr/>
        </p:nvSpPr>
        <p:spPr>
          <a:xfrm>
            <a:off x="4397964" y="6185660"/>
            <a:ext cx="3082636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RKLS map for 2040-2069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A2CB1-3760-C29F-395D-9EC4B9BA0409}"/>
              </a:ext>
            </a:extLst>
          </p:cNvPr>
          <p:cNvSpPr/>
          <p:nvPr/>
        </p:nvSpPr>
        <p:spPr>
          <a:xfrm>
            <a:off x="8387044" y="6185661"/>
            <a:ext cx="3082636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RKLS map for 2070-2099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7017" r="5419" b="7860"/>
          <a:stretch/>
        </p:blipFill>
        <p:spPr>
          <a:xfrm>
            <a:off x="212914" y="3596142"/>
            <a:ext cx="3690102" cy="2672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t="7238" r="5952" b="7810"/>
          <a:stretch/>
        </p:blipFill>
        <p:spPr>
          <a:xfrm>
            <a:off x="4128720" y="3565252"/>
            <a:ext cx="3752425" cy="2703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7881" r="6169" b="7677"/>
          <a:stretch/>
        </p:blipFill>
        <p:spPr>
          <a:xfrm>
            <a:off x="8046970" y="3614036"/>
            <a:ext cx="3762785" cy="2637007"/>
          </a:xfrm>
          <a:prstGeom prst="rect">
            <a:avLst/>
          </a:prstGeom>
        </p:spPr>
      </p:pic>
      <p:sp>
        <p:nvSpPr>
          <p:cNvPr id="14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7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BF02B5F6-F6AD-606D-9D0B-C77FA775A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31607"/>
              </p:ext>
            </p:extLst>
          </p:nvPr>
        </p:nvGraphicFramePr>
        <p:xfrm>
          <a:off x="5846619" y="1690689"/>
          <a:ext cx="5954186" cy="183932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51653">
                  <a:extLst>
                    <a:ext uri="{9D8B030D-6E8A-4147-A177-3AD203B41FA5}">
                      <a16:colId xmlns:a16="http://schemas.microsoft.com/office/drawing/2014/main" val="1510380705"/>
                    </a:ext>
                  </a:extLst>
                </a:gridCol>
                <a:gridCol w="1393222">
                  <a:extLst>
                    <a:ext uri="{9D8B030D-6E8A-4147-A177-3AD203B41FA5}">
                      <a16:colId xmlns:a16="http://schemas.microsoft.com/office/drawing/2014/main" val="3532840879"/>
                    </a:ext>
                  </a:extLst>
                </a:gridCol>
                <a:gridCol w="1793508">
                  <a:extLst>
                    <a:ext uri="{9D8B030D-6E8A-4147-A177-3AD203B41FA5}">
                      <a16:colId xmlns:a16="http://schemas.microsoft.com/office/drawing/2014/main" val="2335366542"/>
                    </a:ext>
                  </a:extLst>
                </a:gridCol>
                <a:gridCol w="1315803">
                  <a:extLst>
                    <a:ext uri="{9D8B030D-6E8A-4147-A177-3AD203B41FA5}">
                      <a16:colId xmlns:a16="http://schemas.microsoft.com/office/drawing/2014/main" val="1912964804"/>
                    </a:ext>
                  </a:extLst>
                </a:gridCol>
              </a:tblGrid>
              <a:tr h="369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Soil Loss (t ha</a:t>
                      </a:r>
                      <a:r>
                        <a:rPr lang="en-US" sz="2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year</a:t>
                      </a:r>
                      <a:r>
                        <a:rPr lang="en-US" sz="2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24473"/>
                  </a:ext>
                </a:extLst>
              </a:tr>
              <a:tr h="367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18871"/>
                  </a:ext>
                </a:extLst>
              </a:tr>
              <a:tr h="367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2001-2020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94109"/>
                  </a:ext>
                </a:extLst>
              </a:tr>
              <a:tr h="367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2040-2069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81915"/>
                  </a:ext>
                </a:extLst>
              </a:tr>
              <a:tr h="367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2070-2099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217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7066" y="2035224"/>
            <a:ext cx="6096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</a:rPr>
              <a:t>2. Total </a:t>
            </a:r>
            <a:r>
              <a:rPr lang="en-US" sz="2400" b="1" dirty="0">
                <a:solidFill>
                  <a:srgbClr val="003300"/>
                </a:solidFill>
              </a:rPr>
              <a:t>Soil Loss (USLE) Map</a:t>
            </a:r>
          </a:p>
          <a:p>
            <a:endParaRPr lang="en-US" sz="1050" b="1" dirty="0"/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400" b="1" dirty="0"/>
              <a:t>USLE = R x K x LS x  C x P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AB565-C28E-194F-8674-12434C1B0D6E}"/>
              </a:ext>
            </a:extLst>
          </p:cNvPr>
          <p:cNvSpPr/>
          <p:nvPr/>
        </p:nvSpPr>
        <p:spPr>
          <a:xfrm>
            <a:off x="387066" y="6170899"/>
            <a:ext cx="334613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Soil Loss map for 2001-2021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F22D91-54A0-B45B-B19D-2A8C5A47D94D}"/>
              </a:ext>
            </a:extLst>
          </p:cNvPr>
          <p:cNvSpPr/>
          <p:nvPr/>
        </p:nvSpPr>
        <p:spPr>
          <a:xfrm>
            <a:off x="4434641" y="6186052"/>
            <a:ext cx="3425166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Total Soil Loss map for 2040-2069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A2CB1-3760-C29F-395D-9EC4B9BA0409}"/>
              </a:ext>
            </a:extLst>
          </p:cNvPr>
          <p:cNvSpPr/>
          <p:nvPr/>
        </p:nvSpPr>
        <p:spPr>
          <a:xfrm>
            <a:off x="8487810" y="6170900"/>
            <a:ext cx="3306067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Total Soil Loss map for 2070-2099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7048" r="5809" b="6285"/>
          <a:stretch/>
        </p:blipFill>
        <p:spPr>
          <a:xfrm>
            <a:off x="55395" y="3522531"/>
            <a:ext cx="3842121" cy="2767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7428" r="5382" b="7238"/>
          <a:stretch/>
        </p:blipFill>
        <p:spPr>
          <a:xfrm>
            <a:off x="4129359" y="3530013"/>
            <a:ext cx="3850859" cy="2764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6984" r="5715" b="7090"/>
          <a:stretch/>
        </p:blipFill>
        <p:spPr>
          <a:xfrm>
            <a:off x="8255965" y="3530012"/>
            <a:ext cx="3769755" cy="2760076"/>
          </a:xfrm>
          <a:prstGeom prst="rect">
            <a:avLst/>
          </a:prstGeom>
        </p:spPr>
      </p:pic>
      <p:sp>
        <p:nvSpPr>
          <p:cNvPr id="13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8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t="6200" r="5581" b="7247"/>
          <a:stretch/>
        </p:blipFill>
        <p:spPr>
          <a:xfrm>
            <a:off x="8176115" y="3343564"/>
            <a:ext cx="4015884" cy="293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t="6204" r="5030" b="5539"/>
          <a:stretch/>
        </p:blipFill>
        <p:spPr>
          <a:xfrm>
            <a:off x="4085264" y="3343564"/>
            <a:ext cx="4066216" cy="299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5932" r="4889" b="7173"/>
          <a:stretch/>
        </p:blipFill>
        <p:spPr>
          <a:xfrm>
            <a:off x="0" y="3334327"/>
            <a:ext cx="4060629" cy="2946400"/>
          </a:xfrm>
          <a:prstGeom prst="rect">
            <a:avLst/>
          </a:prstGeom>
        </p:spPr>
      </p:pic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BF02B5F6-F6AD-606D-9D0B-C77FA775A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47580"/>
              </p:ext>
            </p:extLst>
          </p:nvPr>
        </p:nvGraphicFramePr>
        <p:xfrm>
          <a:off x="6022109" y="1607125"/>
          <a:ext cx="6040650" cy="165052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72733">
                  <a:extLst>
                    <a:ext uri="{9D8B030D-6E8A-4147-A177-3AD203B41FA5}">
                      <a16:colId xmlns:a16="http://schemas.microsoft.com/office/drawing/2014/main" val="1510380705"/>
                    </a:ext>
                  </a:extLst>
                </a:gridCol>
                <a:gridCol w="1413454">
                  <a:extLst>
                    <a:ext uri="{9D8B030D-6E8A-4147-A177-3AD203B41FA5}">
                      <a16:colId xmlns:a16="http://schemas.microsoft.com/office/drawing/2014/main" val="3532840879"/>
                    </a:ext>
                  </a:extLst>
                </a:gridCol>
                <a:gridCol w="1819552">
                  <a:extLst>
                    <a:ext uri="{9D8B030D-6E8A-4147-A177-3AD203B41FA5}">
                      <a16:colId xmlns:a16="http://schemas.microsoft.com/office/drawing/2014/main" val="2335366542"/>
                    </a:ext>
                  </a:extLst>
                </a:gridCol>
                <a:gridCol w="1334911">
                  <a:extLst>
                    <a:ext uri="{9D8B030D-6E8A-4147-A177-3AD203B41FA5}">
                      <a16:colId xmlns:a16="http://schemas.microsoft.com/office/drawing/2014/main" val="1912964804"/>
                    </a:ext>
                  </a:extLst>
                </a:gridCol>
              </a:tblGrid>
              <a:tr h="3313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Sediment Export (t ha</a:t>
                      </a:r>
                      <a:r>
                        <a:rPr lang="en-US" sz="2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year</a:t>
                      </a:r>
                      <a:r>
                        <a:rPr lang="en-US" sz="2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24473"/>
                  </a:ext>
                </a:extLst>
              </a:tr>
              <a:tr h="329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18871"/>
                  </a:ext>
                </a:extLst>
              </a:tr>
              <a:tr h="329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2001-2020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94109"/>
                  </a:ext>
                </a:extLst>
              </a:tr>
              <a:tr h="329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2040-2069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81915"/>
                  </a:ext>
                </a:extLst>
              </a:tr>
              <a:tr h="3297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2070-2099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217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6893" y="1997117"/>
            <a:ext cx="5905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Sediment </a:t>
            </a:r>
            <a:r>
              <a:rPr lang="en-US" sz="2800" b="1" dirty="0"/>
              <a:t>export = USLE × SDR</a:t>
            </a:r>
          </a:p>
          <a:p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AB565-C28E-194F-8674-12434C1B0D6E}"/>
              </a:ext>
            </a:extLst>
          </p:cNvPr>
          <p:cNvSpPr/>
          <p:nvPr/>
        </p:nvSpPr>
        <p:spPr>
          <a:xfrm>
            <a:off x="178025" y="6181403"/>
            <a:ext cx="3614233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Sediment export map for 2001-2021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F22D91-54A0-B45B-B19D-2A8C5A47D94D}"/>
              </a:ext>
            </a:extLst>
          </p:cNvPr>
          <p:cNvSpPr/>
          <p:nvPr/>
        </p:nvSpPr>
        <p:spPr>
          <a:xfrm>
            <a:off x="4334945" y="6181404"/>
            <a:ext cx="3566854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Sediment export map for 2040-2069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AA2CB1-3760-C29F-395D-9EC4B9BA0409}"/>
              </a:ext>
            </a:extLst>
          </p:cNvPr>
          <p:cNvSpPr/>
          <p:nvPr/>
        </p:nvSpPr>
        <p:spPr>
          <a:xfrm>
            <a:off x="8305354" y="6181404"/>
            <a:ext cx="375740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Sediment export map for 2070-2099</a:t>
            </a:r>
          </a:p>
        </p:txBody>
      </p:sp>
      <p:sp>
        <p:nvSpPr>
          <p:cNvPr id="13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03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7793" r="5229" b="7299"/>
          <a:stretch/>
        </p:blipFill>
        <p:spPr>
          <a:xfrm>
            <a:off x="5466" y="3362036"/>
            <a:ext cx="4108950" cy="294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6156" r="5042" b="7275"/>
          <a:stretch/>
        </p:blipFill>
        <p:spPr>
          <a:xfrm>
            <a:off x="4036180" y="3305029"/>
            <a:ext cx="4099478" cy="2974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t="6688" r="5131" b="6523"/>
          <a:stretch/>
        </p:blipFill>
        <p:spPr>
          <a:xfrm>
            <a:off x="8088515" y="3308097"/>
            <a:ext cx="4103485" cy="2983424"/>
          </a:xfrm>
          <a:prstGeom prst="rect">
            <a:avLst/>
          </a:prstGeom>
        </p:spPr>
      </p:pic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BF02B5F6-F6AD-606D-9D0B-C77FA775A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98962"/>
              </p:ext>
            </p:extLst>
          </p:nvPr>
        </p:nvGraphicFramePr>
        <p:xfrm>
          <a:off x="5690635" y="1681203"/>
          <a:ext cx="6195290" cy="163024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10435">
                  <a:extLst>
                    <a:ext uri="{9D8B030D-6E8A-4147-A177-3AD203B41FA5}">
                      <a16:colId xmlns:a16="http://schemas.microsoft.com/office/drawing/2014/main" val="1510380705"/>
                    </a:ext>
                  </a:extLst>
                </a:gridCol>
                <a:gridCol w="1449638">
                  <a:extLst>
                    <a:ext uri="{9D8B030D-6E8A-4147-A177-3AD203B41FA5}">
                      <a16:colId xmlns:a16="http://schemas.microsoft.com/office/drawing/2014/main" val="3532840879"/>
                    </a:ext>
                  </a:extLst>
                </a:gridCol>
                <a:gridCol w="1866133">
                  <a:extLst>
                    <a:ext uri="{9D8B030D-6E8A-4147-A177-3AD203B41FA5}">
                      <a16:colId xmlns:a16="http://schemas.microsoft.com/office/drawing/2014/main" val="2335366542"/>
                    </a:ext>
                  </a:extLst>
                </a:gridCol>
                <a:gridCol w="1369084">
                  <a:extLst>
                    <a:ext uri="{9D8B030D-6E8A-4147-A177-3AD203B41FA5}">
                      <a16:colId xmlns:a16="http://schemas.microsoft.com/office/drawing/2014/main" val="1912964804"/>
                    </a:ext>
                  </a:extLst>
                </a:gridCol>
              </a:tblGrid>
              <a:tr h="326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Sediment Retention (t ha</a:t>
                      </a:r>
                      <a:r>
                        <a:rPr lang="en-US" sz="2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year</a:t>
                      </a:r>
                      <a:r>
                        <a:rPr lang="en-US" sz="2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24473"/>
                  </a:ext>
                </a:extLst>
              </a:tr>
              <a:tr h="325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518871"/>
                  </a:ext>
                </a:extLst>
              </a:tr>
              <a:tr h="325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2001-2020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94109"/>
                  </a:ext>
                </a:extLst>
              </a:tr>
              <a:tr h="325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2040-2069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81915"/>
                  </a:ext>
                </a:extLst>
              </a:tr>
              <a:tr h="3251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2070-2099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217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8395" y="1831659"/>
            <a:ext cx="5591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4</a:t>
            </a:r>
            <a:r>
              <a:rPr lang="fr-FR" sz="2800" b="1" dirty="0" smtClean="0"/>
              <a:t>. </a:t>
            </a:r>
            <a:r>
              <a:rPr lang="fr-FR" sz="2000" b="1" dirty="0" err="1" smtClean="0"/>
              <a:t>Sediment</a:t>
            </a:r>
            <a:r>
              <a:rPr lang="fr-FR" sz="2000" b="1" dirty="0" smtClean="0"/>
              <a:t> </a:t>
            </a:r>
            <a:r>
              <a:rPr lang="fr-FR" sz="2000" b="1" dirty="0"/>
              <a:t>retention = </a:t>
            </a:r>
            <a:r>
              <a:rPr lang="fr-FR" sz="2000" b="1" dirty="0" smtClean="0"/>
              <a:t>K </a:t>
            </a:r>
            <a:r>
              <a:rPr lang="fr-FR" sz="2000" b="1" dirty="0"/>
              <a:t>× LS(1 − CP)SDR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AB565-C28E-194F-8674-12434C1B0D6E}"/>
              </a:ext>
            </a:extLst>
          </p:cNvPr>
          <p:cNvSpPr/>
          <p:nvPr/>
        </p:nvSpPr>
        <p:spPr>
          <a:xfrm>
            <a:off x="-28458" y="6167438"/>
            <a:ext cx="4064638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Sediment retention map for 2001-2021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F22D91-54A0-B45B-B19D-2A8C5A47D94D}"/>
              </a:ext>
            </a:extLst>
          </p:cNvPr>
          <p:cNvSpPr/>
          <p:nvPr/>
        </p:nvSpPr>
        <p:spPr>
          <a:xfrm>
            <a:off x="4256397" y="6167438"/>
            <a:ext cx="3648597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Sediment export map for 2040-2069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AA2CB1-3760-C29F-395D-9EC4B9BA0409}"/>
              </a:ext>
            </a:extLst>
          </p:cNvPr>
          <p:cNvSpPr/>
          <p:nvPr/>
        </p:nvSpPr>
        <p:spPr>
          <a:xfrm>
            <a:off x="8291165" y="6167437"/>
            <a:ext cx="3745328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Sediment export map for 2070-2099</a:t>
            </a:r>
          </a:p>
        </p:txBody>
      </p:sp>
      <p:sp>
        <p:nvSpPr>
          <p:cNvPr id="13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6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2290916" y="51117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Content for the Presentation</a:t>
            </a:r>
            <a:endParaRPr dirty="0"/>
          </a:p>
        </p:txBody>
      </p:sp>
      <p:sp>
        <p:nvSpPr>
          <p:cNvPr id="60" name="Google Shape;60;p2"/>
          <p:cNvSpPr txBox="1">
            <a:spLocks noGrp="1"/>
          </p:cNvSpPr>
          <p:nvPr>
            <p:ph type="body" idx="1"/>
          </p:nvPr>
        </p:nvSpPr>
        <p:spPr>
          <a:xfrm>
            <a:off x="1057656" y="178904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dirty="0" smtClean="0"/>
              <a:t>Introduction</a:t>
            </a:r>
          </a:p>
          <a:p>
            <a:pPr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dirty="0" smtClean="0"/>
              <a:t>Objectives </a:t>
            </a:r>
            <a:endParaRPr dirty="0"/>
          </a:p>
          <a:p>
            <a:pPr marR="0" lvl="0" indent="-4572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dirty="0"/>
              <a:t>Material and Methods</a:t>
            </a:r>
            <a:endParaRPr dirty="0"/>
          </a:p>
          <a:p>
            <a:pPr marR="0" lvl="0" indent="-4572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dirty="0"/>
              <a:t>Results and Discussion</a:t>
            </a:r>
            <a:endParaRPr dirty="0"/>
          </a:p>
          <a:p>
            <a:pPr marR="0" lvl="0" indent="-4572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dirty="0"/>
              <a:t>Conclusion and Recommendations</a:t>
            </a:r>
            <a:endParaRPr dirty="0"/>
          </a:p>
          <a:p>
            <a:pPr marR="0" lvl="0" indent="-4572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dirty="0"/>
              <a:t>References</a:t>
            </a:r>
            <a:endParaRPr dirty="0"/>
          </a:p>
        </p:txBody>
      </p:sp>
      <p:sp>
        <p:nvSpPr>
          <p:cNvPr id="61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916" y="282395"/>
            <a:ext cx="9282340" cy="1179513"/>
          </a:xfrm>
        </p:spPr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8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pic>
        <p:nvPicPr>
          <p:cNvPr id="9" name="Google Shape;36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076" y="1357745"/>
            <a:ext cx="4132124" cy="504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6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327" y="1357745"/>
            <a:ext cx="6733309" cy="4586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63;p19"/>
          <p:cNvSpPr txBox="1"/>
          <p:nvPr/>
        </p:nvSpPr>
        <p:spPr>
          <a:xfrm>
            <a:off x="6503963" y="5944229"/>
            <a:ext cx="39676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Figure: High slope of the study area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2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121755"/>
              </p:ext>
            </p:extLst>
          </p:nvPr>
        </p:nvGraphicFramePr>
        <p:xfrm>
          <a:off x="289771" y="2436027"/>
          <a:ext cx="5076688" cy="373776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875882">
                  <a:extLst>
                    <a:ext uri="{9D8B030D-6E8A-4147-A177-3AD203B41FA5}">
                      <a16:colId xmlns:a16="http://schemas.microsoft.com/office/drawing/2014/main" val="2860533739"/>
                    </a:ext>
                  </a:extLst>
                </a:gridCol>
                <a:gridCol w="2200806">
                  <a:extLst>
                    <a:ext uri="{9D8B030D-6E8A-4147-A177-3AD203B41FA5}">
                      <a16:colId xmlns:a16="http://schemas.microsoft.com/office/drawing/2014/main" val="471046046"/>
                    </a:ext>
                  </a:extLst>
                </a:gridCol>
              </a:tblGrid>
              <a:tr h="6038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Carbon Storage Mean values (t </a:t>
                      </a:r>
                      <a:r>
                        <a:rPr lang="en-US" sz="2000" dirty="0" smtClean="0">
                          <a:effectLst/>
                        </a:rPr>
                        <a:t>ha</a:t>
                      </a:r>
                      <a:r>
                        <a:rPr lang="en-US" sz="20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231555"/>
                  </a:ext>
                </a:extLst>
              </a:tr>
              <a:tr h="603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Total carbon storage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60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657442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Carbon storage in above ground biomass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25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115552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Carbon storage in soil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491684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</a:rPr>
                        <a:t>Carbon storage in below ground biomass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2362203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Carbon storage in dead organic matter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86488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6407" r="4861" b="6330"/>
          <a:stretch/>
        </p:blipFill>
        <p:spPr>
          <a:xfrm>
            <a:off x="5718462" y="1543589"/>
            <a:ext cx="6289964" cy="4572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771" y="1832525"/>
            <a:ext cx="475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Carbon Storage Assessment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C0E6B4-7BF8-573F-A0E8-CC3DBFA5A3D5}"/>
              </a:ext>
            </a:extLst>
          </p:cNvPr>
          <p:cNvSpPr/>
          <p:nvPr/>
        </p:nvSpPr>
        <p:spPr>
          <a:xfrm>
            <a:off x="6095999" y="6115955"/>
            <a:ext cx="553489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Figure: Total carbon storage in study area</a:t>
            </a:r>
          </a:p>
        </p:txBody>
      </p:sp>
      <p:sp>
        <p:nvSpPr>
          <p:cNvPr id="9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74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744" y="6029596"/>
            <a:ext cx="450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Figure: Above ground biomass (25 </a:t>
            </a:r>
            <a:r>
              <a:rPr lang="en-US" sz="1800" dirty="0"/>
              <a:t>t ha</a:t>
            </a:r>
            <a:r>
              <a:rPr lang="en-US" sz="1800" b="1" baseline="30000" dirty="0"/>
              <a:t>-1</a:t>
            </a:r>
            <a:r>
              <a:rPr lang="en-US" sz="1800" b="1" dirty="0"/>
              <a:t> </a:t>
            </a:r>
            <a:r>
              <a:rPr lang="en-US" sz="1800" dirty="0"/>
              <a:t>)</a:t>
            </a: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7407" r="5556" b="6878"/>
          <a:stretch/>
        </p:blipFill>
        <p:spPr>
          <a:xfrm>
            <a:off x="526474" y="2150070"/>
            <a:ext cx="5238527" cy="3938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7406" r="5715" b="6878"/>
          <a:stretch/>
        </p:blipFill>
        <p:spPr>
          <a:xfrm>
            <a:off x="6299199" y="2111509"/>
            <a:ext cx="5809673" cy="3977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8279" y="1644368"/>
            <a:ext cx="475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Below </a:t>
            </a:r>
            <a:r>
              <a:rPr lang="en-US" sz="2800" b="1" dirty="0"/>
              <a:t>G</a:t>
            </a:r>
            <a:r>
              <a:rPr lang="en-US" sz="2800" b="1" dirty="0" smtClean="0"/>
              <a:t>round </a:t>
            </a:r>
            <a:r>
              <a:rPr lang="en-US" sz="2800" b="1" dirty="0"/>
              <a:t>B</a:t>
            </a:r>
            <a:r>
              <a:rPr lang="en-US" sz="2800" b="1" dirty="0" smtClean="0"/>
              <a:t>iomass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9027" y="6029596"/>
            <a:ext cx="451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Figure: Below ground </a:t>
            </a:r>
            <a:r>
              <a:rPr lang="en-US" sz="1800" dirty="0"/>
              <a:t>biomass </a:t>
            </a:r>
            <a:r>
              <a:rPr lang="en-US" sz="1800" dirty="0" smtClean="0"/>
              <a:t>(19 </a:t>
            </a:r>
            <a:r>
              <a:rPr lang="en-US" sz="1800" dirty="0"/>
              <a:t>t ha</a:t>
            </a:r>
            <a:r>
              <a:rPr lang="en-US" sz="1800" b="1" baseline="30000" dirty="0"/>
              <a:t>-1</a:t>
            </a:r>
            <a:r>
              <a:rPr lang="en-US" sz="1800" b="1" dirty="0"/>
              <a:t> </a:t>
            </a:r>
            <a:r>
              <a:rPr lang="en-US" sz="1800" dirty="0"/>
              <a:t>)</a:t>
            </a:r>
          </a:p>
          <a:p>
            <a:endParaRPr lang="en-US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76300" y="1613744"/>
            <a:ext cx="473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Above </a:t>
            </a:r>
            <a:r>
              <a:rPr lang="en-US" sz="2800" b="1" dirty="0"/>
              <a:t>G</a:t>
            </a:r>
            <a:r>
              <a:rPr lang="en-US" sz="2800" b="1" dirty="0" smtClean="0"/>
              <a:t>round </a:t>
            </a:r>
            <a:r>
              <a:rPr lang="en-US" sz="2800" b="1" dirty="0"/>
              <a:t>B</a:t>
            </a:r>
            <a:r>
              <a:rPr lang="en-US" sz="2800" b="1" dirty="0" smtClean="0"/>
              <a:t>iomass </a:t>
            </a:r>
          </a:p>
        </p:txBody>
      </p:sp>
      <p:sp>
        <p:nvSpPr>
          <p:cNvPr id="11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2875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7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680" y="322421"/>
            <a:ext cx="9282340" cy="1179513"/>
          </a:xfrm>
        </p:spPr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7196" r="5714" b="7513"/>
          <a:stretch/>
        </p:blipFill>
        <p:spPr>
          <a:xfrm>
            <a:off x="6144230" y="2018089"/>
            <a:ext cx="6047770" cy="4158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7408" r="5239" b="7302"/>
          <a:stretch/>
        </p:blipFill>
        <p:spPr>
          <a:xfrm>
            <a:off x="377321" y="2029270"/>
            <a:ext cx="5679099" cy="4158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9621" y="6130562"/>
            <a:ext cx="372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Figure: Soil organic </a:t>
            </a:r>
            <a:r>
              <a:rPr lang="en-US" sz="1600" dirty="0"/>
              <a:t>matter </a:t>
            </a:r>
            <a:r>
              <a:rPr lang="en-US" sz="1600" dirty="0" smtClean="0"/>
              <a:t>(14 </a:t>
            </a:r>
            <a:r>
              <a:rPr lang="en-US" sz="1600" dirty="0"/>
              <a:t>t ha</a:t>
            </a:r>
            <a:r>
              <a:rPr lang="en-US" sz="1600" b="1" baseline="30000" dirty="0"/>
              <a:t>-1</a:t>
            </a:r>
            <a:r>
              <a:rPr lang="en-US" sz="1600" b="1" dirty="0"/>
              <a:t> </a:t>
            </a:r>
            <a:r>
              <a:rPr lang="en-US" sz="1600" dirty="0"/>
              <a:t>)</a:t>
            </a:r>
          </a:p>
          <a:p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347604" y="6141743"/>
            <a:ext cx="380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Figure: Dead organic </a:t>
            </a:r>
            <a:r>
              <a:rPr lang="en-US" sz="1600" dirty="0"/>
              <a:t>matter (</a:t>
            </a:r>
            <a:r>
              <a:rPr lang="en-US" sz="1600" dirty="0" smtClean="0"/>
              <a:t>2 </a:t>
            </a:r>
            <a:r>
              <a:rPr lang="en-US" sz="1600" dirty="0"/>
              <a:t>t ha</a:t>
            </a:r>
            <a:r>
              <a:rPr lang="en-US" sz="1600" b="1" baseline="30000" dirty="0"/>
              <a:t>-1</a:t>
            </a:r>
            <a:r>
              <a:rPr lang="en-US" sz="1600" b="1" dirty="0"/>
              <a:t> </a:t>
            </a:r>
            <a:r>
              <a:rPr lang="en-US" sz="1600" dirty="0"/>
              <a:t>)</a:t>
            </a:r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88149" y="1562880"/>
            <a:ext cx="40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r>
              <a:rPr lang="en-US" sz="2800" b="1" dirty="0" smtClean="0"/>
              <a:t>. Soil Organic Matter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6424" y="1580106"/>
            <a:ext cx="485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r>
              <a:rPr lang="en-US" sz="2800" b="1" dirty="0" smtClean="0"/>
              <a:t>. Dead Organic Matter </a:t>
            </a:r>
          </a:p>
        </p:txBody>
      </p:sp>
      <p:sp>
        <p:nvSpPr>
          <p:cNvPr id="11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12" name="Google Shape;61;p2"/>
          <p:cNvSpPr txBox="1">
            <a:spLocks/>
          </p:cNvSpPr>
          <p:nvPr/>
        </p:nvSpPr>
        <p:spPr>
          <a:xfrm>
            <a:off x="1040674" y="6492875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Agricultural Sciences Undergraduate Research Symposium 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290916" y="29210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Conclusion and Recommendations</a:t>
            </a:r>
            <a:endParaRPr dirty="0"/>
          </a:p>
        </p:txBody>
      </p:sp>
      <p:sp>
        <p:nvSpPr>
          <p:cNvPr id="93" name="Google Shape;93;p7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94" name="Google Shape;94;p7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6EEA138-B798-4449-85B8-443DF559D2BE}"/>
              </a:ext>
            </a:extLst>
          </p:cNvPr>
          <p:cNvSpPr txBox="1">
            <a:spLocks/>
          </p:cNvSpPr>
          <p:nvPr/>
        </p:nvSpPr>
        <p:spPr>
          <a:xfrm>
            <a:off x="914401" y="1217112"/>
            <a:ext cx="10439400" cy="479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dirty="0" smtClean="0">
                <a:ea typeface="Calibri" panose="020F0502020204030204" pitchFamily="34" charset="0"/>
              </a:rPr>
              <a:t>Total soil loss in the study area for baseline period (10 t ha</a:t>
            </a:r>
            <a:r>
              <a:rPr lang="en-US" baseline="30000" dirty="0" smtClean="0">
                <a:ea typeface="Calibri" panose="020F0502020204030204" pitchFamily="34" charset="0"/>
              </a:rPr>
              <a:t>-1</a:t>
            </a:r>
            <a:r>
              <a:rPr lang="en-US" dirty="0" smtClean="0">
                <a:ea typeface="Calibri" panose="020F0502020204030204" pitchFamily="34" charset="0"/>
              </a:rPr>
              <a:t>), mid-century (8 t ha</a:t>
            </a:r>
            <a:r>
              <a:rPr lang="en-US" baseline="30000" dirty="0" smtClean="0">
                <a:ea typeface="Calibri" panose="020F0502020204030204" pitchFamily="34" charset="0"/>
              </a:rPr>
              <a:t>-1</a:t>
            </a:r>
            <a:r>
              <a:rPr lang="en-US" dirty="0" smtClean="0">
                <a:ea typeface="Calibri" panose="020F0502020204030204" pitchFamily="34" charset="0"/>
              </a:rPr>
              <a:t>) end-century (8 t ha</a:t>
            </a:r>
            <a:r>
              <a:rPr lang="en-US" baseline="30000" dirty="0" smtClean="0">
                <a:ea typeface="Calibri" panose="020F0502020204030204" pitchFamily="34" charset="0"/>
              </a:rPr>
              <a:t>-1</a:t>
            </a:r>
            <a:r>
              <a:rPr lang="en-US" dirty="0" smtClean="0">
                <a:ea typeface="Calibri" panose="020F0502020204030204" pitchFamily="34" charset="0"/>
              </a:rPr>
              <a:t>) can be categorized under </a:t>
            </a:r>
            <a:r>
              <a:rPr lang="en-US" dirty="0" smtClean="0">
                <a:solidFill>
                  <a:schemeClr val="accent2"/>
                </a:solidFill>
                <a:ea typeface="Calibri" panose="020F0502020204030204" pitchFamily="34" charset="0"/>
              </a:rPr>
              <a:t>medium soil erosion</a:t>
            </a:r>
          </a:p>
          <a:p>
            <a:pPr algn="just">
              <a:lnSpc>
                <a:spcPct val="100000"/>
              </a:lnSpc>
            </a:pPr>
            <a:r>
              <a:rPr lang="en-US" dirty="0" smtClean="0">
                <a:ea typeface="Calibri" panose="020F0502020204030204" pitchFamily="34" charset="0"/>
              </a:rPr>
              <a:t>Compared to the mid and end century, the research area experienced greater rainfall during the baseline period. So, compared to the other two periods, it can result in a higher average soil loss during the baseline period.</a:t>
            </a:r>
          </a:p>
          <a:p>
            <a:pPr algn="just">
              <a:lnSpc>
                <a:spcPct val="100000"/>
              </a:lnSpc>
            </a:pPr>
            <a:r>
              <a:rPr lang="en-US" dirty="0" smtClean="0"/>
              <a:t>The total carbon storage of the study area is 60 t ha</a:t>
            </a:r>
            <a:r>
              <a:rPr lang="en-US" baseline="30000" dirty="0" smtClean="0"/>
              <a:t>-1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/>
              <a:t>Aboveground biomass is the dominant source of carbon among the main carbon pools according to the obtained carbon storage maps.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636000" y="6492875"/>
            <a:ext cx="281016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6" name="Google Shape;409;p24"/>
          <p:cNvSpPr txBox="1">
            <a:spLocks/>
          </p:cNvSpPr>
          <p:nvPr/>
        </p:nvSpPr>
        <p:spPr>
          <a:xfrm>
            <a:off x="914400" y="1353771"/>
            <a:ext cx="10216663" cy="471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Design conservation plans and management practices to reduce soil erosion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Further studies could be done using InVEST Water Yield Model (AWY) to estimate the relative contribution of water from different parts of the estate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Company could prepare a database with maps, results and descriptive statics of the study for future assessments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The company could use the output maps as monitoring tool for field observation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411;p24"/>
          <p:cNvSpPr txBox="1"/>
          <p:nvPr/>
        </p:nvSpPr>
        <p:spPr>
          <a:xfrm>
            <a:off x="914400" y="181614"/>
            <a:ext cx="11277600" cy="89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SzPts val="4400"/>
              <a:buFont typeface="Calibri"/>
              <a:buNone/>
            </a:pP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Suggestions</a:t>
            </a:r>
            <a:endParaRPr sz="4400" b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351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2909659" y="0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References</a:t>
            </a:r>
            <a:endParaRPr dirty="0"/>
          </a:p>
        </p:txBody>
      </p:sp>
      <p:sp>
        <p:nvSpPr>
          <p:cNvPr id="101" name="Google Shape;101;p8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" y="906967"/>
            <a:ext cx="12192000" cy="547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n-US" sz="2400" dirty="0" err="1" smtClean="0"/>
              <a:t>Gunawan</a:t>
            </a:r>
            <a:r>
              <a:rPr lang="en-US" sz="2400" dirty="0" smtClean="0"/>
              <a:t>, G., </a:t>
            </a:r>
            <a:r>
              <a:rPr lang="en-US" sz="2400" dirty="0" err="1" smtClean="0"/>
              <a:t>Sutjiningsih</a:t>
            </a:r>
            <a:r>
              <a:rPr lang="en-US" sz="2400" dirty="0" smtClean="0"/>
              <a:t>, D., </a:t>
            </a:r>
            <a:r>
              <a:rPr lang="en-US" sz="2400" dirty="0" err="1" smtClean="0"/>
              <a:t>Soeryantono</a:t>
            </a:r>
            <a:r>
              <a:rPr lang="en-US" sz="2400" dirty="0" smtClean="0"/>
              <a:t>, H., </a:t>
            </a:r>
            <a:r>
              <a:rPr lang="en-US" sz="2400" dirty="0" err="1" smtClean="0"/>
              <a:t>Sulistioweni</a:t>
            </a:r>
            <a:r>
              <a:rPr lang="en-US" sz="2400" dirty="0" smtClean="0"/>
              <a:t>, W., 2013. Soil erosion estimation base on </a:t>
            </a:r>
            <a:r>
              <a:rPr lang="en-US" sz="2400" dirty="0" err="1" smtClean="0"/>
              <a:t>gis</a:t>
            </a:r>
            <a:r>
              <a:rPr lang="en-US" sz="2400" dirty="0" smtClean="0"/>
              <a:t> and remote sensing for supporting integrated water resources conservation management. Int. J. Technol. 4, 147–156.</a:t>
            </a:r>
          </a:p>
          <a:p>
            <a:pPr marL="0" indent="0" algn="just">
              <a:buFont typeface="Arial"/>
              <a:buNone/>
            </a:pPr>
            <a:r>
              <a:rPr lang="en-US" sz="2400" dirty="0" smtClean="0"/>
              <a:t>    </a:t>
            </a:r>
            <a:r>
              <a:rPr lang="en-US" sz="2400" dirty="0" smtClean="0">
                <a:hlinkClick r:id="rId3"/>
              </a:rPr>
              <a:t>https://doi.org/10.14716/ijtech.v4i2.110</a:t>
            </a:r>
            <a:r>
              <a:rPr lang="en-US" sz="2400" dirty="0" smtClean="0"/>
              <a:t> </a:t>
            </a:r>
          </a:p>
          <a:p>
            <a:pPr algn="just"/>
            <a:r>
              <a:rPr lang="en-US" sz="2400" dirty="0" err="1" smtClean="0"/>
              <a:t>Kumarasiri</a:t>
            </a:r>
            <a:r>
              <a:rPr lang="en-US" sz="2400" dirty="0" smtClean="0"/>
              <a:t>, A.D.T.N., </a:t>
            </a:r>
            <a:r>
              <a:rPr lang="en-US" sz="2400" dirty="0" err="1" smtClean="0"/>
              <a:t>Udayakumara</a:t>
            </a:r>
            <a:r>
              <a:rPr lang="en-US" sz="2400" dirty="0" smtClean="0"/>
              <a:t>, E.P.N., </a:t>
            </a:r>
            <a:r>
              <a:rPr lang="en-US" sz="2400" dirty="0" err="1" smtClean="0"/>
              <a:t>Jayawardana</a:t>
            </a:r>
            <a:r>
              <a:rPr lang="en-US" sz="2400" dirty="0" smtClean="0"/>
              <a:t>, J.M.C.K., 2021. Impacts of soil erosion and forest quality on water quality in Samanalawewa watershed, Sri Lanka. Model. Earth Syst. Environ. 8, 529–544. </a:t>
            </a:r>
            <a:r>
              <a:rPr lang="en-US" sz="2400" dirty="0" smtClean="0">
                <a:hlinkClick r:id="rId4"/>
              </a:rPr>
              <a:t>https://doi.org/10.1007/s40808-021-01082-y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Piyathilake</a:t>
            </a:r>
            <a:r>
              <a:rPr lang="en-US" sz="2400" dirty="0" smtClean="0"/>
              <a:t>, I.D.U.H., </a:t>
            </a:r>
            <a:r>
              <a:rPr lang="en-US" sz="2400" dirty="0" err="1" smtClean="0"/>
              <a:t>Sumudumali</a:t>
            </a:r>
            <a:r>
              <a:rPr lang="en-US" sz="2400" dirty="0" smtClean="0"/>
              <a:t>, R.G.I., </a:t>
            </a:r>
            <a:r>
              <a:rPr lang="en-US" sz="2400" dirty="0" err="1" smtClean="0"/>
              <a:t>Udayakumara</a:t>
            </a:r>
            <a:r>
              <a:rPr lang="en-US" sz="2400" dirty="0" smtClean="0"/>
              <a:t>, E.P.N., </a:t>
            </a:r>
            <a:r>
              <a:rPr lang="en-US" sz="2400" dirty="0" err="1" smtClean="0"/>
              <a:t>Ranaweera</a:t>
            </a:r>
            <a:r>
              <a:rPr lang="en-US" sz="2400" dirty="0" smtClean="0"/>
              <a:t>, L. V, </a:t>
            </a:r>
            <a:r>
              <a:rPr lang="en-US" sz="2400" dirty="0" err="1" smtClean="0"/>
              <a:t>Jayawardana</a:t>
            </a:r>
            <a:r>
              <a:rPr lang="en-US" sz="2400" dirty="0" smtClean="0"/>
              <a:t>, J.M.C.K., </a:t>
            </a:r>
            <a:r>
              <a:rPr lang="en-US" sz="2400" dirty="0" err="1" smtClean="0"/>
              <a:t>Gunatilake</a:t>
            </a:r>
            <a:r>
              <a:rPr lang="en-US" sz="2400" dirty="0" smtClean="0"/>
              <a:t>, S.K., 2021a. Modeling predictive assessment of soil erosion related hazards at the </a:t>
            </a:r>
            <a:r>
              <a:rPr lang="en-US" sz="2400" dirty="0" err="1" smtClean="0"/>
              <a:t>Uva</a:t>
            </a:r>
            <a:r>
              <a:rPr lang="en-US" sz="2400" dirty="0" smtClean="0"/>
              <a:t> province in Sri Lanka. Model. Earth Syst. Environ. </a:t>
            </a:r>
            <a:r>
              <a:rPr lang="en-US" sz="2400" dirty="0" smtClean="0">
                <a:hlinkClick r:id="rId5"/>
              </a:rPr>
              <a:t>https://doi.org/10.1007/s40808-020-00944-1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Perera</a:t>
            </a:r>
            <a:r>
              <a:rPr lang="en-US" sz="2400" dirty="0" smtClean="0"/>
              <a:t>, K.H.K., </a:t>
            </a:r>
            <a:r>
              <a:rPr lang="en-US" sz="2400" dirty="0" err="1" smtClean="0"/>
              <a:t>Udeshani</a:t>
            </a:r>
            <a:r>
              <a:rPr lang="en-US" sz="2400" dirty="0" smtClean="0"/>
              <a:t>, W.A.C., </a:t>
            </a:r>
            <a:r>
              <a:rPr lang="en-US" sz="2400" dirty="0" err="1" smtClean="0"/>
              <a:t>Piyathilake</a:t>
            </a:r>
            <a:r>
              <a:rPr lang="en-US" sz="2400" dirty="0" smtClean="0"/>
              <a:t>, I.D.U.H., </a:t>
            </a:r>
            <a:r>
              <a:rPr lang="en-US" sz="2400" dirty="0" err="1" smtClean="0"/>
              <a:t>Wimalasiri</a:t>
            </a:r>
            <a:r>
              <a:rPr lang="en-US" sz="2400" dirty="0" smtClean="0"/>
              <a:t>, G.E.M., </a:t>
            </a:r>
            <a:r>
              <a:rPr lang="en-US" sz="2400" dirty="0" err="1" smtClean="0"/>
              <a:t>Kadupitiya</a:t>
            </a:r>
            <a:r>
              <a:rPr lang="en-US" sz="2400" dirty="0" smtClean="0"/>
              <a:t>, H.K., </a:t>
            </a:r>
            <a:r>
              <a:rPr lang="en-US" sz="2400" dirty="0" err="1" smtClean="0"/>
              <a:t>Udayakumara</a:t>
            </a:r>
            <a:r>
              <a:rPr lang="en-US" sz="2400" dirty="0" smtClean="0"/>
              <a:t>, E.P.N., </a:t>
            </a:r>
            <a:r>
              <a:rPr lang="en-US" sz="2400" dirty="0" err="1" smtClean="0"/>
              <a:t>Gunatilake</a:t>
            </a:r>
            <a:r>
              <a:rPr lang="en-US" sz="2400" dirty="0" smtClean="0"/>
              <a:t>, S.K., 2020. Assessing soil quality and soil erosion hazards in the </a:t>
            </a:r>
            <a:r>
              <a:rPr lang="en-US" sz="2400" dirty="0" err="1" smtClean="0"/>
              <a:t>Moneragala</a:t>
            </a:r>
            <a:r>
              <a:rPr lang="en-US" sz="2400" dirty="0" smtClean="0"/>
              <a:t> District, Sri Lanka. SN Appl. Sci. 2. </a:t>
            </a:r>
            <a:r>
              <a:rPr lang="en-US" sz="2400" dirty="0" smtClean="0">
                <a:hlinkClick r:id="rId6"/>
              </a:rPr>
              <a:t>https://doi.org/10.1007/s42452-020-03926-1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4" name="Google Shape;424;p26"/>
          <p:cNvSpPr txBox="1"/>
          <p:nvPr/>
        </p:nvSpPr>
        <p:spPr>
          <a:xfrm>
            <a:off x="914400" y="64048"/>
            <a:ext cx="11277600" cy="89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25;p26"/>
          <p:cNvSpPr txBox="1"/>
          <p:nvPr/>
        </p:nvSpPr>
        <p:spPr>
          <a:xfrm>
            <a:off x="914400" y="1393644"/>
            <a:ext cx="11078307" cy="479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Prof. Asha S. Karunaratne (Internal Supervisor), Dean of Faculty of Agricultural Sciences , Sabaragamuwa University of Sri Lanka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Dr. Eranga M. Wimalasiri (Co supervisor), Module Coordinator, Agri Environmental Resource Management, Department of  Export Agriculture, Faculty of Agricultural Sciences , Sabaragamuwa University of Sri Lanka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Mr. Samantha Liyanage (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xternal supervisor), Director, Ceylon Orchard Agro (Pvt) Ltd, Ginganga estate, Udugama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Ms. Ovini Dissanayake, (Lecturer) Department of  Export Agriculture, Faculty of Agricultural Sciences , Sabaragamuwa University of Sri Lanka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206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210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4209473" y="2073851"/>
            <a:ext cx="47128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 dirty="0"/>
              <a:t>Thank </a:t>
            </a:r>
            <a:r>
              <a:rPr lang="en-US" sz="6000" b="1" dirty="0" smtClean="0"/>
              <a:t>You!</a:t>
            </a:r>
            <a:endParaRPr sz="6000" b="1" dirty="0"/>
          </a:p>
        </p:txBody>
      </p:sp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861060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b="1"/>
              <a:t>28</a:t>
            </a:fld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4" name="Google Shape;448;p30"/>
          <p:cNvPicPr preferRelativeResize="0"/>
          <p:nvPr/>
        </p:nvPicPr>
        <p:blipFill rotWithShape="1">
          <a:blip r:embed="rId2">
            <a:alphaModFix/>
          </a:blip>
          <a:srcRect l="26234" t="12213" r="26363" b="13407"/>
          <a:stretch/>
        </p:blipFill>
        <p:spPr>
          <a:xfrm>
            <a:off x="6572791" y="454938"/>
            <a:ext cx="5449078" cy="48071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0;p30"/>
          <p:cNvSpPr/>
          <p:nvPr/>
        </p:nvSpPr>
        <p:spPr>
          <a:xfrm>
            <a:off x="852846" y="6155463"/>
            <a:ext cx="55348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Figure: InVEST SDR model running interface</a:t>
            </a:r>
            <a:endParaRPr/>
          </a:p>
        </p:txBody>
      </p:sp>
      <p:sp>
        <p:nvSpPr>
          <p:cNvPr id="6" name="Google Shape;451;p30"/>
          <p:cNvSpPr/>
          <p:nvPr/>
        </p:nvSpPr>
        <p:spPr>
          <a:xfrm>
            <a:off x="6529885" y="5372238"/>
            <a:ext cx="55348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Figure: InVEST Carbon model running interface</a:t>
            </a:r>
            <a:endParaRPr/>
          </a:p>
        </p:txBody>
      </p:sp>
      <p:pic>
        <p:nvPicPr>
          <p:cNvPr id="7" name="Google Shape;449;p30"/>
          <p:cNvPicPr preferRelativeResize="0"/>
          <p:nvPr/>
        </p:nvPicPr>
        <p:blipFill rotWithShape="1">
          <a:blip r:embed="rId3">
            <a:alphaModFix/>
          </a:blip>
          <a:srcRect l="26753" t="3436" r="26753" b="4860"/>
          <a:stretch/>
        </p:blipFill>
        <p:spPr>
          <a:xfrm>
            <a:off x="1110343" y="178963"/>
            <a:ext cx="5277394" cy="5852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2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633045" y="1234868"/>
            <a:ext cx="10515600" cy="4351338"/>
          </a:xfrm>
        </p:spPr>
        <p:txBody>
          <a:bodyPr/>
          <a:lstStyle/>
          <a:p>
            <a:pPr algn="just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What is Soil Erosion?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Soil erosion </a:t>
            </a:r>
            <a:r>
              <a:rPr lang="en-US" dirty="0"/>
              <a:t>is the process of wind and water moving soil particles from one location and transporting and depositing them </a:t>
            </a:r>
            <a:r>
              <a:rPr lang="en-US" dirty="0" smtClean="0"/>
              <a:t>elsewhere.</a:t>
            </a:r>
            <a:endParaRPr lang="en-US" dirty="0"/>
          </a:p>
        </p:txBody>
      </p:sp>
      <p:sp>
        <p:nvSpPr>
          <p:cNvPr id="6" name="Google Shape;67;p3"/>
          <p:cNvSpPr txBox="1">
            <a:spLocks/>
          </p:cNvSpPr>
          <p:nvPr/>
        </p:nvSpPr>
        <p:spPr>
          <a:xfrm>
            <a:off x="2674225" y="308456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8" y="2791038"/>
            <a:ext cx="4890300" cy="30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714334"/>
            <a:ext cx="6189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Accelerate by humans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Intensive agriculture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Deforestation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Cultivation on steep slopes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Improper land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Impacts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Nutrient losses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Loss of organic matters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Runoff and siltation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Food insecurity</a:t>
            </a:r>
          </a:p>
        </p:txBody>
      </p:sp>
      <p:sp>
        <p:nvSpPr>
          <p:cNvPr id="10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512555" y="5808319"/>
            <a:ext cx="638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Figure: Soil erosion process (</a:t>
            </a:r>
            <a:r>
              <a:rPr lang="en-US" sz="2000" dirty="0" err="1" smtClean="0"/>
              <a:t>Zafirah</a:t>
            </a:r>
            <a:r>
              <a:rPr lang="en-US" sz="2000" dirty="0" smtClean="0"/>
              <a:t> </a:t>
            </a:r>
            <a:r>
              <a:rPr lang="en-US" sz="2000" dirty="0"/>
              <a:t>et al., 2017)</a:t>
            </a:r>
          </a:p>
        </p:txBody>
      </p:sp>
    </p:spTree>
    <p:extLst>
      <p:ext uri="{BB962C8B-B14F-4D97-AF65-F5344CB8AC3E}">
        <p14:creationId xmlns:p14="http://schemas.microsoft.com/office/powerpoint/2010/main" val="8149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7" name="Google Shape;457;p31"/>
          <p:cNvSpPr txBox="1">
            <a:spLocks/>
          </p:cNvSpPr>
          <p:nvPr/>
        </p:nvSpPr>
        <p:spPr>
          <a:xfrm>
            <a:off x="838200" y="1385232"/>
            <a:ext cx="10515600" cy="501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  = Annual soil loss (t (ha yr)</a:t>
            </a:r>
            <a:r>
              <a:rPr kumimoji="0" lang="en-US" sz="28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−1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  = Rainfall erosivity factor (MJ mm (ha hr yr)</a:t>
            </a:r>
            <a:r>
              <a:rPr kumimoji="0" lang="en-US" sz="28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−1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  = Soil erodibility factor (t ha hr (MJ ha mm)</a:t>
            </a:r>
            <a:r>
              <a:rPr kumimoji="0" lang="en-US" sz="28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−1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LS = Slope length-gradient factor (unitless)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  = Cover management factor (unitless)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  = Support practice factor (unitless) </a:t>
            </a:r>
          </a:p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28600" marR="0" lvl="0" indent="-508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38562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458;p31"/>
          <p:cNvSpPr/>
          <p:nvPr/>
        </p:nvSpPr>
        <p:spPr>
          <a:xfrm>
            <a:off x="2891971" y="1619620"/>
            <a:ext cx="5718629" cy="711200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= R × K × LS × C × P</a:t>
            </a:r>
            <a:endParaRPr kumimoji="0" sz="3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56;p31"/>
          <p:cNvSpPr txBox="1">
            <a:spLocks/>
          </p:cNvSpPr>
          <p:nvPr/>
        </p:nvSpPr>
        <p:spPr>
          <a:xfrm>
            <a:off x="567282" y="257385"/>
            <a:ext cx="11624718" cy="90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Assessment of Soil Erosion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299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pic>
        <p:nvPicPr>
          <p:cNvPr id="4" name="Google Shape;465;p32"/>
          <p:cNvPicPr preferRelativeResize="0"/>
          <p:nvPr/>
        </p:nvPicPr>
        <p:blipFill rotWithShape="1">
          <a:blip r:embed="rId2">
            <a:alphaModFix/>
          </a:blip>
          <a:srcRect l="874" t="2426"/>
          <a:stretch/>
        </p:blipFill>
        <p:spPr>
          <a:xfrm>
            <a:off x="2481943" y="1895091"/>
            <a:ext cx="7986544" cy="309634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467;p32"/>
          <p:cNvSpPr/>
          <p:nvPr/>
        </p:nvSpPr>
        <p:spPr>
          <a:xfrm>
            <a:off x="8118764" y="57189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Sharma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2010</a:t>
            </a:r>
            <a:endParaRPr/>
          </a:p>
        </p:txBody>
      </p:sp>
      <p:sp>
        <p:nvSpPr>
          <p:cNvPr id="6" name="Google Shape;466;p32"/>
          <p:cNvSpPr txBox="1"/>
          <p:nvPr/>
        </p:nvSpPr>
        <p:spPr>
          <a:xfrm>
            <a:off x="914400" y="157017"/>
            <a:ext cx="11277600" cy="89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Erosion intensity class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630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4" name="Google Shape;473;p33"/>
          <p:cNvGraphicFramePr/>
          <p:nvPr/>
        </p:nvGraphicFramePr>
        <p:xfrm>
          <a:off x="495301" y="1690688"/>
          <a:ext cx="7391400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474;p33"/>
          <p:cNvSpPr txBox="1"/>
          <p:nvPr/>
        </p:nvSpPr>
        <p:spPr>
          <a:xfrm>
            <a:off x="8258176" y="3880644"/>
            <a:ext cx="38147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Baseline         2001-2021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Mid-century  2040-2069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End-century  2070-2099</a:t>
            </a:r>
            <a:endParaRPr sz="2400" b="1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75;p33"/>
          <p:cNvSpPr txBox="1"/>
          <p:nvPr/>
        </p:nvSpPr>
        <p:spPr>
          <a:xfrm>
            <a:off x="914400" y="325833"/>
            <a:ext cx="11277600" cy="89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Annual Rainfall</a:t>
            </a:r>
            <a:endParaRPr/>
          </a:p>
        </p:txBody>
      </p:sp>
      <p:sp>
        <p:nvSpPr>
          <p:cNvPr id="7" name="Google Shape;476;p33"/>
          <p:cNvSpPr txBox="1"/>
          <p:nvPr/>
        </p:nvSpPr>
        <p:spPr>
          <a:xfrm>
            <a:off x="2185767" y="5990590"/>
            <a:ext cx="471569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Figure: Mean annual rainfall of the study area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363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6" name="Google Shape;481;p34"/>
          <p:cNvSpPr txBox="1">
            <a:spLocks/>
          </p:cNvSpPr>
          <p:nvPr/>
        </p:nvSpPr>
        <p:spPr>
          <a:xfrm>
            <a:off x="838200" y="186481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Assessment of Soil Erosion and Carbon Storage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38562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487;p34"/>
          <p:cNvSpPr txBox="1"/>
          <p:nvPr/>
        </p:nvSpPr>
        <p:spPr>
          <a:xfrm>
            <a:off x="766618" y="247832"/>
            <a:ext cx="11277600" cy="89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44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Field based method vs. Modelling approach</a:t>
            </a: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482;p34"/>
          <p:cNvSpPr/>
          <p:nvPr/>
        </p:nvSpPr>
        <p:spPr>
          <a:xfrm>
            <a:off x="1358537" y="2573383"/>
            <a:ext cx="3056709" cy="888274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Field Based Methods</a:t>
            </a:r>
            <a:endParaRPr dirty="0"/>
          </a:p>
        </p:txBody>
      </p:sp>
      <p:sp>
        <p:nvSpPr>
          <p:cNvPr id="9" name="Google Shape;483;p34"/>
          <p:cNvSpPr/>
          <p:nvPr/>
        </p:nvSpPr>
        <p:spPr>
          <a:xfrm>
            <a:off x="6644639" y="2573383"/>
            <a:ext cx="3056709" cy="888274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Modelling Approach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84;p34"/>
          <p:cNvSpPr/>
          <p:nvPr/>
        </p:nvSpPr>
        <p:spPr>
          <a:xfrm>
            <a:off x="1253523" y="4001294"/>
            <a:ext cx="4016187" cy="158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 intensive</a:t>
            </a:r>
            <a:endParaRPr/>
          </a:p>
          <a:p>
            <a:pPr marL="6096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consuming</a:t>
            </a:r>
            <a:endParaRPr/>
          </a:p>
          <a:p>
            <a:pPr marL="6096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data accessibility</a:t>
            </a:r>
            <a:endParaRPr/>
          </a:p>
          <a:p>
            <a:pPr marL="6096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reliability</a:t>
            </a:r>
            <a:endParaRPr/>
          </a:p>
        </p:txBody>
      </p:sp>
      <p:sp>
        <p:nvSpPr>
          <p:cNvPr id="11" name="Google Shape;485;p34"/>
          <p:cNvSpPr/>
          <p:nvPr/>
        </p:nvSpPr>
        <p:spPr>
          <a:xfrm>
            <a:off x="6644639" y="4001294"/>
            <a:ext cx="4458640" cy="187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degree of flexibility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saving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accessibility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Convenient &amp; inexpensive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Comparability of results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540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290916" y="511175"/>
            <a:ext cx="9282340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68" name="Google Shape;68;p3"/>
          <p:cNvSpPr txBox="1">
            <a:spLocks noGrp="1"/>
          </p:cNvSpPr>
          <p:nvPr>
            <p:ph type="body" idx="1"/>
          </p:nvPr>
        </p:nvSpPr>
        <p:spPr>
          <a:xfrm>
            <a:off x="36576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Soil Carbon Storage</a:t>
            </a:r>
            <a:endParaRPr dirty="0"/>
          </a:p>
        </p:txBody>
      </p:sp>
      <p:sp>
        <p:nvSpPr>
          <p:cNvPr id="69" name="Google Shape;69;p3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095" y="2334832"/>
            <a:ext cx="11204331" cy="185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Ability of terrestrial ecosystems to capture and store carbon in the form of soil organic matters, as well as dead and live vegetation covers.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81" y="3441960"/>
            <a:ext cx="2435557" cy="1593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0" y="3413303"/>
            <a:ext cx="2786645" cy="162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27" y="3455872"/>
            <a:ext cx="2638461" cy="1608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441960"/>
            <a:ext cx="2590800" cy="15930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6036" y="5251268"/>
            <a:ext cx="251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Above ground biomass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2159" y="5251268"/>
            <a:ext cx="251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Below ground biomass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76784" y="5251268"/>
            <a:ext cx="251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Litter organic matter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307530" y="5251268"/>
            <a:ext cx="251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Soil organic carbon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134260" y="1690688"/>
            <a:ext cx="10017065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Soil erosion is a major problem in sustainable soil management and to ensure food security</a:t>
            </a:r>
          </a:p>
          <a:p>
            <a:pPr marL="342900" indent="-342900" algn="just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Therefore, it’s important for soil erosion to be assessed under future climate scenarios </a:t>
            </a:r>
          </a:p>
          <a:p>
            <a:pPr marL="342900" indent="-342900" algn="just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Climate change has a direct impact on the soil erosion </a:t>
            </a:r>
          </a:p>
          <a:p>
            <a:pPr marL="342900" indent="-342900" algn="just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Farmers been unconcerned about carbon storage in the farmlands </a:t>
            </a:r>
          </a:p>
          <a:p>
            <a:pPr marL="342900" indent="-342900" algn="just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Soil carbon storage can improve the soil quality, soil health and productivity of the land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916" y="479644"/>
            <a:ext cx="9282340" cy="1179513"/>
          </a:xfrm>
          <a:noFill/>
        </p:spPr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89185" y="1454262"/>
            <a:ext cx="11813628" cy="479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Main objective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assess the soil erosion and soil carbon storage using a modelling approach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InVEST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model in the Ceylon Orchard Agro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Pvt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Ltd., under current (2001-2021) and future climate (2040-2099) scenarios </a:t>
            </a:r>
          </a:p>
          <a:p>
            <a:pPr algn="just">
              <a:spcBef>
                <a:spcPts val="1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Specific objectives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develop soil erosion potential map, total soil loss map, sediment retention map, sediment export map and total carbon storage map </a:t>
            </a:r>
          </a:p>
          <a:p>
            <a:pPr algn="just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assess the changes of soil erosion with future climate under the climate change scenarios</a:t>
            </a:r>
          </a:p>
          <a:p>
            <a:pPr algn="just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provide suggestions and recommendations to the plantation company to reduce soil erosion and improve soil quality</a:t>
            </a:r>
          </a:p>
        </p:txBody>
      </p:sp>
    </p:spTree>
    <p:extLst>
      <p:ext uri="{BB962C8B-B14F-4D97-AF65-F5344CB8AC3E}">
        <p14:creationId xmlns:p14="http://schemas.microsoft.com/office/powerpoint/2010/main" val="4696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1944235" y="-39949"/>
            <a:ext cx="9282340" cy="93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Material and Methods</a:t>
            </a:r>
            <a:endParaRPr dirty="0"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8487810" y="64999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3" name="Google Shape;140;p6"/>
          <p:cNvSpPr txBox="1">
            <a:spLocks noGrp="1"/>
          </p:cNvSpPr>
          <p:nvPr/>
        </p:nvSpPr>
        <p:spPr>
          <a:xfrm>
            <a:off x="120410" y="1551709"/>
            <a:ext cx="5218208" cy="459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900" b="1" dirty="0"/>
              <a:t>Study </a:t>
            </a:r>
            <a:r>
              <a:rPr lang="en-US" sz="5900" b="1" dirty="0" smtClean="0"/>
              <a:t>Area</a:t>
            </a:r>
            <a:endParaRPr sz="3200" b="1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800" dirty="0"/>
              <a:t>The </a:t>
            </a:r>
            <a:r>
              <a:rPr lang="en-US" sz="3800" dirty="0" err="1"/>
              <a:t>Ginganga</a:t>
            </a:r>
            <a:r>
              <a:rPr lang="en-US" sz="3800" dirty="0"/>
              <a:t> Estate of Ceylon Orchard Agro (</a:t>
            </a:r>
            <a:r>
              <a:rPr lang="en-US" sz="3800" dirty="0" err="1"/>
              <a:t>Pvt</a:t>
            </a:r>
            <a:r>
              <a:rPr lang="en-US" sz="3800" dirty="0"/>
              <a:t>) Ltd. </a:t>
            </a:r>
            <a:endParaRPr sz="38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3800" dirty="0"/>
              <a:t>Covers total of 88 acres</a:t>
            </a:r>
            <a:endParaRPr sz="38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3800" dirty="0"/>
              <a:t>Low country wet zone (6.5944 N, 80.0154 E)</a:t>
            </a:r>
            <a:endParaRPr sz="38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3800" dirty="0"/>
              <a:t>Average temperature:</a:t>
            </a:r>
            <a:r>
              <a:rPr lang="en-US" sz="3800" b="1" dirty="0"/>
              <a:t> </a:t>
            </a:r>
            <a:r>
              <a:rPr lang="en-US" sz="3800" dirty="0"/>
              <a:t>24°C to 29.2°C  </a:t>
            </a:r>
            <a:endParaRPr sz="38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3800" dirty="0"/>
              <a:t>Average rainfall:</a:t>
            </a:r>
            <a:r>
              <a:rPr lang="en-US" sz="3800" b="1" dirty="0"/>
              <a:t> </a:t>
            </a:r>
            <a:r>
              <a:rPr lang="en-US" sz="3800" dirty="0"/>
              <a:t>(2380 mm)</a:t>
            </a:r>
            <a:endParaRPr sz="3800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3800" dirty="0"/>
              <a:t>Main crops:</a:t>
            </a:r>
            <a:endParaRPr sz="3800"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 dirty="0"/>
              <a:t> Oil palm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 dirty="0"/>
              <a:t> Tea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 dirty="0"/>
              <a:t> Cinnamon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000" dirty="0"/>
              <a:t> Cardamom</a:t>
            </a:r>
            <a:endParaRPr sz="4000" dirty="0"/>
          </a:p>
        </p:txBody>
      </p:sp>
      <p:pic>
        <p:nvPicPr>
          <p:cNvPr id="34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3992" y="1424309"/>
            <a:ext cx="6322703" cy="357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818" y="4433337"/>
            <a:ext cx="1253976" cy="161641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6" name="Google Shape;14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3585" y="5408625"/>
            <a:ext cx="1554480" cy="102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4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5740" y="4203429"/>
            <a:ext cx="1554480" cy="11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4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71392" y="4176634"/>
            <a:ext cx="1533185" cy="122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48;p6" descr="Cardamom Farming (Elaichi), Planting, Care, Harvesting | Agri Farm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9905" y="5408625"/>
            <a:ext cx="1496158" cy="102856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42;p6"/>
          <p:cNvSpPr txBox="1"/>
          <p:nvPr/>
        </p:nvSpPr>
        <p:spPr>
          <a:xfrm>
            <a:off x="8273143" y="4796767"/>
            <a:ext cx="39188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Figure: Map of the Study Area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2875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7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pic>
        <p:nvPicPr>
          <p:cNvPr id="8" name="Google Shape;1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5616" y="1577916"/>
            <a:ext cx="2496365" cy="84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304" y="3224055"/>
            <a:ext cx="2014457" cy="58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7;p7"/>
          <p:cNvPicPr preferRelativeResize="0"/>
          <p:nvPr/>
        </p:nvPicPr>
        <p:blipFill rotWithShape="1">
          <a:blip r:embed="rId4">
            <a:alphaModFix/>
          </a:blip>
          <a:srcRect l="24255" r="20214"/>
          <a:stretch/>
        </p:blipFill>
        <p:spPr>
          <a:xfrm>
            <a:off x="10621981" y="2934783"/>
            <a:ext cx="1172386" cy="118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2606" y="4762603"/>
            <a:ext cx="986423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82042" y="2618137"/>
            <a:ext cx="1019871" cy="10198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61;p7"/>
          <p:cNvCxnSpPr/>
          <p:nvPr/>
        </p:nvCxnSpPr>
        <p:spPr>
          <a:xfrm flipH="1">
            <a:off x="8839197" y="5576355"/>
            <a:ext cx="285689" cy="452486"/>
          </a:xfrm>
          <a:prstGeom prst="straightConnector1">
            <a:avLst/>
          </a:prstGeom>
          <a:noFill/>
          <a:ln w="9525" cap="flat" cmpd="sng">
            <a:solidFill>
              <a:srgbClr val="8DA9D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" name="Google Shape;162;p7"/>
          <p:cNvCxnSpPr/>
          <p:nvPr/>
        </p:nvCxnSpPr>
        <p:spPr>
          <a:xfrm>
            <a:off x="9949730" y="5589472"/>
            <a:ext cx="262708" cy="452486"/>
          </a:xfrm>
          <a:prstGeom prst="straightConnector1">
            <a:avLst/>
          </a:prstGeom>
          <a:noFill/>
          <a:ln w="9525" cap="flat" cmpd="sng">
            <a:solidFill>
              <a:srgbClr val="8DA9D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163;p7"/>
          <p:cNvCxnSpPr>
            <a:endCxn id="8" idx="1"/>
          </p:cNvCxnSpPr>
          <p:nvPr/>
        </p:nvCxnSpPr>
        <p:spPr>
          <a:xfrm rot="-5400000">
            <a:off x="7043966" y="2438635"/>
            <a:ext cx="1517700" cy="6456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" name="Google Shape;164;p7"/>
          <p:cNvCxnSpPr>
            <a:stCxn id="8" idx="3"/>
          </p:cNvCxnSpPr>
          <p:nvPr/>
        </p:nvCxnSpPr>
        <p:spPr>
          <a:xfrm>
            <a:off x="10621981" y="2002585"/>
            <a:ext cx="460800" cy="11886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" name="Google Shape;165;p7"/>
          <p:cNvCxnSpPr>
            <a:stCxn id="10" idx="2"/>
          </p:cNvCxnSpPr>
          <p:nvPr/>
        </p:nvCxnSpPr>
        <p:spPr>
          <a:xfrm rot="5400000">
            <a:off x="9170424" y="2505956"/>
            <a:ext cx="426600" cy="36489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67;p7"/>
          <p:cNvCxnSpPr/>
          <p:nvPr/>
        </p:nvCxnSpPr>
        <p:spPr>
          <a:xfrm>
            <a:off x="9499998" y="4543663"/>
            <a:ext cx="0" cy="36576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" name="Google Shape;168;p7"/>
          <p:cNvSpPr txBox="1"/>
          <p:nvPr/>
        </p:nvSpPr>
        <p:spPr>
          <a:xfrm>
            <a:off x="7458181" y="6041958"/>
            <a:ext cx="1587270" cy="40011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SDR Model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69;p7"/>
          <p:cNvSpPr txBox="1"/>
          <p:nvPr/>
        </p:nvSpPr>
        <p:spPr>
          <a:xfrm>
            <a:off x="9844227" y="6061822"/>
            <a:ext cx="1807908" cy="40011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Carbon Model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54;p7"/>
          <p:cNvSpPr txBox="1">
            <a:spLocks/>
          </p:cNvSpPr>
          <p:nvPr/>
        </p:nvSpPr>
        <p:spPr>
          <a:xfrm>
            <a:off x="692574" y="1350031"/>
            <a:ext cx="5307725" cy="553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7F6000"/>
              </a:buClr>
              <a:buSzPts val="2800"/>
              <a:buFont typeface="Arial"/>
              <a:buNone/>
            </a:pPr>
            <a:r>
              <a:rPr lang="en-US" b="1" dirty="0" smtClean="0">
                <a:solidFill>
                  <a:srgbClr val="7F6000"/>
                </a:solidFill>
              </a:rPr>
              <a:t>Model description</a:t>
            </a:r>
            <a:endParaRPr lang="en-US" dirty="0" smtClean="0"/>
          </a:p>
          <a:p>
            <a:pPr marL="228600" indent="-228600" algn="just">
              <a:buSzPts val="2800"/>
            </a:pPr>
            <a:r>
              <a:rPr lang="en-US" dirty="0" smtClean="0"/>
              <a:t>Integrated Valuation of Ecosystem Services and Tradeoffs (</a:t>
            </a:r>
            <a:r>
              <a:rPr lang="en-US" dirty="0" err="1" smtClean="0"/>
              <a:t>InVEST</a:t>
            </a:r>
            <a:r>
              <a:rPr lang="en-US" dirty="0" smtClean="0"/>
              <a:t>) model - (version 3.12.0) </a:t>
            </a:r>
          </a:p>
          <a:p>
            <a:pPr marL="228600" indent="-50800" algn="just">
              <a:buSzPts val="2800"/>
              <a:buFont typeface="Arial"/>
              <a:buNone/>
            </a:pPr>
            <a:endParaRPr lang="en-US" dirty="0" smtClean="0"/>
          </a:p>
          <a:p>
            <a:pPr marL="685800" lvl="1" indent="-228600" algn="just">
              <a:buClr>
                <a:srgbClr val="C55A11"/>
              </a:buClr>
              <a:buSzPts val="2800"/>
              <a:buFont typeface="Noto Sans Symbols"/>
              <a:buChar char="⮚"/>
            </a:pPr>
            <a:r>
              <a:rPr lang="en-US" sz="2800" dirty="0" smtClean="0">
                <a:solidFill>
                  <a:srgbClr val="C55A11"/>
                </a:solidFill>
              </a:rPr>
              <a:t>To assess soil erosion </a:t>
            </a:r>
            <a:r>
              <a:rPr lang="en-US" sz="2800" dirty="0" smtClean="0"/>
              <a:t>- (</a:t>
            </a:r>
            <a:r>
              <a:rPr lang="en-US" sz="2800" dirty="0" err="1" smtClean="0"/>
              <a:t>InVEST</a:t>
            </a:r>
            <a:r>
              <a:rPr lang="en-US" sz="2800" dirty="0" smtClean="0"/>
              <a:t>) Sediment Delivery Ratio (SDR) model. </a:t>
            </a:r>
            <a:endParaRPr lang="en-US" dirty="0" smtClean="0"/>
          </a:p>
          <a:p>
            <a:pPr marL="685800" lvl="1" indent="-228600" algn="just">
              <a:buClr>
                <a:srgbClr val="C55A11"/>
              </a:buClr>
              <a:buSzPts val="2800"/>
              <a:buFont typeface="Noto Sans Symbols"/>
              <a:buChar char="⮚"/>
            </a:pPr>
            <a:r>
              <a:rPr lang="en-US" sz="2800" dirty="0" smtClean="0">
                <a:solidFill>
                  <a:srgbClr val="C55A11"/>
                </a:solidFill>
              </a:rPr>
              <a:t>To assess carbon storage </a:t>
            </a:r>
            <a:r>
              <a:rPr lang="en-US" sz="2800" dirty="0" smtClean="0"/>
              <a:t>- (</a:t>
            </a:r>
            <a:r>
              <a:rPr lang="en-US" sz="2800" dirty="0" err="1" smtClean="0"/>
              <a:t>InVEST</a:t>
            </a:r>
            <a:r>
              <a:rPr lang="en-US" sz="2800" dirty="0" smtClean="0"/>
              <a:t>) Carbon model </a:t>
            </a:r>
          </a:p>
          <a:p>
            <a:pPr marL="685800" lvl="1" indent="-50800" algn="just">
              <a:buSzPts val="2800"/>
              <a:buFont typeface="Noto Sans Symbols"/>
              <a:buNone/>
            </a:pPr>
            <a:endParaRPr lang="en-US" sz="2800" dirty="0" smtClean="0"/>
          </a:p>
          <a:p>
            <a:pPr marL="228600" indent="-228600" algn="just">
              <a:buSzPts val="2800"/>
            </a:pPr>
            <a:r>
              <a:rPr lang="en-US" dirty="0" smtClean="0"/>
              <a:t>ArcGIS™ 10.8 mapping software (ArcMap 10.8)</a:t>
            </a:r>
            <a:endParaRPr lang="en-US" dirty="0"/>
          </a:p>
        </p:txBody>
      </p:sp>
      <p:cxnSp>
        <p:nvCxnSpPr>
          <p:cNvPr id="22" name="Google Shape;166;p7"/>
          <p:cNvCxnSpPr/>
          <p:nvPr/>
        </p:nvCxnSpPr>
        <p:spPr>
          <a:xfrm rot="10800000">
            <a:off x="7559383" y="3838507"/>
            <a:ext cx="1" cy="7051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418;p25"/>
          <p:cNvSpPr txBox="1"/>
          <p:nvPr/>
        </p:nvSpPr>
        <p:spPr>
          <a:xfrm>
            <a:off x="3219449" y="114939"/>
            <a:ext cx="9001125" cy="89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en-US" sz="4400" b="1" dirty="0"/>
              <a:t>Material and Methods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3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65617" y="3730559"/>
            <a:ext cx="2860766" cy="923403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InVEST</a:t>
            </a:r>
            <a:r>
              <a:rPr lang="en-US" sz="2000" b="1" dirty="0" smtClean="0">
                <a:solidFill>
                  <a:schemeClr val="bg1"/>
                </a:solidFill>
              </a:rPr>
              <a:t> SDR Model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9477" y="1741259"/>
            <a:ext cx="2053046" cy="8360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Digital Elevation Model (DEM)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6813" y="2777025"/>
            <a:ext cx="2053046" cy="8805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Rainfall </a:t>
            </a:r>
            <a:r>
              <a:rPr lang="en-US" sz="2000" dirty="0" err="1" smtClean="0">
                <a:solidFill>
                  <a:schemeClr val="tx1"/>
                </a:solidFill>
              </a:rPr>
              <a:t>Erosivity</a:t>
            </a:r>
            <a:r>
              <a:rPr lang="en-US" sz="2000" dirty="0" smtClean="0">
                <a:solidFill>
                  <a:schemeClr val="tx1"/>
                </a:solidFill>
              </a:rPr>
              <a:t> Factor(R) Map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9477" y="5449376"/>
            <a:ext cx="205304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Land Use Land Cover (LULC) Map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0456" y="2722540"/>
            <a:ext cx="2053046" cy="8360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Biophysical 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able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0456" y="4436427"/>
            <a:ext cx="2053046" cy="8360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Watershed Map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10769" y="4577363"/>
            <a:ext cx="2053046" cy="8360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Soil </a:t>
            </a:r>
            <a:r>
              <a:rPr lang="en-US" sz="2000" dirty="0" err="1" smtClean="0">
                <a:solidFill>
                  <a:schemeClr val="tx1"/>
                </a:solidFill>
              </a:rPr>
              <a:t>Erodibility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actor(K) </a:t>
            </a:r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ap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75412" y="3558563"/>
            <a:ext cx="1163138" cy="4386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0" y="2591911"/>
            <a:ext cx="0" cy="10972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407184" y="3558563"/>
            <a:ext cx="1371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71873" y="4447984"/>
            <a:ext cx="134057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5" idx="4"/>
          </p:cNvCxnSpPr>
          <p:nvPr/>
        </p:nvCxnSpPr>
        <p:spPr>
          <a:xfrm flipV="1">
            <a:off x="6096000" y="4653962"/>
            <a:ext cx="0" cy="7954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302136" y="4489181"/>
            <a:ext cx="1581696" cy="5785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61;p2"/>
          <p:cNvSpPr txBox="1">
            <a:spLocks noGrp="1"/>
          </p:cNvSpPr>
          <p:nvPr>
            <p:ph type="ftr" idx="11"/>
          </p:nvPr>
        </p:nvSpPr>
        <p:spPr>
          <a:xfrm>
            <a:off x="1040674" y="6491261"/>
            <a:ext cx="101106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Agricultural Sciences Undergraduate Research Symposium </a:t>
            </a:r>
            <a:r>
              <a:rPr lang="en-US" dirty="0" smtClean="0"/>
              <a:t>2023 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0966" y="310524"/>
            <a:ext cx="9282340" cy="1179513"/>
          </a:xfrm>
        </p:spPr>
        <p:txBody>
          <a:bodyPr/>
          <a:lstStyle/>
          <a:p>
            <a:r>
              <a:rPr lang="en-US" dirty="0"/>
              <a:t>Soil Erosion Assessment Inputs</a:t>
            </a:r>
          </a:p>
        </p:txBody>
      </p:sp>
    </p:spTree>
    <p:extLst>
      <p:ext uri="{BB962C8B-B14F-4D97-AF65-F5344CB8AC3E}">
        <p14:creationId xmlns:p14="http://schemas.microsoft.com/office/powerpoint/2010/main" val="29824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2002</Words>
  <Application>Microsoft Office PowerPoint</Application>
  <PresentationFormat>Widescreen</PresentationFormat>
  <Paragraphs>418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Noto Sans Symbols</vt:lpstr>
      <vt:lpstr>Times New Roman</vt:lpstr>
      <vt:lpstr>Wingdings</vt:lpstr>
      <vt:lpstr>Office Theme</vt:lpstr>
      <vt:lpstr>PowerPoint Presentation</vt:lpstr>
      <vt:lpstr>Content for the Presentation</vt:lpstr>
      <vt:lpstr>PowerPoint Presentation</vt:lpstr>
      <vt:lpstr>Introduction</vt:lpstr>
      <vt:lpstr>Research Problem</vt:lpstr>
      <vt:lpstr>Research objectives</vt:lpstr>
      <vt:lpstr>Material and Methods</vt:lpstr>
      <vt:lpstr>PowerPoint Presentation</vt:lpstr>
      <vt:lpstr>Soil Erosion Assessment Inputs</vt:lpstr>
      <vt:lpstr>1. Digital Elevation Model (DEM)</vt:lpstr>
      <vt:lpstr>2. Rainfall Erosivity (R) Factor</vt:lpstr>
      <vt:lpstr>3. Soil Erodibility (K) Factor</vt:lpstr>
      <vt:lpstr>4. Land Use Land Cover (LULC) Map</vt:lpstr>
      <vt:lpstr>5. Biophysical table</vt:lpstr>
      <vt:lpstr>Carbon Storage Assessment </vt:lpstr>
      <vt:lpstr>PowerPoint Presentation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Conclusion and Recommendations</vt:lpstr>
      <vt:lpstr>PowerPoint Presentation</vt:lpstr>
      <vt:lpstr>References</vt:lpstr>
      <vt:lpstr>PowerPoint Presentation</vt:lpstr>
      <vt:lpstr>Thank You!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Soil Erosion and Carbon Storage in Agricultural Soils: A Case Study in Ceylon Orchard Agro (Pvt) Ltd.</dc:title>
  <dc:creator>Admin</dc:creator>
  <cp:lastModifiedBy>Asus</cp:lastModifiedBy>
  <cp:revision>25</cp:revision>
  <dcterms:created xsi:type="dcterms:W3CDTF">2022-12-02T06:41:12Z</dcterms:created>
  <dcterms:modified xsi:type="dcterms:W3CDTF">2023-03-25T13:18:24Z</dcterms:modified>
</cp:coreProperties>
</file>