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66" r:id="rId5"/>
    <p:sldId id="260" r:id="rId6"/>
    <p:sldId id="267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0" r:id="rId17"/>
    <p:sldId id="281" r:id="rId18"/>
    <p:sldId id="276" r:id="rId19"/>
    <p:sldId id="277" r:id="rId20"/>
    <p:sldId id="278" r:id="rId21"/>
    <p:sldId id="279" r:id="rId22"/>
    <p:sldId id="282" r:id="rId23"/>
    <p:sldId id="262" r:id="rId24"/>
    <p:sldId id="284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296" r:id="rId36"/>
    <p:sldId id="295" r:id="rId37"/>
    <p:sldId id="263" r:id="rId38"/>
    <p:sldId id="293" r:id="rId39"/>
    <p:sldId id="264" r:id="rId40"/>
    <p:sldId id="26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30" y="1216549"/>
            <a:ext cx="11354539" cy="208575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dirty="0" smtClean="0"/>
              <a:t>Screening </a:t>
            </a:r>
            <a:r>
              <a:rPr lang="en-US" sz="4400" dirty="0"/>
              <a:t>the Genetic Diversity of Selected Interim Clones in Rubber (</a:t>
            </a:r>
            <a:r>
              <a:rPr lang="en-US" sz="4400" i="1" dirty="0" err="1"/>
              <a:t>Hevea</a:t>
            </a:r>
            <a:r>
              <a:rPr lang="en-US" sz="4400" i="1" dirty="0"/>
              <a:t> </a:t>
            </a:r>
            <a:r>
              <a:rPr lang="en-US" sz="4400" i="1" dirty="0" err="1"/>
              <a:t>brasiliensis</a:t>
            </a:r>
            <a:r>
              <a:rPr lang="en-US" sz="4400" dirty="0"/>
              <a:t>) Using SSR Molecular Markers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30" y="3502449"/>
            <a:ext cx="11354538" cy="723074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DSKR Dewapriya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SP Withanage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JBDAP Kumara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PWM Tharindi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30" y="4425670"/>
            <a:ext cx="11354538" cy="149480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Export Agriculture, Faculty of Agricultural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Sciences, Sabaragamuwa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Sri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Lanka.</a:t>
            </a:r>
          </a:p>
          <a:p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Genetics &amp; Plant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Breeding, Rubber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Institute of Sri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Lanka, Substation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Niwitigalakelle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Mathugama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796" y="197761"/>
            <a:ext cx="9314688" cy="106133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dirty="0"/>
              <a:t>DNA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313" y="1266557"/>
            <a:ext cx="10515600" cy="47504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SDS method (</a:t>
            </a:r>
            <a:r>
              <a:rPr lang="en-US" dirty="0" err="1"/>
              <a:t>Withanage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., 2015 with some modifications)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7313" y="1902256"/>
            <a:ext cx="9125712" cy="4623580"/>
            <a:chOff x="576814" y="1432735"/>
            <a:chExt cx="7717860" cy="3492889"/>
          </a:xfrm>
        </p:grpSpPr>
        <p:sp>
          <p:nvSpPr>
            <p:cNvPr id="6" name="TextBox 5"/>
            <p:cNvSpPr txBox="1"/>
            <p:nvPr/>
          </p:nvSpPr>
          <p:spPr>
            <a:xfrm>
              <a:off x="1728091" y="2831450"/>
              <a:ext cx="1420382" cy="30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Cut leaves cut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65802" y="4623360"/>
              <a:ext cx="1653787" cy="30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Centrifuge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1422" y="4608620"/>
              <a:ext cx="2092323" cy="30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Got the supernatant</a:t>
              </a:r>
            </a:p>
          </p:txBody>
        </p:sp>
        <p:pic>
          <p:nvPicPr>
            <p:cNvPr id="9" name="Picture 8" descr="C:\Users\User\Desktop\RRI\IMG-20221015-WA0013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34" r="10989"/>
            <a:stretch/>
          </p:blipFill>
          <p:spPr bwMode="auto">
            <a:xfrm>
              <a:off x="3397310" y="3196073"/>
              <a:ext cx="1376797" cy="13568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C:\Users\User\Desktop\RRI\IMG-20221015-WA0025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5" r="9701" b="35351"/>
            <a:stretch/>
          </p:blipFill>
          <p:spPr bwMode="auto">
            <a:xfrm>
              <a:off x="1143000" y="3196074"/>
              <a:ext cx="1291634" cy="13568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Right Arrow 10"/>
            <p:cNvSpPr/>
            <p:nvPr/>
          </p:nvSpPr>
          <p:spPr>
            <a:xfrm rot="10800000">
              <a:off x="2495992" y="3703261"/>
              <a:ext cx="713207" cy="381000"/>
            </a:xfrm>
            <a:prstGeom prst="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410710" y="4076257"/>
              <a:ext cx="713207" cy="381000"/>
            </a:xfrm>
            <a:prstGeom prst="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76576" y="2864339"/>
              <a:ext cx="2067024" cy="30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Grind with SDS buffer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40887" y="2836591"/>
              <a:ext cx="1653787" cy="30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Add Chloroform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07743" y="4623358"/>
              <a:ext cx="1147794" cy="30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Mixed well</a:t>
              </a:r>
            </a:p>
          </p:txBody>
        </p:sp>
        <p:pic>
          <p:nvPicPr>
            <p:cNvPr id="16" name="Picture 15" descr="C:\Users\User\Desktop\RRI\IMG-20221015-WA0027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76" b="46749"/>
            <a:stretch/>
          </p:blipFill>
          <p:spPr bwMode="auto">
            <a:xfrm>
              <a:off x="5828595" y="3196072"/>
              <a:ext cx="1342036" cy="135688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Right Arrow 16"/>
            <p:cNvSpPr/>
            <p:nvPr/>
          </p:nvSpPr>
          <p:spPr>
            <a:xfrm rot="10800000">
              <a:off x="4923486" y="3683410"/>
              <a:ext cx="713207" cy="381000"/>
            </a:xfrm>
            <a:prstGeom prst="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7737311">
              <a:off x="7186369" y="3451307"/>
              <a:ext cx="713207" cy="381000"/>
            </a:xfrm>
            <a:prstGeom prst="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18" descr="C:\Users\User\Desktop\RRI\IMG-20221015-WA0035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501" y="1450014"/>
              <a:ext cx="1188541" cy="1312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C:\Users\User\Desktop\RRI\IMG-20221015-WA0003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71" b="7444"/>
            <a:stretch/>
          </p:blipFill>
          <p:spPr bwMode="auto">
            <a:xfrm>
              <a:off x="4142494" y="1432736"/>
              <a:ext cx="1263226" cy="13884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C:\Users\User\Desktop\RRI\IMG-20221015-WA001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5" t="10714" r="37199" b="30866"/>
            <a:stretch/>
          </p:blipFill>
          <p:spPr bwMode="auto">
            <a:xfrm>
              <a:off x="6818494" y="1432735"/>
              <a:ext cx="1104052" cy="13884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Right Arrow 21"/>
            <p:cNvSpPr/>
            <p:nvPr/>
          </p:nvSpPr>
          <p:spPr>
            <a:xfrm>
              <a:off x="3209199" y="1902784"/>
              <a:ext cx="713207" cy="381000"/>
            </a:xfrm>
            <a:prstGeom prst="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786406" y="1902784"/>
              <a:ext cx="713207" cy="381000"/>
            </a:xfrm>
            <a:prstGeom prst="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0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65125"/>
            <a:ext cx="9122664" cy="796163"/>
          </a:xfrm>
        </p:spPr>
        <p:txBody>
          <a:bodyPr>
            <a:normAutofit/>
          </a:bodyPr>
          <a:lstStyle/>
          <a:p>
            <a:r>
              <a:rPr lang="en-US" sz="3200" dirty="0"/>
              <a:t>DNA Extraction </a:t>
            </a:r>
            <a:r>
              <a:rPr lang="en-US" sz="3200" dirty="0" err="1"/>
              <a:t>cont</a:t>
            </a:r>
            <a:r>
              <a:rPr lang="en-US" sz="3200" dirty="0"/>
              <a:t>,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782" y="1261872"/>
            <a:ext cx="9494673" cy="52486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816" y="790374"/>
            <a:ext cx="9214104" cy="88760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dirty="0"/>
              <a:t>DNA Quantification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184" y="1778562"/>
            <a:ext cx="9926432" cy="44772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6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76" y="365125"/>
            <a:ext cx="10174224" cy="65900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65" y="1371600"/>
            <a:ext cx="10515600" cy="4896803"/>
          </a:xfrm>
        </p:spPr>
        <p:txBody>
          <a:bodyPr/>
          <a:lstStyle/>
          <a:p>
            <a:r>
              <a:rPr lang="en-US" dirty="0"/>
              <a:t>The DNA samples which were showed a single intact band were selected for PCR amplification.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65" y="2380378"/>
            <a:ext cx="11112070" cy="3462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1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552" y="264717"/>
            <a:ext cx="9223248" cy="95161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4000" dirty="0"/>
              <a:t>PCR Amplification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5296"/>
            <a:ext cx="10515600" cy="4951667"/>
          </a:xfrm>
        </p:spPr>
        <p:txBody>
          <a:bodyPr/>
          <a:lstStyle/>
          <a:p>
            <a:r>
              <a:rPr lang="en-US" dirty="0"/>
              <a:t>PCR mixture for one reaction volume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56" y="1781827"/>
            <a:ext cx="5703007" cy="4574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21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824" y="384049"/>
            <a:ext cx="9332976" cy="795528"/>
          </a:xfrm>
        </p:spPr>
        <p:txBody>
          <a:bodyPr>
            <a:normAutofit/>
          </a:bodyPr>
          <a:lstStyle/>
          <a:p>
            <a:r>
              <a:rPr lang="en-US" sz="3600" dirty="0"/>
              <a:t>Thermal </a:t>
            </a:r>
            <a:r>
              <a:rPr lang="en-US" sz="3600" dirty="0" smtClean="0"/>
              <a:t>cycler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361" y="1407597"/>
            <a:ext cx="7142279" cy="45561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640" y="2252336"/>
            <a:ext cx="2423160" cy="4015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8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143001"/>
            <a:ext cx="2828312" cy="1856194"/>
          </a:xfrm>
        </p:spPr>
        <p:txBody>
          <a:bodyPr>
            <a:normAutofit fontScale="90000"/>
          </a:bodyPr>
          <a:lstStyle/>
          <a:p>
            <a:r>
              <a:rPr lang="en-US" sz="4000" u="sng" dirty="0" smtClean="0"/>
              <a:t>Primer Optimization </a:t>
            </a: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/>
              <a:t/>
            </a:r>
            <a:br>
              <a:rPr lang="en-US" sz="3600" u="sng" dirty="0"/>
            </a:br>
            <a:r>
              <a:rPr lang="en-US" sz="3600" dirty="0" smtClean="0"/>
              <a:t>SSR </a:t>
            </a:r>
            <a:r>
              <a:rPr lang="en-US" sz="3600" dirty="0"/>
              <a:t>Primers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2999194"/>
            <a:ext cx="10914888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Tharanaga</a:t>
            </a:r>
            <a:r>
              <a:rPr lang="en-US" sz="2400" dirty="0"/>
              <a:t> </a:t>
            </a:r>
            <a:r>
              <a:rPr lang="en-US" sz="2400" i="1" dirty="0"/>
              <a:t>et al</a:t>
            </a:r>
            <a:r>
              <a:rPr lang="en-US" sz="2400" dirty="0"/>
              <a:t>., 2019)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893" y="222286"/>
            <a:ext cx="6273027" cy="6134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06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325880"/>
            <a:ext cx="10951464" cy="48510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SSR Primers </a:t>
            </a:r>
            <a:br>
              <a:rPr lang="en-US" dirty="0"/>
            </a:b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570" y="365125"/>
            <a:ext cx="7458610" cy="5991225"/>
          </a:xfrm>
          <a:prstGeom prst="rect">
            <a:avLst/>
          </a:prstGeom>
        </p:spPr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076450" y="365125"/>
            <a:ext cx="9277350" cy="576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80320" y="-57816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7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984" y="365125"/>
            <a:ext cx="9195816" cy="823595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4" y="1280160"/>
            <a:ext cx="10998160" cy="45445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2" y="4034446"/>
            <a:ext cx="1044523" cy="885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3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544" y="365125"/>
            <a:ext cx="9287256" cy="7047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4" y="1243584"/>
            <a:ext cx="10796016" cy="4933379"/>
          </a:xfrm>
        </p:spPr>
        <p:txBody>
          <a:bodyPr/>
          <a:lstStyle/>
          <a:p>
            <a:r>
              <a:rPr lang="en-US" dirty="0"/>
              <a:t>HB8,HB3, HB9 and HB12 Primers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93" y="1837944"/>
            <a:ext cx="8128751" cy="4448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639" y="1911060"/>
            <a:ext cx="7695874" cy="987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7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Content for 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a typeface="Calibri" panose="020F0502020204030204" pitchFamily="34" charset="0"/>
                <a:cs typeface="Iskoola Pota" panose="02010503010101010104" pitchFamily="2" charset="0"/>
              </a:rPr>
              <a:t>Problem Statement 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  <a:endParaRPr lang="en-US" dirty="0"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a typeface="Calibri" panose="020F0502020204030204" pitchFamily="34" charset="0"/>
                <a:cs typeface="Iskoola Pota" panose="02010503010101010104" pitchFamily="2" charset="0"/>
              </a:rPr>
              <a:t>Methodology </a:t>
            </a:r>
            <a:endParaRPr lang="en-US" dirty="0"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a typeface="Calibri" panose="020F0502020204030204" pitchFamily="34" charset="0"/>
                <a:cs typeface="Iskoola Pota" panose="02010503010101010104" pitchFamily="2" charset="0"/>
              </a:rPr>
              <a:t>Suggestions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  <a:endParaRPr lang="en-US" dirty="0">
              <a:ea typeface="Calibri" panose="020F0502020204030204" pitchFamily="34" charset="0"/>
              <a:cs typeface="Iskoola Pota" panose="020105030101010101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392" y="365125"/>
            <a:ext cx="9360408" cy="8693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34440"/>
            <a:ext cx="10622280" cy="4942523"/>
          </a:xfrm>
        </p:spPr>
        <p:txBody>
          <a:bodyPr/>
          <a:lstStyle/>
          <a:p>
            <a:r>
              <a:rPr lang="en-US" dirty="0"/>
              <a:t>HB6, HB7, HB27 and hmac4 Primers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81" y="1738630"/>
            <a:ext cx="8695987" cy="4617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35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976" y="365125"/>
            <a:ext cx="9259824" cy="63157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1280160"/>
            <a:ext cx="10750296" cy="4951667"/>
          </a:xfrm>
        </p:spPr>
        <p:txBody>
          <a:bodyPr/>
          <a:lstStyle/>
          <a:p>
            <a:r>
              <a:rPr lang="en-US" dirty="0"/>
              <a:t>HB14, hmct5, HB28, HB29, HB30 and hmct1 </a:t>
            </a:r>
            <a:r>
              <a:rPr lang="en-US" dirty="0" smtClean="0"/>
              <a:t>Primers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63" y="1786379"/>
            <a:ext cx="8773937" cy="4507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997" y="4687784"/>
            <a:ext cx="922892" cy="1063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49485" y="4842588"/>
            <a:ext cx="2164702" cy="5784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80514" y="4777273"/>
            <a:ext cx="1088572" cy="4983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824" y="365125"/>
            <a:ext cx="9332976" cy="88760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4000" dirty="0"/>
              <a:t>Detection of amplified PCR products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064" y="1252728"/>
            <a:ext cx="4123944" cy="464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62"/>
            <a:ext cx="10515600" cy="1047814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271016"/>
            <a:ext cx="10972800" cy="49516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HB 1 Primer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8004"/>
            <a:ext cx="9835172" cy="4284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552" y="365125"/>
            <a:ext cx="9223248" cy="777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89304"/>
            <a:ext cx="10850880" cy="4887659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u="sng" dirty="0" smtClean="0"/>
              <a:t>HB 2 Primer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8" y="1917043"/>
            <a:ext cx="9873326" cy="4301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0" y="365125"/>
            <a:ext cx="9250680" cy="7412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07008"/>
            <a:ext cx="10741152" cy="4969955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u="sng" dirty="0" smtClean="0"/>
              <a:t>HB 4 Primer</a:t>
            </a: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1" y="1816459"/>
            <a:ext cx="9946162" cy="4461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365125"/>
            <a:ext cx="9159240" cy="6955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" y="1261872"/>
            <a:ext cx="10786872" cy="4915091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 u="sng" dirty="0" smtClean="0"/>
              <a:t>HB 6 Primer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23" y="1835949"/>
            <a:ext cx="10262681" cy="4341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824" y="365125"/>
            <a:ext cx="9332976" cy="7412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528" y="1316736"/>
            <a:ext cx="10558272" cy="4860227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b="1" u="sng" dirty="0" smtClean="0"/>
              <a:t>HB 8 Primer</a:t>
            </a:r>
            <a:endParaRPr lang="en-US" b="1" u="sng" dirty="0"/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23" y="1978859"/>
            <a:ext cx="9673564" cy="4198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256" y="365125"/>
            <a:ext cx="9305544" cy="66814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1289304"/>
            <a:ext cx="10658856" cy="4887659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b="1" u="sng" dirty="0" smtClean="0"/>
              <a:t>HB 11 Primer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56" y="1920240"/>
            <a:ext cx="10358040" cy="4361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544" y="246253"/>
            <a:ext cx="9287256" cy="83273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298448"/>
            <a:ext cx="10677144" cy="4878515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b="1" u="sng" dirty="0" smtClean="0"/>
              <a:t>HB 27 Primer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30" y="2024580"/>
            <a:ext cx="9951108" cy="4220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84" y="1453896"/>
            <a:ext cx="10515600" cy="484631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i="1" dirty="0" err="1"/>
              <a:t>Hevea</a:t>
            </a:r>
            <a:r>
              <a:rPr lang="en-US" i="1" dirty="0"/>
              <a:t> </a:t>
            </a:r>
            <a:r>
              <a:rPr lang="en-US" i="1" dirty="0" err="1"/>
              <a:t>brasiliensis</a:t>
            </a:r>
            <a:endParaRPr lang="en-US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err="1"/>
              <a:t>Euphorbiaceae</a:t>
            </a:r>
            <a:r>
              <a:rPr lang="en-US" dirty="0"/>
              <a:t> family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Long breeding process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Two genetic  foundations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IRRDB = International Rubber Research Development Board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239" y="2624329"/>
            <a:ext cx="6812513" cy="2917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408" y="365125"/>
            <a:ext cx="9232392" cy="6407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325880"/>
            <a:ext cx="10777728" cy="4851083"/>
          </a:xfrm>
        </p:spPr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b="1" u="sng" dirty="0" smtClean="0"/>
              <a:t>HB 28 Primer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87" y="1947672"/>
            <a:ext cx="10173354" cy="4315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272" y="365125"/>
            <a:ext cx="9177528" cy="7138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44168"/>
            <a:ext cx="10695432" cy="4832795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b="1" u="sng" dirty="0" smtClean="0"/>
              <a:t>HB 29 Primer</a:t>
            </a:r>
            <a:endParaRPr lang="en-US" b="1" u="sng" dirty="0"/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73" y="1935331"/>
            <a:ext cx="9836571" cy="4329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984" y="365125"/>
            <a:ext cx="9195816" cy="7047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384" y="1289304"/>
            <a:ext cx="10567416" cy="4887659"/>
          </a:xfrm>
        </p:spPr>
        <p:txBody>
          <a:bodyPr/>
          <a:lstStyle/>
          <a:p>
            <a:pPr marL="514350" indent="-514350">
              <a:buFont typeface="+mj-lt"/>
              <a:buAutoNum type="arabicPeriod" startAt="10"/>
            </a:pPr>
            <a:r>
              <a:rPr lang="en-US" b="1" u="sng" dirty="0" err="1"/>
              <a:t>h</a:t>
            </a:r>
            <a:r>
              <a:rPr lang="en-US" b="1" u="sng" dirty="0" err="1" smtClean="0"/>
              <a:t>mac</a:t>
            </a:r>
            <a:r>
              <a:rPr lang="en-US" b="1" u="sng" dirty="0" smtClean="0"/>
              <a:t> 4 Primer</a:t>
            </a: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95" y="1959715"/>
            <a:ext cx="9872484" cy="4308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64" y="365125"/>
            <a:ext cx="9012936" cy="64985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32" y="1280160"/>
            <a:ext cx="10640568" cy="4896803"/>
          </a:xfrm>
        </p:spPr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en-US" b="1" u="sng" dirty="0" err="1"/>
              <a:t>h</a:t>
            </a:r>
            <a:r>
              <a:rPr lang="en-US" b="1" u="sng" dirty="0" err="1" smtClean="0"/>
              <a:t>mct</a:t>
            </a:r>
            <a:r>
              <a:rPr lang="en-US" b="1" u="sng" dirty="0" smtClean="0"/>
              <a:t> 1 Primer </a:t>
            </a:r>
            <a:endParaRPr lang="en-US" b="1" u="sng" dirty="0"/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60" y="1981051"/>
            <a:ext cx="9974988" cy="4305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65125"/>
            <a:ext cx="9067800" cy="7138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523" y="1775529"/>
            <a:ext cx="10065725" cy="38842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264" y="365125"/>
            <a:ext cx="9241536" cy="58585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873" y="561112"/>
            <a:ext cx="7636079" cy="57952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52" y="1279525"/>
            <a:ext cx="3029712" cy="182029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Pedigree of </a:t>
            </a:r>
            <a:br>
              <a:rPr lang="en-US" sz="4000" dirty="0"/>
            </a:br>
            <a:r>
              <a:rPr lang="en-US" sz="4000" dirty="0"/>
              <a:t>selected Interim Clones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0262" y="154774"/>
            <a:ext cx="6811938" cy="62015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410845"/>
            <a:ext cx="10515600" cy="924179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/>
              <a:t>Conclusion</a:t>
            </a:r>
            <a:endParaRPr lang="en-US" sz="4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193" y="1897506"/>
            <a:ext cx="10704576" cy="47779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Considerable polymorphism was not detected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narrow genetic variation exists between the Wickham and Non-Wickham genetic base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narrow genetic diversity probably occurred due to sharing the same parentage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77178"/>
            <a:ext cx="9259824" cy="942467"/>
          </a:xfrm>
        </p:spPr>
        <p:txBody>
          <a:bodyPr/>
          <a:lstStyle/>
          <a:p>
            <a:pPr algn="ctr"/>
            <a:r>
              <a:rPr lang="en-US" u="sng" dirty="0" smtClean="0"/>
              <a:t>Suggestions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424" y="1760981"/>
            <a:ext cx="10515600" cy="47779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Molecular screening with RAPD primers are more convenient to analyze the genetic diversity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Polyacrylamide gels are more appropriate  to detect slight genetic  variations among clones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3102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536192"/>
            <a:ext cx="11292840" cy="4553712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err="1"/>
              <a:t>Tharanaga</a:t>
            </a:r>
            <a:r>
              <a:rPr lang="en-US" dirty="0"/>
              <a:t>, W.A.D.R., </a:t>
            </a:r>
            <a:r>
              <a:rPr lang="en-US" dirty="0" err="1"/>
              <a:t>Withanage</a:t>
            </a:r>
            <a:r>
              <a:rPr lang="en-US" dirty="0"/>
              <a:t>, S.P. and Kumara, W.K., 2019. Screening of Microsatellite Markers for Early Detection of </a:t>
            </a:r>
            <a:r>
              <a:rPr lang="en-US" i="1" dirty="0" err="1"/>
              <a:t>Corynespora</a:t>
            </a:r>
            <a:r>
              <a:rPr lang="en-US" dirty="0"/>
              <a:t> Leaf Fall Disease Resistance in Rubber (</a:t>
            </a:r>
            <a:r>
              <a:rPr lang="en-US" i="1" dirty="0" err="1"/>
              <a:t>Hevea</a:t>
            </a:r>
            <a:r>
              <a:rPr lang="en-US" dirty="0"/>
              <a:t> </a:t>
            </a:r>
            <a:r>
              <a:rPr lang="en-US" i="1" dirty="0" err="1"/>
              <a:t>brasiliensis</a:t>
            </a:r>
            <a:r>
              <a:rPr lang="en-US" dirty="0"/>
              <a:t>) Clones.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/>
              <a:t>Withanage</a:t>
            </a:r>
            <a:r>
              <a:rPr lang="en-US" dirty="0"/>
              <a:t>, S.P. and D.P.S.T.G. </a:t>
            </a:r>
            <a:r>
              <a:rPr lang="en-US" dirty="0" err="1"/>
              <a:t>Attanayaka</a:t>
            </a:r>
            <a:r>
              <a:rPr lang="en-US" dirty="0"/>
              <a:t> (2005). The simplest method for isolation of </a:t>
            </a:r>
            <a:r>
              <a:rPr lang="en-US" i="1" dirty="0" err="1"/>
              <a:t>Hevea</a:t>
            </a:r>
            <a:r>
              <a:rPr lang="en-US" dirty="0"/>
              <a:t> DNA. Journal of Rubber Research Institute.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/>
              <a:t>Withanage</a:t>
            </a:r>
            <a:r>
              <a:rPr lang="en-US" dirty="0"/>
              <a:t>, S.P. (2021). Genetic improvement of </a:t>
            </a:r>
            <a:r>
              <a:rPr lang="en-US" i="1" dirty="0" err="1"/>
              <a:t>Hevea</a:t>
            </a:r>
            <a:r>
              <a:rPr lang="en-US" dirty="0"/>
              <a:t> and Suitable Genotypes. In: Rodrigo, V.H.L. and  </a:t>
            </a:r>
            <a:r>
              <a:rPr lang="en-US" dirty="0" err="1"/>
              <a:t>Seneviratne</a:t>
            </a:r>
            <a:r>
              <a:rPr lang="en-US" dirty="0"/>
              <a:t>, P. (Eds.), Hand book of rubber Agronomy. Rubber Research Institute of Sri Lanka, </a:t>
            </a:r>
            <a:r>
              <a:rPr lang="en-US" dirty="0" err="1"/>
              <a:t>Dartonfield</a:t>
            </a:r>
            <a:r>
              <a:rPr lang="en-US" dirty="0"/>
              <a:t>, Agalawatta,12200, Sri Lanka, pp. 54-71.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Bhandari, H.R., </a:t>
            </a:r>
            <a:r>
              <a:rPr lang="en-US" dirty="0" err="1"/>
              <a:t>Bhanu</a:t>
            </a:r>
            <a:r>
              <a:rPr lang="en-US" dirty="0"/>
              <a:t>, A.N., Srivastava, K., Singh, M.N. and Shreya, H.A., 2017. Assessment of genetic diversity in crop plants-an overview. Adv. Plants Agric. Res, 7(3), pp.279-286.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/>
              <a:t>Perseguini</a:t>
            </a:r>
            <a:r>
              <a:rPr lang="en-US" dirty="0"/>
              <a:t>, J.M.K.C., </a:t>
            </a:r>
            <a:r>
              <a:rPr lang="en-US" dirty="0" err="1"/>
              <a:t>Romão</a:t>
            </a:r>
            <a:r>
              <a:rPr lang="en-US" dirty="0"/>
              <a:t>, L.R.D.C., </a:t>
            </a:r>
            <a:r>
              <a:rPr lang="en-US" dirty="0" err="1"/>
              <a:t>Briñez</a:t>
            </a:r>
            <a:r>
              <a:rPr lang="en-US" dirty="0"/>
              <a:t>, B., </a:t>
            </a:r>
            <a:r>
              <a:rPr lang="en-US" dirty="0" err="1"/>
              <a:t>Scaloppi</a:t>
            </a:r>
            <a:r>
              <a:rPr lang="en-US" dirty="0"/>
              <a:t> Junior, E.J., </a:t>
            </a:r>
            <a:r>
              <a:rPr lang="en-US" dirty="0" err="1"/>
              <a:t>Gonçalves</a:t>
            </a:r>
            <a:r>
              <a:rPr lang="en-US" dirty="0"/>
              <a:t>, P.D.S. and </a:t>
            </a:r>
            <a:r>
              <a:rPr lang="en-US" dirty="0" err="1"/>
              <a:t>Benchimol</a:t>
            </a:r>
            <a:r>
              <a:rPr lang="en-US" dirty="0"/>
              <a:t>, L.L., 2012. Genetic diversity of cultivated accessions and wild species of rubber tree using EST‑SSR markers. </a:t>
            </a:r>
            <a:r>
              <a:rPr lang="en-US" dirty="0" err="1"/>
              <a:t>Pesquisa</a:t>
            </a:r>
            <a:r>
              <a:rPr lang="en-US" dirty="0"/>
              <a:t> </a:t>
            </a:r>
            <a:r>
              <a:rPr lang="en-US" dirty="0" err="1"/>
              <a:t>Agropecuária</a:t>
            </a:r>
            <a:r>
              <a:rPr lang="en-US" dirty="0"/>
              <a:t> </a:t>
            </a:r>
            <a:r>
              <a:rPr lang="en-US" dirty="0" err="1"/>
              <a:t>Brasileira</a:t>
            </a:r>
            <a:r>
              <a:rPr lang="en-US" dirty="0"/>
              <a:t>, 47, pp.1087-1094.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664" y="1163985"/>
            <a:ext cx="10707624" cy="43182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021080" y="641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504346"/>
            <a:ext cx="7391400" cy="4100926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Thank </a:t>
            </a:r>
            <a:br>
              <a:rPr lang="en-US" sz="11500" b="1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15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You</a:t>
            </a:r>
            <a:endParaRPr lang="en-US" sz="115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</p:spPr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 smtClean="0">
                <a:ea typeface="Calibri" panose="020F0502020204030204" pitchFamily="34" charset="0"/>
                <a:cs typeface="Iskoola Pota" panose="02010503010101010104" pitchFamily="2" charset="0"/>
              </a:rPr>
              <a:t>Problem Statement</a:t>
            </a:r>
            <a:endParaRPr lang="en-US" u="sng" dirty="0">
              <a:ea typeface="Calibri" panose="020F0502020204030204" pitchFamily="34" charset="0"/>
              <a:cs typeface="Iskoola Pota" panose="02010503010101010104" pitchFamily="2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2487" y="3339219"/>
            <a:ext cx="2087377" cy="31536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8200" y="1360265"/>
            <a:ext cx="9217152" cy="4672584"/>
            <a:chOff x="838200" y="1123949"/>
            <a:chExt cx="6858000" cy="3581402"/>
          </a:xfrm>
        </p:grpSpPr>
        <p:sp>
          <p:nvSpPr>
            <p:cNvPr id="7" name="Rectangle 6"/>
            <p:cNvSpPr/>
            <p:nvPr/>
          </p:nvSpPr>
          <p:spPr>
            <a:xfrm>
              <a:off x="838200" y="1123949"/>
              <a:ext cx="3289005" cy="778073"/>
            </a:xfrm>
            <a:prstGeom prst="rect">
              <a:avLst/>
            </a:prstGeom>
            <a:noFill/>
            <a:ln w="25400" cap="flat" cmpd="sng" algn="ctr">
              <a:solidFill>
                <a:srgbClr val="08142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just" defTabSz="6858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Very narrow genetic diversity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95800" y="1123950"/>
              <a:ext cx="3200400" cy="813957"/>
            </a:xfrm>
            <a:prstGeom prst="rect">
              <a:avLst/>
            </a:prstGeom>
            <a:noFill/>
            <a:ln w="25400" cap="flat" cmpd="sng" algn="ctr">
              <a:solidFill>
                <a:srgbClr val="08142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just" defTabSz="6858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Essential to introduce widely diversified clones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63702" y="4019551"/>
              <a:ext cx="3537097" cy="685800"/>
            </a:xfrm>
            <a:prstGeom prst="rect">
              <a:avLst/>
            </a:prstGeom>
            <a:noFill/>
            <a:ln w="25400" cap="flat" cmpd="sng" algn="ctr">
              <a:solidFill>
                <a:srgbClr val="08142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just" defTabSz="6858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Few molecular based studies for Non-Wickham genetic base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59295" y="2571751"/>
              <a:ext cx="5029200" cy="990600"/>
            </a:xfrm>
            <a:prstGeom prst="rect">
              <a:avLst/>
            </a:prstGeom>
            <a:noFill/>
            <a:ln w="25400" cap="flat" cmpd="sng" algn="ctr">
              <a:solidFill>
                <a:srgbClr val="08142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just" defTabSz="6858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Expand genetic diversity of local breeding pool with adding new genotypes from Non-Wickham </a:t>
              </a:r>
              <a:r>
                <a:rPr kumimoji="0" lang="en-US" sz="2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germplasm</a:t>
              </a:r>
              <a:endPara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2719339" y="2046390"/>
              <a:ext cx="669726" cy="381000"/>
            </a:xfrm>
            <a:prstGeom prst="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4445293" y="3600453"/>
              <a:ext cx="457203" cy="381000"/>
            </a:xfrm>
            <a:prstGeom prst="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5561996" y="2064331"/>
              <a:ext cx="633845" cy="381000"/>
            </a:xfrm>
            <a:prstGeom prst="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541"/>
            <a:ext cx="10515600" cy="1116203"/>
          </a:xfrm>
        </p:spPr>
        <p:txBody>
          <a:bodyPr/>
          <a:lstStyle/>
          <a:p>
            <a:pPr algn="ctr"/>
            <a:r>
              <a:rPr lang="en-US" u="sng" dirty="0" smtClean="0"/>
              <a:t>Objectives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736"/>
            <a:ext cx="10738104" cy="486022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Broad Objective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 accelerate the introduction procedure of  diverse clones in to the clone recommendation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Specific Objectives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 study the molecular diversity of selected interim (</a:t>
            </a:r>
            <a:r>
              <a:rPr lang="en-US" i="1" dirty="0" err="1"/>
              <a:t>Hevea</a:t>
            </a:r>
            <a:r>
              <a:rPr lang="en-US" i="1" dirty="0"/>
              <a:t> </a:t>
            </a:r>
            <a:r>
              <a:rPr lang="en-US" i="1" dirty="0" err="1"/>
              <a:t>brasiliensis</a:t>
            </a:r>
            <a:r>
              <a:rPr lang="en-US" dirty="0"/>
              <a:t>) clones by using Simple Sequence Repeats (SSR) molecular markers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 find out the most appropriate  SSR markers to analyze the polymorphism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4588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/>
              <a:t>Methodology </a:t>
            </a:r>
            <a:endParaRPr lang="en-US" sz="4400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839" y="1261873"/>
            <a:ext cx="6156633" cy="51396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28" y="133541"/>
            <a:ext cx="10515600" cy="107804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         Experimental </a:t>
            </a:r>
            <a:r>
              <a:rPr lang="en-US" sz="3600" b="1" dirty="0"/>
              <a:t>Location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04964" y="1426465"/>
            <a:ext cx="5157787" cy="85953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1F497D"/>
                </a:solidFill>
              </a:rPr>
              <a:t>Sample collection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14693" y="1821988"/>
            <a:ext cx="4372292" cy="435171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Nuechattle</a:t>
            </a:r>
            <a:r>
              <a:rPr lang="en-US" sz="2400" dirty="0"/>
              <a:t> Estate,</a:t>
            </a:r>
          </a:p>
          <a:p>
            <a:pPr marL="0" indent="0">
              <a:buNone/>
            </a:pPr>
            <a:r>
              <a:rPr lang="en-US" sz="2400" dirty="0" err="1"/>
              <a:t>Narthupana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 err="1"/>
              <a:t>Horana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84887" y="1434466"/>
            <a:ext cx="5183188" cy="430911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1F497D"/>
                </a:solidFill>
              </a:rPr>
              <a:t>Laboratory </a:t>
            </a:r>
            <a:r>
              <a:rPr lang="en-US" sz="2800" dirty="0" smtClean="0">
                <a:solidFill>
                  <a:srgbClr val="1F497D"/>
                </a:solidFill>
              </a:rPr>
              <a:t>Experiments</a:t>
            </a:r>
            <a:endParaRPr lang="en-US" sz="2800" dirty="0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65830" y="1856233"/>
            <a:ext cx="6364224" cy="435171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Department of Genetics &amp; Plant Breeding,</a:t>
            </a:r>
          </a:p>
          <a:p>
            <a:pPr marL="0" indent="0">
              <a:buNone/>
            </a:pPr>
            <a:r>
              <a:rPr lang="en-US" sz="2400" dirty="0"/>
              <a:t>Rubber Research Institute of Sri Lanka,</a:t>
            </a:r>
          </a:p>
          <a:p>
            <a:pPr marL="0" indent="0">
              <a:buNone/>
            </a:pPr>
            <a:r>
              <a:rPr lang="en-US" sz="2400" dirty="0"/>
              <a:t>Substation </a:t>
            </a:r>
            <a:r>
              <a:rPr lang="en-US" sz="2400" dirty="0" err="1"/>
              <a:t>Niwitigalakelle</a:t>
            </a:r>
            <a:r>
              <a:rPr lang="en-US" sz="2400" dirty="0"/>
              <a:t>, </a:t>
            </a:r>
            <a:r>
              <a:rPr lang="en-US" sz="2400" dirty="0" err="1"/>
              <a:t>Mathugama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50" y="3347341"/>
            <a:ext cx="9320161" cy="2771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85416" y="66123"/>
            <a:ext cx="9168384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Sample collection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7889" y="1356043"/>
            <a:ext cx="10515600" cy="4713923"/>
          </a:xfrm>
        </p:spPr>
        <p:txBody>
          <a:bodyPr/>
          <a:lstStyle/>
          <a:p>
            <a:r>
              <a:rPr lang="en-US" dirty="0"/>
              <a:t>Apple green color, disease-free and damage free leaves</a:t>
            </a:r>
          </a:p>
          <a:p>
            <a:r>
              <a:rPr lang="en-US" dirty="0"/>
              <a:t>Stored in a -20⁰C freezer until DNA </a:t>
            </a:r>
            <a:r>
              <a:rPr lang="en-US" dirty="0" smtClean="0"/>
              <a:t>extraction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84" y="2287704"/>
            <a:ext cx="6482608" cy="3925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23656" y="3502663"/>
            <a:ext cx="2836672" cy="21275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5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672</Words>
  <Application>Microsoft Office PowerPoint</Application>
  <PresentationFormat>Widescreen</PresentationFormat>
  <Paragraphs>139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Iskoola Pota</vt:lpstr>
      <vt:lpstr>MV Boli</vt:lpstr>
      <vt:lpstr>Wingdings</vt:lpstr>
      <vt:lpstr>Office Theme</vt:lpstr>
      <vt:lpstr>Screening the Genetic Diversity of Selected Interim Clones in Rubber (Hevea brasiliensis) Using SSR Molecular Markers</vt:lpstr>
      <vt:lpstr>Content for  the presentation</vt:lpstr>
      <vt:lpstr>Introduction</vt:lpstr>
      <vt:lpstr>PowerPoint Presentation</vt:lpstr>
      <vt:lpstr>Problem Statement</vt:lpstr>
      <vt:lpstr>Objectives </vt:lpstr>
      <vt:lpstr>Methodology </vt:lpstr>
      <vt:lpstr>             Experimental Location</vt:lpstr>
      <vt:lpstr>Sample collection</vt:lpstr>
      <vt:lpstr>DNA Extraction</vt:lpstr>
      <vt:lpstr>DNA Extraction cont,</vt:lpstr>
      <vt:lpstr>DNA Quantification</vt:lpstr>
      <vt:lpstr>PowerPoint Presentation</vt:lpstr>
      <vt:lpstr>PCR Amplification</vt:lpstr>
      <vt:lpstr>Thermal cycler</vt:lpstr>
      <vt:lpstr>Primer Optimization   SSR Primers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Detection of amplified PCR products</vt:lpstr>
      <vt:lpstr>Results and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Pedigree of  selected Interim Clones  </vt:lpstr>
      <vt:lpstr>Conclusion</vt:lpstr>
      <vt:lpstr>Suggestions  </vt:lpstr>
      <vt:lpstr>References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DELL</cp:lastModifiedBy>
  <cp:revision>111</cp:revision>
  <dcterms:created xsi:type="dcterms:W3CDTF">2023-02-09T03:28:20Z</dcterms:created>
  <dcterms:modified xsi:type="dcterms:W3CDTF">2023-03-24T02:28:06Z</dcterms:modified>
</cp:coreProperties>
</file>