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6" r:id="rId5"/>
    <p:sldId id="267" r:id="rId6"/>
    <p:sldId id="261" r:id="rId7"/>
    <p:sldId id="269" r:id="rId8"/>
    <p:sldId id="270" r:id="rId9"/>
    <p:sldId id="271" r:id="rId10"/>
    <p:sldId id="272" r:id="rId11"/>
    <p:sldId id="273" r:id="rId12"/>
    <p:sldId id="274" r:id="rId13"/>
    <p:sldId id="262" r:id="rId14"/>
    <p:sldId id="276" r:id="rId15"/>
    <p:sldId id="278" r:id="rId16"/>
    <p:sldId id="277" r:id="rId17"/>
    <p:sldId id="279" r:id="rId18"/>
    <p:sldId id="280" r:id="rId19"/>
    <p:sldId id="281" r:id="rId20"/>
    <p:sldId id="263" r:id="rId21"/>
    <p:sldId id="264" r:id="rId22"/>
    <p:sldId id="275"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OneDrive\Desktop\Recent%20files\Research%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Hp\OneDrive\Desktop\Recent%20files\Research%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OneDrive\Desktop\Recent%20files\Research%2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OneDrive\Desktop\Recent%20files\Research%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p\OneDrive\Desktop\Recent%20files\Research%20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p\OneDrive\Desktop\Recent%20files\Research%20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p\OneDrive\Desktop\Recent%20files\Research%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latin typeface="Times New Roman" pitchFamily="18" charset="0"/>
                <a:cs typeface="Times New Roman" pitchFamily="18" charset="0"/>
              </a:rPr>
              <a:t>Length</a:t>
            </a:r>
            <a:r>
              <a:rPr lang="en-US" sz="1600" baseline="0">
                <a:latin typeface="Times New Roman" pitchFamily="18" charset="0"/>
                <a:cs typeface="Times New Roman" pitchFamily="18" charset="0"/>
              </a:rPr>
              <a:t> of roots</a:t>
            </a:r>
            <a:endParaRPr lang="en-US" sz="1600">
              <a:latin typeface="Times New Roman" pitchFamily="18" charset="0"/>
              <a:cs typeface="Times New Roman" pitchFamily="18" charset="0"/>
            </a:endParaRPr>
          </a:p>
        </c:rich>
      </c:tx>
      <c:overlay val="0"/>
    </c:title>
    <c:autoTitleDeleted val="0"/>
    <c:plotArea>
      <c:layout>
        <c:manualLayout>
          <c:layoutTarget val="inner"/>
          <c:xMode val="edge"/>
          <c:yMode val="edge"/>
          <c:x val="0.13670964213086956"/>
          <c:y val="0.13696050443504587"/>
          <c:w val="0.61359670321814708"/>
          <c:h val="0.53127054132896145"/>
        </c:manualLayout>
      </c:layout>
      <c:barChart>
        <c:barDir val="col"/>
        <c:grouping val="clustered"/>
        <c:varyColors val="0"/>
        <c:ser>
          <c:idx val="0"/>
          <c:order val="0"/>
          <c:tx>
            <c:strRef>
              <c:f>Salvia!$AB$1</c:f>
              <c:strCache>
                <c:ptCount val="1"/>
                <c:pt idx="0">
                  <c:v>mean root length</c:v>
                </c:pt>
              </c:strCache>
            </c:strRef>
          </c:tx>
          <c:spPr>
            <a:solidFill>
              <a:schemeClr val="accent6">
                <a:lumMod val="50000"/>
              </a:schemeClr>
            </a:solidFill>
          </c:spPr>
          <c:invertIfNegative val="0"/>
          <c:dPt>
            <c:idx val="0"/>
            <c:invertIfNegative val="0"/>
            <c:bubble3D val="0"/>
            <c:spPr>
              <a:solidFill>
                <a:schemeClr val="accent2">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6"/>
            <c:invertIfNegative val="0"/>
            <c:bubble3D val="0"/>
            <c:spPr>
              <a:solidFill>
                <a:schemeClr val="tx1">
                  <a:lumMod val="65000"/>
                  <a:lumOff val="35000"/>
                </a:schemeClr>
              </a:solidFill>
            </c:spPr>
          </c:dPt>
          <c:dPt>
            <c:idx val="7"/>
            <c:invertIfNegative val="0"/>
            <c:bubble3D val="0"/>
            <c:spPr>
              <a:solidFill>
                <a:srgbClr val="C00000"/>
              </a:solidFill>
            </c:spPr>
          </c:dPt>
          <c:errBars>
            <c:errBarType val="both"/>
            <c:errValType val="cust"/>
            <c:noEndCap val="0"/>
            <c:plus>
              <c:numRef>
                <c:f>Salvia!$AC$2:$AC$9</c:f>
                <c:numCache>
                  <c:formatCode>General</c:formatCode>
                  <c:ptCount val="8"/>
                  <c:pt idx="0">
                    <c:v>0.15039146449380894</c:v>
                  </c:pt>
                  <c:pt idx="1">
                    <c:v>0.16402442606416598</c:v>
                  </c:pt>
                  <c:pt idx="2">
                    <c:v>0.21848453910325208</c:v>
                  </c:pt>
                  <c:pt idx="3">
                    <c:v>0.2843646806566178</c:v>
                  </c:pt>
                  <c:pt idx="4">
                    <c:v>0.198583719944915</c:v>
                  </c:pt>
                  <c:pt idx="5">
                    <c:v>0.10489854004562539</c:v>
                  </c:pt>
                  <c:pt idx="6">
                    <c:v>0.30301621600253853</c:v>
                  </c:pt>
                  <c:pt idx="7">
                    <c:v>0.13093090251948886</c:v>
                  </c:pt>
                </c:numCache>
              </c:numRef>
            </c:plus>
            <c:minus>
              <c:numRef>
                <c:f>Salvia!$AC$2:$AC$9</c:f>
                <c:numCache>
                  <c:formatCode>General</c:formatCode>
                  <c:ptCount val="8"/>
                  <c:pt idx="0">
                    <c:v>0.15039146449380894</c:v>
                  </c:pt>
                  <c:pt idx="1">
                    <c:v>0.16402442606416598</c:v>
                  </c:pt>
                  <c:pt idx="2">
                    <c:v>0.21848453910325208</c:v>
                  </c:pt>
                  <c:pt idx="3">
                    <c:v>0.2843646806566178</c:v>
                  </c:pt>
                  <c:pt idx="4">
                    <c:v>0.198583719944915</c:v>
                  </c:pt>
                  <c:pt idx="5">
                    <c:v>0.10489854004562539</c:v>
                  </c:pt>
                  <c:pt idx="6">
                    <c:v>0.30301621600253853</c:v>
                  </c:pt>
                  <c:pt idx="7">
                    <c:v>0.13093090251948886</c:v>
                  </c:pt>
                </c:numCache>
              </c:numRef>
            </c:minus>
          </c:errBars>
          <c:cat>
            <c:strRef>
              <c:f>Salvia!$AA$2:$AA$9</c:f>
              <c:strCache>
                <c:ptCount val="8"/>
                <c:pt idx="0">
                  <c:v>T1 Control</c:v>
                </c:pt>
                <c:pt idx="1">
                  <c:v>T2 Rooting Hormone</c:v>
                </c:pt>
                <c:pt idx="2">
                  <c:v>T3 3 g/ L MLE</c:v>
                </c:pt>
                <c:pt idx="3">
                  <c:v>T4 6 g/ L MLE</c:v>
                </c:pt>
                <c:pt idx="4">
                  <c:v>T5 9 g/ L MLE</c:v>
                </c:pt>
                <c:pt idx="5">
                  <c:v>T6 15 g/ L GCE</c:v>
                </c:pt>
                <c:pt idx="6">
                  <c:v>T7 20 g/ L GCE</c:v>
                </c:pt>
                <c:pt idx="7">
                  <c:v>T8 25 g/ L GCE</c:v>
                </c:pt>
              </c:strCache>
            </c:strRef>
          </c:cat>
          <c:val>
            <c:numRef>
              <c:f>Salvia!$AB$2:$AB$9</c:f>
              <c:numCache>
                <c:formatCode>General</c:formatCode>
                <c:ptCount val="8"/>
                <c:pt idx="0">
                  <c:v>3.62</c:v>
                </c:pt>
                <c:pt idx="1">
                  <c:v>3.1094444444444438</c:v>
                </c:pt>
                <c:pt idx="2">
                  <c:v>4.2561111111111112</c:v>
                </c:pt>
                <c:pt idx="3">
                  <c:v>3.8872222222222219</c:v>
                </c:pt>
                <c:pt idx="4">
                  <c:v>3.8222222222222215</c:v>
                </c:pt>
                <c:pt idx="5">
                  <c:v>3.956666666666667</c:v>
                </c:pt>
                <c:pt idx="6">
                  <c:v>4.0694444444444438</c:v>
                </c:pt>
                <c:pt idx="7">
                  <c:v>3.5522222222222219</c:v>
                </c:pt>
              </c:numCache>
            </c:numRef>
          </c:val>
        </c:ser>
        <c:dLbls>
          <c:showLegendKey val="0"/>
          <c:showVal val="0"/>
          <c:showCatName val="0"/>
          <c:showSerName val="0"/>
          <c:showPercent val="0"/>
          <c:showBubbleSize val="0"/>
        </c:dLbls>
        <c:gapWidth val="150"/>
        <c:axId val="180140032"/>
        <c:axId val="162475968"/>
      </c:barChart>
      <c:catAx>
        <c:axId val="180140032"/>
        <c:scaling>
          <c:orientation val="minMax"/>
        </c:scaling>
        <c:delete val="0"/>
        <c:axPos val="b"/>
        <c:title>
          <c:tx>
            <c:rich>
              <a:bodyPr/>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Treatments</a:t>
                </a:r>
                <a:r>
                  <a:rPr lang="en-US" sz="1400" baseline="0">
                    <a:latin typeface="Times New Roman" pitchFamily="18" charset="0"/>
                    <a:cs typeface="Times New Roman" pitchFamily="18" charset="0"/>
                  </a:rPr>
                  <a:t> </a:t>
                </a:r>
                <a:endParaRPr lang="en-US" sz="1400">
                  <a:latin typeface="Times New Roman" pitchFamily="18" charset="0"/>
                  <a:cs typeface="Times New Roman" pitchFamily="18" charset="0"/>
                </a:endParaRPr>
              </a:p>
            </c:rich>
          </c:tx>
          <c:layout>
            <c:manualLayout>
              <c:xMode val="edge"/>
              <c:yMode val="edge"/>
              <c:x val="0.3617226358356439"/>
              <c:y val="0.92457721454478337"/>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62475968"/>
        <c:crosses val="autoZero"/>
        <c:auto val="1"/>
        <c:lblAlgn val="ctr"/>
        <c:lblOffset val="100"/>
        <c:noMultiLvlLbl val="0"/>
      </c:catAx>
      <c:valAx>
        <c:axId val="162475968"/>
        <c:scaling>
          <c:orientation val="minMax"/>
        </c:scaling>
        <c:delete val="0"/>
        <c:axPos val="l"/>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Mean</a:t>
                </a:r>
                <a:r>
                  <a:rPr lang="en-US" sz="1400" baseline="0">
                    <a:latin typeface="Times New Roman" pitchFamily="18" charset="0"/>
                    <a:cs typeface="Times New Roman" pitchFamily="18" charset="0"/>
                  </a:rPr>
                  <a:t> r</a:t>
                </a:r>
                <a:r>
                  <a:rPr lang="en-US" sz="1400">
                    <a:latin typeface="Times New Roman" pitchFamily="18" charset="0"/>
                    <a:cs typeface="Times New Roman" pitchFamily="18" charset="0"/>
                  </a:rPr>
                  <a:t>oot</a:t>
                </a:r>
                <a:r>
                  <a:rPr lang="en-US" sz="1400" baseline="0">
                    <a:latin typeface="Times New Roman" pitchFamily="18" charset="0"/>
                    <a:cs typeface="Times New Roman" pitchFamily="18" charset="0"/>
                  </a:rPr>
                  <a:t> length (cm)</a:t>
                </a:r>
                <a:endParaRPr lang="en-US" sz="1400">
                  <a:latin typeface="Times New Roman" pitchFamily="18" charset="0"/>
                  <a:cs typeface="Times New Roman" pitchFamily="18" charset="0"/>
                </a:endParaRPr>
              </a:p>
            </c:rich>
          </c:tx>
          <c:layout>
            <c:manualLayout>
              <c:xMode val="edge"/>
              <c:yMode val="edge"/>
              <c:x val="1.9774449227840853E-2"/>
              <c:y val="0.22020620464217433"/>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0140032"/>
        <c:crosses val="autoZero"/>
        <c:crossBetween val="between"/>
      </c:valAx>
    </c:plotArea>
    <c:legend>
      <c:legendPos val="r"/>
      <c:layout>
        <c:manualLayout>
          <c:xMode val="edge"/>
          <c:yMode val="edge"/>
          <c:x val="0.76169602511026324"/>
          <c:y val="0.17483010222744161"/>
          <c:w val="0.23607453707461826"/>
          <c:h val="0.5362678320466665"/>
        </c:manualLayout>
      </c:layout>
      <c:overlay val="0"/>
      <c:txPr>
        <a:bodyPr/>
        <a:lstStyle/>
        <a:p>
          <a:pPr>
            <a:defRPr sz="1000">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a:t>
            </a:r>
            <a:r>
              <a:rPr lang="en-US" sz="1600" dirty="0">
                <a:latin typeface="Times New Roman" pitchFamily="18" charset="0"/>
                <a:cs typeface="Times New Roman" pitchFamily="18" charset="0"/>
              </a:rPr>
              <a:t>Length of the shoot</a:t>
            </a:r>
          </a:p>
        </c:rich>
      </c:tx>
      <c:overlay val="0"/>
    </c:title>
    <c:autoTitleDeleted val="0"/>
    <c:plotArea>
      <c:layout>
        <c:manualLayout>
          <c:layoutTarget val="inner"/>
          <c:xMode val="edge"/>
          <c:yMode val="edge"/>
          <c:x val="0.15340117822124674"/>
          <c:y val="0.10249691096949057"/>
          <c:w val="0.59177753721652415"/>
          <c:h val="0.5806903874569439"/>
        </c:manualLayout>
      </c:layout>
      <c:barChart>
        <c:barDir val="col"/>
        <c:grouping val="clustered"/>
        <c:varyColors val="0"/>
        <c:ser>
          <c:idx val="0"/>
          <c:order val="0"/>
          <c:tx>
            <c:strRef>
              <c:f>Salvia!$H$1</c:f>
              <c:strCache>
                <c:ptCount val="1"/>
                <c:pt idx="0">
                  <c:v>mean shoot height</c:v>
                </c:pt>
              </c:strCache>
            </c:strRef>
          </c:tx>
          <c:spPr>
            <a:solidFill>
              <a:schemeClr val="accent2">
                <a:lumMod val="60000"/>
                <a:lumOff val="40000"/>
              </a:schemeClr>
            </a:solidFill>
          </c:spPr>
          <c:invertIfNegative val="0"/>
          <c:dPt>
            <c:idx val="0"/>
            <c:invertIfNegative val="0"/>
            <c:bubble3D val="0"/>
            <c:spPr>
              <a:solidFill>
                <a:schemeClr val="accent2">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5"/>
            <c:invertIfNegative val="0"/>
            <c:bubble3D val="0"/>
            <c:spPr>
              <a:solidFill>
                <a:schemeClr val="accent6">
                  <a:lumMod val="50000"/>
                </a:schemeClr>
              </a:solidFill>
            </c:spPr>
          </c:dPt>
          <c:dPt>
            <c:idx val="6"/>
            <c:invertIfNegative val="0"/>
            <c:bubble3D val="0"/>
            <c:spPr>
              <a:solidFill>
                <a:schemeClr val="tx1">
                  <a:lumMod val="65000"/>
                  <a:lumOff val="35000"/>
                </a:schemeClr>
              </a:solidFill>
            </c:spPr>
          </c:dPt>
          <c:dPt>
            <c:idx val="7"/>
            <c:invertIfNegative val="0"/>
            <c:bubble3D val="0"/>
            <c:spPr>
              <a:solidFill>
                <a:srgbClr val="C00000"/>
              </a:solidFill>
            </c:spPr>
          </c:dPt>
          <c:errBars>
            <c:errBarType val="both"/>
            <c:errValType val="cust"/>
            <c:noEndCap val="0"/>
            <c:plus>
              <c:numRef>
                <c:f>Salvia!$I$2:$I$9</c:f>
                <c:numCache>
                  <c:formatCode>General</c:formatCode>
                  <c:ptCount val="8"/>
                  <c:pt idx="0">
                    <c:v>0.23908260879277848</c:v>
                  </c:pt>
                  <c:pt idx="1">
                    <c:v>0.53644923131436939</c:v>
                  </c:pt>
                  <c:pt idx="2">
                    <c:v>0.68497183865695299</c:v>
                  </c:pt>
                  <c:pt idx="3">
                    <c:v>0.58327407106377438</c:v>
                  </c:pt>
                  <c:pt idx="4">
                    <c:v>0.12056963563450462</c:v>
                  </c:pt>
                  <c:pt idx="5">
                    <c:v>0.12018504251546645</c:v>
                  </c:pt>
                  <c:pt idx="6">
                    <c:v>0.23060575089463614</c:v>
                  </c:pt>
                  <c:pt idx="7">
                    <c:v>0.19348971963631123</c:v>
                  </c:pt>
                </c:numCache>
              </c:numRef>
            </c:plus>
            <c:minus>
              <c:numRef>
                <c:f>Salvia!$I$2:$I$9</c:f>
                <c:numCache>
                  <c:formatCode>General</c:formatCode>
                  <c:ptCount val="8"/>
                  <c:pt idx="0">
                    <c:v>0.23908260879277848</c:v>
                  </c:pt>
                  <c:pt idx="1">
                    <c:v>0.53644923131436939</c:v>
                  </c:pt>
                  <c:pt idx="2">
                    <c:v>0.68497183865695299</c:v>
                  </c:pt>
                  <c:pt idx="3">
                    <c:v>0.58327407106377438</c:v>
                  </c:pt>
                  <c:pt idx="4">
                    <c:v>0.12056963563450462</c:v>
                  </c:pt>
                  <c:pt idx="5">
                    <c:v>0.12018504251546645</c:v>
                  </c:pt>
                  <c:pt idx="6">
                    <c:v>0.23060575089463614</c:v>
                  </c:pt>
                  <c:pt idx="7">
                    <c:v>0.19348971963631123</c:v>
                  </c:pt>
                </c:numCache>
              </c:numRef>
            </c:minus>
          </c:errBars>
          <c:cat>
            <c:strRef>
              <c:f>Salvia!$G$2:$G$9</c:f>
              <c:strCache>
                <c:ptCount val="8"/>
                <c:pt idx="0">
                  <c:v>T1 Control</c:v>
                </c:pt>
                <c:pt idx="1">
                  <c:v>T2 Rooting Hormone</c:v>
                </c:pt>
                <c:pt idx="2">
                  <c:v>T3 3 g / L MLE</c:v>
                </c:pt>
                <c:pt idx="3">
                  <c:v>T4 6 g/ L MLE</c:v>
                </c:pt>
                <c:pt idx="4">
                  <c:v>T5 9 g/ L MLE</c:v>
                </c:pt>
                <c:pt idx="5">
                  <c:v>T6 15 g/ L GCE</c:v>
                </c:pt>
                <c:pt idx="6">
                  <c:v>T7 20 g/ L GCE</c:v>
                </c:pt>
                <c:pt idx="7">
                  <c:v>T8 25 g/ L GCE</c:v>
                </c:pt>
              </c:strCache>
            </c:strRef>
          </c:cat>
          <c:val>
            <c:numRef>
              <c:f>Salvia!$H$2:$H$9</c:f>
              <c:numCache>
                <c:formatCode>General</c:formatCode>
                <c:ptCount val="8"/>
                <c:pt idx="0">
                  <c:v>2.6277777777777778</c:v>
                </c:pt>
                <c:pt idx="1">
                  <c:v>3.8833333333333333</c:v>
                </c:pt>
                <c:pt idx="2">
                  <c:v>2.9155555555555566</c:v>
                </c:pt>
                <c:pt idx="3">
                  <c:v>3.125555555555557</c:v>
                </c:pt>
                <c:pt idx="4">
                  <c:v>2.8333333333333321</c:v>
                </c:pt>
                <c:pt idx="5">
                  <c:v>3.1166666666666667</c:v>
                </c:pt>
                <c:pt idx="6">
                  <c:v>4.6944444444444438</c:v>
                </c:pt>
                <c:pt idx="7">
                  <c:v>3.161111111111111</c:v>
                </c:pt>
              </c:numCache>
            </c:numRef>
          </c:val>
        </c:ser>
        <c:dLbls>
          <c:showLegendKey val="0"/>
          <c:showVal val="0"/>
          <c:showCatName val="0"/>
          <c:showSerName val="0"/>
          <c:showPercent val="0"/>
          <c:showBubbleSize val="0"/>
        </c:dLbls>
        <c:gapWidth val="150"/>
        <c:axId val="180140544"/>
        <c:axId val="162477696"/>
      </c:barChart>
      <c:catAx>
        <c:axId val="180140544"/>
        <c:scaling>
          <c:orientation val="minMax"/>
        </c:scaling>
        <c:delete val="0"/>
        <c:axPos val="b"/>
        <c:title>
          <c:tx>
            <c:rich>
              <a:bodyPr/>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Treatments</a:t>
                </a:r>
              </a:p>
            </c:rich>
          </c:tx>
          <c:layout>
            <c:manualLayout>
              <c:xMode val="edge"/>
              <c:yMode val="edge"/>
              <c:x val="0.39113064955745869"/>
              <c:y val="0.92565011514041107"/>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62477696"/>
        <c:crosses val="autoZero"/>
        <c:auto val="1"/>
        <c:lblAlgn val="ctr"/>
        <c:lblOffset val="100"/>
        <c:noMultiLvlLbl val="0"/>
      </c:catAx>
      <c:valAx>
        <c:axId val="162477696"/>
        <c:scaling>
          <c:orientation val="minMax"/>
        </c:scaling>
        <c:delete val="0"/>
        <c:axPos val="l"/>
        <c:majorGridlines/>
        <c:title>
          <c:tx>
            <c:rich>
              <a:bodyPr rot="-5400000" vert="horz"/>
              <a:lstStyle/>
              <a:p>
                <a:pPr>
                  <a:defRPr sz="1400" b="1"/>
                </a:pPr>
                <a:r>
                  <a:rPr lang="en-US" sz="1400" b="1" baseline="0">
                    <a:latin typeface="Times New Roman" pitchFamily="18" charset="0"/>
                    <a:cs typeface="Times New Roman" pitchFamily="18" charset="0"/>
                  </a:rPr>
                  <a:t>Mean shoot length (cm)</a:t>
                </a:r>
                <a:endParaRPr lang="en-US" sz="1400" b="1">
                  <a:latin typeface="Times New Roman" pitchFamily="18" charset="0"/>
                  <a:cs typeface="Times New Roman" pitchFamily="18" charset="0"/>
                </a:endParaRPr>
              </a:p>
            </c:rich>
          </c:tx>
          <c:layout>
            <c:manualLayout>
              <c:xMode val="edge"/>
              <c:yMode val="edge"/>
              <c:x val="2.9204512823612978E-2"/>
              <c:y val="0.22953220123172421"/>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0140544"/>
        <c:crosses val="autoZero"/>
        <c:crossBetween val="between"/>
      </c:valAx>
    </c:plotArea>
    <c:legend>
      <c:legendPos val="r"/>
      <c:layout>
        <c:manualLayout>
          <c:xMode val="edge"/>
          <c:yMode val="edge"/>
          <c:x val="0.74986676144648579"/>
          <c:y val="0.2516060229313441"/>
          <c:w val="0.23369313210848638"/>
          <c:h val="0.45957466489718479"/>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latin typeface="Times New Roman" pitchFamily="18" charset="0"/>
                <a:cs typeface="Times New Roman" pitchFamily="18" charset="0"/>
              </a:rPr>
              <a:t>Length</a:t>
            </a:r>
            <a:r>
              <a:rPr lang="en-US" sz="1600" baseline="0">
                <a:latin typeface="Times New Roman" pitchFamily="18" charset="0"/>
                <a:cs typeface="Times New Roman" pitchFamily="18" charset="0"/>
              </a:rPr>
              <a:t> of roots</a:t>
            </a:r>
            <a:endParaRPr lang="en-US" sz="1600">
              <a:latin typeface="Times New Roman" pitchFamily="18" charset="0"/>
              <a:cs typeface="Times New Roman" pitchFamily="18" charset="0"/>
            </a:endParaRPr>
          </a:p>
        </c:rich>
      </c:tx>
      <c:overlay val="0"/>
    </c:title>
    <c:autoTitleDeleted val="0"/>
    <c:plotArea>
      <c:layout>
        <c:manualLayout>
          <c:layoutTarget val="inner"/>
          <c:xMode val="edge"/>
          <c:yMode val="edge"/>
          <c:x val="0.15439722561755595"/>
          <c:y val="0.12700621620281427"/>
          <c:w val="0.58263981899337336"/>
          <c:h val="0.54674894645802863"/>
        </c:manualLayout>
      </c:layout>
      <c:barChart>
        <c:barDir val="col"/>
        <c:grouping val="clustered"/>
        <c:varyColors val="0"/>
        <c:ser>
          <c:idx val="0"/>
          <c:order val="0"/>
          <c:tx>
            <c:strRef>
              <c:f>Henckelia!$W$1</c:f>
              <c:strCache>
                <c:ptCount val="1"/>
                <c:pt idx="0">
                  <c:v>mean root length</c:v>
                </c:pt>
              </c:strCache>
            </c:strRef>
          </c:tx>
          <c:invertIfNegative val="0"/>
          <c:dPt>
            <c:idx val="0"/>
            <c:invertIfNegative val="0"/>
            <c:bubble3D val="0"/>
            <c:spPr>
              <a:solidFill>
                <a:schemeClr val="accent2">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5"/>
            <c:invertIfNegative val="0"/>
            <c:bubble3D val="0"/>
            <c:spPr>
              <a:solidFill>
                <a:schemeClr val="accent6">
                  <a:lumMod val="50000"/>
                </a:schemeClr>
              </a:solidFill>
            </c:spPr>
          </c:dPt>
          <c:dPt>
            <c:idx val="6"/>
            <c:invertIfNegative val="0"/>
            <c:bubble3D val="0"/>
            <c:spPr>
              <a:solidFill>
                <a:schemeClr val="tx1">
                  <a:lumMod val="65000"/>
                  <a:lumOff val="35000"/>
                </a:schemeClr>
              </a:solidFill>
            </c:spPr>
          </c:dPt>
          <c:dPt>
            <c:idx val="7"/>
            <c:invertIfNegative val="0"/>
            <c:bubble3D val="0"/>
            <c:spPr>
              <a:solidFill>
                <a:srgbClr val="C00000"/>
              </a:solidFill>
            </c:spPr>
          </c:dPt>
          <c:errBars>
            <c:errBarType val="both"/>
            <c:errValType val="cust"/>
            <c:noEndCap val="0"/>
            <c:plus>
              <c:numRef>
                <c:f>Henckelia!$X$2:$X$9</c:f>
                <c:numCache>
                  <c:formatCode>General</c:formatCode>
                  <c:ptCount val="8"/>
                  <c:pt idx="0">
                    <c:v>5.1102293925463324E-2</c:v>
                  </c:pt>
                  <c:pt idx="1">
                    <c:v>2.5201410895247689E-2</c:v>
                  </c:pt>
                  <c:pt idx="2">
                    <c:v>0.12907614510267881</c:v>
                  </c:pt>
                  <c:pt idx="3">
                    <c:v>0.12904640757743632</c:v>
                  </c:pt>
                  <c:pt idx="4">
                    <c:v>3.5879599761039022E-2</c:v>
                  </c:pt>
                  <c:pt idx="5">
                    <c:v>5.6107150575296742E-2</c:v>
                  </c:pt>
                  <c:pt idx="6">
                    <c:v>0.15963669207544387</c:v>
                  </c:pt>
                  <c:pt idx="7">
                    <c:v>9.1282224142735416E-2</c:v>
                  </c:pt>
                </c:numCache>
              </c:numRef>
            </c:plus>
            <c:minus>
              <c:numRef>
                <c:f>Henckelia!$X$2:$X$9</c:f>
                <c:numCache>
                  <c:formatCode>General</c:formatCode>
                  <c:ptCount val="8"/>
                  <c:pt idx="0">
                    <c:v>5.1102293925463324E-2</c:v>
                  </c:pt>
                  <c:pt idx="1">
                    <c:v>2.5201410895247689E-2</c:v>
                  </c:pt>
                  <c:pt idx="2">
                    <c:v>0.12907614510267881</c:v>
                  </c:pt>
                  <c:pt idx="3">
                    <c:v>0.12904640757743632</c:v>
                  </c:pt>
                  <c:pt idx="4">
                    <c:v>3.5879599761039022E-2</c:v>
                  </c:pt>
                  <c:pt idx="5">
                    <c:v>5.6107150575296742E-2</c:v>
                  </c:pt>
                  <c:pt idx="6">
                    <c:v>0.15963669207544387</c:v>
                  </c:pt>
                  <c:pt idx="7">
                    <c:v>9.1282224142735416E-2</c:v>
                  </c:pt>
                </c:numCache>
              </c:numRef>
            </c:minus>
          </c:errBars>
          <c:cat>
            <c:strRef>
              <c:f>Henckelia!$V$2:$V$9</c:f>
              <c:strCache>
                <c:ptCount val="8"/>
                <c:pt idx="0">
                  <c:v>T1 Control</c:v>
                </c:pt>
                <c:pt idx="1">
                  <c:v>T2 Rooting Hormone</c:v>
                </c:pt>
                <c:pt idx="2">
                  <c:v>T3 3 g/ L MLE</c:v>
                </c:pt>
                <c:pt idx="3">
                  <c:v>T4 6 g/ L MLE</c:v>
                </c:pt>
                <c:pt idx="4">
                  <c:v>T5 9 g/ L MLE</c:v>
                </c:pt>
                <c:pt idx="5">
                  <c:v>T6 15 g/ L GCE</c:v>
                </c:pt>
                <c:pt idx="6">
                  <c:v>T7 20 g /L GCE</c:v>
                </c:pt>
                <c:pt idx="7">
                  <c:v>T8 25 g /L GCE</c:v>
                </c:pt>
              </c:strCache>
            </c:strRef>
          </c:cat>
          <c:val>
            <c:numRef>
              <c:f>Henckelia!$W$2:$W$9</c:f>
              <c:numCache>
                <c:formatCode>General</c:formatCode>
                <c:ptCount val="8"/>
                <c:pt idx="0">
                  <c:v>1.4043333333333334</c:v>
                </c:pt>
                <c:pt idx="1">
                  <c:v>1.3486666666666667</c:v>
                </c:pt>
                <c:pt idx="2">
                  <c:v>1.3716111111111111</c:v>
                </c:pt>
                <c:pt idx="3">
                  <c:v>1.5245555555555557</c:v>
                </c:pt>
                <c:pt idx="4">
                  <c:v>1.3355555555555556</c:v>
                </c:pt>
                <c:pt idx="5">
                  <c:v>1.1981111111111111</c:v>
                </c:pt>
                <c:pt idx="6">
                  <c:v>0.96638888888888896</c:v>
                </c:pt>
                <c:pt idx="7">
                  <c:v>1.2413333333333332</c:v>
                </c:pt>
              </c:numCache>
            </c:numRef>
          </c:val>
        </c:ser>
        <c:dLbls>
          <c:showLegendKey val="0"/>
          <c:showVal val="0"/>
          <c:showCatName val="0"/>
          <c:showSerName val="0"/>
          <c:showPercent val="0"/>
          <c:showBubbleSize val="0"/>
        </c:dLbls>
        <c:gapWidth val="150"/>
        <c:axId val="180968960"/>
        <c:axId val="162479424"/>
      </c:barChart>
      <c:catAx>
        <c:axId val="180968960"/>
        <c:scaling>
          <c:orientation val="minMax"/>
        </c:scaling>
        <c:delete val="0"/>
        <c:axPos val="b"/>
        <c:title>
          <c:tx>
            <c:rich>
              <a:bodyPr/>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Treatments</a:t>
                </a:r>
              </a:p>
            </c:rich>
          </c:tx>
          <c:layout>
            <c:manualLayout>
              <c:xMode val="edge"/>
              <c:yMode val="edge"/>
              <c:x val="0.359907677624213"/>
              <c:y val="0.92409261819371813"/>
            </c:manualLayout>
          </c:layout>
          <c:overlay val="0"/>
        </c:title>
        <c:majorTickMark val="out"/>
        <c:minorTickMark val="none"/>
        <c:tickLblPos val="nextTo"/>
        <c:txPr>
          <a:bodyPr/>
          <a:lstStyle/>
          <a:p>
            <a:pPr>
              <a:defRPr sz="1400" b="1">
                <a:latin typeface="Times New Roman" pitchFamily="18" charset="0"/>
                <a:cs typeface="Times New Roman" pitchFamily="18" charset="0"/>
              </a:defRPr>
            </a:pPr>
            <a:endParaRPr lang="en-US"/>
          </a:p>
        </c:txPr>
        <c:crossAx val="162479424"/>
        <c:crosses val="autoZero"/>
        <c:auto val="1"/>
        <c:lblAlgn val="ctr"/>
        <c:lblOffset val="100"/>
        <c:noMultiLvlLbl val="0"/>
      </c:catAx>
      <c:valAx>
        <c:axId val="162479424"/>
        <c:scaling>
          <c:orientation val="minMax"/>
        </c:scaling>
        <c:delete val="0"/>
        <c:axPos val="l"/>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Mean</a:t>
                </a:r>
                <a:r>
                  <a:rPr lang="en-US" sz="1400" baseline="0">
                    <a:latin typeface="Times New Roman" pitchFamily="18" charset="0"/>
                    <a:cs typeface="Times New Roman" pitchFamily="18" charset="0"/>
                  </a:rPr>
                  <a:t> root length (cm)</a:t>
                </a:r>
                <a:endParaRPr lang="en-US" sz="1400">
                  <a:latin typeface="Times New Roman" pitchFamily="18" charset="0"/>
                  <a:cs typeface="Times New Roman" pitchFamily="18" charset="0"/>
                </a:endParaRPr>
              </a:p>
            </c:rich>
          </c:tx>
          <c:layout>
            <c:manualLayout>
              <c:xMode val="edge"/>
              <c:yMode val="edge"/>
              <c:x val="2.5451133244082318E-2"/>
              <c:y val="0.17283934032339007"/>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0968960"/>
        <c:crosses val="autoZero"/>
        <c:crossBetween val="between"/>
      </c:valAx>
    </c:plotArea>
    <c:legend>
      <c:legendPos val="r"/>
      <c:layout>
        <c:manualLayout>
          <c:xMode val="edge"/>
          <c:yMode val="edge"/>
          <c:x val="0.7412276263301022"/>
          <c:y val="0.18889667494008905"/>
          <c:w val="0.24433194045690138"/>
          <c:h val="0.49080002404279616"/>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aseline="0">
                <a:latin typeface="Times New Roman" pitchFamily="18" charset="0"/>
                <a:cs typeface="Times New Roman" pitchFamily="18" charset="0"/>
              </a:rPr>
              <a:t>Length of the shoot</a:t>
            </a:r>
            <a:endParaRPr lang="en-US" sz="1600">
              <a:latin typeface="Times New Roman" pitchFamily="18" charset="0"/>
              <a:cs typeface="Times New Roman" pitchFamily="18" charset="0"/>
            </a:endParaRPr>
          </a:p>
        </c:rich>
      </c:tx>
      <c:overlay val="0"/>
    </c:title>
    <c:autoTitleDeleted val="0"/>
    <c:plotArea>
      <c:layout>
        <c:manualLayout>
          <c:layoutTarget val="inner"/>
          <c:xMode val="edge"/>
          <c:yMode val="edge"/>
          <c:x val="0.13131449675821708"/>
          <c:y val="0.11769946588844227"/>
          <c:w val="0.60465671299686496"/>
          <c:h val="0.5688693353890204"/>
        </c:manualLayout>
      </c:layout>
      <c:barChart>
        <c:barDir val="col"/>
        <c:grouping val="clustered"/>
        <c:varyColors val="0"/>
        <c:ser>
          <c:idx val="0"/>
          <c:order val="0"/>
          <c:tx>
            <c:strRef>
              <c:f>Henckelia!$G$1</c:f>
              <c:strCache>
                <c:ptCount val="1"/>
                <c:pt idx="0">
                  <c:v>mean shoot height</c:v>
                </c:pt>
              </c:strCache>
            </c:strRef>
          </c:tx>
          <c:invertIfNegative val="0"/>
          <c:dPt>
            <c:idx val="0"/>
            <c:invertIfNegative val="0"/>
            <c:bubble3D val="0"/>
            <c:spPr>
              <a:solidFill>
                <a:schemeClr val="accent2">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5"/>
            <c:invertIfNegative val="0"/>
            <c:bubble3D val="0"/>
            <c:spPr>
              <a:solidFill>
                <a:schemeClr val="accent6">
                  <a:lumMod val="50000"/>
                </a:schemeClr>
              </a:solidFill>
            </c:spPr>
          </c:dPt>
          <c:dPt>
            <c:idx val="6"/>
            <c:invertIfNegative val="0"/>
            <c:bubble3D val="0"/>
            <c:spPr>
              <a:solidFill>
                <a:schemeClr val="tx1">
                  <a:lumMod val="65000"/>
                  <a:lumOff val="35000"/>
                </a:schemeClr>
              </a:solidFill>
            </c:spPr>
          </c:dPt>
          <c:dPt>
            <c:idx val="7"/>
            <c:invertIfNegative val="0"/>
            <c:bubble3D val="0"/>
            <c:spPr>
              <a:solidFill>
                <a:srgbClr val="C00000"/>
              </a:solidFill>
            </c:spPr>
          </c:dPt>
          <c:errBars>
            <c:errBarType val="both"/>
            <c:errValType val="cust"/>
            <c:noEndCap val="0"/>
            <c:plus>
              <c:numRef>
                <c:f>Henckelia!$H$2:$H$9</c:f>
                <c:numCache>
                  <c:formatCode>General</c:formatCode>
                  <c:ptCount val="8"/>
                  <c:pt idx="0">
                    <c:v>7.1121960977839724E-2</c:v>
                  </c:pt>
                  <c:pt idx="1">
                    <c:v>0.10965856099730639</c:v>
                  </c:pt>
                  <c:pt idx="2">
                    <c:v>0.47056703383613013</c:v>
                  </c:pt>
                  <c:pt idx="3">
                    <c:v>0.22620664102639507</c:v>
                  </c:pt>
                  <c:pt idx="4">
                    <c:v>0.14412357523414304</c:v>
                  </c:pt>
                  <c:pt idx="5">
                    <c:v>0.43482364808997032</c:v>
                  </c:pt>
                  <c:pt idx="6">
                    <c:v>0.19342989287281867</c:v>
                  </c:pt>
                  <c:pt idx="7">
                    <c:v>5.2941267247561909E-2</c:v>
                  </c:pt>
                </c:numCache>
              </c:numRef>
            </c:plus>
            <c:minus>
              <c:numRef>
                <c:f>Henckelia!$H$2:$H$9</c:f>
                <c:numCache>
                  <c:formatCode>General</c:formatCode>
                  <c:ptCount val="8"/>
                  <c:pt idx="0">
                    <c:v>7.1121960977839724E-2</c:v>
                  </c:pt>
                  <c:pt idx="1">
                    <c:v>0.10965856099730639</c:v>
                  </c:pt>
                  <c:pt idx="2">
                    <c:v>0.47056703383613013</c:v>
                  </c:pt>
                  <c:pt idx="3">
                    <c:v>0.22620664102639507</c:v>
                  </c:pt>
                  <c:pt idx="4">
                    <c:v>0.14412357523414304</c:v>
                  </c:pt>
                  <c:pt idx="5">
                    <c:v>0.43482364808997032</c:v>
                  </c:pt>
                  <c:pt idx="6">
                    <c:v>0.19342989287281867</c:v>
                  </c:pt>
                  <c:pt idx="7">
                    <c:v>5.2941267247561909E-2</c:v>
                  </c:pt>
                </c:numCache>
              </c:numRef>
            </c:minus>
          </c:errBars>
          <c:cat>
            <c:strRef>
              <c:f>Henckelia!$F$2:$F$9</c:f>
              <c:strCache>
                <c:ptCount val="8"/>
                <c:pt idx="0">
                  <c:v>T1 Control</c:v>
                </c:pt>
                <c:pt idx="1">
                  <c:v>T2 Rooting Hormone</c:v>
                </c:pt>
                <c:pt idx="2">
                  <c:v>T3 3 g/ L MLE</c:v>
                </c:pt>
                <c:pt idx="3">
                  <c:v>T4 6 g/ L MLE</c:v>
                </c:pt>
                <c:pt idx="4">
                  <c:v>T5 9 g/ L MLE</c:v>
                </c:pt>
                <c:pt idx="5">
                  <c:v>T6 15 g/ L GCE</c:v>
                </c:pt>
                <c:pt idx="6">
                  <c:v>T7 20 g/ L GCE</c:v>
                </c:pt>
                <c:pt idx="7">
                  <c:v>T8 25 g /L GCE</c:v>
                </c:pt>
              </c:strCache>
            </c:strRef>
          </c:cat>
          <c:val>
            <c:numRef>
              <c:f>Henckelia!$G$2:$G$9</c:f>
              <c:numCache>
                <c:formatCode>General</c:formatCode>
                <c:ptCount val="8"/>
                <c:pt idx="0">
                  <c:v>3.0950000000000002</c:v>
                </c:pt>
                <c:pt idx="1">
                  <c:v>2.8450000000000002</c:v>
                </c:pt>
                <c:pt idx="2">
                  <c:v>3.56</c:v>
                </c:pt>
                <c:pt idx="3">
                  <c:v>5.3683333333333323</c:v>
                </c:pt>
                <c:pt idx="4">
                  <c:v>4.3555555555555552</c:v>
                </c:pt>
                <c:pt idx="5">
                  <c:v>3.4222222222222225</c:v>
                </c:pt>
                <c:pt idx="6">
                  <c:v>3.3638888888888889</c:v>
                </c:pt>
                <c:pt idx="7">
                  <c:v>3.1283333333333334</c:v>
                </c:pt>
              </c:numCache>
            </c:numRef>
          </c:val>
        </c:ser>
        <c:dLbls>
          <c:showLegendKey val="0"/>
          <c:showVal val="0"/>
          <c:showCatName val="0"/>
          <c:showSerName val="0"/>
          <c:showPercent val="0"/>
          <c:showBubbleSize val="0"/>
        </c:dLbls>
        <c:gapWidth val="150"/>
        <c:axId val="180989952"/>
        <c:axId val="172491904"/>
      </c:barChart>
      <c:catAx>
        <c:axId val="180989952"/>
        <c:scaling>
          <c:orientation val="minMax"/>
        </c:scaling>
        <c:delete val="0"/>
        <c:axPos val="b"/>
        <c:title>
          <c:tx>
            <c:rich>
              <a:bodyPr/>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Treatments</a:t>
                </a:r>
              </a:p>
            </c:rich>
          </c:tx>
          <c:layout>
            <c:manualLayout>
              <c:xMode val="edge"/>
              <c:yMode val="edge"/>
              <c:x val="0.40392922088927374"/>
              <c:y val="0.93215781216938332"/>
            </c:manualLayout>
          </c:layout>
          <c:overlay val="0"/>
        </c:title>
        <c:majorTickMark val="out"/>
        <c:minorTickMark val="none"/>
        <c:tickLblPos val="nextTo"/>
        <c:txPr>
          <a:bodyPr/>
          <a:lstStyle/>
          <a:p>
            <a:pPr>
              <a:defRPr sz="1400" b="1">
                <a:latin typeface="Times New Roman" pitchFamily="18" charset="0"/>
                <a:cs typeface="Times New Roman" pitchFamily="18" charset="0"/>
              </a:defRPr>
            </a:pPr>
            <a:endParaRPr lang="en-US"/>
          </a:p>
        </c:txPr>
        <c:crossAx val="172491904"/>
        <c:crosses val="autoZero"/>
        <c:auto val="1"/>
        <c:lblAlgn val="ctr"/>
        <c:lblOffset val="100"/>
        <c:noMultiLvlLbl val="0"/>
      </c:catAx>
      <c:valAx>
        <c:axId val="172491904"/>
        <c:scaling>
          <c:orientation val="minMax"/>
        </c:scaling>
        <c:delete val="0"/>
        <c:axPos val="l"/>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Mean</a:t>
                </a:r>
                <a:r>
                  <a:rPr lang="en-US" sz="1400" baseline="0">
                    <a:latin typeface="Times New Roman" pitchFamily="18" charset="0"/>
                    <a:cs typeface="Times New Roman" pitchFamily="18" charset="0"/>
                  </a:rPr>
                  <a:t> shoot </a:t>
                </a:r>
                <a:r>
                  <a:rPr lang="en-US" sz="1400" b="1" i="0" u="none" strike="noStrike" baseline="0">
                    <a:effectLst/>
                  </a:rPr>
                  <a:t>length </a:t>
                </a:r>
                <a:r>
                  <a:rPr lang="en-US" sz="1400" baseline="0">
                    <a:latin typeface="Times New Roman" pitchFamily="18" charset="0"/>
                    <a:cs typeface="Times New Roman" pitchFamily="18" charset="0"/>
                  </a:rPr>
                  <a:t>(cm)</a:t>
                </a:r>
                <a:endParaRPr lang="en-US" sz="1400">
                  <a:latin typeface="Times New Roman" pitchFamily="18" charset="0"/>
                  <a:cs typeface="Times New Roman" pitchFamily="18" charset="0"/>
                </a:endParaRPr>
              </a:p>
            </c:rich>
          </c:tx>
          <c:layout>
            <c:manualLayout>
              <c:xMode val="edge"/>
              <c:yMode val="edge"/>
              <c:x val="3.2737766417941211E-2"/>
              <c:y val="0.23992324719201219"/>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0989952"/>
        <c:crosses val="autoZero"/>
        <c:crossBetween val="between"/>
      </c:valAx>
    </c:plotArea>
    <c:legend>
      <c:legendPos val="r"/>
      <c:layout>
        <c:manualLayout>
          <c:xMode val="edge"/>
          <c:yMode val="edge"/>
          <c:x val="0.74465267757760634"/>
          <c:y val="0.18876837578401293"/>
          <c:w val="0.23212165445152885"/>
          <c:h val="0.5337656032432565"/>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a:latin typeface="Times New Roman" pitchFamily="18" charset="0"/>
                <a:cs typeface="Times New Roman" pitchFamily="18" charset="0"/>
              </a:rPr>
              <a:t>Dry</a:t>
            </a:r>
            <a:r>
              <a:rPr lang="en-US" sz="1600" b="1" baseline="0">
                <a:latin typeface="Times New Roman" pitchFamily="18" charset="0"/>
                <a:cs typeface="Times New Roman" pitchFamily="18" charset="0"/>
              </a:rPr>
              <a:t> </a:t>
            </a:r>
            <a:r>
              <a:rPr lang="en-US" sz="1600" b="1">
                <a:latin typeface="Times New Roman" pitchFamily="18" charset="0"/>
                <a:cs typeface="Times New Roman" pitchFamily="18" charset="0"/>
              </a:rPr>
              <a:t>weight of roots</a:t>
            </a:r>
          </a:p>
        </c:rich>
      </c:tx>
      <c:overlay val="0"/>
    </c:title>
    <c:autoTitleDeleted val="0"/>
    <c:plotArea>
      <c:layout>
        <c:manualLayout>
          <c:layoutTarget val="inner"/>
          <c:xMode val="edge"/>
          <c:yMode val="edge"/>
          <c:x val="0.17141705945683147"/>
          <c:y val="0.11245200137459098"/>
          <c:w val="0.58478334944973986"/>
          <c:h val="0.55760000102077667"/>
        </c:manualLayout>
      </c:layout>
      <c:barChart>
        <c:barDir val="col"/>
        <c:grouping val="clustered"/>
        <c:varyColors val="0"/>
        <c:ser>
          <c:idx val="0"/>
          <c:order val="0"/>
          <c:tx>
            <c:strRef>
              <c:f>Henckelia!$BC$1</c:f>
              <c:strCache>
                <c:ptCount val="1"/>
                <c:pt idx="0">
                  <c:v>mean root dry weight</c:v>
                </c:pt>
              </c:strCache>
            </c:strRef>
          </c:tx>
          <c:invertIfNegative val="0"/>
          <c:dPt>
            <c:idx val="0"/>
            <c:invertIfNegative val="0"/>
            <c:bubble3D val="0"/>
            <c:spPr>
              <a:solidFill>
                <a:schemeClr val="accent2">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5"/>
            <c:invertIfNegative val="0"/>
            <c:bubble3D val="0"/>
            <c:spPr>
              <a:solidFill>
                <a:schemeClr val="accent6">
                  <a:lumMod val="50000"/>
                </a:schemeClr>
              </a:solidFill>
            </c:spPr>
          </c:dPt>
          <c:dPt>
            <c:idx val="6"/>
            <c:invertIfNegative val="0"/>
            <c:bubble3D val="0"/>
            <c:spPr>
              <a:solidFill>
                <a:schemeClr val="tx1">
                  <a:lumMod val="65000"/>
                  <a:lumOff val="35000"/>
                </a:schemeClr>
              </a:solidFill>
            </c:spPr>
          </c:dPt>
          <c:dPt>
            <c:idx val="7"/>
            <c:invertIfNegative val="0"/>
            <c:bubble3D val="0"/>
            <c:spPr>
              <a:solidFill>
                <a:srgbClr val="C00000"/>
              </a:solidFill>
            </c:spPr>
          </c:dPt>
          <c:errBars>
            <c:errBarType val="both"/>
            <c:errValType val="cust"/>
            <c:noEndCap val="0"/>
            <c:plus>
              <c:numRef>
                <c:f>Henckelia!$BD$2:$BD$9</c:f>
                <c:numCache>
                  <c:formatCode>General</c:formatCode>
                  <c:ptCount val="8"/>
                  <c:pt idx="0">
                    <c:v>6.5659052011973946E-4</c:v>
                  </c:pt>
                  <c:pt idx="1">
                    <c:v>9.5277372853043061E-4</c:v>
                  </c:pt>
                  <c:pt idx="2">
                    <c:v>8.8521811499263326E-4</c:v>
                  </c:pt>
                  <c:pt idx="3">
                    <c:v>1.7672954855748751E-3</c:v>
                  </c:pt>
                  <c:pt idx="4">
                    <c:v>9.765775461803856E-4</c:v>
                  </c:pt>
                  <c:pt idx="5">
                    <c:v>2.188635067065799E-4</c:v>
                  </c:pt>
                  <c:pt idx="6">
                    <c:v>1.4193873656712457E-3</c:v>
                  </c:pt>
                  <c:pt idx="7">
                    <c:v>1.4492335138885581E-3</c:v>
                  </c:pt>
                </c:numCache>
              </c:numRef>
            </c:plus>
            <c:minus>
              <c:numRef>
                <c:f>Henckelia!$BD$2:$BD$9</c:f>
                <c:numCache>
                  <c:formatCode>General</c:formatCode>
                  <c:ptCount val="8"/>
                  <c:pt idx="0">
                    <c:v>6.5659052011973946E-4</c:v>
                  </c:pt>
                  <c:pt idx="1">
                    <c:v>9.5277372853043061E-4</c:v>
                  </c:pt>
                  <c:pt idx="2">
                    <c:v>8.8521811499263326E-4</c:v>
                  </c:pt>
                  <c:pt idx="3">
                    <c:v>1.7672954855748751E-3</c:v>
                  </c:pt>
                  <c:pt idx="4">
                    <c:v>9.765775461803856E-4</c:v>
                  </c:pt>
                  <c:pt idx="5">
                    <c:v>2.188635067065799E-4</c:v>
                  </c:pt>
                  <c:pt idx="6">
                    <c:v>1.4193873656712457E-3</c:v>
                  </c:pt>
                  <c:pt idx="7">
                    <c:v>1.4492335138885581E-3</c:v>
                  </c:pt>
                </c:numCache>
              </c:numRef>
            </c:minus>
          </c:errBars>
          <c:cat>
            <c:strRef>
              <c:f>Henckelia!$BB$2:$BB$9</c:f>
              <c:strCache>
                <c:ptCount val="8"/>
                <c:pt idx="0">
                  <c:v>T1 Control</c:v>
                </c:pt>
                <c:pt idx="1">
                  <c:v>T2 Rooting Hormone</c:v>
                </c:pt>
                <c:pt idx="2">
                  <c:v>T3 3 g/ L MLE</c:v>
                </c:pt>
                <c:pt idx="3">
                  <c:v>T4 6 g/ L MLE</c:v>
                </c:pt>
                <c:pt idx="4">
                  <c:v>T5 9 g/ L MLE</c:v>
                </c:pt>
                <c:pt idx="5">
                  <c:v>T6 15 g/ L GCE</c:v>
                </c:pt>
                <c:pt idx="6">
                  <c:v>T7 20 g/ L GCE</c:v>
                </c:pt>
                <c:pt idx="7">
                  <c:v>T8 25 g/ L GCE</c:v>
                </c:pt>
              </c:strCache>
            </c:strRef>
          </c:cat>
          <c:val>
            <c:numRef>
              <c:f>Henckelia!$BC$2:$BC$9</c:f>
              <c:numCache>
                <c:formatCode>General</c:formatCode>
                <c:ptCount val="8"/>
                <c:pt idx="0">
                  <c:v>1.3733333333333334E-2</c:v>
                </c:pt>
                <c:pt idx="1">
                  <c:v>1.3033333333333333E-2</c:v>
                </c:pt>
                <c:pt idx="2">
                  <c:v>1.2016666666666667E-2</c:v>
                </c:pt>
                <c:pt idx="3">
                  <c:v>1.67E-2</c:v>
                </c:pt>
                <c:pt idx="4">
                  <c:v>1.3499999999999998E-2</c:v>
                </c:pt>
                <c:pt idx="5">
                  <c:v>9.9111111111111119E-3</c:v>
                </c:pt>
                <c:pt idx="6">
                  <c:v>1.2027777777777778E-2</c:v>
                </c:pt>
                <c:pt idx="7">
                  <c:v>1.3483333333333333E-2</c:v>
                </c:pt>
              </c:numCache>
            </c:numRef>
          </c:val>
        </c:ser>
        <c:dLbls>
          <c:showLegendKey val="0"/>
          <c:showVal val="0"/>
          <c:showCatName val="0"/>
          <c:showSerName val="0"/>
          <c:showPercent val="0"/>
          <c:showBubbleSize val="0"/>
        </c:dLbls>
        <c:gapWidth val="150"/>
        <c:axId val="180993536"/>
        <c:axId val="172494208"/>
      </c:barChart>
      <c:catAx>
        <c:axId val="180993536"/>
        <c:scaling>
          <c:orientation val="minMax"/>
        </c:scaling>
        <c:delete val="0"/>
        <c:axPos val="b"/>
        <c:title>
          <c:tx>
            <c:rich>
              <a:bodyPr/>
              <a:lstStyle/>
              <a:p>
                <a:pPr>
                  <a:defRPr sz="1400" b="1">
                    <a:latin typeface="Times New Roman" pitchFamily="18" charset="0"/>
                    <a:cs typeface="Times New Roman" pitchFamily="18" charset="0"/>
                  </a:defRPr>
                </a:pPr>
                <a:r>
                  <a:rPr lang="en-US" sz="1400" b="1">
                    <a:latin typeface="Times New Roman" pitchFamily="18" charset="0"/>
                    <a:cs typeface="Times New Roman" pitchFamily="18" charset="0"/>
                  </a:rPr>
                  <a:t>Treatments</a:t>
                </a:r>
              </a:p>
            </c:rich>
          </c:tx>
          <c:layout>
            <c:manualLayout>
              <c:xMode val="edge"/>
              <c:yMode val="edge"/>
              <c:x val="0.38636473445909425"/>
              <c:y val="0.91331105488333164"/>
            </c:manualLayout>
          </c:layout>
          <c:overlay val="0"/>
        </c:title>
        <c:majorTickMark val="out"/>
        <c:minorTickMark val="none"/>
        <c:tickLblPos val="nextTo"/>
        <c:txPr>
          <a:bodyPr/>
          <a:lstStyle/>
          <a:p>
            <a:pPr>
              <a:defRPr sz="1400" b="1">
                <a:latin typeface="Times New Roman" pitchFamily="18" charset="0"/>
                <a:cs typeface="Times New Roman" pitchFamily="18" charset="0"/>
              </a:defRPr>
            </a:pPr>
            <a:endParaRPr lang="en-US"/>
          </a:p>
        </c:txPr>
        <c:crossAx val="172494208"/>
        <c:crosses val="autoZero"/>
        <c:auto val="1"/>
        <c:lblAlgn val="ctr"/>
        <c:lblOffset val="100"/>
        <c:noMultiLvlLbl val="0"/>
      </c:catAx>
      <c:valAx>
        <c:axId val="172494208"/>
        <c:scaling>
          <c:orientation val="minMax"/>
        </c:scaling>
        <c:delete val="0"/>
        <c:axPos val="l"/>
        <c:majorGridlines/>
        <c:title>
          <c:tx>
            <c:rich>
              <a:bodyPr rot="-5400000" vert="horz"/>
              <a:lstStyle/>
              <a:p>
                <a:pPr>
                  <a:defRPr sz="1400" b="1">
                    <a:latin typeface="Times New Roman" pitchFamily="18" charset="0"/>
                    <a:cs typeface="Times New Roman" pitchFamily="18" charset="0"/>
                  </a:defRPr>
                </a:pPr>
                <a:r>
                  <a:rPr lang="en-US" sz="1400" b="1">
                    <a:latin typeface="Times New Roman" pitchFamily="18" charset="0"/>
                    <a:cs typeface="Times New Roman" pitchFamily="18" charset="0"/>
                  </a:rPr>
                  <a:t>Mean root</a:t>
                </a:r>
                <a:r>
                  <a:rPr lang="en-US" sz="1400" b="1" baseline="0">
                    <a:latin typeface="Times New Roman" pitchFamily="18" charset="0"/>
                    <a:cs typeface="Times New Roman" pitchFamily="18" charset="0"/>
                  </a:rPr>
                  <a:t> </a:t>
                </a:r>
                <a:r>
                  <a:rPr lang="en-US" sz="1400" b="1">
                    <a:latin typeface="Times New Roman" pitchFamily="18" charset="0"/>
                    <a:cs typeface="Times New Roman" pitchFamily="18" charset="0"/>
                  </a:rPr>
                  <a:t>dry weight</a:t>
                </a:r>
                <a:r>
                  <a:rPr lang="en-US" sz="1400" b="1" baseline="0">
                    <a:latin typeface="Times New Roman" pitchFamily="18" charset="0"/>
                    <a:cs typeface="Times New Roman" pitchFamily="18" charset="0"/>
                  </a:rPr>
                  <a:t> </a:t>
                </a:r>
                <a:r>
                  <a:rPr lang="en-US" sz="1400" b="1">
                    <a:latin typeface="Times New Roman" pitchFamily="18" charset="0"/>
                    <a:cs typeface="Times New Roman" pitchFamily="18" charset="0"/>
                  </a:rPr>
                  <a:t>(g)</a:t>
                </a:r>
              </a:p>
            </c:rich>
          </c:tx>
          <c:layout>
            <c:manualLayout>
              <c:xMode val="edge"/>
              <c:yMode val="edge"/>
              <c:x val="1.2985422509393557E-2"/>
              <c:y val="0.14281609305399781"/>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0993536"/>
        <c:crosses val="autoZero"/>
        <c:crossBetween val="between"/>
      </c:valAx>
    </c:plotArea>
    <c:legend>
      <c:legendPos val="r"/>
      <c:layout>
        <c:manualLayout>
          <c:xMode val="edge"/>
          <c:yMode val="edge"/>
          <c:x val="0.75566809411981384"/>
          <c:y val="0.20629357120828179"/>
          <c:w val="0.23465040715173693"/>
          <c:h val="0.52992795013523175"/>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spPr>
    <a:ln>
      <a:noFill/>
    </a:ln>
  </c:spPr>
  <c:txPr>
    <a:bodyPr/>
    <a:lstStyle/>
    <a:p>
      <a:pPr>
        <a:defRPr b="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latin typeface="Times New Roman" pitchFamily="18" charset="0"/>
                <a:cs typeface="Times New Roman" pitchFamily="18" charset="0"/>
              </a:rPr>
              <a:t>Number</a:t>
            </a:r>
            <a:r>
              <a:rPr lang="en-US" sz="1600" baseline="0">
                <a:latin typeface="Times New Roman" pitchFamily="18" charset="0"/>
                <a:cs typeface="Times New Roman" pitchFamily="18" charset="0"/>
              </a:rPr>
              <a:t> </a:t>
            </a:r>
            <a:r>
              <a:rPr lang="en-US" sz="1600">
                <a:latin typeface="Times New Roman" pitchFamily="18" charset="0"/>
                <a:cs typeface="Times New Roman" pitchFamily="18" charset="0"/>
              </a:rPr>
              <a:t>of roots</a:t>
            </a:r>
          </a:p>
        </c:rich>
      </c:tx>
      <c:overlay val="0"/>
    </c:title>
    <c:autoTitleDeleted val="0"/>
    <c:plotArea>
      <c:layout>
        <c:manualLayout>
          <c:layoutTarget val="inner"/>
          <c:xMode val="edge"/>
          <c:yMode val="edge"/>
          <c:x val="0.12529359085167338"/>
          <c:y val="0.13326113003015336"/>
          <c:w val="0.56924327096615279"/>
          <c:h val="0.52606599818037969"/>
        </c:manualLayout>
      </c:layout>
      <c:barChart>
        <c:barDir val="col"/>
        <c:grouping val="clustered"/>
        <c:varyColors val="0"/>
        <c:ser>
          <c:idx val="0"/>
          <c:order val="0"/>
          <c:tx>
            <c:strRef>
              <c:f>Henckelia!$DI$1</c:f>
              <c:strCache>
                <c:ptCount val="1"/>
                <c:pt idx="0">
                  <c:v>median no of roots</c:v>
                </c:pt>
              </c:strCache>
            </c:strRef>
          </c:tx>
          <c:invertIfNegative val="0"/>
          <c:dPt>
            <c:idx val="0"/>
            <c:invertIfNegative val="0"/>
            <c:bubble3D val="0"/>
            <c:spPr>
              <a:solidFill>
                <a:schemeClr val="accent2">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5"/>
            <c:invertIfNegative val="0"/>
            <c:bubble3D val="0"/>
            <c:spPr>
              <a:solidFill>
                <a:schemeClr val="accent6">
                  <a:lumMod val="50000"/>
                </a:schemeClr>
              </a:solidFill>
            </c:spPr>
          </c:dPt>
          <c:dPt>
            <c:idx val="6"/>
            <c:invertIfNegative val="0"/>
            <c:bubble3D val="0"/>
            <c:spPr>
              <a:solidFill>
                <a:schemeClr val="tx1">
                  <a:lumMod val="50000"/>
                  <a:lumOff val="50000"/>
                </a:schemeClr>
              </a:solidFill>
            </c:spPr>
          </c:dPt>
          <c:dPt>
            <c:idx val="7"/>
            <c:invertIfNegative val="0"/>
            <c:bubble3D val="0"/>
            <c:spPr>
              <a:solidFill>
                <a:srgbClr val="C00000"/>
              </a:solidFill>
            </c:spPr>
          </c:dPt>
          <c:errBars>
            <c:errBarType val="both"/>
            <c:errValType val="cust"/>
            <c:noEndCap val="0"/>
            <c:plus>
              <c:numRef>
                <c:f>Henckelia!$DJ$2:$DJ$9</c:f>
                <c:numCache>
                  <c:formatCode>General</c:formatCode>
                  <c:ptCount val="8"/>
                  <c:pt idx="0">
                    <c:v>0.16666666666666666</c:v>
                  </c:pt>
                  <c:pt idx="1">
                    <c:v>0.60092521257733023</c:v>
                  </c:pt>
                  <c:pt idx="2">
                    <c:v>1.2583057392117918</c:v>
                  </c:pt>
                  <c:pt idx="3">
                    <c:v>0.16666666666666669</c:v>
                  </c:pt>
                  <c:pt idx="4">
                    <c:v>0.5</c:v>
                  </c:pt>
                  <c:pt idx="5">
                    <c:v>0.92796072713833744</c:v>
                  </c:pt>
                  <c:pt idx="6">
                    <c:v>1.0137937550497036</c:v>
                  </c:pt>
                  <c:pt idx="7">
                    <c:v>0.16666666666666666</c:v>
                  </c:pt>
                </c:numCache>
              </c:numRef>
            </c:plus>
            <c:minus>
              <c:numRef>
                <c:f>Henckelia!$DJ$2:$DJ$9</c:f>
                <c:numCache>
                  <c:formatCode>General</c:formatCode>
                  <c:ptCount val="8"/>
                  <c:pt idx="0">
                    <c:v>0.16666666666666666</c:v>
                  </c:pt>
                  <c:pt idx="1">
                    <c:v>0.60092521257733023</c:v>
                  </c:pt>
                  <c:pt idx="2">
                    <c:v>1.2583057392117918</c:v>
                  </c:pt>
                  <c:pt idx="3">
                    <c:v>0.16666666666666669</c:v>
                  </c:pt>
                  <c:pt idx="4">
                    <c:v>0.5</c:v>
                  </c:pt>
                  <c:pt idx="5">
                    <c:v>0.92796072713833744</c:v>
                  </c:pt>
                  <c:pt idx="6">
                    <c:v>1.0137937550497036</c:v>
                  </c:pt>
                  <c:pt idx="7">
                    <c:v>0.16666666666666666</c:v>
                  </c:pt>
                </c:numCache>
              </c:numRef>
            </c:minus>
          </c:errBars>
          <c:cat>
            <c:strRef>
              <c:f>Henckelia!$DH$2:$DH$9</c:f>
              <c:strCache>
                <c:ptCount val="8"/>
                <c:pt idx="0">
                  <c:v>T1 Control</c:v>
                </c:pt>
                <c:pt idx="1">
                  <c:v>T2 Rooting Hormone</c:v>
                </c:pt>
                <c:pt idx="2">
                  <c:v>T3 3 g/ L MLE</c:v>
                </c:pt>
                <c:pt idx="3">
                  <c:v>T4 6 g/ L MLE</c:v>
                </c:pt>
                <c:pt idx="4">
                  <c:v>T5 9 g/ L MLE</c:v>
                </c:pt>
                <c:pt idx="5">
                  <c:v>T6 15 g/ L GCE</c:v>
                </c:pt>
                <c:pt idx="6">
                  <c:v>T7 20 g/ L GCE</c:v>
                </c:pt>
                <c:pt idx="7">
                  <c:v>T8 25 g/ L GCE</c:v>
                </c:pt>
              </c:strCache>
            </c:strRef>
          </c:cat>
          <c:val>
            <c:numRef>
              <c:f>Henckelia!$DI$2:$DI$9</c:f>
              <c:numCache>
                <c:formatCode>General</c:formatCode>
                <c:ptCount val="8"/>
                <c:pt idx="0">
                  <c:v>5.5</c:v>
                </c:pt>
                <c:pt idx="1">
                  <c:v>8</c:v>
                </c:pt>
                <c:pt idx="2">
                  <c:v>9</c:v>
                </c:pt>
                <c:pt idx="3">
                  <c:v>9.5</c:v>
                </c:pt>
                <c:pt idx="4">
                  <c:v>9.5</c:v>
                </c:pt>
                <c:pt idx="5">
                  <c:v>4.5</c:v>
                </c:pt>
                <c:pt idx="6">
                  <c:v>5</c:v>
                </c:pt>
                <c:pt idx="7">
                  <c:v>5</c:v>
                </c:pt>
              </c:numCache>
            </c:numRef>
          </c:val>
        </c:ser>
        <c:dLbls>
          <c:showLegendKey val="0"/>
          <c:showVal val="0"/>
          <c:showCatName val="0"/>
          <c:showSerName val="0"/>
          <c:showPercent val="0"/>
          <c:showBubbleSize val="0"/>
        </c:dLbls>
        <c:gapWidth val="150"/>
        <c:axId val="181620736"/>
        <c:axId val="172495936"/>
      </c:barChart>
      <c:catAx>
        <c:axId val="181620736"/>
        <c:scaling>
          <c:orientation val="minMax"/>
        </c:scaling>
        <c:delete val="0"/>
        <c:axPos val="b"/>
        <c:title>
          <c:tx>
            <c:rich>
              <a:bodyPr/>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Treatments</a:t>
                </a:r>
              </a:p>
            </c:rich>
          </c:tx>
          <c:layout>
            <c:manualLayout>
              <c:xMode val="edge"/>
              <c:yMode val="edge"/>
              <c:x val="0.30954912483073371"/>
              <c:y val="0.90257419603832356"/>
            </c:manualLayout>
          </c:layout>
          <c:overlay val="0"/>
        </c:title>
        <c:majorTickMark val="out"/>
        <c:minorTickMark val="none"/>
        <c:tickLblPos val="nextTo"/>
        <c:txPr>
          <a:bodyPr/>
          <a:lstStyle/>
          <a:p>
            <a:pPr>
              <a:defRPr sz="1400" b="1">
                <a:latin typeface="Times New Roman" pitchFamily="18" charset="0"/>
                <a:cs typeface="Times New Roman" pitchFamily="18" charset="0"/>
              </a:defRPr>
            </a:pPr>
            <a:endParaRPr lang="en-US"/>
          </a:p>
        </c:txPr>
        <c:crossAx val="172495936"/>
        <c:crosses val="autoZero"/>
        <c:auto val="1"/>
        <c:lblAlgn val="ctr"/>
        <c:lblOffset val="100"/>
        <c:noMultiLvlLbl val="0"/>
      </c:catAx>
      <c:valAx>
        <c:axId val="172495936"/>
        <c:scaling>
          <c:orientation val="minMax"/>
        </c:scaling>
        <c:delete val="0"/>
        <c:axPos val="l"/>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Median</a:t>
                </a:r>
                <a:r>
                  <a:rPr lang="en-US" sz="1400" baseline="0">
                    <a:latin typeface="Times New Roman" pitchFamily="18" charset="0"/>
                    <a:cs typeface="Times New Roman" pitchFamily="18" charset="0"/>
                  </a:rPr>
                  <a:t> number of roots</a:t>
                </a:r>
                <a:endParaRPr lang="en-US" sz="1400">
                  <a:latin typeface="Times New Roman" pitchFamily="18" charset="0"/>
                  <a:cs typeface="Times New Roman" pitchFamily="18" charset="0"/>
                </a:endParaRPr>
              </a:p>
            </c:rich>
          </c:tx>
          <c:layout>
            <c:manualLayout>
              <c:xMode val="edge"/>
              <c:yMode val="edge"/>
              <c:x val="1.8574151161041174E-2"/>
              <c:y val="0.14479974508494944"/>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1620736"/>
        <c:crosses val="autoZero"/>
        <c:crossBetween val="between"/>
      </c:valAx>
    </c:plotArea>
    <c:legend>
      <c:legendPos val="r"/>
      <c:layout>
        <c:manualLayout>
          <c:xMode val="edge"/>
          <c:yMode val="edge"/>
          <c:x val="0.73265323452215536"/>
          <c:y val="0.27390622179305602"/>
          <c:w val="0.25018990273274666"/>
          <c:h val="0.41790111109090577"/>
        </c:manualLayout>
      </c:layout>
      <c:overlay val="0"/>
      <c:txPr>
        <a:bodyPr/>
        <a:lstStyle/>
        <a:p>
          <a:pPr>
            <a:defRPr sz="1000">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latin typeface="Times New Roman" pitchFamily="18" charset="0"/>
                <a:cs typeface="Times New Roman" pitchFamily="18" charset="0"/>
              </a:rPr>
              <a:t>Length of roots</a:t>
            </a:r>
          </a:p>
        </c:rich>
      </c:tx>
      <c:overlay val="0"/>
    </c:title>
    <c:autoTitleDeleted val="0"/>
    <c:plotArea>
      <c:layout>
        <c:manualLayout>
          <c:layoutTarget val="inner"/>
          <c:xMode val="edge"/>
          <c:yMode val="edge"/>
          <c:x val="0.14737857015993303"/>
          <c:y val="0.18467532808398951"/>
          <c:w val="0.59306332680487983"/>
          <c:h val="0.46866561750281904"/>
        </c:manualLayout>
      </c:layout>
      <c:barChart>
        <c:barDir val="col"/>
        <c:grouping val="clustered"/>
        <c:varyColors val="0"/>
        <c:ser>
          <c:idx val="0"/>
          <c:order val="0"/>
          <c:tx>
            <c:strRef>
              <c:f>Impatiens!$T$1</c:f>
              <c:strCache>
                <c:ptCount val="1"/>
                <c:pt idx="0">
                  <c:v>mean root length</c:v>
                </c:pt>
              </c:strCache>
            </c:strRef>
          </c:tx>
          <c:spPr>
            <a:solidFill>
              <a:schemeClr val="accent2">
                <a:lumMod val="75000"/>
              </a:schemeClr>
            </a:solidFill>
          </c:spPr>
          <c:invertIfNegative val="0"/>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5"/>
            <c:invertIfNegative val="0"/>
            <c:bubble3D val="0"/>
            <c:spPr>
              <a:solidFill>
                <a:schemeClr val="accent6">
                  <a:lumMod val="50000"/>
                </a:schemeClr>
              </a:solidFill>
            </c:spPr>
          </c:dPt>
          <c:dPt>
            <c:idx val="6"/>
            <c:invertIfNegative val="0"/>
            <c:bubble3D val="0"/>
            <c:spPr>
              <a:solidFill>
                <a:schemeClr val="tx1">
                  <a:lumMod val="65000"/>
                  <a:lumOff val="35000"/>
                </a:schemeClr>
              </a:solidFill>
            </c:spPr>
          </c:dPt>
          <c:dPt>
            <c:idx val="7"/>
            <c:invertIfNegative val="0"/>
            <c:bubble3D val="0"/>
            <c:spPr>
              <a:solidFill>
                <a:srgbClr val="C00000"/>
              </a:solidFill>
            </c:spPr>
          </c:dPt>
          <c:errBars>
            <c:errBarType val="both"/>
            <c:errValType val="cust"/>
            <c:noEndCap val="0"/>
            <c:plus>
              <c:numRef>
                <c:f>Impatiens!$U$2:$U$9</c:f>
                <c:numCache>
                  <c:formatCode>General</c:formatCode>
                  <c:ptCount val="8"/>
                  <c:pt idx="0">
                    <c:v>0.30686868848957222</c:v>
                  </c:pt>
                  <c:pt idx="1">
                    <c:v>0.25508062148424787</c:v>
                  </c:pt>
                  <c:pt idx="2">
                    <c:v>0.41175842279209879</c:v>
                  </c:pt>
                  <c:pt idx="3">
                    <c:v>0.2068323111563368</c:v>
                  </c:pt>
                  <c:pt idx="4">
                    <c:v>0.2004805338292085</c:v>
                  </c:pt>
                  <c:pt idx="5">
                    <c:v>0.45175300527808004</c:v>
                  </c:pt>
                  <c:pt idx="6">
                    <c:v>0.27432802298987069</c:v>
                  </c:pt>
                  <c:pt idx="7">
                    <c:v>0.25846233338298741</c:v>
                  </c:pt>
                </c:numCache>
              </c:numRef>
            </c:plus>
            <c:minus>
              <c:numRef>
                <c:f>Impatiens!$U$2:$U$9</c:f>
                <c:numCache>
                  <c:formatCode>General</c:formatCode>
                  <c:ptCount val="8"/>
                  <c:pt idx="0">
                    <c:v>0.30686868848957222</c:v>
                  </c:pt>
                  <c:pt idx="1">
                    <c:v>0.25508062148424787</c:v>
                  </c:pt>
                  <c:pt idx="2">
                    <c:v>0.41175842279209879</c:v>
                  </c:pt>
                  <c:pt idx="3">
                    <c:v>0.2068323111563368</c:v>
                  </c:pt>
                  <c:pt idx="4">
                    <c:v>0.2004805338292085</c:v>
                  </c:pt>
                  <c:pt idx="5">
                    <c:v>0.45175300527808004</c:v>
                  </c:pt>
                  <c:pt idx="6">
                    <c:v>0.27432802298987069</c:v>
                  </c:pt>
                  <c:pt idx="7">
                    <c:v>0.25846233338298741</c:v>
                  </c:pt>
                </c:numCache>
              </c:numRef>
            </c:minus>
          </c:errBars>
          <c:cat>
            <c:strRef>
              <c:f>Impatiens!$S$2:$S$9</c:f>
              <c:strCache>
                <c:ptCount val="8"/>
                <c:pt idx="0">
                  <c:v>T1 Control</c:v>
                </c:pt>
                <c:pt idx="1">
                  <c:v>T2 Rooting Hormone</c:v>
                </c:pt>
                <c:pt idx="2">
                  <c:v>T3 3 g/ L MLE</c:v>
                </c:pt>
                <c:pt idx="3">
                  <c:v>T4 6 g/ L MLE</c:v>
                </c:pt>
                <c:pt idx="4">
                  <c:v>T5 9 g/ L MLE</c:v>
                </c:pt>
                <c:pt idx="5">
                  <c:v>T6 15 g/ L GCE</c:v>
                </c:pt>
                <c:pt idx="6">
                  <c:v>T7 20 g/ L GCE</c:v>
                </c:pt>
                <c:pt idx="7">
                  <c:v>T8 25 g/ L GCE</c:v>
                </c:pt>
              </c:strCache>
            </c:strRef>
          </c:cat>
          <c:val>
            <c:numRef>
              <c:f>Impatiens!$T$2:$T$9</c:f>
              <c:numCache>
                <c:formatCode>General</c:formatCode>
                <c:ptCount val="8"/>
                <c:pt idx="0">
                  <c:v>3.3520555555555553</c:v>
                </c:pt>
                <c:pt idx="1">
                  <c:v>3.5628888888888888</c:v>
                </c:pt>
                <c:pt idx="2">
                  <c:v>3.2768253968253966</c:v>
                </c:pt>
                <c:pt idx="3">
                  <c:v>3.2377777777777776</c:v>
                </c:pt>
                <c:pt idx="4">
                  <c:v>4.5053333333333327</c:v>
                </c:pt>
                <c:pt idx="5">
                  <c:v>3.9196666666666666</c:v>
                </c:pt>
                <c:pt idx="6">
                  <c:v>3.619444444444444</c:v>
                </c:pt>
                <c:pt idx="7">
                  <c:v>2.7783333333333329</c:v>
                </c:pt>
              </c:numCache>
            </c:numRef>
          </c:val>
        </c:ser>
        <c:dLbls>
          <c:showLegendKey val="0"/>
          <c:showVal val="0"/>
          <c:showCatName val="0"/>
          <c:showSerName val="0"/>
          <c:showPercent val="0"/>
          <c:showBubbleSize val="0"/>
        </c:dLbls>
        <c:gapWidth val="150"/>
        <c:axId val="181623296"/>
        <c:axId val="172498240"/>
      </c:barChart>
      <c:catAx>
        <c:axId val="181623296"/>
        <c:scaling>
          <c:orientation val="minMax"/>
        </c:scaling>
        <c:delete val="0"/>
        <c:axPos val="b"/>
        <c:title>
          <c:tx>
            <c:rich>
              <a:bodyPr/>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Treatments</a:t>
                </a:r>
              </a:p>
            </c:rich>
          </c:tx>
          <c:layout>
            <c:manualLayout>
              <c:xMode val="edge"/>
              <c:yMode val="edge"/>
              <c:x val="0.35451521242304845"/>
              <c:y val="0.86040206215846726"/>
            </c:manualLayout>
          </c:layout>
          <c:overlay val="0"/>
        </c:title>
        <c:numFmt formatCode="General" sourceLinked="1"/>
        <c:majorTickMark val="out"/>
        <c:minorTickMark val="none"/>
        <c:tickLblPos val="nextTo"/>
        <c:txPr>
          <a:bodyPr/>
          <a:lstStyle/>
          <a:p>
            <a:pPr>
              <a:defRPr sz="1200" b="1">
                <a:latin typeface="Times New Roman" pitchFamily="18" charset="0"/>
                <a:cs typeface="Times New Roman" pitchFamily="18" charset="0"/>
              </a:defRPr>
            </a:pPr>
            <a:endParaRPr lang="en-US"/>
          </a:p>
        </c:txPr>
        <c:crossAx val="172498240"/>
        <c:crosses val="autoZero"/>
        <c:auto val="1"/>
        <c:lblAlgn val="ctr"/>
        <c:lblOffset val="100"/>
        <c:noMultiLvlLbl val="0"/>
      </c:catAx>
      <c:valAx>
        <c:axId val="172498240"/>
        <c:scaling>
          <c:orientation val="minMax"/>
        </c:scaling>
        <c:delete val="0"/>
        <c:axPos val="l"/>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Mean</a:t>
                </a:r>
                <a:r>
                  <a:rPr lang="en-US" sz="1400" baseline="0">
                    <a:latin typeface="Times New Roman" pitchFamily="18" charset="0"/>
                    <a:cs typeface="Times New Roman" pitchFamily="18" charset="0"/>
                  </a:rPr>
                  <a:t> r</a:t>
                </a:r>
                <a:r>
                  <a:rPr lang="en-US" sz="1400">
                    <a:latin typeface="Times New Roman" pitchFamily="18" charset="0"/>
                    <a:cs typeface="Times New Roman" pitchFamily="18" charset="0"/>
                  </a:rPr>
                  <a:t>oot</a:t>
                </a:r>
                <a:r>
                  <a:rPr lang="en-US" sz="1400" baseline="0">
                    <a:latin typeface="Times New Roman" pitchFamily="18" charset="0"/>
                    <a:cs typeface="Times New Roman" pitchFamily="18" charset="0"/>
                  </a:rPr>
                  <a:t> length (cm)</a:t>
                </a:r>
                <a:endParaRPr lang="en-US" sz="1400">
                  <a:latin typeface="Times New Roman" pitchFamily="18" charset="0"/>
                  <a:cs typeface="Times New Roman" pitchFamily="18" charset="0"/>
                </a:endParaRPr>
              </a:p>
            </c:rich>
          </c:tx>
          <c:layout>
            <c:manualLayout>
              <c:xMode val="edge"/>
              <c:yMode val="edge"/>
              <c:x val="1.6011662843247117E-2"/>
              <c:y val="0.21825903651807307"/>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1623296"/>
        <c:crosses val="autoZero"/>
        <c:crossBetween val="between"/>
      </c:valAx>
    </c:plotArea>
    <c:legend>
      <c:legendPos val="r"/>
      <c:layout>
        <c:manualLayout>
          <c:xMode val="edge"/>
          <c:yMode val="edge"/>
          <c:x val="0.7514253916140341"/>
          <c:y val="0.15575081790798115"/>
          <c:w val="0.23915175797371618"/>
          <c:h val="0.62456036529189052"/>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aseline="0">
                <a:latin typeface="Times New Roman" pitchFamily="18" charset="0"/>
                <a:cs typeface="Times New Roman" pitchFamily="18" charset="0"/>
              </a:rPr>
              <a:t>Length of shoot</a:t>
            </a:r>
            <a:endParaRPr lang="en-US" sz="1600">
              <a:latin typeface="Times New Roman" pitchFamily="18" charset="0"/>
              <a:cs typeface="Times New Roman" pitchFamily="18" charset="0"/>
            </a:endParaRPr>
          </a:p>
        </c:rich>
      </c:tx>
      <c:overlay val="0"/>
    </c:title>
    <c:autoTitleDeleted val="0"/>
    <c:plotArea>
      <c:layout>
        <c:manualLayout>
          <c:layoutTarget val="inner"/>
          <c:xMode val="edge"/>
          <c:yMode val="edge"/>
          <c:x val="0.11618920378634981"/>
          <c:y val="0.15642356598629054"/>
          <c:w val="0.63052041149528382"/>
          <c:h val="0.50984239474032744"/>
        </c:manualLayout>
      </c:layout>
      <c:barChart>
        <c:barDir val="col"/>
        <c:grouping val="clustered"/>
        <c:varyColors val="0"/>
        <c:ser>
          <c:idx val="0"/>
          <c:order val="0"/>
          <c:tx>
            <c:strRef>
              <c:f>Impatiens!$G$1</c:f>
              <c:strCache>
                <c:ptCount val="1"/>
                <c:pt idx="0">
                  <c:v>mean shoot height</c:v>
                </c:pt>
              </c:strCache>
            </c:strRef>
          </c:tx>
          <c:spPr>
            <a:solidFill>
              <a:schemeClr val="accent2">
                <a:lumMod val="75000"/>
              </a:schemeClr>
            </a:solidFill>
          </c:spPr>
          <c:invertIfNegative val="0"/>
          <c:dPt>
            <c:idx val="1"/>
            <c:invertIfNegative val="0"/>
            <c:bubble3D val="0"/>
            <c:spPr>
              <a:solidFill>
                <a:schemeClr val="accent6">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Pt>
            <c:idx val="4"/>
            <c:invertIfNegative val="0"/>
            <c:bubble3D val="0"/>
            <c:spPr>
              <a:solidFill>
                <a:schemeClr val="accent5">
                  <a:lumMod val="75000"/>
                </a:schemeClr>
              </a:solidFill>
            </c:spPr>
          </c:dPt>
          <c:dPt>
            <c:idx val="5"/>
            <c:invertIfNegative val="0"/>
            <c:bubble3D val="0"/>
            <c:spPr>
              <a:solidFill>
                <a:schemeClr val="accent6">
                  <a:lumMod val="50000"/>
                </a:schemeClr>
              </a:solidFill>
            </c:spPr>
          </c:dPt>
          <c:dPt>
            <c:idx val="6"/>
            <c:invertIfNegative val="0"/>
            <c:bubble3D val="0"/>
            <c:spPr>
              <a:solidFill>
                <a:schemeClr val="tx1">
                  <a:lumMod val="65000"/>
                  <a:lumOff val="35000"/>
                </a:schemeClr>
              </a:solidFill>
            </c:spPr>
          </c:dPt>
          <c:dPt>
            <c:idx val="7"/>
            <c:invertIfNegative val="0"/>
            <c:bubble3D val="0"/>
            <c:spPr>
              <a:solidFill>
                <a:srgbClr val="C00000"/>
              </a:solidFill>
            </c:spPr>
          </c:dPt>
          <c:errBars>
            <c:errBarType val="both"/>
            <c:errValType val="cust"/>
            <c:noEndCap val="0"/>
            <c:plus>
              <c:numRef>
                <c:f>Impatiens!$H$2:$H$9</c:f>
                <c:numCache>
                  <c:formatCode>General</c:formatCode>
                  <c:ptCount val="8"/>
                  <c:pt idx="0">
                    <c:v>0.54180197740138325</c:v>
                  </c:pt>
                  <c:pt idx="1">
                    <c:v>0.41212337838606788</c:v>
                  </c:pt>
                  <c:pt idx="2">
                    <c:v>0.40927995077369239</c:v>
                  </c:pt>
                  <c:pt idx="3">
                    <c:v>0.22281033289424548</c:v>
                  </c:pt>
                  <c:pt idx="4">
                    <c:v>2.9175433603049092</c:v>
                  </c:pt>
                  <c:pt idx="5">
                    <c:v>0.230950799100021</c:v>
                  </c:pt>
                  <c:pt idx="6">
                    <c:v>0.54166666666666741</c:v>
                  </c:pt>
                  <c:pt idx="7">
                    <c:v>0.69380793051423406</c:v>
                  </c:pt>
                </c:numCache>
              </c:numRef>
            </c:plus>
            <c:minus>
              <c:numRef>
                <c:f>Impatiens!$H$2:$H$9</c:f>
                <c:numCache>
                  <c:formatCode>General</c:formatCode>
                  <c:ptCount val="8"/>
                  <c:pt idx="0">
                    <c:v>0.54180197740138325</c:v>
                  </c:pt>
                  <c:pt idx="1">
                    <c:v>0.41212337838606788</c:v>
                  </c:pt>
                  <c:pt idx="2">
                    <c:v>0.40927995077369239</c:v>
                  </c:pt>
                  <c:pt idx="3">
                    <c:v>0.22281033289424548</c:v>
                  </c:pt>
                  <c:pt idx="4">
                    <c:v>2.9175433603049092</c:v>
                  </c:pt>
                  <c:pt idx="5">
                    <c:v>0.230950799100021</c:v>
                  </c:pt>
                  <c:pt idx="6">
                    <c:v>0.54166666666666741</c:v>
                  </c:pt>
                  <c:pt idx="7">
                    <c:v>0.69380793051423406</c:v>
                  </c:pt>
                </c:numCache>
              </c:numRef>
            </c:minus>
          </c:errBars>
          <c:cat>
            <c:strRef>
              <c:f>Impatiens!$F$2:$F$9</c:f>
              <c:strCache>
                <c:ptCount val="8"/>
                <c:pt idx="0">
                  <c:v>T1 Control</c:v>
                </c:pt>
                <c:pt idx="1">
                  <c:v>T2 Rooting Hormone</c:v>
                </c:pt>
                <c:pt idx="2">
                  <c:v>T3 3 g/ L MLE</c:v>
                </c:pt>
                <c:pt idx="3">
                  <c:v>T4 6 g/ L MLE</c:v>
                </c:pt>
                <c:pt idx="4">
                  <c:v>T5 9 g/ L MLE</c:v>
                </c:pt>
                <c:pt idx="5">
                  <c:v>T6 15 g/ L GCE</c:v>
                </c:pt>
                <c:pt idx="6">
                  <c:v>T7 20 g/ L GCE</c:v>
                </c:pt>
                <c:pt idx="7">
                  <c:v>T8 25 g/ L GCE</c:v>
                </c:pt>
              </c:strCache>
            </c:strRef>
          </c:cat>
          <c:val>
            <c:numRef>
              <c:f>Impatiens!$G$2:$G$9</c:f>
              <c:numCache>
                <c:formatCode>General</c:formatCode>
                <c:ptCount val="8"/>
                <c:pt idx="0">
                  <c:v>5.3277777777777775</c:v>
                </c:pt>
                <c:pt idx="1">
                  <c:v>4.5388888888888888</c:v>
                </c:pt>
                <c:pt idx="2">
                  <c:v>5.2468253968253968</c:v>
                </c:pt>
                <c:pt idx="3">
                  <c:v>7.0733333333333333</c:v>
                </c:pt>
                <c:pt idx="4">
                  <c:v>5.0533333333333337</c:v>
                </c:pt>
                <c:pt idx="5">
                  <c:v>5.362222222222222</c:v>
                </c:pt>
                <c:pt idx="6">
                  <c:v>5.041666666666667</c:v>
                </c:pt>
                <c:pt idx="7">
                  <c:v>4.6083333333333334</c:v>
                </c:pt>
              </c:numCache>
            </c:numRef>
          </c:val>
        </c:ser>
        <c:dLbls>
          <c:showLegendKey val="0"/>
          <c:showVal val="0"/>
          <c:showCatName val="0"/>
          <c:showSerName val="0"/>
          <c:showPercent val="0"/>
          <c:showBubbleSize val="0"/>
        </c:dLbls>
        <c:gapWidth val="150"/>
        <c:axId val="181293056"/>
        <c:axId val="181675136"/>
      </c:barChart>
      <c:catAx>
        <c:axId val="181293056"/>
        <c:scaling>
          <c:orientation val="minMax"/>
        </c:scaling>
        <c:delete val="0"/>
        <c:axPos val="b"/>
        <c:title>
          <c:tx>
            <c:rich>
              <a:bodyPr/>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Treatments</a:t>
                </a:r>
              </a:p>
            </c:rich>
          </c:tx>
          <c:layout>
            <c:manualLayout>
              <c:xMode val="edge"/>
              <c:yMode val="edge"/>
              <c:x val="0.36120693245888724"/>
              <c:y val="0.90330511811023617"/>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1675136"/>
        <c:crosses val="autoZero"/>
        <c:auto val="1"/>
        <c:lblAlgn val="ctr"/>
        <c:lblOffset val="100"/>
        <c:noMultiLvlLbl val="0"/>
      </c:catAx>
      <c:valAx>
        <c:axId val="181675136"/>
        <c:scaling>
          <c:orientation val="minMax"/>
        </c:scaling>
        <c:delete val="0"/>
        <c:axPos val="l"/>
        <c:majorGridlines/>
        <c:title>
          <c:tx>
            <c:rich>
              <a:bodyPr rot="-5400000" vert="horz"/>
              <a:lstStyle/>
              <a:p>
                <a:pPr>
                  <a:defRPr sz="1400">
                    <a:latin typeface="Times New Roman" pitchFamily="18" charset="0"/>
                    <a:cs typeface="Times New Roman" pitchFamily="18" charset="0"/>
                  </a:defRPr>
                </a:pPr>
                <a:r>
                  <a:rPr lang="en-US" sz="1400">
                    <a:latin typeface="Times New Roman" pitchFamily="18" charset="0"/>
                    <a:cs typeface="Times New Roman" pitchFamily="18" charset="0"/>
                  </a:rPr>
                  <a:t>Mean</a:t>
                </a:r>
                <a:r>
                  <a:rPr lang="en-US" sz="1400" baseline="0">
                    <a:latin typeface="Times New Roman" pitchFamily="18" charset="0"/>
                    <a:cs typeface="Times New Roman" pitchFamily="18" charset="0"/>
                  </a:rPr>
                  <a:t> s</a:t>
                </a:r>
                <a:r>
                  <a:rPr lang="en-US" sz="1400">
                    <a:latin typeface="Times New Roman" pitchFamily="18" charset="0"/>
                    <a:cs typeface="Times New Roman" pitchFamily="18" charset="0"/>
                  </a:rPr>
                  <a:t>hoot</a:t>
                </a:r>
                <a:r>
                  <a:rPr lang="en-US" sz="1400" baseline="0">
                    <a:latin typeface="Times New Roman" pitchFamily="18" charset="0"/>
                    <a:cs typeface="Times New Roman" pitchFamily="18" charset="0"/>
                  </a:rPr>
                  <a:t> </a:t>
                </a:r>
                <a:r>
                  <a:rPr lang="en-US" sz="1400" b="1" i="0" u="none" strike="noStrike" baseline="0">
                    <a:effectLst/>
                  </a:rPr>
                  <a:t>length</a:t>
                </a:r>
                <a:r>
                  <a:rPr lang="en-US" sz="1400" baseline="0">
                    <a:latin typeface="Times New Roman" pitchFamily="18" charset="0"/>
                    <a:cs typeface="Times New Roman" pitchFamily="18" charset="0"/>
                  </a:rPr>
                  <a:t> (cm)</a:t>
                </a:r>
                <a:endParaRPr lang="en-US" sz="1400">
                  <a:latin typeface="Times New Roman" pitchFamily="18" charset="0"/>
                  <a:cs typeface="Times New Roman" pitchFamily="18" charset="0"/>
                </a:endParaRPr>
              </a:p>
            </c:rich>
          </c:tx>
          <c:layout>
            <c:manualLayout>
              <c:xMode val="edge"/>
              <c:yMode val="edge"/>
              <c:x val="1.7392762727763723E-2"/>
              <c:y val="0.2235784725938384"/>
            </c:manualLayout>
          </c:layout>
          <c:overlay val="0"/>
        </c:title>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en-US"/>
          </a:p>
        </c:txPr>
        <c:crossAx val="181293056"/>
        <c:crosses val="autoZero"/>
        <c:crossBetween val="between"/>
      </c:valAx>
    </c:plotArea>
    <c:legend>
      <c:legendPos val="r"/>
      <c:layout>
        <c:manualLayout>
          <c:xMode val="edge"/>
          <c:yMode val="edge"/>
          <c:x val="0.75566801905596626"/>
          <c:y val="0.21895078740157475"/>
          <c:w val="0.24433194045690138"/>
          <c:h val="0.56638029183595429"/>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28-Feb-23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xmlns=""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xmlns=""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xmlns=""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xmlns=""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xmlns=""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xmlns=""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xmlns=""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xmlns=""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xmlns=""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pic>
        <p:nvPicPr>
          <p:cNvPr id="16" name="Picture 15">
            <a:extLst>
              <a:ext uri="{FF2B5EF4-FFF2-40B4-BE49-F238E27FC236}">
                <a16:creationId xmlns:a16="http://schemas.microsoft.com/office/drawing/2014/main" xmlns="" id="{D10DD496-CC9D-A2A6-A70E-C4CFCD0D5A9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142CA-5798-0436-B8AE-5C0A3BB06DA4}"/>
              </a:ext>
            </a:extLst>
          </p:cNvPr>
          <p:cNvSpPr>
            <a:spLocks noGrp="1"/>
          </p:cNvSpPr>
          <p:nvPr>
            <p:ph type="ctrTitle"/>
          </p:nvPr>
        </p:nvSpPr>
        <p:spPr>
          <a:xfrm>
            <a:off x="121022" y="1122201"/>
            <a:ext cx="11846859" cy="1685732"/>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4000" dirty="0">
                <a:solidFill>
                  <a:schemeClr val="tx1"/>
                </a:solidFill>
                <a:latin typeface="Calibri" pitchFamily="34" charset="0"/>
                <a:cs typeface="Calibri" pitchFamily="34" charset="0"/>
              </a:rPr>
              <a:t>Effect of some selected plant extracts on </a:t>
            </a:r>
            <a:r>
              <a:rPr lang="en-US" sz="4000" dirty="0" smtClean="0">
                <a:solidFill>
                  <a:schemeClr val="tx1"/>
                </a:solidFill>
                <a:latin typeface="Calibri" pitchFamily="34" charset="0"/>
                <a:cs typeface="Calibri" pitchFamily="34" charset="0"/>
              </a:rPr>
              <a:t>rooting and early growth of </a:t>
            </a:r>
            <a:r>
              <a:rPr lang="en-US" sz="4000" i="1" dirty="0" smtClean="0">
                <a:solidFill>
                  <a:schemeClr val="tx1"/>
                </a:solidFill>
                <a:latin typeface="Calibri" pitchFamily="34" charset="0"/>
                <a:cs typeface="Calibri" pitchFamily="34" charset="0"/>
              </a:rPr>
              <a:t>Salvia</a:t>
            </a:r>
            <a:r>
              <a:rPr lang="en-US" sz="4000" dirty="0" smtClean="0">
                <a:solidFill>
                  <a:schemeClr val="tx1"/>
                </a:solidFill>
                <a:latin typeface="Calibri" pitchFamily="34" charset="0"/>
                <a:cs typeface="Calibri" pitchFamily="34" charset="0"/>
              </a:rPr>
              <a:t> </a:t>
            </a:r>
            <a:r>
              <a:rPr lang="en-US" sz="4000" dirty="0">
                <a:solidFill>
                  <a:schemeClr val="tx1"/>
                </a:solidFill>
                <a:latin typeface="Calibri" pitchFamily="34" charset="0"/>
                <a:cs typeface="Calibri" pitchFamily="34" charset="0"/>
              </a:rPr>
              <a:t>(</a:t>
            </a:r>
            <a:r>
              <a:rPr lang="en-US" sz="4000" i="1" dirty="0">
                <a:solidFill>
                  <a:schemeClr val="tx1"/>
                </a:solidFill>
                <a:latin typeface="Calibri" pitchFamily="34" charset="0"/>
                <a:cs typeface="Calibri" pitchFamily="34" charset="0"/>
              </a:rPr>
              <a:t>Salvia splendens</a:t>
            </a:r>
            <a:r>
              <a:rPr lang="en-US" sz="4000" dirty="0">
                <a:solidFill>
                  <a:schemeClr val="tx1"/>
                </a:solidFill>
                <a:latin typeface="Calibri" pitchFamily="34" charset="0"/>
                <a:cs typeface="Calibri" pitchFamily="34" charset="0"/>
              </a:rPr>
              <a:t>), </a:t>
            </a:r>
            <a:r>
              <a:rPr lang="en-US" sz="4000" i="1" dirty="0" err="1" smtClean="0">
                <a:solidFill>
                  <a:schemeClr val="tx1"/>
                </a:solidFill>
                <a:latin typeface="Calibri" pitchFamily="34" charset="0"/>
                <a:cs typeface="Calibri" pitchFamily="34" charset="0"/>
              </a:rPr>
              <a:t>Henckelia</a:t>
            </a:r>
            <a:r>
              <a:rPr lang="en-US" sz="4000" dirty="0">
                <a:solidFill>
                  <a:schemeClr val="tx1"/>
                </a:solidFill>
                <a:latin typeface="Calibri" pitchFamily="34" charset="0"/>
                <a:cs typeface="Calibri" pitchFamily="34" charset="0"/>
              </a:rPr>
              <a:t> </a:t>
            </a:r>
            <a:r>
              <a:rPr lang="en-US" sz="4000" dirty="0" smtClean="0">
                <a:solidFill>
                  <a:schemeClr val="tx1"/>
                </a:solidFill>
                <a:latin typeface="Calibri" pitchFamily="34" charset="0"/>
                <a:cs typeface="Calibri" pitchFamily="34" charset="0"/>
              </a:rPr>
              <a:t>and </a:t>
            </a:r>
            <a:r>
              <a:rPr lang="en-US" sz="4000" i="1" dirty="0">
                <a:solidFill>
                  <a:schemeClr val="tx1"/>
                </a:solidFill>
                <a:latin typeface="Calibri" pitchFamily="34" charset="0"/>
                <a:cs typeface="Calibri" pitchFamily="34" charset="0"/>
              </a:rPr>
              <a:t>Impatiens</a:t>
            </a:r>
            <a:r>
              <a:rPr lang="en-US" sz="4000" dirty="0">
                <a:solidFill>
                  <a:schemeClr val="tx1"/>
                </a:solidFill>
                <a:latin typeface="Calibri" pitchFamily="34" charset="0"/>
                <a:cs typeface="Calibri" pitchFamily="34" charset="0"/>
              </a:rPr>
              <a:t> (</a:t>
            </a:r>
            <a:r>
              <a:rPr lang="en-US" sz="4000" i="1" dirty="0">
                <a:solidFill>
                  <a:schemeClr val="tx1"/>
                </a:solidFill>
                <a:latin typeface="Calibri" pitchFamily="34" charset="0"/>
                <a:cs typeface="Calibri" pitchFamily="34" charset="0"/>
              </a:rPr>
              <a:t>Impatiens </a:t>
            </a:r>
            <a:r>
              <a:rPr lang="en-US" sz="4000" i="1" dirty="0" err="1">
                <a:solidFill>
                  <a:schemeClr val="tx1"/>
                </a:solidFill>
                <a:latin typeface="Calibri" pitchFamily="34" charset="0"/>
                <a:cs typeface="Calibri" pitchFamily="34" charset="0"/>
              </a:rPr>
              <a:t>walleriana</a:t>
            </a:r>
            <a:r>
              <a:rPr lang="en-US" sz="4000" dirty="0">
                <a:solidFill>
                  <a:schemeClr val="tx1"/>
                </a:solidFill>
                <a:latin typeface="Calibri" pitchFamily="34" charset="0"/>
                <a:cs typeface="Calibri" pitchFamily="34" charset="0"/>
              </a:rPr>
              <a:t>) stem cuttings</a:t>
            </a:r>
            <a:endParaRPr lang="en-US" sz="4000" dirty="0">
              <a:solidFill>
                <a:schemeClr val="tx1"/>
              </a:solidFill>
            </a:endParaRPr>
          </a:p>
        </p:txBody>
      </p:sp>
      <p:sp>
        <p:nvSpPr>
          <p:cNvPr id="5" name="Slide Number Placeholder 4">
            <a:extLst>
              <a:ext uri="{FF2B5EF4-FFF2-40B4-BE49-F238E27FC236}">
                <a16:creationId xmlns:a16="http://schemas.microsoft.com/office/drawing/2014/main" xmlns=""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xmlns="" id="{4B152B19-860D-D292-3F8A-1BA2E3F4049A}"/>
              </a:ext>
            </a:extLst>
          </p:cNvPr>
          <p:cNvSpPr txBox="1">
            <a:spLocks/>
          </p:cNvSpPr>
          <p:nvPr/>
        </p:nvSpPr>
        <p:spPr>
          <a:xfrm>
            <a:off x="228601" y="4502028"/>
            <a:ext cx="11846858" cy="19650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sz="2400" dirty="0" smtClean="0">
                <a:solidFill>
                  <a:schemeClr val="tx1"/>
                </a:solidFill>
              </a:rPr>
              <a:t>DSH Jayasinghe    : Department of Export Agriculture, Faculty of Agricultural Sciences, Sabaragamuwa</a:t>
            </a:r>
            <a:endParaRPr lang="en-US" sz="2400" dirty="0">
              <a:solidFill>
                <a:schemeClr val="tx1"/>
              </a:solidFill>
            </a:endParaRPr>
          </a:p>
          <a:p>
            <a:pPr algn="l"/>
            <a:r>
              <a:rPr lang="en-US" sz="2400" dirty="0" smtClean="0">
                <a:solidFill>
                  <a:schemeClr val="tx1"/>
                </a:solidFill>
              </a:rPr>
              <a:t>                                  University of Sri Lanka</a:t>
            </a:r>
          </a:p>
          <a:p>
            <a:pPr algn="l"/>
            <a:r>
              <a:rPr lang="en-US" sz="2400" dirty="0" smtClean="0">
                <a:solidFill>
                  <a:schemeClr val="tx1"/>
                </a:solidFill>
              </a:rPr>
              <a:t>GDK Kumara         : </a:t>
            </a:r>
            <a:r>
              <a:rPr lang="en-US" sz="2400" dirty="0">
                <a:solidFill>
                  <a:schemeClr val="tx1"/>
                </a:solidFill>
              </a:rPr>
              <a:t>Department of Export Agriculture, Faculty of Agricultural </a:t>
            </a:r>
            <a:r>
              <a:rPr lang="en-US" sz="2400" dirty="0" smtClean="0">
                <a:solidFill>
                  <a:schemeClr val="tx1"/>
                </a:solidFill>
              </a:rPr>
              <a:t>Sciences, Sabaragamuwa</a:t>
            </a:r>
            <a:endParaRPr lang="en-US" sz="2400" dirty="0">
              <a:solidFill>
                <a:schemeClr val="tx1"/>
              </a:solidFill>
            </a:endParaRPr>
          </a:p>
          <a:p>
            <a:pPr algn="l"/>
            <a:r>
              <a:rPr lang="en-US" sz="2400" dirty="0" smtClean="0">
                <a:solidFill>
                  <a:schemeClr val="tx1"/>
                </a:solidFill>
              </a:rPr>
              <a:t>                                  University of Sri Lanka</a:t>
            </a:r>
          </a:p>
          <a:p>
            <a:pPr algn="l"/>
            <a:r>
              <a:rPr lang="en-US" sz="2400" dirty="0" smtClean="0">
                <a:solidFill>
                  <a:schemeClr val="tx1"/>
                </a:solidFill>
              </a:rPr>
              <a:t>MMDJ Senaratne : </a:t>
            </a:r>
            <a:r>
              <a:rPr lang="en-US" sz="2400" dirty="0"/>
              <a:t>Department of National Botanic </a:t>
            </a:r>
            <a:r>
              <a:rPr lang="en-US" sz="2400" dirty="0" smtClean="0"/>
              <a:t>Gardens, </a:t>
            </a:r>
            <a:r>
              <a:rPr lang="en-US" sz="2400" dirty="0" smtClean="0">
                <a:solidFill>
                  <a:schemeClr val="tx1"/>
                </a:solidFill>
              </a:rPr>
              <a:t>Royal Botanic Gardens, Peradeniya, Sri Lanka</a:t>
            </a: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p:txBody>
      </p:sp>
      <p:pic>
        <p:nvPicPr>
          <p:cNvPr id="7" name="Picture 6" descr="F:\Training photos\Research photos\IMG-20221211-WA026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0435" y="2864224"/>
            <a:ext cx="2422530" cy="148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F:\Training photos\Research photos\IMG-20221211-WA0258.jpg"/>
          <p:cNvPicPr/>
          <p:nvPr/>
        </p:nvPicPr>
        <p:blipFill rotWithShape="1">
          <a:blip r:embed="rId3" cstate="print">
            <a:extLst>
              <a:ext uri="{28A0092B-C50C-407E-A947-70E740481C1C}">
                <a14:useLocalDpi xmlns:a14="http://schemas.microsoft.com/office/drawing/2010/main" val="0"/>
              </a:ext>
            </a:extLst>
          </a:blip>
          <a:srcRect r="3494"/>
          <a:stretch/>
        </p:blipFill>
        <p:spPr bwMode="auto">
          <a:xfrm>
            <a:off x="6898340" y="2864224"/>
            <a:ext cx="2478922" cy="1482668"/>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Picture 9" descr="F:\Training photos\Research photos\WhatsApp Image 2022-10-09 at 4.29.49 PM (12).jpeg"/>
          <p:cNvPicPr/>
          <p:nvPr/>
        </p:nvPicPr>
        <p:blipFill rotWithShape="1">
          <a:blip r:embed="rId4" cstate="print">
            <a:extLst>
              <a:ext uri="{28A0092B-C50C-407E-A947-70E740481C1C}">
                <a14:useLocalDpi xmlns:a14="http://schemas.microsoft.com/office/drawing/2010/main" val="0"/>
              </a:ext>
            </a:extLst>
          </a:blip>
          <a:srcRect t="5002" r="4255"/>
          <a:stretch/>
        </p:blipFill>
        <p:spPr bwMode="auto">
          <a:xfrm>
            <a:off x="5406747" y="2807933"/>
            <a:ext cx="1275411" cy="1581046"/>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0962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78224"/>
            <a:ext cx="10806953" cy="5598739"/>
          </a:xfrm>
        </p:spPr>
        <p:txBody>
          <a:bodyPr>
            <a:normAutofit fontScale="92500" lnSpcReduction="10000"/>
          </a:bodyPr>
          <a:lstStyle/>
          <a:p>
            <a:pPr marL="0" indent="0">
              <a:buNone/>
            </a:pPr>
            <a:r>
              <a:rPr lang="en-US" sz="3000" b="1" dirty="0">
                <a:solidFill>
                  <a:schemeClr val="accent2">
                    <a:lumMod val="75000"/>
                  </a:schemeClr>
                </a:solidFill>
                <a:latin typeface="Calibri" pitchFamily="34" charset="0"/>
                <a:cs typeface="Calibri" pitchFamily="34" charset="0"/>
              </a:rPr>
              <a:t>Treatments </a:t>
            </a:r>
          </a:p>
          <a:p>
            <a:pPr marL="0" indent="0">
              <a:buNone/>
            </a:pPr>
            <a:endParaRPr lang="en-US" b="1" dirty="0">
              <a:solidFill>
                <a:schemeClr val="accent1">
                  <a:lumMod val="75000"/>
                </a:schemeClr>
              </a:solidFill>
            </a:endParaRPr>
          </a:p>
          <a:p>
            <a:r>
              <a:rPr lang="en-US" sz="3000" dirty="0">
                <a:latin typeface="Calibri" pitchFamily="34" charset="0"/>
                <a:cs typeface="Calibri" pitchFamily="34" charset="0"/>
              </a:rPr>
              <a:t>Control (distilled water) - (T1) </a:t>
            </a:r>
          </a:p>
          <a:p>
            <a:r>
              <a:rPr lang="en-US" sz="3000" dirty="0">
                <a:latin typeface="Calibri" pitchFamily="34" charset="0"/>
                <a:cs typeface="Calibri" pitchFamily="34" charset="0"/>
              </a:rPr>
              <a:t>Commercially available rooting hormone - (T2) </a:t>
            </a:r>
          </a:p>
          <a:p>
            <a:r>
              <a:rPr lang="en-US" sz="3000" dirty="0">
                <a:latin typeface="Calibri" pitchFamily="34" charset="0"/>
                <a:cs typeface="Calibri" pitchFamily="34" charset="0"/>
              </a:rPr>
              <a:t>Moringa leaf extract 3 g/L (Dry weight) - (T3) </a:t>
            </a:r>
          </a:p>
          <a:p>
            <a:r>
              <a:rPr lang="en-US" sz="3000" dirty="0">
                <a:latin typeface="Calibri" pitchFamily="34" charset="0"/>
                <a:cs typeface="Calibri" pitchFamily="34" charset="0"/>
              </a:rPr>
              <a:t>Moringa leaf extract 6 g/L (Dry weight) - (T4) </a:t>
            </a:r>
          </a:p>
          <a:p>
            <a:r>
              <a:rPr lang="en-US" sz="3000" dirty="0">
                <a:latin typeface="Calibri" pitchFamily="34" charset="0"/>
                <a:cs typeface="Calibri" pitchFamily="34" charset="0"/>
              </a:rPr>
              <a:t>Moringa leaf extract 9 g/L (Dry weight) - (T5) </a:t>
            </a:r>
          </a:p>
          <a:p>
            <a:r>
              <a:rPr lang="en-US" sz="3000" dirty="0">
                <a:latin typeface="Calibri" pitchFamily="34" charset="0"/>
                <a:cs typeface="Calibri" pitchFamily="34" charset="0"/>
              </a:rPr>
              <a:t>Garlic clove extract 15 g/L (Fresh weight) - (T6) </a:t>
            </a:r>
          </a:p>
          <a:p>
            <a:r>
              <a:rPr lang="en-US" sz="3000" dirty="0">
                <a:latin typeface="Calibri" pitchFamily="34" charset="0"/>
                <a:cs typeface="Calibri" pitchFamily="34" charset="0"/>
              </a:rPr>
              <a:t>Garlic clove extract 20 g/L (Fresh weight) - (T7) </a:t>
            </a:r>
          </a:p>
          <a:p>
            <a:r>
              <a:rPr lang="en-US" sz="3000" dirty="0">
                <a:latin typeface="Calibri" pitchFamily="34" charset="0"/>
                <a:cs typeface="Calibri" pitchFamily="34" charset="0"/>
              </a:rPr>
              <a:t>Garlic clove extract 25 g/L (Fresh weight) - (T8) </a:t>
            </a:r>
          </a:p>
          <a:p>
            <a:pPr marL="0" indent="0">
              <a:buNone/>
            </a:pPr>
            <a:endParaRPr lang="en-US" sz="3000" dirty="0">
              <a:latin typeface="Calibri" pitchFamily="34" charset="0"/>
              <a:cs typeface="Calibri" pitchFamily="34" charset="0"/>
            </a:endParaRPr>
          </a:p>
          <a:p>
            <a:pPr marL="0" indent="0">
              <a:buNone/>
            </a:pPr>
            <a:r>
              <a:rPr lang="en-US" sz="3000" dirty="0">
                <a:latin typeface="Calibri" pitchFamily="34" charset="0"/>
                <a:cs typeface="Calibri" pitchFamily="34" charset="0"/>
              </a:rPr>
              <a:t>Each treatment was replicated three times.</a:t>
            </a:r>
          </a:p>
          <a:p>
            <a:endParaRPr lang="en-US" sz="2600" dirty="0"/>
          </a:p>
        </p:txBody>
      </p:sp>
      <p:sp>
        <p:nvSpPr>
          <p:cNvPr id="4" name="Slide Number Placeholder 3"/>
          <p:cNvSpPr>
            <a:spLocks noGrp="1"/>
          </p:cNvSpPr>
          <p:nvPr>
            <p:ph type="sldNum" sz="quarter" idx="12"/>
          </p:nvPr>
        </p:nvSpPr>
        <p:spPr/>
        <p:txBody>
          <a:bodyPr/>
          <a:lstStyle/>
          <a:p>
            <a:fld id="{48FC179B-E1DC-44DF-B0E4-66A8D350C2BE}" type="slidenum">
              <a:rPr lang="en-US" smtClean="0"/>
              <a:t>10</a:t>
            </a:fld>
            <a:endParaRPr lang="en-US"/>
          </a:p>
        </p:txBody>
      </p:sp>
      <p:pic>
        <p:nvPicPr>
          <p:cNvPr id="5" name="Picture 4" descr="F:\Training photos\Research photos\IMG-20221211-WA02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5133" y="2006221"/>
            <a:ext cx="2688609" cy="1801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F:\Training photos\Research photos\IMG-20221211-WA02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818" y="3575713"/>
            <a:ext cx="2674962" cy="1801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208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4" y="430306"/>
            <a:ext cx="11376212" cy="5746657"/>
          </a:xfrm>
        </p:spPr>
        <p:txBody>
          <a:bodyPr>
            <a:normAutofit/>
          </a:bodyPr>
          <a:lstStyle/>
          <a:p>
            <a:pPr marL="0" indent="0">
              <a:buNone/>
            </a:pPr>
            <a:r>
              <a:rPr lang="en-US" b="1" dirty="0">
                <a:solidFill>
                  <a:schemeClr val="accent2">
                    <a:lumMod val="75000"/>
                  </a:schemeClr>
                </a:solidFill>
                <a:latin typeface="Calibri" pitchFamily="34" charset="0"/>
                <a:cs typeface="Calibri" pitchFamily="34" charset="0"/>
              </a:rPr>
              <a:t>Growth Parameters </a:t>
            </a:r>
          </a:p>
          <a:p>
            <a:pPr marL="0" indent="0">
              <a:buNone/>
            </a:pPr>
            <a:endParaRPr lang="en-US" sz="3200" b="1" dirty="0">
              <a:solidFill>
                <a:schemeClr val="accent1">
                  <a:lumMod val="75000"/>
                </a:schemeClr>
              </a:solidFill>
            </a:endParaRPr>
          </a:p>
          <a:p>
            <a:pPr>
              <a:lnSpc>
                <a:spcPct val="100000"/>
              </a:lnSpc>
            </a:pPr>
            <a:r>
              <a:rPr lang="en-US" dirty="0">
                <a:latin typeface="Calibri" pitchFamily="34" charset="0"/>
                <a:cs typeface="Calibri" pitchFamily="34" charset="0"/>
              </a:rPr>
              <a:t>Following parameters were measured 3 weeks after planting (WAP).</a:t>
            </a:r>
          </a:p>
          <a:p>
            <a:pPr marL="0" indent="0">
              <a:buNone/>
            </a:pPr>
            <a:endParaRPr lang="en-US" dirty="0">
              <a:latin typeface="Calibri" pitchFamily="34" charset="0"/>
              <a:cs typeface="Calibri" pitchFamily="34" charset="0"/>
            </a:endParaRPr>
          </a:p>
          <a:p>
            <a:pPr marL="514350" indent="-514350">
              <a:buAutoNum type="arabicPeriod"/>
            </a:pPr>
            <a:r>
              <a:rPr lang="en-US" dirty="0">
                <a:latin typeface="Calibri" pitchFamily="34" charset="0"/>
                <a:cs typeface="Calibri" pitchFamily="34" charset="0"/>
              </a:rPr>
              <a:t>Number of new leaves</a:t>
            </a:r>
          </a:p>
          <a:p>
            <a:pPr marL="514350" indent="-514350">
              <a:buAutoNum type="arabicPeriod"/>
            </a:pPr>
            <a:r>
              <a:rPr lang="en-US" dirty="0" smtClean="0">
                <a:latin typeface="Calibri" pitchFamily="34" charset="0"/>
                <a:cs typeface="Calibri" pitchFamily="34" charset="0"/>
              </a:rPr>
              <a:t>Length of the </a:t>
            </a:r>
            <a:r>
              <a:rPr lang="en-US" dirty="0">
                <a:latin typeface="Calibri" pitchFamily="34" charset="0"/>
                <a:cs typeface="Calibri" pitchFamily="34" charset="0"/>
              </a:rPr>
              <a:t>shoot</a:t>
            </a:r>
          </a:p>
          <a:p>
            <a:pPr marL="514350" indent="-514350">
              <a:buAutoNum type="arabicPeriod"/>
            </a:pPr>
            <a:r>
              <a:rPr lang="en-US" dirty="0">
                <a:latin typeface="Calibri" pitchFamily="34" charset="0"/>
                <a:cs typeface="Calibri" pitchFamily="34" charset="0"/>
              </a:rPr>
              <a:t>Number of roots</a:t>
            </a:r>
          </a:p>
          <a:p>
            <a:pPr marL="514350" indent="-514350">
              <a:buAutoNum type="arabicPeriod"/>
            </a:pPr>
            <a:r>
              <a:rPr lang="en-US" dirty="0">
                <a:latin typeface="Calibri" pitchFamily="34" charset="0"/>
                <a:cs typeface="Calibri" pitchFamily="34" charset="0"/>
              </a:rPr>
              <a:t>Length of roots</a:t>
            </a:r>
          </a:p>
          <a:p>
            <a:pPr marL="514350" indent="-514350">
              <a:buAutoNum type="arabicPeriod"/>
            </a:pPr>
            <a:r>
              <a:rPr lang="en-US" dirty="0">
                <a:latin typeface="Calibri" pitchFamily="34" charset="0"/>
                <a:cs typeface="Calibri" pitchFamily="34" charset="0"/>
              </a:rPr>
              <a:t>Dry weight of the shoot</a:t>
            </a:r>
          </a:p>
          <a:p>
            <a:pPr marL="514350" indent="-514350">
              <a:buAutoNum type="arabicPeriod"/>
            </a:pPr>
            <a:r>
              <a:rPr lang="en-US" dirty="0">
                <a:latin typeface="Calibri" pitchFamily="34" charset="0"/>
                <a:cs typeface="Calibri" pitchFamily="34" charset="0"/>
              </a:rPr>
              <a:t>Dry weight of roots</a:t>
            </a:r>
          </a:p>
          <a:p>
            <a:pPr marL="0" indent="0">
              <a:lnSpc>
                <a:spcPct val="100000"/>
              </a:lnSpc>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11</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2306" y="2579200"/>
            <a:ext cx="1894363" cy="2525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409" y="3713988"/>
            <a:ext cx="1981816" cy="2642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5706" y="2900942"/>
            <a:ext cx="2046564" cy="2728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5855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6823"/>
            <a:ext cx="10515600" cy="5370139"/>
          </a:xfrm>
          <a:noFill/>
        </p:spPr>
        <p:txBody>
          <a:bodyPr/>
          <a:lstStyle/>
          <a:p>
            <a:pPr marL="0" indent="0">
              <a:buNone/>
            </a:pPr>
            <a:r>
              <a:rPr lang="en-US" b="1" dirty="0">
                <a:solidFill>
                  <a:schemeClr val="accent2">
                    <a:lumMod val="75000"/>
                  </a:schemeClr>
                </a:solidFill>
                <a:latin typeface="Calibri" pitchFamily="34" charset="0"/>
                <a:cs typeface="Calibri" pitchFamily="34" charset="0"/>
              </a:rPr>
              <a:t>Data Analysis</a:t>
            </a:r>
          </a:p>
          <a:p>
            <a:pPr marL="0" indent="0">
              <a:buNone/>
            </a:pPr>
            <a:endParaRPr lang="en-US" b="1" dirty="0">
              <a:solidFill>
                <a:schemeClr val="accent1">
                  <a:lumMod val="75000"/>
                </a:schemeClr>
              </a:solidFill>
            </a:endParaRPr>
          </a:p>
          <a:p>
            <a:pPr marL="0" indent="0">
              <a:buNone/>
            </a:pPr>
            <a:endParaRPr lang="en-US" b="1" dirty="0">
              <a:solidFill>
                <a:schemeClr val="accent1">
                  <a:lumMod val="75000"/>
                </a:schemeClr>
              </a:solidFill>
            </a:endParaRPr>
          </a:p>
          <a:p>
            <a:pPr>
              <a:lnSpc>
                <a:spcPct val="150000"/>
              </a:lnSpc>
            </a:pPr>
            <a:r>
              <a:rPr lang="en-US" dirty="0">
                <a:latin typeface="Calibri" pitchFamily="34" charset="0"/>
                <a:cs typeface="Calibri" pitchFamily="34" charset="0"/>
              </a:rPr>
              <a:t>Data was analyzed using Statistical Analysis System (SAS) 9.0. Significance of treatment effects on rooting </a:t>
            </a:r>
            <a:r>
              <a:rPr lang="en-US" dirty="0" smtClean="0">
                <a:latin typeface="Calibri" pitchFamily="34" charset="0"/>
                <a:cs typeface="Calibri" pitchFamily="34" charset="0"/>
              </a:rPr>
              <a:t>and early growth of </a:t>
            </a:r>
            <a:r>
              <a:rPr lang="en-US" dirty="0">
                <a:latin typeface="Calibri" pitchFamily="34" charset="0"/>
                <a:cs typeface="Calibri" pitchFamily="34" charset="0"/>
              </a:rPr>
              <a:t>cuttings was analyzed by  using one way ANOVA (Analysis Of Variance).</a:t>
            </a:r>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12</a:t>
            </a:fld>
            <a:endParaRPr lang="en-US"/>
          </a:p>
        </p:txBody>
      </p:sp>
    </p:spTree>
    <p:extLst>
      <p:ext uri="{BB962C8B-B14F-4D97-AF65-F5344CB8AC3E}">
        <p14:creationId xmlns:p14="http://schemas.microsoft.com/office/powerpoint/2010/main" val="301549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824753" y="96184"/>
            <a:ext cx="10515600" cy="482040"/>
          </a:xfrm>
        </p:spPr>
        <p:txBody>
          <a:bodyPr>
            <a:noAutofit/>
          </a:bodyPr>
          <a:lstStyle/>
          <a:p>
            <a:pPr algn="ctr"/>
            <a:r>
              <a:rPr lang="en-US" u="sng" dirty="0"/>
              <a:t>Results and Discussion</a:t>
            </a:r>
            <a:endParaRPr lang="en-US" sz="3600" u="sng" dirty="0"/>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838200" y="927847"/>
            <a:ext cx="10515600" cy="5249116"/>
          </a:xfrm>
        </p:spPr>
        <p:txBody>
          <a:bodyPr/>
          <a:lstStyle/>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13</a:t>
            </a:fld>
            <a:endParaRPr lang="en-US"/>
          </a:p>
        </p:txBody>
      </p:sp>
      <p:graphicFrame>
        <p:nvGraphicFramePr>
          <p:cNvPr id="5" name="Chart 4"/>
          <p:cNvGraphicFramePr/>
          <p:nvPr>
            <p:extLst>
              <p:ext uri="{D42A27DB-BD31-4B8C-83A1-F6EECF244321}">
                <p14:modId xmlns:p14="http://schemas.microsoft.com/office/powerpoint/2010/main" val="2487177648"/>
              </p:ext>
            </p:extLst>
          </p:nvPr>
        </p:nvGraphicFramePr>
        <p:xfrm>
          <a:off x="388637" y="862843"/>
          <a:ext cx="5475605" cy="4394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081938823"/>
              </p:ext>
            </p:extLst>
          </p:nvPr>
        </p:nvGraphicFramePr>
        <p:xfrm>
          <a:off x="6145307" y="632009"/>
          <a:ext cx="5365376" cy="47468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 y="5226784"/>
            <a:ext cx="6347012" cy="1323439"/>
          </a:xfrm>
          <a:prstGeom prst="rect">
            <a:avLst/>
          </a:prstGeom>
          <a:noFill/>
        </p:spPr>
        <p:txBody>
          <a:bodyPr wrap="square" rtlCol="0">
            <a:spAutoFit/>
          </a:bodyPr>
          <a:lstStyle/>
          <a:p>
            <a:r>
              <a:rPr lang="en-US" sz="2000" b="1" dirty="0" smtClean="0">
                <a:latin typeface="Calibri" pitchFamily="34" charset="0"/>
                <a:cs typeface="Calibri" pitchFamily="34" charset="0"/>
              </a:rPr>
              <a:t>MLE contains </a:t>
            </a:r>
            <a:r>
              <a:rPr lang="en-US" sz="2000" b="1" dirty="0">
                <a:latin typeface="Calibri" pitchFamily="34" charset="0"/>
                <a:cs typeface="Calibri" pitchFamily="34" charset="0"/>
              </a:rPr>
              <a:t>high amount of IAA and it </a:t>
            </a:r>
            <a:r>
              <a:rPr lang="en-US" sz="2000" b="1" dirty="0" smtClean="0">
                <a:latin typeface="Calibri" pitchFamily="34" charset="0"/>
                <a:cs typeface="Calibri" pitchFamily="34" charset="0"/>
              </a:rPr>
              <a:t>is </a:t>
            </a:r>
            <a:r>
              <a:rPr lang="en-US" sz="2000" b="1" dirty="0">
                <a:latin typeface="Calibri" pitchFamily="34" charset="0"/>
                <a:cs typeface="Calibri" pitchFamily="34" charset="0"/>
              </a:rPr>
              <a:t>rich  with Zeatin (</a:t>
            </a:r>
            <a:r>
              <a:rPr lang="en-US" sz="2000" b="1" dirty="0" err="1">
                <a:latin typeface="Calibri" pitchFamily="34" charset="0"/>
                <a:cs typeface="Calibri" pitchFamily="34" charset="0"/>
              </a:rPr>
              <a:t>Rashedy</a:t>
            </a:r>
            <a:r>
              <a:rPr lang="en-US" sz="2000" b="1" dirty="0">
                <a:latin typeface="Calibri" pitchFamily="34" charset="0"/>
                <a:cs typeface="Calibri" pitchFamily="34" charset="0"/>
              </a:rPr>
              <a:t>, 2022</a:t>
            </a:r>
            <a:r>
              <a:rPr lang="en-US" sz="2000" b="1" dirty="0" smtClean="0">
                <a:latin typeface="Calibri" pitchFamily="34" charset="0"/>
                <a:cs typeface="Calibri" pitchFamily="34" charset="0"/>
              </a:rPr>
              <a:t>). Garlic </a:t>
            </a:r>
            <a:r>
              <a:rPr lang="en-US" sz="2000" b="1" dirty="0">
                <a:latin typeface="Calibri" pitchFamily="34" charset="0"/>
                <a:cs typeface="Calibri" pitchFamily="34" charset="0"/>
              </a:rPr>
              <a:t>extract contains Auxin hormone, and immersing the tips of olive cuttings in garlic extract, produced the longest </a:t>
            </a:r>
            <a:r>
              <a:rPr lang="en-US" sz="2000" b="1" dirty="0" smtClean="0">
                <a:latin typeface="Calibri" pitchFamily="34" charset="0"/>
                <a:cs typeface="Calibri" pitchFamily="34" charset="0"/>
              </a:rPr>
              <a:t>roots (</a:t>
            </a:r>
            <a:r>
              <a:rPr lang="en-US" sz="2000" b="1" dirty="0" err="1" smtClean="0">
                <a:latin typeface="Calibri" pitchFamily="34" charset="0"/>
                <a:cs typeface="Calibri" pitchFamily="34" charset="0"/>
              </a:rPr>
              <a:t>Abbasifar</a:t>
            </a:r>
            <a:r>
              <a:rPr lang="en-US" sz="2000" b="1" dirty="0" smtClean="0">
                <a:latin typeface="Calibri" pitchFamily="34" charset="0"/>
                <a:cs typeface="Calibri" pitchFamily="34" charset="0"/>
              </a:rPr>
              <a:t> </a:t>
            </a:r>
            <a:r>
              <a:rPr lang="en-US" sz="2000" b="1" i="1" dirty="0">
                <a:latin typeface="Calibri" pitchFamily="34" charset="0"/>
                <a:cs typeface="Calibri" pitchFamily="34" charset="0"/>
              </a:rPr>
              <a:t>et al</a:t>
            </a:r>
            <a:r>
              <a:rPr lang="en-US" sz="2000" b="1" dirty="0">
                <a:latin typeface="Calibri" pitchFamily="34" charset="0"/>
                <a:cs typeface="Calibri" pitchFamily="34" charset="0"/>
              </a:rPr>
              <a:t>., 2020). </a:t>
            </a:r>
          </a:p>
        </p:txBody>
      </p:sp>
      <p:sp>
        <p:nvSpPr>
          <p:cNvPr id="9" name="TextBox 8"/>
          <p:cNvSpPr txBox="1"/>
          <p:nvPr/>
        </p:nvSpPr>
        <p:spPr>
          <a:xfrm>
            <a:off x="6454587" y="5534560"/>
            <a:ext cx="5472953" cy="707886"/>
          </a:xfrm>
          <a:prstGeom prst="rect">
            <a:avLst/>
          </a:prstGeom>
          <a:noFill/>
        </p:spPr>
        <p:txBody>
          <a:bodyPr wrap="square" rtlCol="0">
            <a:spAutoFit/>
          </a:bodyPr>
          <a:lstStyle/>
          <a:p>
            <a:r>
              <a:rPr lang="en-US" sz="2000" b="1" dirty="0" smtClean="0"/>
              <a:t>Highest </a:t>
            </a:r>
            <a:r>
              <a:rPr lang="en-US" sz="2000" b="1" dirty="0"/>
              <a:t>shoot length was given by 20 g/ L garlic clove extract treated </a:t>
            </a:r>
            <a:r>
              <a:rPr lang="en-US" sz="2000" b="1" dirty="0" smtClean="0"/>
              <a:t>cuttings.</a:t>
            </a:r>
            <a:endParaRPr lang="en-US" sz="2000" b="1" dirty="0"/>
          </a:p>
        </p:txBody>
      </p:sp>
      <p:sp>
        <p:nvSpPr>
          <p:cNvPr id="10" name="TextBox 9"/>
          <p:cNvSpPr txBox="1"/>
          <p:nvPr/>
        </p:nvSpPr>
        <p:spPr>
          <a:xfrm>
            <a:off x="699247" y="401178"/>
            <a:ext cx="2595282" cy="461665"/>
          </a:xfrm>
          <a:prstGeom prst="rect">
            <a:avLst/>
          </a:prstGeom>
          <a:noFill/>
        </p:spPr>
        <p:txBody>
          <a:bodyPr wrap="square" rtlCol="0">
            <a:spAutoFit/>
          </a:bodyPr>
          <a:lstStyle/>
          <a:p>
            <a:r>
              <a:rPr lang="en-US" sz="2400" b="1" dirty="0" smtClean="0">
                <a:solidFill>
                  <a:srgbClr val="0070C0"/>
                </a:solidFill>
              </a:rPr>
              <a:t>1.</a:t>
            </a:r>
            <a:r>
              <a:rPr lang="en-US" sz="2400" b="1" i="1" dirty="0" smtClean="0">
                <a:solidFill>
                  <a:srgbClr val="0070C0"/>
                </a:solidFill>
              </a:rPr>
              <a:t> Salvia splendens</a:t>
            </a:r>
            <a:endParaRPr lang="en-US" sz="2400" b="1" i="1" dirty="0">
              <a:solidFill>
                <a:srgbClr val="0070C0"/>
              </a:solidFill>
            </a:endParaRPr>
          </a:p>
        </p:txBody>
      </p:sp>
    </p:spTree>
    <p:extLst>
      <p:ext uri="{BB962C8B-B14F-4D97-AF65-F5344CB8AC3E}">
        <p14:creationId xmlns:p14="http://schemas.microsoft.com/office/powerpoint/2010/main" val="3593525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14</a:t>
            </a:fld>
            <a:endParaRPr lang="en-US"/>
          </a:p>
        </p:txBody>
      </p:sp>
      <p:sp>
        <p:nvSpPr>
          <p:cNvPr id="5" name="Slide Number Placeholder 3"/>
          <p:cNvSpPr txBox="1">
            <a:spLocks/>
          </p:cNvSpPr>
          <p:nvPr/>
        </p:nvSpPr>
        <p:spPr>
          <a:xfrm>
            <a:off x="9752554" y="548797"/>
            <a:ext cx="1254937" cy="3017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445489-E978-40B2-9902-072CA5BC3D6E}" type="slidenum">
              <a:rPr lang="en-US" smtClean="0"/>
              <a:pPr/>
              <a:t>14</a:t>
            </a:fld>
            <a:endParaRPr lang="en-US"/>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59" t="8077" r="6729" b="4758"/>
          <a:stretch/>
        </p:blipFill>
        <p:spPr bwMode="auto">
          <a:xfrm>
            <a:off x="6674524" y="1264024"/>
            <a:ext cx="1706265" cy="2087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11" r="9750"/>
          <a:stretch/>
        </p:blipFill>
        <p:spPr bwMode="auto">
          <a:xfrm>
            <a:off x="9270422" y="3921028"/>
            <a:ext cx="1583265" cy="2076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02" b="6951"/>
          <a:stretch/>
        </p:blipFill>
        <p:spPr bwMode="auto">
          <a:xfrm>
            <a:off x="4084281" y="1264024"/>
            <a:ext cx="1554664" cy="2041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68" t="5956" r="8421"/>
          <a:stretch/>
        </p:blipFill>
        <p:spPr bwMode="auto">
          <a:xfrm>
            <a:off x="4055048" y="3921028"/>
            <a:ext cx="1573031" cy="2036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8363" y="1264024"/>
            <a:ext cx="1519650" cy="2026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30" r="7825" b="1959"/>
          <a:stretch/>
        </p:blipFill>
        <p:spPr bwMode="auto">
          <a:xfrm>
            <a:off x="9325984" y="1264024"/>
            <a:ext cx="1527703" cy="2041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63" t="4535" r="10513" b="2339"/>
          <a:stretch/>
        </p:blipFill>
        <p:spPr bwMode="auto">
          <a:xfrm>
            <a:off x="1201202" y="3921028"/>
            <a:ext cx="1556811" cy="2036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540" r="7782"/>
          <a:stretch/>
        </p:blipFill>
        <p:spPr bwMode="auto">
          <a:xfrm>
            <a:off x="6588904" y="3921028"/>
            <a:ext cx="1594541" cy="2036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545911" y="25577"/>
            <a:ext cx="4879114" cy="523220"/>
          </a:xfrm>
          <a:prstGeom prst="rect">
            <a:avLst/>
          </a:prstGeom>
          <a:noFill/>
        </p:spPr>
        <p:txBody>
          <a:bodyPr wrap="square" rtlCol="0">
            <a:spAutoFit/>
          </a:bodyPr>
          <a:lstStyle/>
          <a:p>
            <a:r>
              <a:rPr lang="en-US" sz="2800" b="1" i="1" dirty="0" smtClean="0">
                <a:latin typeface="Calibri" pitchFamily="34" charset="0"/>
                <a:cs typeface="Calibri" pitchFamily="34" charset="0"/>
              </a:rPr>
              <a:t>Salvia</a:t>
            </a:r>
            <a:r>
              <a:rPr lang="en-US" sz="2800" b="1" dirty="0" smtClean="0">
                <a:latin typeface="Calibri" pitchFamily="34" charset="0"/>
                <a:cs typeface="Calibri" pitchFamily="34" charset="0"/>
              </a:rPr>
              <a:t> cuttings (length of roots)</a:t>
            </a:r>
            <a:endParaRPr lang="en-US" sz="2800" b="1" dirty="0">
              <a:latin typeface="Calibri" pitchFamily="34" charset="0"/>
              <a:cs typeface="Calibri" pitchFamily="34" charset="0"/>
            </a:endParaRPr>
          </a:p>
        </p:txBody>
      </p:sp>
      <p:sp>
        <p:nvSpPr>
          <p:cNvPr id="15" name="TextBox 14"/>
          <p:cNvSpPr txBox="1"/>
          <p:nvPr/>
        </p:nvSpPr>
        <p:spPr>
          <a:xfrm>
            <a:off x="1067311" y="3302628"/>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 Treatment 1</a:t>
            </a:r>
            <a:endParaRPr lang="en-US" sz="2400" dirty="0">
              <a:latin typeface="Calibri" pitchFamily="34" charset="0"/>
              <a:cs typeface="Calibri" pitchFamily="34" charset="0"/>
            </a:endParaRPr>
          </a:p>
        </p:txBody>
      </p:sp>
      <p:sp>
        <p:nvSpPr>
          <p:cNvPr id="16" name="TextBox 15"/>
          <p:cNvSpPr txBox="1"/>
          <p:nvPr/>
        </p:nvSpPr>
        <p:spPr>
          <a:xfrm>
            <a:off x="3841886" y="3346062"/>
            <a:ext cx="1999356" cy="461665"/>
          </a:xfrm>
          <a:prstGeom prst="rect">
            <a:avLst/>
          </a:prstGeom>
          <a:noFill/>
        </p:spPr>
        <p:txBody>
          <a:bodyPr wrap="square" rtlCol="0">
            <a:spAutoFit/>
          </a:bodyPr>
          <a:lstStyle/>
          <a:p>
            <a:r>
              <a:rPr lang="en-US" sz="2400" dirty="0" smtClean="0">
                <a:latin typeface="Calibri" pitchFamily="34" charset="0"/>
                <a:cs typeface="Calibri" pitchFamily="34" charset="0"/>
              </a:rPr>
              <a:t>  Treatment 2</a:t>
            </a:r>
            <a:endParaRPr lang="en-US" sz="2400" dirty="0">
              <a:latin typeface="Calibri" pitchFamily="34" charset="0"/>
              <a:cs typeface="Calibri" pitchFamily="34" charset="0"/>
            </a:endParaRPr>
          </a:p>
        </p:txBody>
      </p:sp>
      <p:sp>
        <p:nvSpPr>
          <p:cNvPr id="17" name="TextBox 16"/>
          <p:cNvSpPr txBox="1"/>
          <p:nvPr/>
        </p:nvSpPr>
        <p:spPr>
          <a:xfrm>
            <a:off x="6503613" y="3346062"/>
            <a:ext cx="1856049" cy="461665"/>
          </a:xfrm>
          <a:prstGeom prst="rect">
            <a:avLst/>
          </a:prstGeom>
          <a:noFill/>
        </p:spPr>
        <p:txBody>
          <a:bodyPr wrap="square" rtlCol="0">
            <a:spAutoFit/>
          </a:bodyPr>
          <a:lstStyle/>
          <a:p>
            <a:r>
              <a:rPr lang="en-US" sz="2400" dirty="0" smtClean="0">
                <a:latin typeface="Calibri" pitchFamily="34" charset="0"/>
                <a:cs typeface="Calibri" pitchFamily="34" charset="0"/>
              </a:rPr>
              <a:t>  Treatment 3</a:t>
            </a:r>
            <a:endParaRPr lang="en-US" sz="2400" dirty="0">
              <a:latin typeface="Calibri" pitchFamily="34" charset="0"/>
              <a:cs typeface="Calibri" pitchFamily="34" charset="0"/>
            </a:endParaRPr>
          </a:p>
        </p:txBody>
      </p:sp>
      <p:sp>
        <p:nvSpPr>
          <p:cNvPr id="18" name="TextBox 17"/>
          <p:cNvSpPr txBox="1"/>
          <p:nvPr/>
        </p:nvSpPr>
        <p:spPr>
          <a:xfrm>
            <a:off x="9198592" y="3305118"/>
            <a:ext cx="1983891"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4</a:t>
            </a:r>
            <a:endParaRPr lang="en-US" sz="2400" dirty="0">
              <a:latin typeface="Calibri" pitchFamily="34" charset="0"/>
              <a:cs typeface="Calibri" pitchFamily="34" charset="0"/>
            </a:endParaRPr>
          </a:p>
        </p:txBody>
      </p:sp>
      <p:sp>
        <p:nvSpPr>
          <p:cNvPr id="19" name="TextBox 18"/>
          <p:cNvSpPr txBox="1"/>
          <p:nvPr/>
        </p:nvSpPr>
        <p:spPr>
          <a:xfrm>
            <a:off x="1098619" y="6011400"/>
            <a:ext cx="2018704"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5</a:t>
            </a:r>
            <a:endParaRPr lang="en-US" sz="2400" dirty="0">
              <a:latin typeface="Calibri" pitchFamily="34" charset="0"/>
              <a:cs typeface="Calibri" pitchFamily="34" charset="0"/>
            </a:endParaRPr>
          </a:p>
        </p:txBody>
      </p:sp>
      <p:sp>
        <p:nvSpPr>
          <p:cNvPr id="20" name="TextBox 19"/>
          <p:cNvSpPr txBox="1"/>
          <p:nvPr/>
        </p:nvSpPr>
        <p:spPr>
          <a:xfrm>
            <a:off x="4034134" y="6034138"/>
            <a:ext cx="1740049"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6</a:t>
            </a:r>
            <a:endParaRPr lang="en-US" sz="2400" dirty="0">
              <a:latin typeface="Calibri" pitchFamily="34" charset="0"/>
              <a:cs typeface="Calibri" pitchFamily="34" charset="0"/>
            </a:endParaRPr>
          </a:p>
        </p:txBody>
      </p:sp>
      <p:sp>
        <p:nvSpPr>
          <p:cNvPr id="21" name="TextBox 20"/>
          <p:cNvSpPr txBox="1"/>
          <p:nvPr/>
        </p:nvSpPr>
        <p:spPr>
          <a:xfrm>
            <a:off x="6524739" y="6022354"/>
            <a:ext cx="1856050"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7</a:t>
            </a:r>
            <a:endParaRPr lang="en-US" sz="2400" dirty="0">
              <a:latin typeface="Calibri" pitchFamily="34" charset="0"/>
              <a:cs typeface="Calibri" pitchFamily="34" charset="0"/>
            </a:endParaRPr>
          </a:p>
        </p:txBody>
      </p:sp>
      <p:sp>
        <p:nvSpPr>
          <p:cNvPr id="22" name="TextBox 21"/>
          <p:cNvSpPr txBox="1"/>
          <p:nvPr/>
        </p:nvSpPr>
        <p:spPr>
          <a:xfrm>
            <a:off x="9198592" y="6060772"/>
            <a:ext cx="1866026"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8</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028195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8222264"/>
              </p:ext>
            </p:extLst>
          </p:nvPr>
        </p:nvGraphicFramePr>
        <p:xfrm>
          <a:off x="367553" y="585795"/>
          <a:ext cx="5481917" cy="4524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322105122"/>
              </p:ext>
            </p:extLst>
          </p:nvPr>
        </p:nvGraphicFramePr>
        <p:xfrm>
          <a:off x="5814452" y="585795"/>
          <a:ext cx="5457825" cy="455816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93376" y="124130"/>
            <a:ext cx="3886200" cy="461665"/>
          </a:xfrm>
          <a:prstGeom prst="rect">
            <a:avLst/>
          </a:prstGeom>
          <a:noFill/>
        </p:spPr>
        <p:txBody>
          <a:bodyPr wrap="square" rtlCol="0">
            <a:spAutoFit/>
          </a:bodyPr>
          <a:lstStyle/>
          <a:p>
            <a:r>
              <a:rPr lang="en-US" sz="2400" b="1" dirty="0" smtClean="0">
                <a:solidFill>
                  <a:srgbClr val="0070C0"/>
                </a:solidFill>
              </a:rPr>
              <a:t>2.</a:t>
            </a:r>
            <a:r>
              <a:rPr lang="en-US" sz="2400" b="1" i="1" dirty="0" smtClean="0">
                <a:solidFill>
                  <a:srgbClr val="0070C0"/>
                </a:solidFill>
              </a:rPr>
              <a:t> </a:t>
            </a:r>
            <a:r>
              <a:rPr lang="en-US" sz="2400" b="1" i="1" dirty="0" err="1" smtClean="0">
                <a:solidFill>
                  <a:srgbClr val="0070C0"/>
                </a:solidFill>
              </a:rPr>
              <a:t>Henckelia</a:t>
            </a:r>
            <a:r>
              <a:rPr lang="en-US" sz="2400" b="1" i="1" dirty="0" smtClean="0">
                <a:solidFill>
                  <a:srgbClr val="0070C0"/>
                </a:solidFill>
              </a:rPr>
              <a:t> </a:t>
            </a:r>
            <a:r>
              <a:rPr lang="en-US" sz="2400" b="1" dirty="0" smtClean="0">
                <a:solidFill>
                  <a:srgbClr val="0070C0"/>
                </a:solidFill>
              </a:rPr>
              <a:t>hybrid </a:t>
            </a:r>
            <a:r>
              <a:rPr lang="en-US" sz="2400" b="1" dirty="0" smtClean="0">
                <a:solidFill>
                  <a:srgbClr val="0070C0"/>
                </a:solidFill>
                <a:cs typeface="Times New Roman"/>
              </a:rPr>
              <a:t>Ⅱ</a:t>
            </a:r>
            <a:r>
              <a:rPr lang="en-US" sz="2400" b="1" i="1" dirty="0" smtClean="0">
                <a:solidFill>
                  <a:srgbClr val="0070C0"/>
                </a:solidFill>
              </a:rPr>
              <a:t> </a:t>
            </a:r>
            <a:endParaRPr lang="en-US" sz="2400" b="1" i="1" dirty="0">
              <a:solidFill>
                <a:srgbClr val="0070C0"/>
              </a:solidFill>
            </a:endParaRPr>
          </a:p>
        </p:txBody>
      </p:sp>
      <p:sp>
        <p:nvSpPr>
          <p:cNvPr id="3" name="TextBox 2"/>
          <p:cNvSpPr txBox="1"/>
          <p:nvPr/>
        </p:nvSpPr>
        <p:spPr>
          <a:xfrm>
            <a:off x="336177" y="5143960"/>
            <a:ext cx="5230905" cy="1200329"/>
          </a:xfrm>
          <a:prstGeom prst="rect">
            <a:avLst/>
          </a:prstGeom>
          <a:noFill/>
        </p:spPr>
        <p:txBody>
          <a:bodyPr wrap="square" rtlCol="0">
            <a:spAutoFit/>
          </a:bodyPr>
          <a:lstStyle/>
          <a:p>
            <a:r>
              <a:rPr lang="en-US" sz="2400" b="1" dirty="0"/>
              <a:t>6 g/ L Moringa leaf extract treated </a:t>
            </a:r>
            <a:r>
              <a:rPr lang="en-US" sz="2400" b="1" dirty="0" smtClean="0"/>
              <a:t>cuttings were given the highest root length.</a:t>
            </a:r>
            <a:endParaRPr lang="en-US" sz="2400" b="1" dirty="0"/>
          </a:p>
        </p:txBody>
      </p:sp>
      <p:sp>
        <p:nvSpPr>
          <p:cNvPr id="7" name="TextBox 6"/>
          <p:cNvSpPr txBox="1"/>
          <p:nvPr/>
        </p:nvSpPr>
        <p:spPr>
          <a:xfrm>
            <a:off x="5889812" y="5100027"/>
            <a:ext cx="6145306" cy="1200329"/>
          </a:xfrm>
          <a:prstGeom prst="rect">
            <a:avLst/>
          </a:prstGeom>
          <a:noFill/>
        </p:spPr>
        <p:txBody>
          <a:bodyPr wrap="square" rtlCol="0">
            <a:spAutoFit/>
          </a:bodyPr>
          <a:lstStyle/>
          <a:p>
            <a:r>
              <a:rPr lang="en-US" sz="2400" b="1" dirty="0"/>
              <a:t>Zeatin is a source of </a:t>
            </a:r>
            <a:r>
              <a:rPr lang="en-US" sz="2400" b="1" dirty="0" err="1"/>
              <a:t>Cytokinin</a:t>
            </a:r>
            <a:r>
              <a:rPr lang="en-US" sz="2400" b="1" dirty="0"/>
              <a:t>. It stimulates the cell division, regulate shoot meristem size and leaf and shoot growth of the cuttings.</a:t>
            </a:r>
          </a:p>
        </p:txBody>
      </p:sp>
    </p:spTree>
    <p:extLst>
      <p:ext uri="{BB962C8B-B14F-4D97-AF65-F5344CB8AC3E}">
        <p14:creationId xmlns:p14="http://schemas.microsoft.com/office/powerpoint/2010/main" val="367721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16</a:t>
            </a:fld>
            <a:endParaRPr lang="en-US"/>
          </a:p>
        </p:txBody>
      </p:sp>
      <p:sp>
        <p:nvSpPr>
          <p:cNvPr id="5" name="Slide Number Placeholder 3"/>
          <p:cNvSpPr txBox="1">
            <a:spLocks/>
          </p:cNvSpPr>
          <p:nvPr/>
        </p:nvSpPr>
        <p:spPr>
          <a:xfrm>
            <a:off x="9752554" y="548797"/>
            <a:ext cx="1254937" cy="3017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445489-E978-40B2-9902-072CA5BC3D6E}" type="slidenum">
              <a:rPr lang="en-US" smtClean="0"/>
              <a:pPr/>
              <a:t>16</a:t>
            </a:fld>
            <a:endParaRPr lang="en-US"/>
          </a:p>
        </p:txBody>
      </p:sp>
      <p:sp>
        <p:nvSpPr>
          <p:cNvPr id="6" name="TextBox 5"/>
          <p:cNvSpPr txBox="1"/>
          <p:nvPr/>
        </p:nvSpPr>
        <p:spPr>
          <a:xfrm>
            <a:off x="590416" y="175238"/>
            <a:ext cx="5923128" cy="523220"/>
          </a:xfrm>
          <a:prstGeom prst="rect">
            <a:avLst/>
          </a:prstGeom>
          <a:noFill/>
        </p:spPr>
        <p:txBody>
          <a:bodyPr wrap="square" rtlCol="0">
            <a:spAutoFit/>
          </a:bodyPr>
          <a:lstStyle/>
          <a:p>
            <a:r>
              <a:rPr lang="en-US" sz="2800" b="1" i="1" dirty="0" smtClean="0">
                <a:latin typeface="Calibri" pitchFamily="34" charset="0"/>
                <a:cs typeface="Calibri" pitchFamily="34" charset="0"/>
              </a:rPr>
              <a:t>Henckelia</a:t>
            </a:r>
            <a:r>
              <a:rPr lang="en-US" sz="2800" b="1" dirty="0" smtClean="0">
                <a:latin typeface="Calibri" pitchFamily="34" charset="0"/>
                <a:cs typeface="Calibri" pitchFamily="34" charset="0"/>
              </a:rPr>
              <a:t> cuttings (length of roots)</a:t>
            </a:r>
            <a:endParaRPr lang="en-US" sz="2800" b="1" dirty="0">
              <a:latin typeface="Calibri" pitchFamily="34" charset="0"/>
              <a:cs typeface="Calibri" pitchFamily="34" charset="0"/>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19"/>
          <a:stretch/>
        </p:blipFill>
        <p:spPr bwMode="auto">
          <a:xfrm>
            <a:off x="6498514" y="3980330"/>
            <a:ext cx="1620767" cy="1880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95"/>
          <a:stretch/>
        </p:blipFill>
        <p:spPr bwMode="auto">
          <a:xfrm>
            <a:off x="9174664" y="3933035"/>
            <a:ext cx="1638322" cy="197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1919" y="1233201"/>
            <a:ext cx="1623475" cy="1892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398"/>
          <a:stretch/>
        </p:blipFill>
        <p:spPr bwMode="auto">
          <a:xfrm>
            <a:off x="3754832" y="3980330"/>
            <a:ext cx="1567207" cy="201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279"/>
          <a:stretch/>
        </p:blipFill>
        <p:spPr bwMode="auto">
          <a:xfrm>
            <a:off x="3719027" y="1223196"/>
            <a:ext cx="1638818" cy="1982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155"/>
          <a:stretch/>
        </p:blipFill>
        <p:spPr bwMode="auto">
          <a:xfrm>
            <a:off x="6513544" y="1223196"/>
            <a:ext cx="1605737" cy="1902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844" r="4965"/>
          <a:stretch/>
        </p:blipFill>
        <p:spPr bwMode="auto">
          <a:xfrm>
            <a:off x="1136427" y="1223196"/>
            <a:ext cx="1584800" cy="1982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79" t="15323" r="7843" b="3318"/>
          <a:stretch/>
        </p:blipFill>
        <p:spPr bwMode="auto">
          <a:xfrm>
            <a:off x="1051325" y="3980330"/>
            <a:ext cx="1669902" cy="2047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1051325" y="3270071"/>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1</a:t>
            </a:r>
            <a:endParaRPr lang="en-US" sz="2400" dirty="0">
              <a:latin typeface="Calibri" pitchFamily="34" charset="0"/>
              <a:cs typeface="Calibri" pitchFamily="34" charset="0"/>
            </a:endParaRPr>
          </a:p>
        </p:txBody>
      </p:sp>
      <p:sp>
        <p:nvSpPr>
          <p:cNvPr id="16" name="TextBox 15"/>
          <p:cNvSpPr txBox="1"/>
          <p:nvPr/>
        </p:nvSpPr>
        <p:spPr>
          <a:xfrm>
            <a:off x="3604623" y="3270071"/>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2</a:t>
            </a:r>
            <a:endParaRPr lang="en-US" sz="2400" dirty="0">
              <a:latin typeface="Calibri" pitchFamily="34" charset="0"/>
              <a:cs typeface="Calibri" pitchFamily="34" charset="0"/>
            </a:endParaRPr>
          </a:p>
        </p:txBody>
      </p:sp>
      <p:sp>
        <p:nvSpPr>
          <p:cNvPr id="17" name="TextBox 16"/>
          <p:cNvSpPr txBox="1"/>
          <p:nvPr/>
        </p:nvSpPr>
        <p:spPr>
          <a:xfrm>
            <a:off x="6513544" y="6002241"/>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7</a:t>
            </a:r>
            <a:endParaRPr lang="en-US" sz="2400" dirty="0">
              <a:latin typeface="Calibri" pitchFamily="34" charset="0"/>
              <a:cs typeface="Calibri" pitchFamily="34" charset="0"/>
            </a:endParaRPr>
          </a:p>
        </p:txBody>
      </p:sp>
      <p:sp>
        <p:nvSpPr>
          <p:cNvPr id="18" name="TextBox 17"/>
          <p:cNvSpPr txBox="1"/>
          <p:nvPr/>
        </p:nvSpPr>
        <p:spPr>
          <a:xfrm>
            <a:off x="9151919" y="3142527"/>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4</a:t>
            </a:r>
            <a:endParaRPr lang="en-US" sz="2400" dirty="0">
              <a:latin typeface="Calibri" pitchFamily="34" charset="0"/>
              <a:cs typeface="Calibri" pitchFamily="34" charset="0"/>
            </a:endParaRPr>
          </a:p>
        </p:txBody>
      </p:sp>
      <p:sp>
        <p:nvSpPr>
          <p:cNvPr id="19" name="TextBox 18"/>
          <p:cNvSpPr txBox="1"/>
          <p:nvPr/>
        </p:nvSpPr>
        <p:spPr>
          <a:xfrm>
            <a:off x="3719027" y="6088658"/>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6</a:t>
            </a:r>
            <a:endParaRPr lang="en-US" sz="2400" dirty="0">
              <a:latin typeface="Calibri" pitchFamily="34" charset="0"/>
              <a:cs typeface="Calibri" pitchFamily="34" charset="0"/>
            </a:endParaRPr>
          </a:p>
        </p:txBody>
      </p:sp>
      <p:sp>
        <p:nvSpPr>
          <p:cNvPr id="20" name="TextBox 19"/>
          <p:cNvSpPr txBox="1"/>
          <p:nvPr/>
        </p:nvSpPr>
        <p:spPr>
          <a:xfrm>
            <a:off x="1051324" y="6165502"/>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5</a:t>
            </a:r>
            <a:endParaRPr lang="en-US" sz="2400" dirty="0">
              <a:latin typeface="Calibri" pitchFamily="34" charset="0"/>
              <a:cs typeface="Calibri" pitchFamily="34" charset="0"/>
            </a:endParaRPr>
          </a:p>
        </p:txBody>
      </p:sp>
      <p:sp>
        <p:nvSpPr>
          <p:cNvPr id="21" name="TextBox 20"/>
          <p:cNvSpPr txBox="1"/>
          <p:nvPr/>
        </p:nvSpPr>
        <p:spPr>
          <a:xfrm>
            <a:off x="6498514" y="3234398"/>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3</a:t>
            </a:r>
            <a:endParaRPr lang="en-US" sz="2400" dirty="0">
              <a:latin typeface="Calibri" pitchFamily="34" charset="0"/>
              <a:cs typeface="Calibri" pitchFamily="34" charset="0"/>
            </a:endParaRPr>
          </a:p>
        </p:txBody>
      </p:sp>
      <p:sp>
        <p:nvSpPr>
          <p:cNvPr id="22" name="TextBox 21"/>
          <p:cNvSpPr txBox="1"/>
          <p:nvPr/>
        </p:nvSpPr>
        <p:spPr>
          <a:xfrm>
            <a:off x="9174664" y="6040349"/>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8</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91785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17</a:t>
            </a:fld>
            <a:endParaRPr lang="en-US"/>
          </a:p>
        </p:txBody>
      </p:sp>
      <p:graphicFrame>
        <p:nvGraphicFramePr>
          <p:cNvPr id="6" name="Chart 5"/>
          <p:cNvGraphicFramePr/>
          <p:nvPr>
            <p:extLst>
              <p:ext uri="{D42A27DB-BD31-4B8C-83A1-F6EECF244321}">
                <p14:modId xmlns:p14="http://schemas.microsoft.com/office/powerpoint/2010/main" val="1954334142"/>
              </p:ext>
            </p:extLst>
          </p:nvPr>
        </p:nvGraphicFramePr>
        <p:xfrm>
          <a:off x="6118412" y="470647"/>
          <a:ext cx="5419164" cy="44778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4224686050"/>
              </p:ext>
            </p:extLst>
          </p:nvPr>
        </p:nvGraphicFramePr>
        <p:xfrm>
          <a:off x="561265" y="309283"/>
          <a:ext cx="5184140" cy="47737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8258" y="4842209"/>
            <a:ext cx="6078072" cy="1908215"/>
          </a:xfrm>
          <a:prstGeom prst="rect">
            <a:avLst/>
          </a:prstGeom>
          <a:noFill/>
        </p:spPr>
        <p:txBody>
          <a:bodyPr wrap="square" rtlCol="0">
            <a:spAutoFit/>
          </a:bodyPr>
          <a:lstStyle/>
          <a:p>
            <a:r>
              <a:rPr lang="en-US" sz="2000" b="1" dirty="0"/>
              <a:t>The highest number of </a:t>
            </a:r>
            <a:r>
              <a:rPr lang="en-US" sz="2000" b="1" dirty="0" smtClean="0"/>
              <a:t>roots </a:t>
            </a:r>
            <a:r>
              <a:rPr lang="en-US" sz="2000" b="1" dirty="0"/>
              <a:t>observed </a:t>
            </a:r>
            <a:r>
              <a:rPr lang="en-US" sz="2000" b="1" dirty="0" smtClean="0"/>
              <a:t>in Moringa </a:t>
            </a:r>
            <a:r>
              <a:rPr lang="en-US" sz="2000" b="1" dirty="0"/>
              <a:t>Leaf Extract  </a:t>
            </a:r>
            <a:r>
              <a:rPr lang="en-US" sz="2000" b="1" dirty="0" smtClean="0"/>
              <a:t>treated cuttings  </a:t>
            </a:r>
            <a:r>
              <a:rPr lang="en-US" sz="2000" b="1" dirty="0"/>
              <a:t>due to the presence of Zeatin which is a component of Auxin found in the extract from Moringa leaf that aid root elongation (Emmanuel, 2016). </a:t>
            </a:r>
          </a:p>
          <a:p>
            <a:endParaRPr lang="en-US" b="1" dirty="0"/>
          </a:p>
        </p:txBody>
      </p:sp>
      <p:sp>
        <p:nvSpPr>
          <p:cNvPr id="8" name="TextBox 7"/>
          <p:cNvSpPr txBox="1"/>
          <p:nvPr/>
        </p:nvSpPr>
        <p:spPr>
          <a:xfrm>
            <a:off x="6844553" y="4842209"/>
            <a:ext cx="4746812" cy="1015663"/>
          </a:xfrm>
          <a:prstGeom prst="rect">
            <a:avLst/>
          </a:prstGeom>
          <a:noFill/>
        </p:spPr>
        <p:txBody>
          <a:bodyPr wrap="square" rtlCol="0">
            <a:spAutoFit/>
          </a:bodyPr>
          <a:lstStyle/>
          <a:p>
            <a:r>
              <a:rPr lang="en-US" sz="2000" b="1" dirty="0"/>
              <a:t>6 g/ L Moringa leaf extract </a:t>
            </a:r>
            <a:r>
              <a:rPr lang="en-US" sz="2000" b="1" dirty="0" smtClean="0"/>
              <a:t> treated cuttings have </a:t>
            </a:r>
            <a:r>
              <a:rPr lang="en-US" sz="2000" b="1" dirty="0"/>
              <a:t>given the highest dry weight of the roots of </a:t>
            </a:r>
            <a:r>
              <a:rPr lang="en-US" sz="2000" b="1" i="1" dirty="0" err="1"/>
              <a:t>Henckelia</a:t>
            </a:r>
            <a:r>
              <a:rPr lang="en-US" sz="2000" b="1" dirty="0"/>
              <a:t> cuttings.</a:t>
            </a:r>
          </a:p>
        </p:txBody>
      </p:sp>
    </p:spTree>
    <p:extLst>
      <p:ext uri="{BB962C8B-B14F-4D97-AF65-F5344CB8AC3E}">
        <p14:creationId xmlns:p14="http://schemas.microsoft.com/office/powerpoint/2010/main" val="162918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2721505"/>
              </p:ext>
            </p:extLst>
          </p:nvPr>
        </p:nvGraphicFramePr>
        <p:xfrm>
          <a:off x="300318" y="806823"/>
          <a:ext cx="5750859" cy="4800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891460388"/>
              </p:ext>
            </p:extLst>
          </p:nvPr>
        </p:nvGraphicFramePr>
        <p:xfrm>
          <a:off x="6282651" y="847165"/>
          <a:ext cx="52818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72352" y="88014"/>
            <a:ext cx="4612342" cy="461665"/>
          </a:xfrm>
          <a:prstGeom prst="rect">
            <a:avLst/>
          </a:prstGeom>
          <a:noFill/>
        </p:spPr>
        <p:txBody>
          <a:bodyPr wrap="square" rtlCol="0">
            <a:spAutoFit/>
          </a:bodyPr>
          <a:lstStyle/>
          <a:p>
            <a:r>
              <a:rPr lang="en-US" sz="2400" b="1" dirty="0" smtClean="0">
                <a:solidFill>
                  <a:schemeClr val="accent5">
                    <a:lumMod val="75000"/>
                  </a:schemeClr>
                </a:solidFill>
              </a:rPr>
              <a:t>3. </a:t>
            </a:r>
            <a:r>
              <a:rPr lang="en-US" sz="2400" b="1" i="1" dirty="0" smtClean="0">
                <a:solidFill>
                  <a:schemeClr val="accent5">
                    <a:lumMod val="75000"/>
                  </a:schemeClr>
                </a:solidFill>
              </a:rPr>
              <a:t>Impatiens </a:t>
            </a:r>
            <a:r>
              <a:rPr lang="en-US" sz="2400" b="1" i="1" dirty="0" err="1" smtClean="0">
                <a:solidFill>
                  <a:schemeClr val="accent5">
                    <a:lumMod val="75000"/>
                  </a:schemeClr>
                </a:solidFill>
              </a:rPr>
              <a:t>walleriana</a:t>
            </a:r>
            <a:endParaRPr lang="en-US" sz="2400" b="1" i="1" dirty="0">
              <a:solidFill>
                <a:schemeClr val="accent5">
                  <a:lumMod val="75000"/>
                </a:schemeClr>
              </a:solidFill>
            </a:endParaRPr>
          </a:p>
        </p:txBody>
      </p:sp>
      <p:sp>
        <p:nvSpPr>
          <p:cNvPr id="3" name="TextBox 2"/>
          <p:cNvSpPr txBox="1"/>
          <p:nvPr/>
        </p:nvSpPr>
        <p:spPr>
          <a:xfrm>
            <a:off x="228600" y="5230906"/>
            <a:ext cx="5607424" cy="1200329"/>
          </a:xfrm>
          <a:prstGeom prst="rect">
            <a:avLst/>
          </a:prstGeom>
          <a:noFill/>
        </p:spPr>
        <p:txBody>
          <a:bodyPr wrap="square" rtlCol="0">
            <a:spAutoFit/>
          </a:bodyPr>
          <a:lstStyle/>
          <a:p>
            <a:r>
              <a:rPr lang="en-US" sz="2400" b="1" dirty="0"/>
              <a:t>9 g/ L Moringa leaf extract was given the highest mean root length in </a:t>
            </a:r>
            <a:r>
              <a:rPr lang="en-US" sz="2400" b="1" i="1" dirty="0" smtClean="0"/>
              <a:t>Impatiens</a:t>
            </a:r>
            <a:r>
              <a:rPr lang="en-US" sz="2400" b="1" dirty="0" smtClean="0"/>
              <a:t> </a:t>
            </a:r>
            <a:r>
              <a:rPr lang="en-US" sz="2400" b="1" dirty="0"/>
              <a:t>cuttings. </a:t>
            </a:r>
          </a:p>
        </p:txBody>
      </p:sp>
      <p:sp>
        <p:nvSpPr>
          <p:cNvPr id="7" name="TextBox 6"/>
          <p:cNvSpPr txBox="1"/>
          <p:nvPr/>
        </p:nvSpPr>
        <p:spPr>
          <a:xfrm>
            <a:off x="6373906" y="5281101"/>
            <a:ext cx="5818094" cy="830997"/>
          </a:xfrm>
          <a:prstGeom prst="rect">
            <a:avLst/>
          </a:prstGeom>
          <a:noFill/>
        </p:spPr>
        <p:txBody>
          <a:bodyPr wrap="square" rtlCol="0">
            <a:spAutoFit/>
          </a:bodyPr>
          <a:lstStyle/>
          <a:p>
            <a:r>
              <a:rPr lang="en-US" sz="2400" b="1" dirty="0"/>
              <a:t>6 g/ L Moringa leaf extract </a:t>
            </a:r>
            <a:r>
              <a:rPr lang="en-US" sz="2400" b="1" dirty="0" smtClean="0"/>
              <a:t>has shown the </a:t>
            </a:r>
            <a:r>
              <a:rPr lang="en-US" sz="2400" b="1" dirty="0"/>
              <a:t>highest value of mean shoot </a:t>
            </a:r>
            <a:r>
              <a:rPr lang="en-US" sz="2400" b="1" dirty="0" smtClean="0"/>
              <a:t>length.</a:t>
            </a:r>
            <a:endParaRPr lang="en-US" sz="2400" b="1" dirty="0"/>
          </a:p>
        </p:txBody>
      </p:sp>
    </p:spTree>
    <p:extLst>
      <p:ext uri="{BB962C8B-B14F-4D97-AF65-F5344CB8AC3E}">
        <p14:creationId xmlns:p14="http://schemas.microsoft.com/office/powerpoint/2010/main" val="30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19</a:t>
            </a:fld>
            <a:endParaRPr lang="en-US"/>
          </a:p>
        </p:txBody>
      </p:sp>
      <p:sp>
        <p:nvSpPr>
          <p:cNvPr id="5" name="Slide Number Placeholder 3"/>
          <p:cNvSpPr txBox="1">
            <a:spLocks/>
          </p:cNvSpPr>
          <p:nvPr/>
        </p:nvSpPr>
        <p:spPr>
          <a:xfrm>
            <a:off x="9752554" y="548797"/>
            <a:ext cx="1254937" cy="3017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445489-E978-40B2-9902-072CA5BC3D6E}" type="slidenum">
              <a:rPr lang="en-US" smtClean="0"/>
              <a:pPr/>
              <a:t>19</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714" y="3859306"/>
            <a:ext cx="1453372" cy="2108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5109" y="3859306"/>
            <a:ext cx="1476016" cy="2108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206" y="3859307"/>
            <a:ext cx="1543949" cy="2108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8422" y="1169894"/>
            <a:ext cx="1410834" cy="1954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51" t="7036" r="5501"/>
          <a:stretch/>
        </p:blipFill>
        <p:spPr bwMode="auto">
          <a:xfrm>
            <a:off x="1409656" y="1169894"/>
            <a:ext cx="1415429" cy="1968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8489" y="1169894"/>
            <a:ext cx="1371254" cy="193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70853" y="1169894"/>
            <a:ext cx="1326333" cy="1918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2689" y="3838954"/>
            <a:ext cx="1530387" cy="2083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545911" y="204716"/>
            <a:ext cx="5923128" cy="523220"/>
          </a:xfrm>
          <a:prstGeom prst="rect">
            <a:avLst/>
          </a:prstGeom>
          <a:noFill/>
        </p:spPr>
        <p:txBody>
          <a:bodyPr wrap="square" rtlCol="0">
            <a:spAutoFit/>
          </a:bodyPr>
          <a:lstStyle/>
          <a:p>
            <a:r>
              <a:rPr lang="en-US" sz="2800" b="1" i="1" dirty="0">
                <a:latin typeface="Calibri" pitchFamily="34" charset="0"/>
                <a:cs typeface="Calibri" pitchFamily="34" charset="0"/>
              </a:rPr>
              <a:t>I</a:t>
            </a:r>
            <a:r>
              <a:rPr lang="en-US" sz="2800" b="1" i="1" dirty="0" smtClean="0">
                <a:latin typeface="Calibri" pitchFamily="34" charset="0"/>
                <a:cs typeface="Calibri" pitchFamily="34" charset="0"/>
              </a:rPr>
              <a:t>mpatiens</a:t>
            </a:r>
            <a:r>
              <a:rPr lang="en-US" sz="2800" b="1" dirty="0" smtClean="0">
                <a:latin typeface="Calibri" pitchFamily="34" charset="0"/>
                <a:cs typeface="Calibri" pitchFamily="34" charset="0"/>
              </a:rPr>
              <a:t> cuttings (length of roots)</a:t>
            </a:r>
            <a:endParaRPr lang="en-US" sz="2800" b="1" dirty="0">
              <a:latin typeface="Calibri" pitchFamily="34" charset="0"/>
              <a:cs typeface="Calibri" pitchFamily="34" charset="0"/>
            </a:endParaRPr>
          </a:p>
        </p:txBody>
      </p:sp>
      <p:sp>
        <p:nvSpPr>
          <p:cNvPr id="15" name="TextBox 14"/>
          <p:cNvSpPr txBox="1"/>
          <p:nvPr/>
        </p:nvSpPr>
        <p:spPr>
          <a:xfrm>
            <a:off x="1241946" y="3270070"/>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1</a:t>
            </a:r>
            <a:endParaRPr lang="en-US" sz="2400" dirty="0">
              <a:latin typeface="Calibri" pitchFamily="34" charset="0"/>
              <a:cs typeface="Calibri" pitchFamily="34" charset="0"/>
            </a:endParaRPr>
          </a:p>
        </p:txBody>
      </p:sp>
      <p:sp>
        <p:nvSpPr>
          <p:cNvPr id="16" name="TextBox 15"/>
          <p:cNvSpPr txBox="1"/>
          <p:nvPr/>
        </p:nvSpPr>
        <p:spPr>
          <a:xfrm>
            <a:off x="3665082" y="3270070"/>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2</a:t>
            </a:r>
            <a:endParaRPr lang="en-US" sz="2400" dirty="0">
              <a:latin typeface="Calibri" pitchFamily="34" charset="0"/>
              <a:cs typeface="Calibri" pitchFamily="34" charset="0"/>
            </a:endParaRPr>
          </a:p>
        </p:txBody>
      </p:sp>
      <p:sp>
        <p:nvSpPr>
          <p:cNvPr id="17" name="TextBox 16"/>
          <p:cNvSpPr txBox="1"/>
          <p:nvPr/>
        </p:nvSpPr>
        <p:spPr>
          <a:xfrm>
            <a:off x="6466934" y="3231989"/>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3</a:t>
            </a:r>
            <a:endParaRPr lang="en-US" sz="2400" dirty="0">
              <a:latin typeface="Calibri" pitchFamily="34" charset="0"/>
              <a:cs typeface="Calibri" pitchFamily="34" charset="0"/>
            </a:endParaRPr>
          </a:p>
        </p:txBody>
      </p:sp>
      <p:sp>
        <p:nvSpPr>
          <p:cNvPr id="18" name="TextBox 17"/>
          <p:cNvSpPr txBox="1"/>
          <p:nvPr/>
        </p:nvSpPr>
        <p:spPr>
          <a:xfrm>
            <a:off x="9093387" y="3231989"/>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4</a:t>
            </a:r>
            <a:endParaRPr lang="en-US" sz="2400" dirty="0">
              <a:latin typeface="Calibri" pitchFamily="34" charset="0"/>
              <a:cs typeface="Calibri" pitchFamily="34" charset="0"/>
            </a:endParaRPr>
          </a:p>
        </p:txBody>
      </p:sp>
      <p:sp>
        <p:nvSpPr>
          <p:cNvPr id="19" name="TextBox 18"/>
          <p:cNvSpPr txBox="1"/>
          <p:nvPr/>
        </p:nvSpPr>
        <p:spPr>
          <a:xfrm>
            <a:off x="1234137" y="6077295"/>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5</a:t>
            </a:r>
            <a:endParaRPr lang="en-US" sz="2400" dirty="0">
              <a:latin typeface="Calibri" pitchFamily="34" charset="0"/>
              <a:cs typeface="Calibri" pitchFamily="34" charset="0"/>
            </a:endParaRPr>
          </a:p>
        </p:txBody>
      </p:sp>
      <p:sp>
        <p:nvSpPr>
          <p:cNvPr id="20" name="TextBox 19"/>
          <p:cNvSpPr txBox="1"/>
          <p:nvPr/>
        </p:nvSpPr>
        <p:spPr>
          <a:xfrm>
            <a:off x="4015109" y="6089267"/>
            <a:ext cx="179417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6</a:t>
            </a:r>
            <a:endParaRPr lang="en-US" sz="2400" dirty="0">
              <a:latin typeface="Calibri" pitchFamily="34" charset="0"/>
              <a:cs typeface="Calibri" pitchFamily="34" charset="0"/>
            </a:endParaRPr>
          </a:p>
        </p:txBody>
      </p:sp>
      <p:sp>
        <p:nvSpPr>
          <p:cNvPr id="21" name="TextBox 20"/>
          <p:cNvSpPr txBox="1"/>
          <p:nvPr/>
        </p:nvSpPr>
        <p:spPr>
          <a:xfrm>
            <a:off x="6466933" y="6101239"/>
            <a:ext cx="2018703"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7</a:t>
            </a:r>
            <a:endParaRPr lang="en-US" sz="2400" dirty="0">
              <a:latin typeface="Calibri" pitchFamily="34" charset="0"/>
              <a:cs typeface="Calibri" pitchFamily="34" charset="0"/>
            </a:endParaRPr>
          </a:p>
        </p:txBody>
      </p:sp>
      <p:sp>
        <p:nvSpPr>
          <p:cNvPr id="22" name="TextBox 21"/>
          <p:cNvSpPr txBox="1"/>
          <p:nvPr/>
        </p:nvSpPr>
        <p:spPr>
          <a:xfrm>
            <a:off x="9141154" y="6047468"/>
            <a:ext cx="1923168" cy="461665"/>
          </a:xfrm>
          <a:prstGeom prst="rect">
            <a:avLst/>
          </a:prstGeom>
          <a:noFill/>
        </p:spPr>
        <p:txBody>
          <a:bodyPr wrap="square" rtlCol="0">
            <a:spAutoFit/>
          </a:bodyPr>
          <a:lstStyle/>
          <a:p>
            <a:r>
              <a:rPr lang="en-US" sz="2400" dirty="0" smtClean="0">
                <a:latin typeface="Calibri" pitchFamily="34" charset="0"/>
                <a:cs typeface="Calibri" pitchFamily="34" charset="0"/>
              </a:rPr>
              <a:t>Treatment 8</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42467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F6B58-BEB4-7EC1-F5FE-DF097D6D6D9E}"/>
              </a:ext>
            </a:extLst>
          </p:cNvPr>
          <p:cNvSpPr>
            <a:spLocks noGrp="1"/>
          </p:cNvSpPr>
          <p:nvPr>
            <p:ph type="title"/>
          </p:nvPr>
        </p:nvSpPr>
        <p:spPr>
          <a:xfrm>
            <a:off x="549291" y="228600"/>
            <a:ext cx="9616685" cy="995084"/>
          </a:xfrm>
        </p:spPr>
        <p:txBody>
          <a:bodyPr>
            <a:normAutofit/>
          </a:bodyPr>
          <a:lstStyle/>
          <a:p>
            <a:pPr algn="ctr"/>
            <a:r>
              <a:rPr lang="en-US" u="sng" dirty="0" smtClean="0"/>
              <a:t>Content</a:t>
            </a:r>
            <a:endParaRPr lang="en-US" u="sng" dirty="0"/>
          </a:p>
        </p:txBody>
      </p:sp>
      <p:sp>
        <p:nvSpPr>
          <p:cNvPr id="3" name="Content Placeholder 2">
            <a:extLst>
              <a:ext uri="{FF2B5EF4-FFF2-40B4-BE49-F238E27FC236}">
                <a16:creationId xmlns:a16="http://schemas.microsoft.com/office/drawing/2014/main" xmlns="" id="{2A54ADEF-2197-9A5F-5429-3CD03E1AB326}"/>
              </a:ext>
            </a:extLst>
          </p:cNvPr>
          <p:cNvSpPr>
            <a:spLocks noGrp="1"/>
          </p:cNvSpPr>
          <p:nvPr>
            <p:ph idx="1"/>
          </p:nvPr>
        </p:nvSpPr>
        <p:spPr>
          <a:xfrm>
            <a:off x="797044" y="1586754"/>
            <a:ext cx="10515600" cy="4262718"/>
          </a:xfrm>
        </p:spPr>
        <p:txBody>
          <a:bodyPr>
            <a:noAutofit/>
          </a:bodyPr>
          <a:lstStyle/>
          <a:p>
            <a:pPr>
              <a:lnSpc>
                <a:spcPct val="100000"/>
              </a:lnSpc>
            </a:pPr>
            <a:r>
              <a:rPr lang="en-US" dirty="0" smtClean="0">
                <a:latin typeface="Calibri" pitchFamily="34" charset="0"/>
                <a:cs typeface="Calibri" pitchFamily="34" charset="0"/>
              </a:rPr>
              <a:t>Introduction</a:t>
            </a:r>
            <a:endParaRPr lang="en-US" dirty="0">
              <a:latin typeface="Calibri" pitchFamily="34" charset="0"/>
              <a:cs typeface="Calibri" pitchFamily="34" charset="0"/>
            </a:endParaRPr>
          </a:p>
          <a:p>
            <a:pPr>
              <a:lnSpc>
                <a:spcPct val="100000"/>
              </a:lnSpc>
            </a:pPr>
            <a:r>
              <a:rPr lang="en-US" dirty="0">
                <a:latin typeface="Calibri" pitchFamily="34" charset="0"/>
                <a:cs typeface="Calibri" pitchFamily="34" charset="0"/>
              </a:rPr>
              <a:t>Research problem</a:t>
            </a:r>
          </a:p>
          <a:p>
            <a:pPr>
              <a:lnSpc>
                <a:spcPct val="100000"/>
              </a:lnSpc>
            </a:pPr>
            <a:r>
              <a:rPr lang="en-US" dirty="0">
                <a:latin typeface="Calibri" pitchFamily="34" charset="0"/>
                <a:cs typeface="Calibri" pitchFamily="34" charset="0"/>
              </a:rPr>
              <a:t>Objective</a:t>
            </a:r>
          </a:p>
          <a:p>
            <a:pPr>
              <a:lnSpc>
                <a:spcPct val="100000"/>
              </a:lnSpc>
            </a:pPr>
            <a:r>
              <a:rPr lang="en-US" dirty="0">
                <a:latin typeface="Calibri" pitchFamily="34" charset="0"/>
                <a:cs typeface="Calibri" pitchFamily="34" charset="0"/>
              </a:rPr>
              <a:t>Methodology</a:t>
            </a:r>
          </a:p>
          <a:p>
            <a:pPr>
              <a:lnSpc>
                <a:spcPct val="100000"/>
              </a:lnSpc>
            </a:pPr>
            <a:r>
              <a:rPr lang="en-US" dirty="0">
                <a:latin typeface="Calibri" pitchFamily="34" charset="0"/>
                <a:cs typeface="Calibri" pitchFamily="34" charset="0"/>
              </a:rPr>
              <a:t>Results and Discussion</a:t>
            </a:r>
          </a:p>
          <a:p>
            <a:pPr>
              <a:lnSpc>
                <a:spcPct val="100000"/>
              </a:lnSpc>
            </a:pPr>
            <a:r>
              <a:rPr lang="en-US" dirty="0" smtClean="0">
                <a:latin typeface="Calibri" pitchFamily="34" charset="0"/>
                <a:cs typeface="Calibri" pitchFamily="34" charset="0"/>
              </a:rPr>
              <a:t>Conclusions</a:t>
            </a:r>
            <a:endParaRPr lang="en-US" dirty="0">
              <a:latin typeface="Calibri" pitchFamily="34" charset="0"/>
              <a:cs typeface="Calibri" pitchFamily="34" charset="0"/>
            </a:endParaRPr>
          </a:p>
          <a:p>
            <a:pPr>
              <a:lnSpc>
                <a:spcPct val="100000"/>
              </a:lnSpc>
            </a:pPr>
            <a:r>
              <a:rPr lang="en-US" dirty="0" smtClean="0">
                <a:latin typeface="Calibri" pitchFamily="34" charset="0"/>
                <a:cs typeface="Calibri" pitchFamily="34" charset="0"/>
              </a:rPr>
              <a:t>References</a:t>
            </a:r>
            <a:endParaRPr lang="en-US" dirty="0">
              <a:latin typeface="Calibri" pitchFamily="34" charset="0"/>
              <a:cs typeface="Calibri" pitchFamily="34" charset="0"/>
            </a:endParaRPr>
          </a:p>
          <a:p>
            <a:pPr marL="0" indent="0">
              <a:lnSpc>
                <a:spcPct val="150000"/>
              </a:lnSpc>
              <a:buNone/>
            </a:pPr>
            <a:endParaRPr lang="en-US" sz="1800" dirty="0">
              <a:latin typeface="Calibri" pitchFamily="34" charset="0"/>
              <a:cs typeface="Calibri" pitchFamily="34" charset="0"/>
            </a:endParaRPr>
          </a:p>
          <a:p>
            <a:pPr marL="0" marR="0" indent="0">
              <a:lnSpc>
                <a:spcPct val="150000"/>
              </a:lnSpc>
              <a:spcBef>
                <a:spcPts val="0"/>
              </a:spcBef>
              <a:spcAft>
                <a:spcPts val="800"/>
              </a:spcAft>
              <a:buNone/>
            </a:pPr>
            <a:endParaRPr lang="en-US" sz="1200" dirty="0">
              <a:ea typeface="Calibri" panose="020F0502020204030204" pitchFamily="34" charset="0"/>
              <a:cs typeface="Iskoola Pota" panose="02010503010101010104" pitchFamily="2" charset="0"/>
            </a:endParaRPr>
          </a:p>
        </p:txBody>
      </p:sp>
      <p:sp>
        <p:nvSpPr>
          <p:cNvPr id="4" name="Slide Number Placeholder 3">
            <a:extLst>
              <a:ext uri="{FF2B5EF4-FFF2-40B4-BE49-F238E27FC236}">
                <a16:creationId xmlns:a16="http://schemas.microsoft.com/office/drawing/2014/main" xmlns=""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p:txBody>
          <a:bodyPr>
            <a:normAutofit/>
          </a:bodyPr>
          <a:lstStyle/>
          <a:p>
            <a:pPr algn="ctr"/>
            <a:r>
              <a:rPr lang="en-US" u="sng" dirty="0" smtClean="0"/>
              <a:t>Conclusion </a:t>
            </a:r>
            <a:r>
              <a:rPr lang="en-US" u="sng" dirty="0">
                <a:ea typeface="Calibri" panose="020F0502020204030204" pitchFamily="34" charset="0"/>
                <a:cs typeface="Iskoola Pota" panose="02010503010101010104" pitchFamily="2" charset="0"/>
              </a:rPr>
              <a:t>and Recommendations</a:t>
            </a:r>
            <a:r>
              <a:rPr lang="en-US" u="sng" dirty="0" smtClean="0"/>
              <a:t> </a:t>
            </a:r>
            <a:endParaRPr lang="en-US" u="sng" dirty="0"/>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p:txBody>
          <a:bodyPr/>
          <a:lstStyle/>
          <a:p>
            <a:pPr marL="0" indent="0">
              <a:buNone/>
            </a:pPr>
            <a:r>
              <a:rPr lang="en-US" dirty="0"/>
              <a:t>Moringa leaf extract </a:t>
            </a:r>
            <a:r>
              <a:rPr lang="en-US" dirty="0" smtClean="0"/>
              <a:t>is better than rooting hormone to increase root </a:t>
            </a:r>
            <a:r>
              <a:rPr lang="en-US" dirty="0"/>
              <a:t>characteristics such as root length, number of roots and dry weight of roots </a:t>
            </a:r>
            <a:r>
              <a:rPr lang="en-US" dirty="0" smtClean="0"/>
              <a:t>of </a:t>
            </a:r>
            <a:r>
              <a:rPr lang="en-US" i="1" dirty="0"/>
              <a:t>Salvia</a:t>
            </a:r>
            <a:r>
              <a:rPr lang="en-US" dirty="0"/>
              <a:t>, </a:t>
            </a:r>
            <a:r>
              <a:rPr lang="en-US" i="1" dirty="0" err="1"/>
              <a:t>Henckelia</a:t>
            </a:r>
            <a:r>
              <a:rPr lang="en-US" dirty="0"/>
              <a:t> and </a:t>
            </a:r>
            <a:r>
              <a:rPr lang="en-US" i="1" dirty="0" smtClean="0"/>
              <a:t>Impatiens</a:t>
            </a:r>
            <a:r>
              <a:rPr lang="en-US" dirty="0" smtClean="0"/>
              <a:t> cuttings. Both </a:t>
            </a:r>
            <a:r>
              <a:rPr lang="en-US" dirty="0"/>
              <a:t>Moringa </a:t>
            </a:r>
            <a:r>
              <a:rPr lang="en-US" dirty="0" smtClean="0"/>
              <a:t>leaf </a:t>
            </a:r>
            <a:r>
              <a:rPr lang="en-US" dirty="0"/>
              <a:t>and garlic clove </a:t>
            </a:r>
            <a:r>
              <a:rPr lang="en-US" dirty="0" smtClean="0"/>
              <a:t>extracts are better than rooting hormone to increase shoot </a:t>
            </a:r>
            <a:r>
              <a:rPr lang="en-US" dirty="0"/>
              <a:t>characteristics such as length of the shoot of </a:t>
            </a:r>
            <a:r>
              <a:rPr lang="en-US" i="1" dirty="0"/>
              <a:t>Salvia</a:t>
            </a:r>
            <a:r>
              <a:rPr lang="en-US" dirty="0"/>
              <a:t>, </a:t>
            </a:r>
            <a:r>
              <a:rPr lang="en-US" i="1" dirty="0" err="1"/>
              <a:t>Henckelia</a:t>
            </a:r>
            <a:r>
              <a:rPr lang="en-US" dirty="0"/>
              <a:t> and </a:t>
            </a:r>
            <a:r>
              <a:rPr lang="en-US" i="1" dirty="0"/>
              <a:t>Impatiens</a:t>
            </a:r>
            <a:r>
              <a:rPr lang="en-US" dirty="0"/>
              <a:t> </a:t>
            </a:r>
            <a:r>
              <a:rPr lang="en-US" dirty="0" smtClean="0"/>
              <a:t>cuttings</a:t>
            </a:r>
            <a:r>
              <a:rPr lang="en-US" dirty="0"/>
              <a:t>. So the present study revealed that Moringa leaf extract (MLE) and garlic clove extract (GCE) can substitute commercially available rooting hormone in propagation of </a:t>
            </a:r>
            <a:r>
              <a:rPr lang="en-US" i="1" dirty="0"/>
              <a:t>Salvia</a:t>
            </a:r>
            <a:r>
              <a:rPr lang="en-US" dirty="0"/>
              <a:t>, </a:t>
            </a:r>
            <a:r>
              <a:rPr lang="en-US" i="1" dirty="0" err="1"/>
              <a:t>Henckelia</a:t>
            </a:r>
            <a:r>
              <a:rPr lang="en-US" dirty="0"/>
              <a:t> and </a:t>
            </a:r>
            <a:r>
              <a:rPr lang="en-US" i="1" dirty="0"/>
              <a:t>Impatiens</a:t>
            </a:r>
            <a:r>
              <a:rPr lang="en-US" dirty="0"/>
              <a:t> stem cuttings.</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20</a:t>
            </a:fld>
            <a:endParaRPr lang="en-US"/>
          </a:p>
        </p:txBody>
      </p:sp>
    </p:spTree>
    <p:extLst>
      <p:ext uri="{BB962C8B-B14F-4D97-AF65-F5344CB8AC3E}">
        <p14:creationId xmlns:p14="http://schemas.microsoft.com/office/powerpoint/2010/main" val="4003356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770965" y="0"/>
            <a:ext cx="10515600" cy="872005"/>
          </a:xfrm>
        </p:spPr>
        <p:txBody>
          <a:bodyPr>
            <a:normAutofit/>
          </a:bodyPr>
          <a:lstStyle/>
          <a:p>
            <a:pPr algn="ctr"/>
            <a:r>
              <a:rPr lang="en-US" u="sng" dirty="0"/>
              <a:t>References</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878540" y="1183342"/>
            <a:ext cx="10753165" cy="5257799"/>
          </a:xfrm>
        </p:spPr>
        <p:txBody>
          <a:bodyPr>
            <a:normAutofit fontScale="92500" lnSpcReduction="20000"/>
          </a:bodyPr>
          <a:lstStyle/>
          <a:p>
            <a:r>
              <a:rPr lang="en-US" sz="3000" dirty="0">
                <a:latin typeface="Calibri" pitchFamily="34" charset="0"/>
                <a:cs typeface="Calibri" pitchFamily="34" charset="0"/>
              </a:rPr>
              <a:t>Abdel-</a:t>
            </a:r>
            <a:r>
              <a:rPr lang="en-US" sz="3000" dirty="0" err="1">
                <a:latin typeface="Calibri" pitchFamily="34" charset="0"/>
                <a:cs typeface="Calibri" pitchFamily="34" charset="0"/>
              </a:rPr>
              <a:t>Rahman</a:t>
            </a:r>
            <a:r>
              <a:rPr lang="en-US" sz="3000" dirty="0">
                <a:latin typeface="Calibri" pitchFamily="34" charset="0"/>
                <a:cs typeface="Calibri" pitchFamily="34" charset="0"/>
              </a:rPr>
              <a:t>, S., Abdul-</a:t>
            </a:r>
            <a:r>
              <a:rPr lang="en-US" sz="3000" dirty="0" err="1">
                <a:latin typeface="Calibri" pitchFamily="34" charset="0"/>
                <a:cs typeface="Calibri" pitchFamily="34" charset="0"/>
              </a:rPr>
              <a:t>Hafeez</a:t>
            </a:r>
            <a:r>
              <a:rPr lang="en-US" sz="3000" dirty="0">
                <a:latin typeface="Calibri" pitchFamily="34" charset="0"/>
                <a:cs typeface="Calibri" pitchFamily="34" charset="0"/>
              </a:rPr>
              <a:t>, E. and </a:t>
            </a:r>
            <a:r>
              <a:rPr lang="en-US" sz="3000" dirty="0" err="1">
                <a:latin typeface="Calibri" pitchFamily="34" charset="0"/>
                <a:cs typeface="Calibri" pitchFamily="34" charset="0"/>
              </a:rPr>
              <a:t>Saleh</a:t>
            </a:r>
            <a:r>
              <a:rPr lang="en-US" sz="3000" dirty="0">
                <a:latin typeface="Calibri" pitchFamily="34" charset="0"/>
                <a:cs typeface="Calibri" pitchFamily="34" charset="0"/>
              </a:rPr>
              <a:t>, A. (2020) ‘Improving Rooting and Growth of </a:t>
            </a:r>
            <a:r>
              <a:rPr lang="en-US" sz="3000" dirty="0" err="1">
                <a:latin typeface="Calibri" pitchFamily="34" charset="0"/>
                <a:cs typeface="Calibri" pitchFamily="34" charset="0"/>
              </a:rPr>
              <a:t>Conocarpus</a:t>
            </a:r>
            <a:r>
              <a:rPr lang="en-US" sz="3000" dirty="0">
                <a:latin typeface="Calibri" pitchFamily="34" charset="0"/>
                <a:cs typeface="Calibri" pitchFamily="34" charset="0"/>
              </a:rPr>
              <a:t> Erectus Stem Cuttings Using Indole-3-Butyric Acid (</a:t>
            </a:r>
            <a:r>
              <a:rPr lang="en-US" sz="3000" dirty="0" err="1">
                <a:latin typeface="Calibri" pitchFamily="34" charset="0"/>
                <a:cs typeface="Calibri" pitchFamily="34" charset="0"/>
              </a:rPr>
              <a:t>Iba</a:t>
            </a:r>
            <a:r>
              <a:rPr lang="en-US" sz="3000" dirty="0">
                <a:latin typeface="Calibri" pitchFamily="34" charset="0"/>
                <a:cs typeface="Calibri" pitchFamily="34" charset="0"/>
              </a:rPr>
              <a:t>) and Some </a:t>
            </a:r>
            <a:r>
              <a:rPr lang="en-US" sz="3000" dirty="0" err="1">
                <a:latin typeface="Calibri" pitchFamily="34" charset="0"/>
                <a:cs typeface="Calibri" pitchFamily="34" charset="0"/>
              </a:rPr>
              <a:t>Biostimulants</a:t>
            </a:r>
            <a:r>
              <a:rPr lang="en-US" sz="3000" dirty="0">
                <a:latin typeface="Calibri" pitchFamily="34" charset="0"/>
                <a:cs typeface="Calibri" pitchFamily="34" charset="0"/>
              </a:rPr>
              <a:t>’, Scientific Journal of Flowers and Ornamental Plants, 7(2), pp. 109–129. Available at: https://doi.org/10.21608/sjfop.2020.96213. </a:t>
            </a:r>
          </a:p>
          <a:p>
            <a:endParaRPr lang="en-US" sz="1100" dirty="0">
              <a:latin typeface="Calibri" pitchFamily="34" charset="0"/>
              <a:cs typeface="Calibri" pitchFamily="34" charset="0"/>
            </a:endParaRPr>
          </a:p>
          <a:p>
            <a:r>
              <a:rPr lang="en-US" sz="3000" dirty="0" err="1">
                <a:latin typeface="Calibri" pitchFamily="34" charset="0"/>
                <a:cs typeface="Calibri" pitchFamily="34" charset="0"/>
              </a:rPr>
              <a:t>Eid</a:t>
            </a:r>
            <a:r>
              <a:rPr lang="en-US" sz="3000" dirty="0">
                <a:latin typeface="Calibri" pitchFamily="34" charset="0"/>
                <a:cs typeface="Calibri" pitchFamily="34" charset="0"/>
              </a:rPr>
              <a:t>, A.-A., </a:t>
            </a:r>
            <a:r>
              <a:rPr lang="en-US" sz="3000" dirty="0" err="1">
                <a:latin typeface="Calibri" pitchFamily="34" charset="0"/>
                <a:cs typeface="Calibri" pitchFamily="34" charset="0"/>
              </a:rPr>
              <a:t>Nomier</a:t>
            </a:r>
            <a:r>
              <a:rPr lang="en-US" sz="3000" dirty="0">
                <a:latin typeface="Calibri" pitchFamily="34" charset="0"/>
                <a:cs typeface="Calibri" pitchFamily="34" charset="0"/>
              </a:rPr>
              <a:t>, S., Ibrahim, M., &amp; Gad, M. (2018). Effect of Some Natural Extracts, </a:t>
            </a:r>
            <a:r>
              <a:rPr lang="en-US" sz="3000" dirty="0" err="1">
                <a:latin typeface="Calibri" pitchFamily="34" charset="0"/>
                <a:cs typeface="Calibri" pitchFamily="34" charset="0"/>
              </a:rPr>
              <a:t>Indolbutiric</a:t>
            </a:r>
            <a:r>
              <a:rPr lang="en-US" sz="3000" dirty="0">
                <a:latin typeface="Calibri" pitchFamily="34" charset="0"/>
                <a:cs typeface="Calibri" pitchFamily="34" charset="0"/>
              </a:rPr>
              <a:t> Acid and Naphthalene Acetic Acid on Rooting of </a:t>
            </a:r>
            <a:r>
              <a:rPr lang="en-US" sz="3000" dirty="0" err="1">
                <a:latin typeface="Calibri" pitchFamily="34" charset="0"/>
                <a:cs typeface="Calibri" pitchFamily="34" charset="0"/>
              </a:rPr>
              <a:t>Picual</a:t>
            </a:r>
            <a:r>
              <a:rPr lang="en-US" sz="3000" dirty="0">
                <a:latin typeface="Calibri" pitchFamily="34" charset="0"/>
                <a:cs typeface="Calibri" pitchFamily="34" charset="0"/>
              </a:rPr>
              <a:t> Olive Cuttings. </a:t>
            </a:r>
            <a:r>
              <a:rPr lang="en-US" sz="3000" i="1" dirty="0" err="1">
                <a:latin typeface="Calibri" pitchFamily="34" charset="0"/>
                <a:cs typeface="Calibri" pitchFamily="34" charset="0"/>
              </a:rPr>
              <a:t>Zagazig</a:t>
            </a:r>
            <a:r>
              <a:rPr lang="en-US" sz="3000" i="1" dirty="0">
                <a:latin typeface="Calibri" pitchFamily="34" charset="0"/>
                <a:cs typeface="Calibri" pitchFamily="34" charset="0"/>
              </a:rPr>
              <a:t> Journal of Agricultural Research</a:t>
            </a:r>
            <a:r>
              <a:rPr lang="en-US" sz="3000" dirty="0">
                <a:latin typeface="Calibri" pitchFamily="34" charset="0"/>
                <a:cs typeface="Calibri" pitchFamily="34" charset="0"/>
              </a:rPr>
              <a:t>, </a:t>
            </a:r>
            <a:r>
              <a:rPr lang="en-US" sz="3000" i="1" dirty="0">
                <a:latin typeface="Calibri" pitchFamily="34" charset="0"/>
                <a:cs typeface="Calibri" pitchFamily="34" charset="0"/>
              </a:rPr>
              <a:t>45</a:t>
            </a:r>
            <a:r>
              <a:rPr lang="en-US" sz="3000" dirty="0">
                <a:latin typeface="Calibri" pitchFamily="34" charset="0"/>
                <a:cs typeface="Calibri" pitchFamily="34" charset="0"/>
              </a:rPr>
              <a:t>(1), 119–136. </a:t>
            </a:r>
          </a:p>
          <a:p>
            <a:pPr marL="45720" indent="0">
              <a:buNone/>
            </a:pPr>
            <a:endParaRPr lang="en-US" sz="1100" dirty="0">
              <a:latin typeface="Calibri" pitchFamily="34" charset="0"/>
              <a:cs typeface="Calibri" pitchFamily="34" charset="0"/>
            </a:endParaRPr>
          </a:p>
          <a:p>
            <a:r>
              <a:rPr lang="en-US" sz="3000" dirty="0">
                <a:latin typeface="Calibri" pitchFamily="34" charset="0"/>
                <a:cs typeface="Calibri" pitchFamily="34" charset="0"/>
              </a:rPr>
              <a:t>Hayat, S., Ahmad, H., Ali, M., Hayat, K., Khan, M. A., &amp; Cheng, Z. (2018). Aqueous garlic extract as a plant </a:t>
            </a:r>
            <a:r>
              <a:rPr lang="en-US" sz="3000" dirty="0" err="1">
                <a:latin typeface="Calibri" pitchFamily="34" charset="0"/>
                <a:cs typeface="Calibri" pitchFamily="34" charset="0"/>
              </a:rPr>
              <a:t>biostimulant</a:t>
            </a:r>
            <a:r>
              <a:rPr lang="en-US" sz="3000" dirty="0">
                <a:latin typeface="Calibri" pitchFamily="34" charset="0"/>
                <a:cs typeface="Calibri" pitchFamily="34" charset="0"/>
              </a:rPr>
              <a:t> enhances physiology, improves crop quality and metabolite abundance, and primes the defense responses of receiver plants. </a:t>
            </a:r>
            <a:r>
              <a:rPr lang="en-US" sz="3000" i="1" dirty="0">
                <a:latin typeface="Calibri" pitchFamily="34" charset="0"/>
                <a:cs typeface="Calibri" pitchFamily="34" charset="0"/>
              </a:rPr>
              <a:t>Applied Sciences (Switzerland)</a:t>
            </a:r>
            <a:r>
              <a:rPr lang="en-US" sz="3000" dirty="0">
                <a:latin typeface="Calibri" pitchFamily="34" charset="0"/>
                <a:cs typeface="Calibri" pitchFamily="34" charset="0"/>
              </a:rPr>
              <a:t>, </a:t>
            </a:r>
            <a:r>
              <a:rPr lang="en-US" sz="3000" i="1" dirty="0">
                <a:latin typeface="Calibri" pitchFamily="34" charset="0"/>
                <a:cs typeface="Calibri" pitchFamily="34" charset="0"/>
              </a:rPr>
              <a:t>8</a:t>
            </a:r>
            <a:r>
              <a:rPr lang="en-US" sz="3000" dirty="0">
                <a:latin typeface="Calibri" pitchFamily="34" charset="0"/>
                <a:cs typeface="Calibri" pitchFamily="34" charset="0"/>
              </a:rPr>
              <a:t>(9).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21</a:t>
            </a:fld>
            <a:endParaRPr lang="en-US"/>
          </a:p>
        </p:txBody>
      </p:sp>
    </p:spTree>
    <p:extLst>
      <p:ext uri="{BB962C8B-B14F-4D97-AF65-F5344CB8AC3E}">
        <p14:creationId xmlns:p14="http://schemas.microsoft.com/office/powerpoint/2010/main" val="3150070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647" y="1196788"/>
            <a:ext cx="10515600" cy="4961965"/>
          </a:xfrm>
        </p:spPr>
        <p:txBody>
          <a:bodyPr/>
          <a:lstStyle/>
          <a:p>
            <a:r>
              <a:rPr lang="en-US" dirty="0">
                <a:latin typeface="Calibri" pitchFamily="34" charset="0"/>
                <a:cs typeface="Calibri" pitchFamily="34" charset="0"/>
              </a:rPr>
              <a:t>Emmanuel, I.B. (2016) ‘</a:t>
            </a:r>
            <a:r>
              <a:rPr lang="en-US" dirty="0" err="1">
                <a:latin typeface="Calibri" pitchFamily="34" charset="0"/>
                <a:cs typeface="Calibri" pitchFamily="34" charset="0"/>
              </a:rPr>
              <a:t>Scientia</a:t>
            </a:r>
            <a:r>
              <a:rPr lang="en-US" dirty="0">
                <a:latin typeface="Calibri" pitchFamily="34" charset="0"/>
                <a:cs typeface="Calibri" pitchFamily="34" charset="0"/>
              </a:rPr>
              <a:t> </a:t>
            </a:r>
            <a:r>
              <a:rPr lang="en-US" dirty="0" err="1">
                <a:latin typeface="Calibri" pitchFamily="34" charset="0"/>
                <a:cs typeface="Calibri" pitchFamily="34" charset="0"/>
              </a:rPr>
              <a:t>Agriculturae</a:t>
            </a:r>
            <a:r>
              <a:rPr lang="en-US" dirty="0">
                <a:latin typeface="Calibri" pitchFamily="34" charset="0"/>
                <a:cs typeface="Calibri" pitchFamily="34" charset="0"/>
              </a:rPr>
              <a:t> Food demand forecast for Food demand forecast for Nigeria ( 2016-2028 )’, </a:t>
            </a:r>
            <a:r>
              <a:rPr lang="en-US" i="1" dirty="0" err="1">
                <a:latin typeface="Calibri" pitchFamily="34" charset="0"/>
                <a:cs typeface="Calibri" pitchFamily="34" charset="0"/>
              </a:rPr>
              <a:t>Scientia</a:t>
            </a:r>
            <a:r>
              <a:rPr lang="en-US" i="1" dirty="0">
                <a:latin typeface="Calibri" pitchFamily="34" charset="0"/>
                <a:cs typeface="Calibri" pitchFamily="34" charset="0"/>
              </a:rPr>
              <a:t> </a:t>
            </a:r>
            <a:r>
              <a:rPr lang="en-US" i="1" dirty="0" err="1">
                <a:latin typeface="Calibri" pitchFamily="34" charset="0"/>
                <a:cs typeface="Calibri" pitchFamily="34" charset="0"/>
              </a:rPr>
              <a:t>Agriculturae</a:t>
            </a:r>
            <a:r>
              <a:rPr lang="en-US" dirty="0">
                <a:latin typeface="Calibri" pitchFamily="34" charset="0"/>
                <a:cs typeface="Calibri" pitchFamily="34" charset="0"/>
              </a:rPr>
              <a:t>, 13(1), pp. 10–13.</a:t>
            </a:r>
          </a:p>
          <a:p>
            <a:pPr marL="45720" indent="0">
              <a:buNone/>
            </a:pPr>
            <a:endParaRPr lang="en-US" dirty="0">
              <a:latin typeface="Calibri" pitchFamily="34" charset="0"/>
              <a:cs typeface="Calibri" pitchFamily="34" charset="0"/>
            </a:endParaRPr>
          </a:p>
          <a:p>
            <a:r>
              <a:rPr lang="en-US" dirty="0" err="1">
                <a:latin typeface="Calibri" pitchFamily="34" charset="0"/>
                <a:cs typeface="Calibri" pitchFamily="34" charset="0"/>
              </a:rPr>
              <a:t>Rubasinghe</a:t>
            </a:r>
            <a:r>
              <a:rPr lang="en-US" dirty="0">
                <a:latin typeface="Calibri" pitchFamily="34" charset="0"/>
                <a:cs typeface="Calibri" pitchFamily="34" charset="0"/>
              </a:rPr>
              <a:t>, M., </a:t>
            </a:r>
            <a:r>
              <a:rPr lang="en-US" dirty="0" err="1">
                <a:latin typeface="Calibri" pitchFamily="34" charset="0"/>
                <a:cs typeface="Calibri" pitchFamily="34" charset="0"/>
              </a:rPr>
              <a:t>Amarasinghe</a:t>
            </a:r>
            <a:r>
              <a:rPr lang="en-US" dirty="0">
                <a:latin typeface="Calibri" pitchFamily="34" charset="0"/>
                <a:cs typeface="Calibri" pitchFamily="34" charset="0"/>
              </a:rPr>
              <a:t>, K., &amp; </a:t>
            </a:r>
            <a:r>
              <a:rPr lang="en-US" dirty="0" err="1">
                <a:latin typeface="Calibri" pitchFamily="34" charset="0"/>
                <a:cs typeface="Calibri" pitchFamily="34" charset="0"/>
              </a:rPr>
              <a:t>Krishnarajha</a:t>
            </a:r>
            <a:r>
              <a:rPr lang="en-US" dirty="0">
                <a:latin typeface="Calibri" pitchFamily="34" charset="0"/>
                <a:cs typeface="Calibri" pitchFamily="34" charset="0"/>
              </a:rPr>
              <a:t>, S. (2009). Effect of Rooting Media, </a:t>
            </a:r>
            <a:r>
              <a:rPr lang="en-US" dirty="0" err="1">
                <a:latin typeface="Calibri" pitchFamily="34" charset="0"/>
                <a:cs typeface="Calibri" pitchFamily="34" charset="0"/>
              </a:rPr>
              <a:t>Nephtheline</a:t>
            </a:r>
            <a:r>
              <a:rPr lang="en-US" dirty="0">
                <a:latin typeface="Calibri" pitchFamily="34" charset="0"/>
                <a:cs typeface="Calibri" pitchFamily="34" charset="0"/>
              </a:rPr>
              <a:t> Acetic Acid and </a:t>
            </a:r>
            <a:r>
              <a:rPr lang="en-US" dirty="0" err="1">
                <a:latin typeface="Calibri" pitchFamily="34" charset="0"/>
                <a:cs typeface="Calibri" pitchFamily="34" charset="0"/>
              </a:rPr>
              <a:t>Gibberelic</a:t>
            </a:r>
            <a:r>
              <a:rPr lang="en-US" dirty="0">
                <a:latin typeface="Calibri" pitchFamily="34" charset="0"/>
                <a:cs typeface="Calibri" pitchFamily="34" charset="0"/>
              </a:rPr>
              <a:t> Acid (GA</a:t>
            </a:r>
            <a:r>
              <a:rPr lang="en-US" baseline="-25000" dirty="0">
                <a:latin typeface="Calibri" pitchFamily="34" charset="0"/>
                <a:cs typeface="Calibri" pitchFamily="34" charset="0"/>
              </a:rPr>
              <a:t>3</a:t>
            </a:r>
            <a:r>
              <a:rPr lang="en-US" dirty="0">
                <a:latin typeface="Calibri" pitchFamily="34" charset="0"/>
                <a:cs typeface="Calibri" pitchFamily="34" charset="0"/>
              </a:rPr>
              <a:t>) on Growth Performances of </a:t>
            </a:r>
            <a:r>
              <a:rPr lang="en-US" i="1" dirty="0" err="1">
                <a:latin typeface="Calibri" pitchFamily="34" charset="0"/>
                <a:cs typeface="Calibri" pitchFamily="34" charset="0"/>
              </a:rPr>
              <a:t>Chirita</a:t>
            </a:r>
            <a:r>
              <a:rPr lang="en-US" i="1" dirty="0">
                <a:latin typeface="Calibri" pitchFamily="34" charset="0"/>
                <a:cs typeface="Calibri" pitchFamily="34" charset="0"/>
              </a:rPr>
              <a:t> </a:t>
            </a:r>
            <a:r>
              <a:rPr lang="en-US" i="1" dirty="0" err="1">
                <a:latin typeface="Calibri" pitchFamily="34" charset="0"/>
                <a:cs typeface="Calibri" pitchFamily="34" charset="0"/>
              </a:rPr>
              <a:t>moonii</a:t>
            </a:r>
            <a:r>
              <a:rPr lang="en-US" dirty="0">
                <a:latin typeface="Calibri" pitchFamily="34" charset="0"/>
                <a:cs typeface="Calibri" pitchFamily="34" charset="0"/>
              </a:rPr>
              <a:t>. </a:t>
            </a:r>
            <a:r>
              <a:rPr lang="en-US" i="1" dirty="0">
                <a:latin typeface="Calibri" pitchFamily="34" charset="0"/>
                <a:cs typeface="Calibri" pitchFamily="34" charset="0"/>
              </a:rPr>
              <a:t>Ceylon Journal of Science (Biological Sciences)</a:t>
            </a:r>
            <a:r>
              <a:rPr lang="en-US" dirty="0">
                <a:latin typeface="Calibri" pitchFamily="34" charset="0"/>
                <a:cs typeface="Calibri" pitchFamily="34" charset="0"/>
              </a:rPr>
              <a:t>, </a:t>
            </a:r>
            <a:r>
              <a:rPr lang="en-US" i="1" dirty="0">
                <a:latin typeface="Calibri" pitchFamily="34" charset="0"/>
                <a:cs typeface="Calibri" pitchFamily="34" charset="0"/>
              </a:rPr>
              <a:t>38</a:t>
            </a:r>
            <a:r>
              <a:rPr lang="en-US" dirty="0">
                <a:latin typeface="Calibri" pitchFamily="34" charset="0"/>
                <a:cs typeface="Calibri" pitchFamily="34" charset="0"/>
              </a:rPr>
              <a:t>(1), 17.</a:t>
            </a:r>
          </a:p>
          <a:p>
            <a:pPr marL="45720" indent="0">
              <a:buNone/>
            </a:pPr>
            <a:endParaRPr lang="en-US" dirty="0">
              <a:latin typeface="Calibri" pitchFamily="34" charset="0"/>
              <a:cs typeface="Calibri" pitchFamily="34" charset="0"/>
            </a:endParaRPr>
          </a:p>
          <a:p>
            <a:r>
              <a:rPr lang="en-US" dirty="0">
                <a:latin typeface="Calibri" pitchFamily="34" charset="0"/>
                <a:cs typeface="Calibri" pitchFamily="34" charset="0"/>
              </a:rPr>
              <a:t>Lanka, S. (2016). </a:t>
            </a:r>
            <a:r>
              <a:rPr lang="en-US" i="1" dirty="0">
                <a:latin typeface="Calibri" pitchFamily="34" charset="0"/>
                <a:cs typeface="Calibri" pitchFamily="34" charset="0"/>
              </a:rPr>
              <a:t>Synthetic Seed Production in</a:t>
            </a:r>
            <a:r>
              <a:rPr lang="en-US" dirty="0">
                <a:latin typeface="Calibri" pitchFamily="34" charset="0"/>
                <a:cs typeface="Calibri" pitchFamily="34" charset="0"/>
              </a:rPr>
              <a:t>. 1–7.</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22</a:t>
            </a:fld>
            <a:endParaRPr lang="en-US"/>
          </a:p>
        </p:txBody>
      </p:sp>
    </p:spTree>
    <p:extLst>
      <p:ext uri="{BB962C8B-B14F-4D97-AF65-F5344CB8AC3E}">
        <p14:creationId xmlns:p14="http://schemas.microsoft.com/office/powerpoint/2010/main" val="264077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DF9E5-0E49-850E-F5C9-8747106A61A6}"/>
              </a:ext>
            </a:extLst>
          </p:cNvPr>
          <p:cNvSpPr>
            <a:spLocks noGrp="1"/>
          </p:cNvSpPr>
          <p:nvPr>
            <p:ph type="title"/>
          </p:nvPr>
        </p:nvSpPr>
        <p:spPr>
          <a:xfrm>
            <a:off x="838200" y="1949824"/>
            <a:ext cx="10515600" cy="2124636"/>
          </a:xfrm>
        </p:spPr>
        <p:txBody>
          <a:bodyPr>
            <a:noAutofit/>
          </a:bodyPr>
          <a:lstStyle/>
          <a:p>
            <a:pPr algn="ctr"/>
            <a:r>
              <a:rPr lang="en-US" sz="5400" b="1" dirty="0"/>
              <a:t>Thank you</a:t>
            </a:r>
            <a:r>
              <a:rPr lang="en-US" sz="5400" b="1" dirty="0" smtClean="0"/>
              <a:t>…</a:t>
            </a:r>
            <a:endParaRPr lang="en-US" sz="5400" b="1" dirty="0"/>
          </a:p>
        </p:txBody>
      </p:sp>
      <p:sp>
        <p:nvSpPr>
          <p:cNvPr id="3" name="Slide Number Placeholder 2">
            <a:extLst>
              <a:ext uri="{FF2B5EF4-FFF2-40B4-BE49-F238E27FC236}">
                <a16:creationId xmlns:a16="http://schemas.microsoft.com/office/drawing/2014/main" xmlns="" id="{EECBED9C-61C2-F5E2-374E-E4D467FF994A}"/>
              </a:ext>
            </a:extLst>
          </p:cNvPr>
          <p:cNvSpPr>
            <a:spLocks noGrp="1"/>
          </p:cNvSpPr>
          <p:nvPr>
            <p:ph type="sldNum" sz="quarter" idx="12"/>
          </p:nvPr>
        </p:nvSpPr>
        <p:spPr/>
        <p:txBody>
          <a:bodyPr/>
          <a:lstStyle/>
          <a:p>
            <a:fld id="{48FC179B-E1DC-44DF-B0E4-66A8D350C2BE}" type="slidenum">
              <a:rPr lang="en-US" smtClean="0"/>
              <a:t>23</a:t>
            </a:fld>
            <a:endParaRPr lang="en-US"/>
          </a:p>
        </p:txBody>
      </p:sp>
    </p:spTree>
    <p:extLst>
      <p:ext uri="{BB962C8B-B14F-4D97-AF65-F5344CB8AC3E}">
        <p14:creationId xmlns:p14="http://schemas.microsoft.com/office/powerpoint/2010/main" val="2792074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1506071" y="365126"/>
            <a:ext cx="8740588" cy="912346"/>
          </a:xfrm>
        </p:spPr>
        <p:txBody>
          <a:bodyPr>
            <a:normAutofit/>
          </a:bodyPr>
          <a:lstStyle/>
          <a:p>
            <a:pPr algn="ctr"/>
            <a:r>
              <a:rPr lang="en-US" u="sng" dirty="0"/>
              <a:t>Introduction</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744070" y="1301190"/>
            <a:ext cx="10515600" cy="4709646"/>
          </a:xfrm>
        </p:spPr>
        <p:txBody>
          <a:bodyPr>
            <a:normAutofit fontScale="92500" lnSpcReduction="20000"/>
          </a:bodyPr>
          <a:lstStyle/>
          <a:p>
            <a:pPr marL="0" indent="0">
              <a:buNone/>
            </a:pPr>
            <a:endParaRPr lang="en-US" dirty="0"/>
          </a:p>
          <a:p>
            <a:pPr>
              <a:lnSpc>
                <a:spcPct val="160000"/>
              </a:lnSpc>
            </a:pPr>
            <a:r>
              <a:rPr lang="en-US" sz="3000" dirty="0">
                <a:latin typeface="Calibri" pitchFamily="34" charset="0"/>
                <a:cs typeface="Calibri" pitchFamily="34" charset="0"/>
              </a:rPr>
              <a:t>Vegetative propagation is important in horticulture for rapid multiplication of true to type plants.</a:t>
            </a:r>
          </a:p>
          <a:p>
            <a:pPr marL="0" indent="0">
              <a:lnSpc>
                <a:spcPct val="100000"/>
              </a:lnSpc>
              <a:buNone/>
            </a:pPr>
            <a:endParaRPr lang="en-US" sz="2200" dirty="0">
              <a:latin typeface="Calibri" pitchFamily="34" charset="0"/>
              <a:cs typeface="Calibri" pitchFamily="34" charset="0"/>
            </a:endParaRPr>
          </a:p>
          <a:p>
            <a:pPr>
              <a:lnSpc>
                <a:spcPct val="150000"/>
              </a:lnSpc>
            </a:pPr>
            <a:r>
              <a:rPr lang="en-US" sz="3000" b="1" dirty="0" err="1">
                <a:latin typeface="Calibri" pitchFamily="34" charset="0"/>
                <a:cs typeface="Calibri" pitchFamily="34" charset="0"/>
              </a:rPr>
              <a:t>Henckelia</a:t>
            </a:r>
            <a:r>
              <a:rPr lang="en-US" sz="3000" b="1" dirty="0">
                <a:latin typeface="Calibri" pitchFamily="34" charset="0"/>
                <a:cs typeface="Calibri" pitchFamily="34" charset="0"/>
              </a:rPr>
              <a:t> </a:t>
            </a:r>
            <a:r>
              <a:rPr lang="en-US" sz="3000" dirty="0">
                <a:latin typeface="Calibri" pitchFamily="34" charset="0"/>
                <a:cs typeface="Calibri" pitchFamily="34" charset="0"/>
              </a:rPr>
              <a:t>plant is an endemic wild flowering plant close  to extinction due to indiscriminate collection from its natural habitats (</a:t>
            </a:r>
            <a:r>
              <a:rPr lang="en-US" sz="3000" dirty="0" err="1">
                <a:latin typeface="Calibri" pitchFamily="34" charset="0"/>
                <a:cs typeface="Calibri" pitchFamily="34" charset="0"/>
              </a:rPr>
              <a:t>Rubasinghe</a:t>
            </a:r>
            <a:r>
              <a:rPr lang="en-US" sz="3000" dirty="0">
                <a:latin typeface="Calibri" pitchFamily="34" charset="0"/>
                <a:cs typeface="Calibri" pitchFamily="34" charset="0"/>
              </a:rPr>
              <a:t> </a:t>
            </a:r>
            <a:r>
              <a:rPr lang="en-US" sz="3000" i="1" dirty="0">
                <a:latin typeface="Calibri" pitchFamily="34" charset="0"/>
                <a:cs typeface="Calibri" pitchFamily="34" charset="0"/>
              </a:rPr>
              <a:t>et al</a:t>
            </a:r>
            <a:r>
              <a:rPr lang="en-US" sz="3000" dirty="0">
                <a:latin typeface="Calibri" pitchFamily="34" charset="0"/>
                <a:cs typeface="Calibri" pitchFamily="34" charset="0"/>
              </a:rPr>
              <a:t>., 2009). Therefore,  reliable rapid multiplication techniques are important to make it abundant. </a:t>
            </a:r>
          </a:p>
          <a:p>
            <a:pPr marL="0" indent="0">
              <a:buNone/>
            </a:pPr>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Tree>
    <p:extLst>
      <p:ext uri="{BB962C8B-B14F-4D97-AF65-F5344CB8AC3E}">
        <p14:creationId xmlns:p14="http://schemas.microsoft.com/office/powerpoint/2010/main" val="217665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4</a:t>
            </a:fld>
            <a:endParaRPr lang="en-US"/>
          </a:p>
        </p:txBody>
      </p:sp>
      <p:sp>
        <p:nvSpPr>
          <p:cNvPr id="6" name="Title 1"/>
          <p:cNvSpPr>
            <a:spLocks noGrp="1"/>
          </p:cNvSpPr>
          <p:nvPr>
            <p:ph idx="1"/>
          </p:nvPr>
        </p:nvSpPr>
        <p:spPr>
          <a:xfrm>
            <a:off x="524434" y="1089212"/>
            <a:ext cx="11389659" cy="5271247"/>
          </a:xfrm>
        </p:spPr>
        <p:txBody>
          <a:bodyPr>
            <a:normAutofit/>
          </a:bodyPr>
          <a:lstStyle/>
          <a:p>
            <a:r>
              <a:rPr lang="en-US" b="1" dirty="0">
                <a:latin typeface="Calibri" pitchFamily="34" charset="0"/>
                <a:cs typeface="Calibri" pitchFamily="34" charset="0"/>
              </a:rPr>
              <a:t>Salvia</a:t>
            </a:r>
            <a:r>
              <a:rPr lang="en-US" dirty="0">
                <a:latin typeface="Calibri" pitchFamily="34" charset="0"/>
                <a:cs typeface="Calibri" pitchFamily="34" charset="0"/>
              </a:rPr>
              <a:t>  is a perennial shrub, but difficult to find authentic seeds always.  Therefore vegetative propagation would be more viable</a:t>
            </a:r>
            <a:r>
              <a:rPr lang="en-US" dirty="0" smtClean="0">
                <a:latin typeface="Calibri" pitchFamily="34" charset="0"/>
                <a:cs typeface="Calibri" pitchFamily="34" charset="0"/>
              </a:rPr>
              <a:t>.</a:t>
            </a:r>
          </a:p>
          <a:p>
            <a:pPr marL="0" indent="0">
              <a:buNone/>
            </a:pPr>
            <a:endParaRPr lang="en-US" sz="1200" dirty="0">
              <a:latin typeface="Calibri" pitchFamily="34" charset="0"/>
              <a:cs typeface="Calibri" pitchFamily="34" charset="0"/>
            </a:endParaRPr>
          </a:p>
          <a:p>
            <a:r>
              <a:rPr lang="en-US" b="1" dirty="0">
                <a:latin typeface="Calibri" pitchFamily="34" charset="0"/>
                <a:cs typeface="Calibri" pitchFamily="34" charset="0"/>
              </a:rPr>
              <a:t>Impatiens</a:t>
            </a:r>
            <a:r>
              <a:rPr lang="en-US" dirty="0">
                <a:latin typeface="Calibri" pitchFamily="34" charset="0"/>
                <a:cs typeface="Calibri" pitchFamily="34" charset="0"/>
              </a:rPr>
              <a:t>, can be propagated using both seeds and cuttings however vegetative propagation is important to obtain true to type plants</a:t>
            </a:r>
            <a:r>
              <a:rPr lang="en-US" dirty="0" smtClean="0">
                <a:latin typeface="Calibri" pitchFamily="34" charset="0"/>
                <a:cs typeface="Calibri" pitchFamily="34" charset="0"/>
              </a:rPr>
              <a:t>.</a:t>
            </a:r>
          </a:p>
          <a:p>
            <a:pPr marL="0" indent="0">
              <a:buNone/>
            </a:pPr>
            <a:endParaRPr lang="en-US" sz="1200" dirty="0">
              <a:latin typeface="Calibri" pitchFamily="34" charset="0"/>
              <a:cs typeface="Calibri" pitchFamily="34" charset="0"/>
            </a:endParaRPr>
          </a:p>
          <a:p>
            <a:r>
              <a:rPr lang="en-US" dirty="0">
                <a:latin typeface="Calibri" pitchFamily="34" charset="0"/>
                <a:cs typeface="Calibri" pitchFamily="34" charset="0"/>
              </a:rPr>
              <a:t>Moringa leaf extract contains high amount of IAA and it is also rich  with </a:t>
            </a:r>
            <a:r>
              <a:rPr lang="en-US" dirty="0" smtClean="0">
                <a:latin typeface="Calibri" pitchFamily="34" charset="0"/>
                <a:cs typeface="Calibri" pitchFamily="34" charset="0"/>
              </a:rPr>
              <a:t>Zeatin</a:t>
            </a:r>
            <a:r>
              <a:rPr lang="en-US" dirty="0">
                <a:latin typeface="Calibri" pitchFamily="34" charset="0"/>
                <a:cs typeface="Calibri" pitchFamily="34" charset="0"/>
              </a:rPr>
              <a:t> </a:t>
            </a:r>
            <a:r>
              <a:rPr lang="en-US" dirty="0" smtClean="0">
                <a:latin typeface="Calibri" pitchFamily="34" charset="0"/>
                <a:cs typeface="Calibri" pitchFamily="34" charset="0"/>
              </a:rPr>
              <a:t>(</a:t>
            </a:r>
            <a:r>
              <a:rPr lang="en-US" dirty="0" err="1" smtClean="0">
                <a:latin typeface="Calibri" pitchFamily="34" charset="0"/>
                <a:cs typeface="Calibri" pitchFamily="34" charset="0"/>
              </a:rPr>
              <a:t>Rashedy</a:t>
            </a:r>
            <a:r>
              <a:rPr lang="en-US" dirty="0">
                <a:latin typeface="Calibri" pitchFamily="34" charset="0"/>
                <a:cs typeface="Calibri" pitchFamily="34" charset="0"/>
              </a:rPr>
              <a:t>, 2022</a:t>
            </a:r>
            <a:r>
              <a:rPr lang="en-US" dirty="0" smtClean="0">
                <a:latin typeface="Calibri" pitchFamily="34" charset="0"/>
                <a:cs typeface="Calibri" pitchFamily="34" charset="0"/>
              </a:rPr>
              <a:t>).</a:t>
            </a:r>
          </a:p>
          <a:p>
            <a:pPr marL="0" indent="0">
              <a:buNone/>
            </a:pPr>
            <a:endParaRPr lang="en-US" sz="1050" dirty="0">
              <a:latin typeface="Calibri" pitchFamily="34" charset="0"/>
              <a:cs typeface="Calibri" pitchFamily="34" charset="0"/>
            </a:endParaRPr>
          </a:p>
          <a:p>
            <a:r>
              <a:rPr lang="en-US" dirty="0">
                <a:latin typeface="Calibri" pitchFamily="34" charset="0"/>
                <a:cs typeface="Calibri" pitchFamily="34" charset="0"/>
              </a:rPr>
              <a:t>Garlic extract contains A</a:t>
            </a:r>
            <a:r>
              <a:rPr lang="en-US" dirty="0" smtClean="0">
                <a:latin typeface="Calibri" pitchFamily="34" charset="0"/>
                <a:cs typeface="Calibri" pitchFamily="34" charset="0"/>
              </a:rPr>
              <a:t>uxin </a:t>
            </a:r>
            <a:r>
              <a:rPr lang="en-US" dirty="0">
                <a:latin typeface="Calibri" pitchFamily="34" charset="0"/>
                <a:cs typeface="Calibri" pitchFamily="34" charset="0"/>
              </a:rPr>
              <a:t>hormone, and immersing the tips of olive cuttings in garlic extract, produced the longest roots and increased the number of shoots, leaf number, mean shoot length, and dry weight of shoots (</a:t>
            </a:r>
            <a:r>
              <a:rPr lang="en-US" dirty="0" err="1">
                <a:latin typeface="Calibri" pitchFamily="34" charset="0"/>
                <a:cs typeface="Calibri" pitchFamily="34" charset="0"/>
              </a:rPr>
              <a:t>Abbasifar</a:t>
            </a:r>
            <a:r>
              <a:rPr lang="en-US" dirty="0">
                <a:latin typeface="Calibri" pitchFamily="34" charset="0"/>
                <a:cs typeface="Calibri" pitchFamily="34" charset="0"/>
              </a:rPr>
              <a:t> et al., 2020). </a:t>
            </a:r>
          </a:p>
          <a:p>
            <a:endParaRPr lang="en-US" sz="3000" dirty="0"/>
          </a:p>
        </p:txBody>
      </p:sp>
    </p:spTree>
    <p:extLst>
      <p:ext uri="{BB962C8B-B14F-4D97-AF65-F5344CB8AC3E}">
        <p14:creationId xmlns:p14="http://schemas.microsoft.com/office/powerpoint/2010/main" val="322430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dirty="0" smtClean="0">
                <a:ea typeface="Calibri" panose="020F0502020204030204" pitchFamily="34" charset="0"/>
                <a:cs typeface="Iskoola Pota" panose="02010503010101010104" pitchFamily="2" charset="0"/>
              </a:rPr>
              <a:t>                                      </a:t>
            </a:r>
            <a:r>
              <a:rPr lang="en-US" u="sng" dirty="0" smtClean="0">
                <a:ea typeface="Calibri" panose="020F0502020204030204" pitchFamily="34" charset="0"/>
                <a:cs typeface="Iskoola Pota" panose="02010503010101010104" pitchFamily="2" charset="0"/>
              </a:rPr>
              <a:t>Objective</a:t>
            </a:r>
            <a:endParaRPr lang="en-US" dirty="0"/>
          </a:p>
        </p:txBody>
      </p:sp>
      <p:sp>
        <p:nvSpPr>
          <p:cNvPr id="3" name="Content Placeholder 2"/>
          <p:cNvSpPr>
            <a:spLocks noGrp="1"/>
          </p:cNvSpPr>
          <p:nvPr>
            <p:ph idx="1"/>
          </p:nvPr>
        </p:nvSpPr>
        <p:spPr>
          <a:xfrm>
            <a:off x="838200" y="1825625"/>
            <a:ext cx="10515600" cy="3741457"/>
          </a:xfrm>
        </p:spPr>
        <p:txBody>
          <a:bodyPr/>
          <a:lstStyle/>
          <a:p>
            <a:r>
              <a:rPr lang="en-US" dirty="0">
                <a:latin typeface="Calibri" pitchFamily="34" charset="0"/>
                <a:cs typeface="Calibri" pitchFamily="34" charset="0"/>
              </a:rPr>
              <a:t>To evaluate the effect of </a:t>
            </a:r>
            <a:r>
              <a:rPr lang="en-US" dirty="0" smtClean="0">
                <a:latin typeface="Calibri" pitchFamily="34" charset="0"/>
                <a:cs typeface="Calibri" pitchFamily="34" charset="0"/>
              </a:rPr>
              <a:t>Moringa </a:t>
            </a:r>
            <a:r>
              <a:rPr lang="en-US" dirty="0">
                <a:latin typeface="Calibri" pitchFamily="34" charset="0"/>
                <a:cs typeface="Calibri" pitchFamily="34" charset="0"/>
              </a:rPr>
              <a:t>leaf and garlic clove extracts on rooting </a:t>
            </a:r>
            <a:r>
              <a:rPr lang="en-US" dirty="0" smtClean="0">
                <a:latin typeface="Calibri" pitchFamily="34" charset="0"/>
                <a:cs typeface="Calibri" pitchFamily="34" charset="0"/>
              </a:rPr>
              <a:t>and early growth of </a:t>
            </a:r>
            <a:r>
              <a:rPr lang="en-US" i="1" dirty="0">
                <a:latin typeface="Calibri" pitchFamily="34" charset="0"/>
                <a:cs typeface="Calibri" pitchFamily="34" charset="0"/>
              </a:rPr>
              <a:t>Salvia</a:t>
            </a:r>
            <a:r>
              <a:rPr lang="en-US" dirty="0">
                <a:latin typeface="Calibri" pitchFamily="34" charset="0"/>
                <a:cs typeface="Calibri" pitchFamily="34" charset="0"/>
              </a:rPr>
              <a:t> (</a:t>
            </a:r>
            <a:r>
              <a:rPr lang="en-US" i="1" dirty="0">
                <a:latin typeface="Calibri" pitchFamily="34" charset="0"/>
                <a:cs typeface="Calibri" pitchFamily="34" charset="0"/>
              </a:rPr>
              <a:t>Salvia splendens</a:t>
            </a:r>
            <a:r>
              <a:rPr lang="en-US" dirty="0">
                <a:latin typeface="Calibri" pitchFamily="34" charset="0"/>
                <a:cs typeface="Calibri" pitchFamily="34" charset="0"/>
              </a:rPr>
              <a:t>) , </a:t>
            </a:r>
            <a:r>
              <a:rPr lang="en-US" i="1" dirty="0" err="1">
                <a:latin typeface="Calibri" pitchFamily="34" charset="0"/>
                <a:cs typeface="Calibri" pitchFamily="34" charset="0"/>
              </a:rPr>
              <a:t>Henckelia</a:t>
            </a:r>
            <a:r>
              <a:rPr lang="en-US" dirty="0">
                <a:latin typeface="Calibri" pitchFamily="34" charset="0"/>
                <a:cs typeface="Calibri" pitchFamily="34" charset="0"/>
              </a:rPr>
              <a:t> hybrid Ⅱ (</a:t>
            </a:r>
            <a:r>
              <a:rPr lang="en-US" i="1" dirty="0" err="1">
                <a:latin typeface="Calibri" pitchFamily="34" charset="0"/>
                <a:cs typeface="Calibri" pitchFamily="34" charset="0"/>
              </a:rPr>
              <a:t>Henckelia</a:t>
            </a:r>
            <a:r>
              <a:rPr lang="en-US" i="1" dirty="0">
                <a:latin typeface="Calibri" pitchFamily="34" charset="0"/>
                <a:cs typeface="Calibri" pitchFamily="34" charset="0"/>
              </a:rPr>
              <a:t> </a:t>
            </a:r>
            <a:r>
              <a:rPr lang="en-US" i="1" dirty="0" err="1">
                <a:latin typeface="Calibri" pitchFamily="34" charset="0"/>
                <a:cs typeface="Calibri" pitchFamily="34" charset="0"/>
              </a:rPr>
              <a:t>moonii</a:t>
            </a:r>
            <a:r>
              <a:rPr lang="en-US" dirty="0">
                <a:latin typeface="Calibri" pitchFamily="34" charset="0"/>
                <a:cs typeface="Calibri" pitchFamily="34" charset="0"/>
              </a:rPr>
              <a:t> Ⅹ </a:t>
            </a:r>
            <a:r>
              <a:rPr lang="en-US" i="1" dirty="0" err="1">
                <a:latin typeface="Calibri" pitchFamily="34" charset="0"/>
                <a:cs typeface="Calibri" pitchFamily="34" charset="0"/>
              </a:rPr>
              <a:t>Henckelia</a:t>
            </a:r>
            <a:r>
              <a:rPr lang="en-US" i="1" dirty="0">
                <a:latin typeface="Calibri" pitchFamily="34" charset="0"/>
                <a:cs typeface="Calibri" pitchFamily="34" charset="0"/>
              </a:rPr>
              <a:t> </a:t>
            </a:r>
            <a:r>
              <a:rPr lang="en-US" i="1" dirty="0" err="1">
                <a:latin typeface="Calibri" pitchFamily="34" charset="0"/>
                <a:cs typeface="Calibri" pitchFamily="34" charset="0"/>
              </a:rPr>
              <a:t>communis</a:t>
            </a:r>
            <a:r>
              <a:rPr lang="en-US" dirty="0">
                <a:latin typeface="Calibri" pitchFamily="34" charset="0"/>
                <a:cs typeface="Calibri" pitchFamily="34" charset="0"/>
              </a:rPr>
              <a:t>) and </a:t>
            </a:r>
            <a:r>
              <a:rPr lang="en-US" i="1" dirty="0">
                <a:latin typeface="Calibri" pitchFamily="34" charset="0"/>
                <a:cs typeface="Calibri" pitchFamily="34" charset="0"/>
              </a:rPr>
              <a:t>Impatiens</a:t>
            </a:r>
            <a:r>
              <a:rPr lang="en-US" dirty="0">
                <a:latin typeface="Calibri" pitchFamily="34" charset="0"/>
                <a:cs typeface="Calibri" pitchFamily="34" charset="0"/>
              </a:rPr>
              <a:t> (</a:t>
            </a:r>
            <a:r>
              <a:rPr lang="en-US" i="1" dirty="0">
                <a:latin typeface="Calibri" pitchFamily="34" charset="0"/>
                <a:cs typeface="Calibri" pitchFamily="34" charset="0"/>
              </a:rPr>
              <a:t>Impatiens </a:t>
            </a:r>
            <a:r>
              <a:rPr lang="en-US" i="1" dirty="0" err="1">
                <a:latin typeface="Calibri" pitchFamily="34" charset="0"/>
                <a:cs typeface="Calibri" pitchFamily="34" charset="0"/>
              </a:rPr>
              <a:t>walleriana</a:t>
            </a:r>
            <a:r>
              <a:rPr lang="en-US" i="1" dirty="0">
                <a:latin typeface="Calibri" pitchFamily="34" charset="0"/>
                <a:cs typeface="Calibri" pitchFamily="34" charset="0"/>
              </a:rPr>
              <a:t>) </a:t>
            </a:r>
            <a:r>
              <a:rPr lang="en-US" dirty="0">
                <a:latin typeface="Calibri" pitchFamily="34" charset="0"/>
                <a:cs typeface="Calibri" pitchFamily="34" charset="0"/>
              </a:rPr>
              <a:t> stem cuttings.</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2957436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206188" y="1"/>
            <a:ext cx="11734800" cy="1021976"/>
          </a:xfrm>
        </p:spPr>
        <p:txBody>
          <a:bodyPr>
            <a:normAutofit/>
          </a:bodyPr>
          <a:lstStyle/>
          <a:p>
            <a:pPr algn="ctr"/>
            <a:r>
              <a:rPr lang="en-US" u="sng" dirty="0" smtClean="0"/>
              <a:t>Materials and Method</a:t>
            </a:r>
            <a:endParaRPr lang="en-US" u="sng" dirty="0"/>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649941" y="1143000"/>
            <a:ext cx="10515600" cy="4827494"/>
          </a:xfrm>
        </p:spPr>
        <p:txBody>
          <a:bodyPr>
            <a:normAutofit fontScale="77500" lnSpcReduction="20000"/>
          </a:bodyPr>
          <a:lstStyle/>
          <a:p>
            <a:pPr marL="0" indent="0">
              <a:lnSpc>
                <a:spcPct val="160000"/>
              </a:lnSpc>
              <a:buNone/>
            </a:pPr>
            <a:r>
              <a:rPr lang="en-US" sz="3400" b="1" dirty="0" smtClean="0">
                <a:solidFill>
                  <a:schemeClr val="accent2">
                    <a:lumMod val="75000"/>
                  </a:schemeClr>
                </a:solidFill>
                <a:latin typeface="Calibri" pitchFamily="34" charset="0"/>
                <a:cs typeface="Calibri" pitchFamily="34" charset="0"/>
              </a:rPr>
              <a:t>Experimental </a:t>
            </a:r>
            <a:r>
              <a:rPr lang="en-US" sz="3400" b="1" dirty="0">
                <a:solidFill>
                  <a:schemeClr val="accent2">
                    <a:lumMod val="75000"/>
                  </a:schemeClr>
                </a:solidFill>
                <a:latin typeface="Calibri" pitchFamily="34" charset="0"/>
                <a:cs typeface="Calibri" pitchFamily="34" charset="0"/>
              </a:rPr>
              <a:t>Site </a:t>
            </a:r>
          </a:p>
          <a:p>
            <a:pPr>
              <a:lnSpc>
                <a:spcPct val="160000"/>
              </a:lnSpc>
            </a:pPr>
            <a:r>
              <a:rPr lang="en-US" sz="3400" dirty="0">
                <a:latin typeface="Calibri" pitchFamily="34" charset="0"/>
                <a:cs typeface="Calibri" pitchFamily="34" charset="0"/>
              </a:rPr>
              <a:t>The experiment was conducted in a propagator at the Royal Botanic Gardens, Peradeniya.</a:t>
            </a:r>
          </a:p>
          <a:p>
            <a:pPr marL="0" indent="0">
              <a:lnSpc>
                <a:spcPct val="160000"/>
              </a:lnSpc>
              <a:buNone/>
            </a:pPr>
            <a:r>
              <a:rPr lang="en-US" sz="3400" b="1" dirty="0">
                <a:solidFill>
                  <a:schemeClr val="accent2">
                    <a:lumMod val="75000"/>
                  </a:schemeClr>
                </a:solidFill>
                <a:latin typeface="Calibri" pitchFamily="34" charset="0"/>
                <a:cs typeface="Calibri" pitchFamily="34" charset="0"/>
              </a:rPr>
              <a:t>Planting Materials (cuttings)</a:t>
            </a:r>
          </a:p>
          <a:p>
            <a:pPr>
              <a:lnSpc>
                <a:spcPct val="160000"/>
              </a:lnSpc>
            </a:pPr>
            <a:r>
              <a:rPr lang="en-US" sz="3400" dirty="0">
                <a:latin typeface="Calibri" pitchFamily="34" charset="0"/>
                <a:cs typeface="Calibri" pitchFamily="34" charset="0"/>
              </a:rPr>
              <a:t> </a:t>
            </a:r>
            <a:r>
              <a:rPr lang="en-US" sz="3400" i="1" dirty="0">
                <a:latin typeface="Calibri" pitchFamily="34" charset="0"/>
                <a:cs typeface="Calibri" pitchFamily="34" charset="0"/>
              </a:rPr>
              <a:t>Salvia splendens </a:t>
            </a:r>
            <a:r>
              <a:rPr lang="en-US" sz="3400" dirty="0">
                <a:latin typeface="Calibri" pitchFamily="34" charset="0"/>
                <a:cs typeface="Calibri" pitchFamily="34" charset="0"/>
              </a:rPr>
              <a:t>- Semi hardwood cuttings </a:t>
            </a:r>
          </a:p>
          <a:p>
            <a:pPr>
              <a:lnSpc>
                <a:spcPct val="160000"/>
              </a:lnSpc>
            </a:pPr>
            <a:r>
              <a:rPr lang="en-US" sz="3400" dirty="0">
                <a:latin typeface="Calibri" pitchFamily="34" charset="0"/>
                <a:cs typeface="Calibri" pitchFamily="34" charset="0"/>
              </a:rPr>
              <a:t> </a:t>
            </a:r>
            <a:r>
              <a:rPr lang="en-US" sz="3400" i="1" dirty="0" err="1">
                <a:latin typeface="Calibri" pitchFamily="34" charset="0"/>
                <a:cs typeface="Calibri" pitchFamily="34" charset="0"/>
              </a:rPr>
              <a:t>Henckelia</a:t>
            </a:r>
            <a:r>
              <a:rPr lang="en-US" sz="3400" i="1" dirty="0">
                <a:latin typeface="Calibri" pitchFamily="34" charset="0"/>
                <a:cs typeface="Calibri" pitchFamily="34" charset="0"/>
              </a:rPr>
              <a:t> </a:t>
            </a:r>
            <a:r>
              <a:rPr lang="en-US" sz="3400" dirty="0">
                <a:latin typeface="Calibri" pitchFamily="34" charset="0"/>
                <a:cs typeface="Calibri" pitchFamily="34" charset="0"/>
              </a:rPr>
              <a:t>- Shoot tip cuttings</a:t>
            </a:r>
          </a:p>
          <a:p>
            <a:pPr>
              <a:lnSpc>
                <a:spcPct val="160000"/>
              </a:lnSpc>
            </a:pPr>
            <a:r>
              <a:rPr lang="en-US" sz="3400" dirty="0">
                <a:latin typeface="Calibri" pitchFamily="34" charset="0"/>
                <a:cs typeface="Calibri" pitchFamily="34" charset="0"/>
              </a:rPr>
              <a:t> </a:t>
            </a:r>
            <a:r>
              <a:rPr lang="en-US" sz="3400" i="1" dirty="0">
                <a:latin typeface="Calibri" pitchFamily="34" charset="0"/>
                <a:cs typeface="Calibri" pitchFamily="34" charset="0"/>
              </a:rPr>
              <a:t>Impatiens </a:t>
            </a:r>
            <a:r>
              <a:rPr lang="en-US" sz="3400" i="1" dirty="0" err="1">
                <a:latin typeface="Calibri" pitchFamily="34" charset="0"/>
                <a:cs typeface="Calibri" pitchFamily="34" charset="0"/>
              </a:rPr>
              <a:t>walleriana</a:t>
            </a:r>
            <a:r>
              <a:rPr lang="en-US" sz="3400" i="1" dirty="0">
                <a:latin typeface="Calibri" pitchFamily="34" charset="0"/>
                <a:cs typeface="Calibri" pitchFamily="34" charset="0"/>
              </a:rPr>
              <a:t> - Shoot tip cuttings</a:t>
            </a:r>
            <a:r>
              <a:rPr lang="en-US" sz="3400" dirty="0">
                <a:latin typeface="Calibri" pitchFamily="34" charset="0"/>
                <a:cs typeface="Calibri" pitchFamily="34" charset="0"/>
              </a:rPr>
              <a:t> </a:t>
            </a:r>
          </a:p>
          <a:p>
            <a:endParaRPr lang="en-US" sz="3400"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spTree>
    <p:extLst>
      <p:ext uri="{BB962C8B-B14F-4D97-AF65-F5344CB8AC3E}">
        <p14:creationId xmlns:p14="http://schemas.microsoft.com/office/powerpoint/2010/main" val="175458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7</a:t>
            </a:fld>
            <a:endParaRPr lang="en-US"/>
          </a:p>
        </p:txBody>
      </p:sp>
      <p:sp>
        <p:nvSpPr>
          <p:cNvPr id="6" name="TextBox 5"/>
          <p:cNvSpPr txBox="1"/>
          <p:nvPr/>
        </p:nvSpPr>
        <p:spPr>
          <a:xfrm>
            <a:off x="409433" y="150125"/>
            <a:ext cx="5759355" cy="523220"/>
          </a:xfrm>
          <a:prstGeom prst="rect">
            <a:avLst/>
          </a:prstGeom>
          <a:noFill/>
        </p:spPr>
        <p:txBody>
          <a:bodyPr wrap="square" rtlCol="0">
            <a:spAutoFit/>
          </a:bodyPr>
          <a:lstStyle/>
          <a:p>
            <a:r>
              <a:rPr lang="en-US" sz="2800" b="1" dirty="0" smtClean="0">
                <a:solidFill>
                  <a:schemeClr val="accent2">
                    <a:lumMod val="75000"/>
                  </a:schemeClr>
                </a:solidFill>
                <a:latin typeface="Calibri" pitchFamily="34" charset="0"/>
                <a:cs typeface="Calibri" pitchFamily="34" charset="0"/>
              </a:rPr>
              <a:t>Preparation of </a:t>
            </a:r>
            <a:r>
              <a:rPr lang="en-US" sz="2800" b="1" dirty="0">
                <a:solidFill>
                  <a:schemeClr val="accent2">
                    <a:lumMod val="75000"/>
                  </a:schemeClr>
                </a:solidFill>
                <a:latin typeface="Calibri" pitchFamily="34" charset="0"/>
                <a:cs typeface="Calibri" pitchFamily="34" charset="0"/>
              </a:rPr>
              <a:t>Moringa leaf extract </a:t>
            </a:r>
          </a:p>
        </p:txBody>
      </p:sp>
      <p:sp>
        <p:nvSpPr>
          <p:cNvPr id="7" name="Rectangle 6"/>
          <p:cNvSpPr/>
          <p:nvPr/>
        </p:nvSpPr>
        <p:spPr>
          <a:xfrm>
            <a:off x="1950957" y="910944"/>
            <a:ext cx="3352136" cy="523220"/>
          </a:xfrm>
          <a:prstGeom prst="rect">
            <a:avLst/>
          </a:prstGeom>
        </p:spPr>
        <p:txBody>
          <a:bodyPr wrap="none">
            <a:spAutoFit/>
          </a:bodyPr>
          <a:lstStyle/>
          <a:p>
            <a:r>
              <a:rPr lang="en-US" sz="2800" dirty="0">
                <a:latin typeface="Calibri" pitchFamily="34" charset="0"/>
                <a:cs typeface="Calibri" pitchFamily="34" charset="0"/>
              </a:rPr>
              <a:t>Fresh Moringa leaves </a:t>
            </a:r>
          </a:p>
        </p:txBody>
      </p:sp>
      <p:sp>
        <p:nvSpPr>
          <p:cNvPr id="8" name="Rectangle 7"/>
          <p:cNvSpPr/>
          <p:nvPr/>
        </p:nvSpPr>
        <p:spPr>
          <a:xfrm>
            <a:off x="1563768" y="2148232"/>
            <a:ext cx="4126514" cy="523220"/>
          </a:xfrm>
          <a:prstGeom prst="rect">
            <a:avLst/>
          </a:prstGeom>
        </p:spPr>
        <p:txBody>
          <a:bodyPr wrap="none">
            <a:spAutoFit/>
          </a:bodyPr>
          <a:lstStyle/>
          <a:p>
            <a:r>
              <a:rPr lang="en-US" sz="2800" dirty="0" smtClean="0">
                <a:latin typeface="Calibri" pitchFamily="34" charset="0"/>
                <a:cs typeface="Calibri" pitchFamily="34" charset="0"/>
              </a:rPr>
              <a:t>Air-dried in </a:t>
            </a:r>
            <a:r>
              <a:rPr lang="en-US" sz="2800" dirty="0">
                <a:latin typeface="Calibri" pitchFamily="34" charset="0"/>
                <a:cs typeface="Calibri" pitchFamily="34" charset="0"/>
              </a:rPr>
              <a:t>a covered area </a:t>
            </a:r>
          </a:p>
        </p:txBody>
      </p:sp>
      <p:sp>
        <p:nvSpPr>
          <p:cNvPr id="9" name="Rectangle 8"/>
          <p:cNvSpPr/>
          <p:nvPr/>
        </p:nvSpPr>
        <p:spPr>
          <a:xfrm>
            <a:off x="1020835" y="3338913"/>
            <a:ext cx="5407314" cy="523220"/>
          </a:xfrm>
          <a:prstGeom prst="rect">
            <a:avLst/>
          </a:prstGeom>
        </p:spPr>
        <p:txBody>
          <a:bodyPr wrap="none">
            <a:spAutoFit/>
          </a:bodyPr>
          <a:lstStyle/>
          <a:p>
            <a:r>
              <a:rPr lang="en-US" sz="2800" dirty="0" smtClean="0">
                <a:latin typeface="Calibri" pitchFamily="34" charset="0"/>
                <a:cs typeface="Calibri" pitchFamily="34" charset="0"/>
              </a:rPr>
              <a:t>Preparation of Moringa leaf powder</a:t>
            </a:r>
            <a:endParaRPr lang="en-US" sz="2800" dirty="0">
              <a:latin typeface="Calibri" pitchFamily="34" charset="0"/>
              <a:cs typeface="Calibri" pitchFamily="34" charset="0"/>
            </a:endParaRPr>
          </a:p>
        </p:txBody>
      </p:sp>
      <p:sp>
        <p:nvSpPr>
          <p:cNvPr id="10" name="Rectangle 9"/>
          <p:cNvSpPr/>
          <p:nvPr/>
        </p:nvSpPr>
        <p:spPr>
          <a:xfrm>
            <a:off x="272845" y="4403622"/>
            <a:ext cx="7997588" cy="523220"/>
          </a:xfrm>
          <a:prstGeom prst="rect">
            <a:avLst/>
          </a:prstGeom>
        </p:spPr>
        <p:txBody>
          <a:bodyPr wrap="square">
            <a:spAutoFit/>
          </a:bodyPr>
          <a:lstStyle/>
          <a:p>
            <a:r>
              <a:rPr lang="en-US" sz="2800" dirty="0" smtClean="0">
                <a:latin typeface="Calibri" pitchFamily="34" charset="0"/>
                <a:cs typeface="Calibri" pitchFamily="34" charset="0"/>
              </a:rPr>
              <a:t>Preparation of  Moringa </a:t>
            </a:r>
            <a:r>
              <a:rPr lang="en-US" sz="2800" dirty="0">
                <a:latin typeface="Calibri" pitchFamily="34" charset="0"/>
                <a:cs typeface="Calibri" pitchFamily="34" charset="0"/>
              </a:rPr>
              <a:t>leaf </a:t>
            </a:r>
            <a:r>
              <a:rPr lang="en-US" sz="2800" dirty="0" smtClean="0">
                <a:latin typeface="Calibri" pitchFamily="34" charset="0"/>
                <a:cs typeface="Calibri" pitchFamily="34" charset="0"/>
              </a:rPr>
              <a:t>extracts (3g, 6g, 9g/L)</a:t>
            </a:r>
            <a:endParaRPr lang="en-US" sz="2800" dirty="0">
              <a:latin typeface="Calibri" pitchFamily="34" charset="0"/>
              <a:cs typeface="Calibri"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149" y="0"/>
            <a:ext cx="1526771" cy="160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921" y="1591620"/>
            <a:ext cx="1467024" cy="163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022" y="3228064"/>
            <a:ext cx="1507966" cy="166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051" y="4894273"/>
            <a:ext cx="2546399" cy="172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36798" y="5513696"/>
            <a:ext cx="7328848" cy="523220"/>
          </a:xfrm>
          <a:prstGeom prst="rect">
            <a:avLst/>
          </a:prstGeom>
          <a:noFill/>
        </p:spPr>
        <p:txBody>
          <a:bodyPr wrap="square" rtlCol="0">
            <a:spAutoFit/>
          </a:bodyPr>
          <a:lstStyle/>
          <a:p>
            <a:r>
              <a:rPr lang="en-US" sz="2800" dirty="0" smtClean="0">
                <a:latin typeface="Calibri" pitchFamily="34" charset="0"/>
                <a:cs typeface="Calibri" pitchFamily="34" charset="0"/>
              </a:rPr>
              <a:t>Kept them for 24 hours and filtered before using</a:t>
            </a:r>
            <a:endParaRPr lang="en-US" sz="2800" dirty="0">
              <a:latin typeface="Calibri" pitchFamily="34" charset="0"/>
              <a:cs typeface="Calibri" pitchFamily="34" charset="0"/>
            </a:endParaRPr>
          </a:p>
        </p:txBody>
      </p:sp>
      <p:cxnSp>
        <p:nvCxnSpPr>
          <p:cNvPr id="16" name="Straight Arrow Connector 15"/>
          <p:cNvCxnSpPr/>
          <p:nvPr/>
        </p:nvCxnSpPr>
        <p:spPr>
          <a:xfrm>
            <a:off x="3439236" y="1434164"/>
            <a:ext cx="0" cy="5447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39236" y="2752345"/>
            <a:ext cx="0" cy="5447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30138" y="3877724"/>
            <a:ext cx="0" cy="5447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30138" y="4968935"/>
            <a:ext cx="0" cy="5447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330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8</a:t>
            </a:fld>
            <a:endParaRPr lang="en-US"/>
          </a:p>
        </p:txBody>
      </p:sp>
      <p:sp>
        <p:nvSpPr>
          <p:cNvPr id="5" name="Slide Number Placeholder 3"/>
          <p:cNvSpPr txBox="1">
            <a:spLocks/>
          </p:cNvSpPr>
          <p:nvPr/>
        </p:nvSpPr>
        <p:spPr>
          <a:xfrm>
            <a:off x="9752554" y="548797"/>
            <a:ext cx="1254937" cy="3017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445489-E978-40B2-9902-072CA5BC3D6E}" type="slidenum">
              <a:rPr lang="en-US" smtClean="0"/>
              <a:pPr/>
              <a:t>8</a:t>
            </a:fld>
            <a:endParaRPr lang="en-US"/>
          </a:p>
        </p:txBody>
      </p:sp>
      <p:sp>
        <p:nvSpPr>
          <p:cNvPr id="6" name="TextBox 5"/>
          <p:cNvSpPr txBox="1"/>
          <p:nvPr/>
        </p:nvSpPr>
        <p:spPr>
          <a:xfrm>
            <a:off x="477673" y="243357"/>
            <a:ext cx="5349922" cy="523220"/>
          </a:xfrm>
          <a:prstGeom prst="rect">
            <a:avLst/>
          </a:prstGeom>
          <a:noFill/>
        </p:spPr>
        <p:txBody>
          <a:bodyPr wrap="square" rtlCol="0">
            <a:spAutoFit/>
          </a:bodyPr>
          <a:lstStyle/>
          <a:p>
            <a:r>
              <a:rPr lang="en-US" sz="2800" b="1" dirty="0" smtClean="0">
                <a:solidFill>
                  <a:schemeClr val="accent2">
                    <a:lumMod val="75000"/>
                  </a:schemeClr>
                </a:solidFill>
                <a:latin typeface="Calibri" pitchFamily="34" charset="0"/>
                <a:cs typeface="Calibri" pitchFamily="34" charset="0"/>
              </a:rPr>
              <a:t>Preparation of garlic clove extract</a:t>
            </a:r>
            <a:endParaRPr lang="en-US" sz="2800" b="1" dirty="0">
              <a:solidFill>
                <a:schemeClr val="accent2">
                  <a:lumMod val="75000"/>
                </a:schemeClr>
              </a:solidFill>
              <a:latin typeface="Calibri" pitchFamily="34" charset="0"/>
              <a:cs typeface="Calibri" pitchFamily="34" charset="0"/>
            </a:endParaRPr>
          </a:p>
        </p:txBody>
      </p:sp>
      <p:sp>
        <p:nvSpPr>
          <p:cNvPr id="7" name="Rectangle 6"/>
          <p:cNvSpPr/>
          <p:nvPr/>
        </p:nvSpPr>
        <p:spPr>
          <a:xfrm>
            <a:off x="2859932" y="1211773"/>
            <a:ext cx="2003754" cy="523220"/>
          </a:xfrm>
          <a:prstGeom prst="rect">
            <a:avLst/>
          </a:prstGeom>
        </p:spPr>
        <p:txBody>
          <a:bodyPr wrap="none">
            <a:spAutoFit/>
          </a:bodyPr>
          <a:lstStyle/>
          <a:p>
            <a:r>
              <a:rPr lang="en-US" sz="2800" dirty="0">
                <a:latin typeface="Calibri" pitchFamily="34" charset="0"/>
                <a:cs typeface="Calibri" pitchFamily="34" charset="0"/>
              </a:rPr>
              <a:t>Garlic cloves</a:t>
            </a:r>
          </a:p>
        </p:txBody>
      </p:sp>
      <p:sp>
        <p:nvSpPr>
          <p:cNvPr id="8" name="Rectangle 7"/>
          <p:cNvSpPr/>
          <p:nvPr/>
        </p:nvSpPr>
        <p:spPr>
          <a:xfrm>
            <a:off x="1595772" y="2295183"/>
            <a:ext cx="4532075" cy="523220"/>
          </a:xfrm>
          <a:prstGeom prst="rect">
            <a:avLst/>
          </a:prstGeom>
        </p:spPr>
        <p:txBody>
          <a:bodyPr wrap="none">
            <a:spAutoFit/>
          </a:bodyPr>
          <a:lstStyle/>
          <a:p>
            <a:r>
              <a:rPr lang="en-US" sz="2800" dirty="0">
                <a:latin typeface="Calibri" pitchFamily="34" charset="0"/>
                <a:cs typeface="Calibri" pitchFamily="34" charset="0"/>
              </a:rPr>
              <a:t>Grated </a:t>
            </a:r>
            <a:r>
              <a:rPr lang="en-US" sz="2800" dirty="0" smtClean="0">
                <a:latin typeface="Calibri" pitchFamily="34" charset="0"/>
                <a:cs typeface="Calibri" pitchFamily="34" charset="0"/>
              </a:rPr>
              <a:t>the garlic </a:t>
            </a:r>
            <a:r>
              <a:rPr lang="en-US" sz="2800" dirty="0">
                <a:latin typeface="Calibri" pitchFamily="34" charset="0"/>
                <a:cs typeface="Calibri" pitchFamily="34" charset="0"/>
              </a:rPr>
              <a:t>after peeling</a:t>
            </a:r>
          </a:p>
        </p:txBody>
      </p:sp>
      <p:sp>
        <p:nvSpPr>
          <p:cNvPr id="9" name="Rectangle 8"/>
          <p:cNvSpPr/>
          <p:nvPr/>
        </p:nvSpPr>
        <p:spPr>
          <a:xfrm>
            <a:off x="327546" y="3444488"/>
            <a:ext cx="7915701" cy="523220"/>
          </a:xfrm>
          <a:prstGeom prst="rect">
            <a:avLst/>
          </a:prstGeom>
        </p:spPr>
        <p:txBody>
          <a:bodyPr wrap="square">
            <a:spAutoFit/>
          </a:bodyPr>
          <a:lstStyle/>
          <a:p>
            <a:r>
              <a:rPr lang="en-US" sz="2800" dirty="0" smtClean="0">
                <a:solidFill>
                  <a:schemeClr val="bg1"/>
                </a:solidFill>
                <a:latin typeface="Calibri" pitchFamily="34" charset="0"/>
                <a:cs typeface="Calibri" pitchFamily="34" charset="0"/>
              </a:rPr>
              <a:t>  </a:t>
            </a:r>
            <a:r>
              <a:rPr lang="en-US" sz="2800" dirty="0" smtClean="0">
                <a:latin typeface="Calibri" pitchFamily="34" charset="0"/>
                <a:cs typeface="Calibri" pitchFamily="34" charset="0"/>
              </a:rPr>
              <a:t>Preparation of garlic </a:t>
            </a:r>
            <a:r>
              <a:rPr lang="en-US" sz="2800" dirty="0">
                <a:latin typeface="Calibri" pitchFamily="34" charset="0"/>
                <a:cs typeface="Calibri" pitchFamily="34" charset="0"/>
              </a:rPr>
              <a:t>clove </a:t>
            </a:r>
            <a:r>
              <a:rPr lang="en-US" sz="2800" dirty="0" smtClean="0">
                <a:latin typeface="Calibri" pitchFamily="34" charset="0"/>
                <a:cs typeface="Calibri" pitchFamily="34" charset="0"/>
              </a:rPr>
              <a:t>extracts (15g, 20g, 25g/L)</a:t>
            </a:r>
            <a:endParaRPr lang="en-US" sz="2800" dirty="0">
              <a:latin typeface="Calibri" pitchFamily="34" charset="0"/>
              <a:cs typeface="Calibri"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571" y="2392698"/>
            <a:ext cx="2442924" cy="174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261" y="651583"/>
            <a:ext cx="2325738" cy="16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08099" y="4776716"/>
            <a:ext cx="7435148" cy="523220"/>
          </a:xfrm>
          <a:prstGeom prst="rect">
            <a:avLst/>
          </a:prstGeom>
          <a:noFill/>
        </p:spPr>
        <p:txBody>
          <a:bodyPr wrap="square" rtlCol="0">
            <a:spAutoFit/>
          </a:bodyPr>
          <a:lstStyle/>
          <a:p>
            <a:r>
              <a:rPr lang="en-US" sz="2800" dirty="0">
                <a:latin typeface="Calibri" pitchFamily="34" charset="0"/>
                <a:cs typeface="Calibri" pitchFamily="34" charset="0"/>
              </a:rPr>
              <a:t>Kept them for 24 hours and filtered before using</a:t>
            </a:r>
          </a:p>
        </p:txBody>
      </p:sp>
      <p:cxnSp>
        <p:nvCxnSpPr>
          <p:cNvPr id="13" name="Straight Arrow Connector 12"/>
          <p:cNvCxnSpPr/>
          <p:nvPr/>
        </p:nvCxnSpPr>
        <p:spPr>
          <a:xfrm>
            <a:off x="3861809" y="1750422"/>
            <a:ext cx="0" cy="5447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45887" y="4126541"/>
            <a:ext cx="0" cy="5447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61809" y="2818403"/>
            <a:ext cx="0" cy="5447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481" y="4521705"/>
            <a:ext cx="2442924"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686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9</a:t>
            </a:fld>
            <a:endParaRPr lang="en-US"/>
          </a:p>
        </p:txBody>
      </p:sp>
      <p:sp>
        <p:nvSpPr>
          <p:cNvPr id="5" name="Content Placeholder 2"/>
          <p:cNvSpPr>
            <a:spLocks noGrp="1"/>
          </p:cNvSpPr>
          <p:nvPr>
            <p:ph idx="1"/>
          </p:nvPr>
        </p:nvSpPr>
        <p:spPr>
          <a:xfrm>
            <a:off x="484093" y="389965"/>
            <a:ext cx="11241742" cy="5849470"/>
          </a:xfrm>
        </p:spPr>
        <p:txBody>
          <a:bodyPr>
            <a:normAutofit fontScale="25000" lnSpcReduction="20000"/>
          </a:bodyPr>
          <a:lstStyle/>
          <a:p>
            <a:pPr marL="0" indent="0">
              <a:lnSpc>
                <a:spcPct val="150000"/>
              </a:lnSpc>
              <a:buNone/>
            </a:pPr>
            <a:r>
              <a:rPr lang="en-US" sz="11200" b="1" dirty="0" smtClean="0">
                <a:solidFill>
                  <a:schemeClr val="accent2">
                    <a:lumMod val="75000"/>
                  </a:schemeClr>
                </a:solidFill>
                <a:latin typeface="Calibri" pitchFamily="34" charset="0"/>
                <a:cs typeface="Calibri" pitchFamily="34" charset="0"/>
              </a:rPr>
              <a:t>Preparation of planting trays</a:t>
            </a:r>
          </a:p>
          <a:p>
            <a:pPr>
              <a:lnSpc>
                <a:spcPct val="150000"/>
              </a:lnSpc>
            </a:pPr>
            <a:r>
              <a:rPr lang="en-US" sz="11200" dirty="0">
                <a:latin typeface="Calibri" pitchFamily="34" charset="0"/>
                <a:cs typeface="Calibri" pitchFamily="34" charset="0"/>
              </a:rPr>
              <a:t>Two inch plug trays were used to plant cuttings. </a:t>
            </a:r>
          </a:p>
          <a:p>
            <a:pPr>
              <a:lnSpc>
                <a:spcPct val="150000"/>
              </a:lnSpc>
            </a:pPr>
            <a:r>
              <a:rPr lang="en-US" sz="11200" dirty="0" smtClean="0">
                <a:latin typeface="Calibri" pitchFamily="34" charset="0"/>
                <a:cs typeface="Calibri" pitchFamily="34" charset="0"/>
              </a:rPr>
              <a:t>Sterilized sand </a:t>
            </a:r>
            <a:r>
              <a:rPr lang="en-US" sz="11200" dirty="0">
                <a:latin typeface="Calibri" pitchFamily="34" charset="0"/>
                <a:cs typeface="Calibri" pitchFamily="34" charset="0"/>
              </a:rPr>
              <a:t>and coir dust </a:t>
            </a:r>
            <a:r>
              <a:rPr lang="en-US" sz="11200" dirty="0" smtClean="0">
                <a:latin typeface="Calibri" pitchFamily="34" charset="0"/>
                <a:cs typeface="Calibri" pitchFamily="34" charset="0"/>
              </a:rPr>
              <a:t>were </a:t>
            </a:r>
            <a:r>
              <a:rPr lang="en-US" sz="11200" dirty="0">
                <a:latin typeface="Calibri" pitchFamily="34" charset="0"/>
                <a:cs typeface="Calibri" pitchFamily="34" charset="0"/>
              </a:rPr>
              <a:t>used as </a:t>
            </a:r>
            <a:r>
              <a:rPr lang="en-US" sz="11200" dirty="0" smtClean="0">
                <a:latin typeface="Calibri" pitchFamily="34" charset="0"/>
                <a:cs typeface="Calibri" pitchFamily="34" charset="0"/>
              </a:rPr>
              <a:t>planting </a:t>
            </a:r>
            <a:r>
              <a:rPr lang="en-US" sz="11200" dirty="0">
                <a:latin typeface="Calibri" pitchFamily="34" charset="0"/>
                <a:cs typeface="Calibri" pitchFamily="34" charset="0"/>
              </a:rPr>
              <a:t>mixture</a:t>
            </a:r>
            <a:r>
              <a:rPr lang="en-US" sz="11200" dirty="0" smtClean="0">
                <a:latin typeface="Calibri" pitchFamily="34" charset="0"/>
                <a:cs typeface="Calibri" pitchFamily="34" charset="0"/>
              </a:rPr>
              <a:t>.</a:t>
            </a:r>
          </a:p>
          <a:p>
            <a:pPr marL="45720" indent="0">
              <a:lnSpc>
                <a:spcPct val="150000"/>
              </a:lnSpc>
              <a:buNone/>
            </a:pPr>
            <a:endParaRPr lang="en-US" sz="3200" dirty="0" smtClean="0">
              <a:solidFill>
                <a:srgbClr val="FF0000"/>
              </a:solidFill>
              <a:latin typeface="Calibri" pitchFamily="34" charset="0"/>
              <a:cs typeface="Calibri" pitchFamily="34" charset="0"/>
            </a:endParaRPr>
          </a:p>
          <a:p>
            <a:pPr marL="45720" indent="0">
              <a:lnSpc>
                <a:spcPct val="150000"/>
              </a:lnSpc>
              <a:buNone/>
            </a:pPr>
            <a:r>
              <a:rPr lang="en-US" sz="11200" b="1" dirty="0" smtClean="0">
                <a:solidFill>
                  <a:schemeClr val="accent2">
                    <a:lumMod val="75000"/>
                  </a:schemeClr>
                </a:solidFill>
                <a:latin typeface="Calibri" pitchFamily="34" charset="0"/>
                <a:cs typeface="Calibri" pitchFamily="34" charset="0"/>
              </a:rPr>
              <a:t>Treating the cuttings</a:t>
            </a:r>
            <a:endParaRPr lang="en-US" sz="11200" b="1" dirty="0">
              <a:solidFill>
                <a:schemeClr val="accent2">
                  <a:lumMod val="75000"/>
                </a:schemeClr>
              </a:solidFill>
              <a:latin typeface="Calibri" pitchFamily="34" charset="0"/>
              <a:cs typeface="Calibri" pitchFamily="34" charset="0"/>
            </a:endParaRPr>
          </a:p>
          <a:p>
            <a:pPr>
              <a:lnSpc>
                <a:spcPct val="150000"/>
              </a:lnSpc>
            </a:pPr>
            <a:r>
              <a:rPr lang="en-US" sz="11200" dirty="0">
                <a:latin typeface="Calibri" pitchFamily="34" charset="0"/>
                <a:cs typeface="Calibri" pitchFamily="34" charset="0"/>
              </a:rPr>
              <a:t>The basal end of the cuttings of the treatment 2 were dipped in the commercially available rooting hormone for 10 seconds while other cuttings of other treatments were dipped in the natural extracts and distilled water for half an hour. After that cuttings were planted in plug trays.</a:t>
            </a:r>
          </a:p>
          <a:p>
            <a:pPr marL="0" indent="0">
              <a:lnSpc>
                <a:spcPct val="150000"/>
              </a:lnSpc>
              <a:buNone/>
            </a:pPr>
            <a:endParaRPr lang="en-US" sz="11200" dirty="0">
              <a:latin typeface="Calibri" pitchFamily="34" charset="0"/>
              <a:cs typeface="Calibri" pitchFamily="34" charset="0"/>
            </a:endParaRPr>
          </a:p>
          <a:p>
            <a:pPr marL="0" indent="0">
              <a:lnSpc>
                <a:spcPct val="150000"/>
              </a:lnSpc>
              <a:buNone/>
            </a:pPr>
            <a:endParaRPr lang="en-US" dirty="0" smtClean="0"/>
          </a:p>
          <a:p>
            <a:pPr>
              <a:lnSpc>
                <a:spcPct val="150000"/>
              </a:lnSpc>
            </a:pPr>
            <a:endParaRPr lang="en-US" dirty="0"/>
          </a:p>
          <a:p>
            <a:pPr marL="0" indent="0">
              <a:buNone/>
            </a:pP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669" y="1144960"/>
            <a:ext cx="21272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686144" y="2754685"/>
            <a:ext cx="2370299" cy="461665"/>
          </a:xfrm>
          <a:prstGeom prst="rect">
            <a:avLst/>
          </a:prstGeom>
          <a:noFill/>
        </p:spPr>
        <p:txBody>
          <a:bodyPr wrap="square" rtlCol="0">
            <a:spAutoFit/>
          </a:bodyPr>
          <a:lstStyle/>
          <a:p>
            <a:r>
              <a:rPr lang="en-US" sz="2400" dirty="0" smtClean="0">
                <a:latin typeface="Calibri" pitchFamily="34" charset="0"/>
                <a:cs typeface="Calibri" pitchFamily="34" charset="0"/>
              </a:rPr>
              <a:t>Planting mixture</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641893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1445</Words>
  <Application>Microsoft Office PowerPoint</Application>
  <PresentationFormat>Custom</PresentationFormat>
  <Paragraphs>188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Effect of some selected plant extracts on rooting and early growth of Salvia (Salvia splendens), Henckelia and Impatiens (Impatiens walleriana) stem cuttings</vt:lpstr>
      <vt:lpstr>Content</vt:lpstr>
      <vt:lpstr>Introduction</vt:lpstr>
      <vt:lpstr>PowerPoint Presentation</vt:lpstr>
      <vt:lpstr>                                      Objective</vt:lpstr>
      <vt:lpstr>Materials and Method</vt:lpstr>
      <vt:lpstr>PowerPoint Presentation</vt:lpstr>
      <vt:lpstr>PowerPoint Presentation</vt:lpstr>
      <vt:lpstr>PowerPoint Presentation</vt:lpstr>
      <vt:lpstr>PowerPoint Presentation</vt:lpstr>
      <vt:lpstr>PowerPoint Presentation</vt:lpstr>
      <vt:lpstr>PowerPoint Presentation</vt:lpstr>
      <vt:lpstr>Results and Discussion</vt:lpstr>
      <vt:lpstr>PowerPoint Presentation</vt:lpstr>
      <vt:lpstr>PowerPoint Presentation</vt:lpstr>
      <vt:lpstr>PowerPoint Presentation</vt:lpstr>
      <vt:lpstr>PowerPoint Presentation</vt:lpstr>
      <vt:lpstr>PowerPoint Presentation</vt:lpstr>
      <vt:lpstr>PowerPoint Presentation</vt:lpstr>
      <vt:lpstr>Conclusion and Recommendations </vt:lpstr>
      <vt:lpstr>References</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Hp</cp:lastModifiedBy>
  <cp:revision>75</cp:revision>
  <dcterms:created xsi:type="dcterms:W3CDTF">2023-02-09T03:28:20Z</dcterms:created>
  <dcterms:modified xsi:type="dcterms:W3CDTF">2023-02-28T14:15:40Z</dcterms:modified>
</cp:coreProperties>
</file>