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5" r:id="rId2"/>
    <p:sldId id="290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92" r:id="rId13"/>
    <p:sldId id="276" r:id="rId14"/>
    <p:sldId id="293" r:id="rId15"/>
    <p:sldId id="294" r:id="rId16"/>
    <p:sldId id="295" r:id="rId17"/>
    <p:sldId id="296" r:id="rId18"/>
    <p:sldId id="280" r:id="rId19"/>
    <p:sldId id="298" r:id="rId20"/>
    <p:sldId id="299" r:id="rId21"/>
    <p:sldId id="300" r:id="rId22"/>
    <p:sldId id="286" r:id="rId23"/>
    <p:sldId id="302" r:id="rId24"/>
    <p:sldId id="303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93676451104528E-2"/>
          <c:y val="9.7982651657824854E-2"/>
          <c:w val="0.6686016518581035"/>
          <c:h val="0.69524876682500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'success of Grafting'!$C$4</c:f>
              <c:strCache>
                <c:ptCount val="1"/>
                <c:pt idx="0">
                  <c:v>Percentage of success of grafting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0A-48B1-B8EE-9936A3DC99F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0A-48B1-B8EE-9936A3DC99F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0A-48B1-B8EE-9936A3DC99FF}"/>
              </c:ext>
            </c:extLst>
          </c:dPt>
          <c:dLbls>
            <c:dLbl>
              <c:idx val="0"/>
              <c:layout>
                <c:manualLayout>
                  <c:x val="4.1113645287640929E-2"/>
                  <c:y val="2.02983804392441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0A-48B1-B8EE-9936A3DC99FF}"/>
                </c:ext>
              </c:extLst>
            </c:dLbl>
            <c:dLbl>
              <c:idx val="1"/>
              <c:layout>
                <c:manualLayout>
                  <c:x val="2.6751089933113897E-2"/>
                  <c:y val="1.39719385481568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0A-48B1-B8EE-9936A3DC99FF}"/>
                </c:ext>
              </c:extLst>
            </c:dLbl>
            <c:dLbl>
              <c:idx val="2"/>
              <c:layout>
                <c:manualLayout>
                  <c:x val="2.3858950417833525E-2"/>
                  <c:y val="2.5814351566903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0A-48B1-B8EE-9936A3DC99FF}"/>
                </c:ext>
              </c:extLst>
            </c:dLbl>
            <c:dLbl>
              <c:idx val="3"/>
              <c:layout>
                <c:manualLayout>
                  <c:x val="3.9326407126273923E-2"/>
                  <c:y val="1.17529675906716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0A-48B1-B8EE-9936A3DC99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'success of Grafting'!$A$5:$A$8</c:f>
              <c:strCache>
                <c:ptCount val="4"/>
                <c:pt idx="0">
                  <c:v>polythene Tape (T1)</c:v>
                </c:pt>
                <c:pt idx="1">
                  <c:v>Grafting Tape (T2)</c:v>
                </c:pt>
                <c:pt idx="2">
                  <c:v>Parafilm  grafting Tape (T3)</c:v>
                </c:pt>
                <c:pt idx="3">
                  <c:v>Poly sac Tape (T4)</c:v>
                </c:pt>
              </c:strCache>
            </c:strRef>
          </c:cat>
          <c:val>
            <c:numRef>
              <c:f>'success of Grafting'!$C$5:$C$8</c:f>
              <c:numCache>
                <c:formatCode>General</c:formatCode>
                <c:ptCount val="4"/>
                <c:pt idx="0">
                  <c:v>68.75</c:v>
                </c:pt>
                <c:pt idx="1">
                  <c:v>45</c:v>
                </c:pt>
                <c:pt idx="2">
                  <c:v>42.5</c:v>
                </c:pt>
                <c:pt idx="3">
                  <c:v>58.75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0A-48B1-B8EE-9936A3DC99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4171368"/>
        <c:axId val="454167104"/>
      </c:barChart>
      <c:catAx>
        <c:axId val="454171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dirty="0"/>
                  <a:t>Treatments</a:t>
                </a:r>
              </a:p>
            </c:rich>
          </c:tx>
          <c:layout>
            <c:manualLayout>
              <c:xMode val="edge"/>
              <c:yMode val="edge"/>
              <c:x val="0.37825627645252069"/>
              <c:y val="0.898736971065315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167104"/>
        <c:crosses val="autoZero"/>
        <c:auto val="1"/>
        <c:lblAlgn val="ctr"/>
        <c:lblOffset val="100"/>
        <c:noMultiLvlLbl val="0"/>
      </c:catAx>
      <c:valAx>
        <c:axId val="45416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Percentage</a:t>
                </a:r>
                <a:r>
                  <a:rPr lang="en-US" sz="1600" b="1" baseline="0">
                    <a:solidFill>
                      <a:schemeClr val="tx1"/>
                    </a:solidFill>
                  </a:rPr>
                  <a:t> of succes of grafting</a:t>
                </a:r>
                <a:endParaRPr lang="en-US" sz="16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4553416229664123E-2"/>
              <c:y val="0.225456480816278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171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70968994367628"/>
          <c:y val="0.22821237430276292"/>
          <c:w val="0.22523675271823362"/>
          <c:h val="0.5503606988850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189577530907698E-2"/>
          <c:y val="1.8920366945733114E-2"/>
          <c:w val="0.92781042246909229"/>
          <c:h val="0.79728693822335783"/>
        </c:manualLayout>
      </c:layout>
      <c:lineChart>
        <c:grouping val="standar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polythene Tape (T1)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Sheet2!$N$5</c:f>
                <c:numCache>
                  <c:formatCode>General</c:formatCode>
                  <c:ptCount val="1"/>
                  <c:pt idx="0">
                    <c:v>6.0497933849016698</c:v>
                  </c:pt>
                </c:numCache>
              </c:numRef>
            </c:plus>
            <c:minus>
              <c:numRef>
                <c:f>Sheet2!$N$5</c:f>
                <c:numCache>
                  <c:formatCode>General</c:formatCode>
                  <c:ptCount val="1"/>
                  <c:pt idx="0">
                    <c:v>6.0497933849016698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Sheet2!$B$3:$K$4</c:f>
              <c:multiLvlStrCache>
                <c:ptCount val="10"/>
                <c:lvl>
                  <c:pt idx="0">
                    <c:v>Day 6</c:v>
                  </c:pt>
                  <c:pt idx="1">
                    <c:v>Day 7</c:v>
                  </c:pt>
                  <c:pt idx="2">
                    <c:v>Day 8</c:v>
                  </c:pt>
                  <c:pt idx="3">
                    <c:v>Day 9</c:v>
                  </c:pt>
                  <c:pt idx="4">
                    <c:v>Day 10</c:v>
                  </c:pt>
                  <c:pt idx="5">
                    <c:v>Day 11</c:v>
                  </c:pt>
                  <c:pt idx="6">
                    <c:v>Day 12</c:v>
                  </c:pt>
                  <c:pt idx="7">
                    <c:v>Day 13</c:v>
                  </c:pt>
                  <c:pt idx="8">
                    <c:v>Day 14</c:v>
                  </c:pt>
                  <c:pt idx="9">
                    <c:v>Day 15</c:v>
                  </c:pt>
                </c:lvl>
                <c:lvl>
                  <c:pt idx="0">
                    <c:v>Days after grafting</c:v>
                  </c:pt>
                </c:lvl>
              </c:multiLvlStrCache>
            </c:multiLvlStrRef>
          </c:cat>
          <c:val>
            <c:numRef>
              <c:f>Sheet2!$B$5:$K$5</c:f>
              <c:numCache>
                <c:formatCode>General</c:formatCode>
                <c:ptCount val="10"/>
                <c:pt idx="0">
                  <c:v>3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26</c:v>
                </c:pt>
                <c:pt idx="5">
                  <c:v>30</c:v>
                </c:pt>
                <c:pt idx="6">
                  <c:v>42</c:v>
                </c:pt>
                <c:pt idx="7">
                  <c:v>47</c:v>
                </c:pt>
                <c:pt idx="8">
                  <c:v>55</c:v>
                </c:pt>
                <c:pt idx="9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93-442F-AF82-E86D2A4F81E3}"/>
            </c:ext>
          </c:extLst>
        </c:ser>
        <c:ser>
          <c:idx val="1"/>
          <c:order val="1"/>
          <c:tx>
            <c:strRef>
              <c:f>Sheet2!$A$6</c:f>
              <c:strCache>
                <c:ptCount val="1"/>
                <c:pt idx="0">
                  <c:v>Grafting Tape (T2)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Sheet2!$N$7</c:f>
                <c:numCache>
                  <c:formatCode>General</c:formatCode>
                  <c:ptCount val="1"/>
                  <c:pt idx="0">
                    <c:v>3.3214789209360069</c:v>
                  </c:pt>
                </c:numCache>
              </c:numRef>
            </c:plus>
            <c:minus>
              <c:numRef>
                <c:f>Sheet2!$N$7</c:f>
                <c:numCache>
                  <c:formatCode>General</c:formatCode>
                  <c:ptCount val="1"/>
                  <c:pt idx="0">
                    <c:v>3.3214789209360069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Sheet2!$B$3:$K$4</c:f>
              <c:multiLvlStrCache>
                <c:ptCount val="10"/>
                <c:lvl>
                  <c:pt idx="0">
                    <c:v>Day 6</c:v>
                  </c:pt>
                  <c:pt idx="1">
                    <c:v>Day 7</c:v>
                  </c:pt>
                  <c:pt idx="2">
                    <c:v>Day 8</c:v>
                  </c:pt>
                  <c:pt idx="3">
                    <c:v>Day 9</c:v>
                  </c:pt>
                  <c:pt idx="4">
                    <c:v>Day 10</c:v>
                  </c:pt>
                  <c:pt idx="5">
                    <c:v>Day 11</c:v>
                  </c:pt>
                  <c:pt idx="6">
                    <c:v>Day 12</c:v>
                  </c:pt>
                  <c:pt idx="7">
                    <c:v>Day 13</c:v>
                  </c:pt>
                  <c:pt idx="8">
                    <c:v>Day 14</c:v>
                  </c:pt>
                  <c:pt idx="9">
                    <c:v>Day 15</c:v>
                  </c:pt>
                </c:lvl>
                <c:lvl>
                  <c:pt idx="0">
                    <c:v>Days after grafting</c:v>
                  </c:pt>
                </c:lvl>
              </c:multiLvlStrCache>
            </c:multiLvlStrRef>
          </c:cat>
          <c:val>
            <c:numRef>
              <c:f>Sheet2!$B$6:$K$6</c:f>
              <c:numCache>
                <c:formatCode>General</c:formatCode>
                <c:ptCount val="10"/>
                <c:pt idx="0">
                  <c:v>2</c:v>
                </c:pt>
                <c:pt idx="1">
                  <c:v>5</c:v>
                </c:pt>
                <c:pt idx="2">
                  <c:v>11</c:v>
                </c:pt>
                <c:pt idx="3">
                  <c:v>15</c:v>
                </c:pt>
                <c:pt idx="4">
                  <c:v>18</c:v>
                </c:pt>
                <c:pt idx="5">
                  <c:v>21</c:v>
                </c:pt>
                <c:pt idx="6">
                  <c:v>25</c:v>
                </c:pt>
                <c:pt idx="7">
                  <c:v>28</c:v>
                </c:pt>
                <c:pt idx="8">
                  <c:v>33</c:v>
                </c:pt>
                <c:pt idx="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93-442F-AF82-E86D2A4F81E3}"/>
            </c:ext>
          </c:extLst>
        </c:ser>
        <c:ser>
          <c:idx val="2"/>
          <c:order val="2"/>
          <c:tx>
            <c:strRef>
              <c:f>Sheet2!$A$7</c:f>
              <c:strCache>
                <c:ptCount val="1"/>
                <c:pt idx="0">
                  <c:v>Parafilm  grafting Tape (T3)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Sheet2!$N$8</c:f>
                <c:numCache>
                  <c:formatCode>General</c:formatCode>
                  <c:ptCount val="1"/>
                  <c:pt idx="0">
                    <c:v>4.457328547210512</c:v>
                  </c:pt>
                </c:numCache>
              </c:numRef>
            </c:plus>
            <c:minus>
              <c:numRef>
                <c:f>Sheet2!$N$8</c:f>
                <c:numCache>
                  <c:formatCode>General</c:formatCode>
                  <c:ptCount val="1"/>
                  <c:pt idx="0">
                    <c:v>4.457328547210512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Sheet2!$B$3:$K$4</c:f>
              <c:multiLvlStrCache>
                <c:ptCount val="10"/>
                <c:lvl>
                  <c:pt idx="0">
                    <c:v>Day 6</c:v>
                  </c:pt>
                  <c:pt idx="1">
                    <c:v>Day 7</c:v>
                  </c:pt>
                  <c:pt idx="2">
                    <c:v>Day 8</c:v>
                  </c:pt>
                  <c:pt idx="3">
                    <c:v>Day 9</c:v>
                  </c:pt>
                  <c:pt idx="4">
                    <c:v>Day 10</c:v>
                  </c:pt>
                  <c:pt idx="5">
                    <c:v>Day 11</c:v>
                  </c:pt>
                  <c:pt idx="6">
                    <c:v>Day 12</c:v>
                  </c:pt>
                  <c:pt idx="7">
                    <c:v>Day 13</c:v>
                  </c:pt>
                  <c:pt idx="8">
                    <c:v>Day 14</c:v>
                  </c:pt>
                  <c:pt idx="9">
                    <c:v>Day 15</c:v>
                  </c:pt>
                </c:lvl>
                <c:lvl>
                  <c:pt idx="0">
                    <c:v>Days after grafting</c:v>
                  </c:pt>
                </c:lvl>
              </c:multiLvlStrCache>
            </c:multiLvlStrRef>
          </c:cat>
          <c:val>
            <c:numRef>
              <c:f>Sheet2!$B$7:$K$7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10</c:v>
                </c:pt>
                <c:pt idx="3">
                  <c:v>15</c:v>
                </c:pt>
                <c:pt idx="4">
                  <c:v>18</c:v>
                </c:pt>
                <c:pt idx="5">
                  <c:v>20</c:v>
                </c:pt>
                <c:pt idx="6">
                  <c:v>23</c:v>
                </c:pt>
                <c:pt idx="7">
                  <c:v>26</c:v>
                </c:pt>
                <c:pt idx="8">
                  <c:v>29</c:v>
                </c:pt>
                <c:pt idx="9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93-442F-AF82-E86D2A4F81E3}"/>
            </c:ext>
          </c:extLst>
        </c:ser>
        <c:ser>
          <c:idx val="3"/>
          <c:order val="3"/>
          <c:tx>
            <c:strRef>
              <c:f>Sheet2!$A$8</c:f>
              <c:strCache>
                <c:ptCount val="1"/>
                <c:pt idx="0">
                  <c:v>Poly sac Tape (T4)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Sheet2!$N$6</c:f>
                <c:numCache>
                  <c:formatCode>General</c:formatCode>
                  <c:ptCount val="1"/>
                  <c:pt idx="0">
                    <c:v>3.5560589921365975</c:v>
                  </c:pt>
                </c:numCache>
              </c:numRef>
            </c:plus>
            <c:minus>
              <c:numRef>
                <c:f>Sheet2!$N$6</c:f>
                <c:numCache>
                  <c:formatCode>General</c:formatCode>
                  <c:ptCount val="1"/>
                  <c:pt idx="0">
                    <c:v>3.5560589921365975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Sheet2!$B$3:$K$4</c:f>
              <c:multiLvlStrCache>
                <c:ptCount val="10"/>
                <c:lvl>
                  <c:pt idx="0">
                    <c:v>Day 6</c:v>
                  </c:pt>
                  <c:pt idx="1">
                    <c:v>Day 7</c:v>
                  </c:pt>
                  <c:pt idx="2">
                    <c:v>Day 8</c:v>
                  </c:pt>
                  <c:pt idx="3">
                    <c:v>Day 9</c:v>
                  </c:pt>
                  <c:pt idx="4">
                    <c:v>Day 10</c:v>
                  </c:pt>
                  <c:pt idx="5">
                    <c:v>Day 11</c:v>
                  </c:pt>
                  <c:pt idx="6">
                    <c:v>Day 12</c:v>
                  </c:pt>
                  <c:pt idx="7">
                    <c:v>Day 13</c:v>
                  </c:pt>
                  <c:pt idx="8">
                    <c:v>Day 14</c:v>
                  </c:pt>
                  <c:pt idx="9">
                    <c:v>Day 15</c:v>
                  </c:pt>
                </c:lvl>
                <c:lvl>
                  <c:pt idx="0">
                    <c:v>Days after grafting</c:v>
                  </c:pt>
                </c:lvl>
              </c:multiLvlStrCache>
            </c:multiLvlStrRef>
          </c:cat>
          <c:val>
            <c:numRef>
              <c:f>Sheet2!$B$8:$K$8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14</c:v>
                </c:pt>
                <c:pt idx="3">
                  <c:v>21</c:v>
                </c:pt>
                <c:pt idx="4">
                  <c:v>24</c:v>
                </c:pt>
                <c:pt idx="5">
                  <c:v>28</c:v>
                </c:pt>
                <c:pt idx="6">
                  <c:v>30</c:v>
                </c:pt>
                <c:pt idx="7">
                  <c:v>35</c:v>
                </c:pt>
                <c:pt idx="8">
                  <c:v>39</c:v>
                </c:pt>
                <c:pt idx="9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93-442F-AF82-E86D2A4F8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847216"/>
        <c:axId val="501854432"/>
      </c:lineChart>
      <c:catAx>
        <c:axId val="50184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854432"/>
        <c:crosses val="autoZero"/>
        <c:auto val="1"/>
        <c:lblAlgn val="ctr"/>
        <c:lblOffset val="100"/>
        <c:noMultiLvlLbl val="0"/>
      </c:catAx>
      <c:valAx>
        <c:axId val="50185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600" b="1" baseline="0" dirty="0">
                    <a:solidFill>
                      <a:schemeClr val="tx1"/>
                    </a:solidFill>
                  </a:rPr>
                  <a:t> of bud emerged plant</a:t>
                </a:r>
                <a:endParaRPr lang="en-US" sz="16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84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034064332599037E-2"/>
          <c:y val="9.2854048765825897E-2"/>
          <c:w val="0.6803226136416799"/>
          <c:h val="0.70849368584364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 Number Of Shoots'!$G$9</c:f>
              <c:strCache>
                <c:ptCount val="1"/>
                <c:pt idx="0">
                  <c:v>Average Number of Shoots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3F-4AFB-8814-32B78BFCF4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3F-4AFB-8814-32B78BFCF47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3F-4AFB-8814-32B78BFCF472}"/>
              </c:ext>
            </c:extLst>
          </c:dPt>
          <c:errBars>
            <c:errBarType val="both"/>
            <c:errValType val="cust"/>
            <c:noEndCap val="0"/>
            <c:plus>
              <c:numRef>
                <c:f>'Total Number Of Shoots'!$I$10:$I$13</c:f>
                <c:numCache>
                  <c:formatCode>General</c:formatCode>
                  <c:ptCount val="4"/>
                  <c:pt idx="0">
                    <c:v>0.43408495950230253</c:v>
                  </c:pt>
                  <c:pt idx="1">
                    <c:v>0.16514456476895406</c:v>
                  </c:pt>
                  <c:pt idx="2">
                    <c:v>0.15075567228888181</c:v>
                  </c:pt>
                  <c:pt idx="3">
                    <c:v>0.42640143271122088</c:v>
                  </c:pt>
                </c:numCache>
              </c:numRef>
            </c:plus>
            <c:minus>
              <c:numRef>
                <c:f>'Total Number Of Shoots'!$I$10:$I$13</c:f>
                <c:numCache>
                  <c:formatCode>General</c:formatCode>
                  <c:ptCount val="4"/>
                  <c:pt idx="0">
                    <c:v>0.43408495950230253</c:v>
                  </c:pt>
                  <c:pt idx="1">
                    <c:v>0.16514456476895406</c:v>
                  </c:pt>
                  <c:pt idx="2">
                    <c:v>0.15075567228888181</c:v>
                  </c:pt>
                  <c:pt idx="3">
                    <c:v>0.42640143271122088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'Total Number Of Shoots'!$F$10:$F$13</c:f>
              <c:strCache>
                <c:ptCount val="4"/>
                <c:pt idx="0">
                  <c:v>polythene Tape (T1)</c:v>
                </c:pt>
                <c:pt idx="1">
                  <c:v>Grafting Tape (T2)</c:v>
                </c:pt>
                <c:pt idx="2">
                  <c:v>Parafilm  graftingTape (T3)</c:v>
                </c:pt>
                <c:pt idx="3">
                  <c:v>Poly sac Tape (T4)</c:v>
                </c:pt>
              </c:strCache>
            </c:strRef>
          </c:cat>
          <c:val>
            <c:numRef>
              <c:f>'Total Number Of Shoots'!$G$10:$G$13</c:f>
              <c:numCache>
                <c:formatCode>General</c:formatCode>
                <c:ptCount val="4"/>
                <c:pt idx="0" formatCode="0.00;[Red]0.00">
                  <c:v>3.5454545454545454</c:v>
                </c:pt>
                <c:pt idx="1">
                  <c:v>1.6</c:v>
                </c:pt>
                <c:pt idx="2">
                  <c:v>1.75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3F-4AFB-8814-32B78BFCF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9591392"/>
        <c:axId val="489591720"/>
      </c:barChart>
      <c:catAx>
        <c:axId val="489591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Wrapping</a:t>
                </a:r>
                <a:r>
                  <a:rPr lang="en-US" sz="1600" b="1" baseline="0"/>
                  <a:t> Tapes</a:t>
                </a:r>
                <a:endParaRPr lang="en-US" sz="1600" b="1"/>
              </a:p>
            </c:rich>
          </c:tx>
          <c:layout>
            <c:manualLayout>
              <c:xMode val="edge"/>
              <c:yMode val="edge"/>
              <c:x val="0.33154548949086315"/>
              <c:y val="0.907301576660532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591720"/>
        <c:crosses val="autoZero"/>
        <c:auto val="1"/>
        <c:lblAlgn val="ctr"/>
        <c:lblOffset val="100"/>
        <c:noMultiLvlLbl val="0"/>
      </c:catAx>
      <c:valAx>
        <c:axId val="48959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 dirty="0">
                    <a:solidFill>
                      <a:schemeClr val="tx1"/>
                    </a:solidFill>
                  </a:rPr>
                  <a:t>Median number of shoots</a:t>
                </a:r>
                <a:endParaRPr lang="en-US" sz="16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6.5717952619392265E-3"/>
              <c:y val="0.254564702153076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;[Red]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59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728326736222741"/>
          <c:y val="0.3292874424083499"/>
          <c:w val="0.22271673263777259"/>
          <c:h val="0.35298220905488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53596241646265"/>
          <c:y val="8.6952097647626653E-2"/>
          <c:w val="0.65835826570248346"/>
          <c:h val="0.72146213461198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Sheet2!$G$2</c:f>
              <c:strCache>
                <c:ptCount val="1"/>
                <c:pt idx="0">
                  <c:v> Number of Leaves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DA-4CD3-AE9F-98F704FD129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DA-4CD3-AE9F-98F704FD129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DA-4CD3-AE9F-98F704FD129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DA-4CD3-AE9F-98F704FD1299}"/>
              </c:ext>
            </c:extLst>
          </c:dPt>
          <c:errBars>
            <c:errBarType val="both"/>
            <c:errValType val="cust"/>
            <c:noEndCap val="0"/>
            <c:plus>
              <c:numRef>
                <c:f>Sheet2!$I$3:$I$6</c:f>
                <c:numCache>
                  <c:formatCode>General</c:formatCode>
                  <c:ptCount val="4"/>
                  <c:pt idx="0">
                    <c:v>0.43408495950230253</c:v>
                  </c:pt>
                  <c:pt idx="1">
                    <c:v>0.16514456476895406</c:v>
                  </c:pt>
                  <c:pt idx="2">
                    <c:v>0.15075567228888181</c:v>
                  </c:pt>
                  <c:pt idx="3">
                    <c:v>0.42640143271122088</c:v>
                  </c:pt>
                </c:numCache>
              </c:numRef>
            </c:plus>
            <c:minus>
              <c:numRef>
                <c:f>Sheet2!$I$3:$I$6</c:f>
                <c:numCache>
                  <c:formatCode>General</c:formatCode>
                  <c:ptCount val="4"/>
                  <c:pt idx="0">
                    <c:v>0.43408495950230253</c:v>
                  </c:pt>
                  <c:pt idx="1">
                    <c:v>0.16514456476895406</c:v>
                  </c:pt>
                  <c:pt idx="2">
                    <c:v>0.15075567228888181</c:v>
                  </c:pt>
                  <c:pt idx="3">
                    <c:v>0.42640143271122088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Sheet2!$F$3:$F$6</c:f>
              <c:strCache>
                <c:ptCount val="4"/>
                <c:pt idx="0">
                  <c:v>polythene Tape (T1)</c:v>
                </c:pt>
                <c:pt idx="1">
                  <c:v>Grafting Tape (T2)</c:v>
                </c:pt>
                <c:pt idx="2">
                  <c:v>Parafilm  grafting Tape (T3)</c:v>
                </c:pt>
                <c:pt idx="3">
                  <c:v>Poly sac Tape (T4)</c:v>
                </c:pt>
              </c:strCache>
            </c:strRef>
          </c:cat>
          <c:val>
            <c:numRef>
              <c:f>Sheet2!$G$3:$G$6</c:f>
              <c:numCache>
                <c:formatCode>General</c:formatCode>
                <c:ptCount val="4"/>
                <c:pt idx="0" formatCode="0.00;[Red]0.0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DA-4CD3-AE9F-98F704FD1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432353712"/>
        <c:axId val="432354040"/>
      </c:barChart>
      <c:catAx>
        <c:axId val="432353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Treatments</a:t>
                </a:r>
              </a:p>
            </c:rich>
          </c:tx>
          <c:layout>
            <c:manualLayout>
              <c:xMode val="edge"/>
              <c:yMode val="edge"/>
              <c:x val="0.40961458964260239"/>
              <c:y val="0.913072489775414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354040"/>
        <c:crosses val="autoZero"/>
        <c:auto val="1"/>
        <c:lblAlgn val="ctr"/>
        <c:lblOffset val="100"/>
        <c:noMultiLvlLbl val="0"/>
      </c:catAx>
      <c:valAx>
        <c:axId val="43235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Median</a:t>
                </a:r>
                <a:r>
                  <a:rPr lang="en-US" sz="1600" b="1" baseline="0" dirty="0">
                    <a:solidFill>
                      <a:schemeClr val="tx1"/>
                    </a:solidFill>
                  </a:rPr>
                  <a:t> number of leaves</a:t>
                </a:r>
                <a:endParaRPr lang="en-US" sz="16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0664359470310869E-2"/>
              <c:y val="0.317289849489050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;[Red]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35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991892762091197"/>
          <c:y val="0.26296009608968368"/>
          <c:w val="0.22008107237908803"/>
          <c:h val="0.466349214822723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'Average Shoot Height '!$B$24</c:f>
              <c:strCache>
                <c:ptCount val="1"/>
                <c:pt idx="0">
                  <c:v>Polythene Tape (T1)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'Average Shoot Height '!$C$24:$I$24</c:f>
              <c:numCache>
                <c:formatCode>General</c:formatCode>
                <c:ptCount val="7"/>
                <c:pt idx="0">
                  <c:v>1.33</c:v>
                </c:pt>
                <c:pt idx="1">
                  <c:v>3.58</c:v>
                </c:pt>
                <c:pt idx="2">
                  <c:v>4.9000000000000004</c:v>
                </c:pt>
                <c:pt idx="3">
                  <c:v>6.52</c:v>
                </c:pt>
                <c:pt idx="4">
                  <c:v>8.26</c:v>
                </c:pt>
                <c:pt idx="5">
                  <c:v>10.48</c:v>
                </c:pt>
                <c:pt idx="6">
                  <c:v>12.05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56-45B3-9EA7-8CC90F58B913}"/>
            </c:ext>
          </c:extLst>
        </c:ser>
        <c:ser>
          <c:idx val="1"/>
          <c:order val="1"/>
          <c:tx>
            <c:strRef>
              <c:f>'Average Shoot Height '!$B$25</c:f>
              <c:strCache>
                <c:ptCount val="1"/>
                <c:pt idx="0">
                  <c:v>Grafting Tape (T2)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'Average Shoot Height '!$C$25:$I$25</c:f>
              <c:numCache>
                <c:formatCode>General</c:formatCode>
                <c:ptCount val="7"/>
                <c:pt idx="0">
                  <c:v>0.8</c:v>
                </c:pt>
                <c:pt idx="1">
                  <c:v>2.5499999999999998</c:v>
                </c:pt>
                <c:pt idx="2">
                  <c:v>4.68</c:v>
                </c:pt>
                <c:pt idx="3">
                  <c:v>8.48</c:v>
                </c:pt>
                <c:pt idx="4">
                  <c:v>10.96</c:v>
                </c:pt>
                <c:pt idx="5">
                  <c:v>15.2</c:v>
                </c:pt>
                <c:pt idx="6">
                  <c:v>19.39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56-45B3-9EA7-8CC90F58B913}"/>
            </c:ext>
          </c:extLst>
        </c:ser>
        <c:ser>
          <c:idx val="2"/>
          <c:order val="2"/>
          <c:tx>
            <c:strRef>
              <c:f>'Average Shoot Height '!$B$26</c:f>
              <c:strCache>
                <c:ptCount val="1"/>
                <c:pt idx="0">
                  <c:v>Parafilm Grafting Tape (T3)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'Average Shoot Height '!$C$26:$I$26</c:f>
              <c:numCache>
                <c:formatCode>General</c:formatCode>
                <c:ptCount val="7"/>
                <c:pt idx="0">
                  <c:v>0.32500000000000001</c:v>
                </c:pt>
                <c:pt idx="1">
                  <c:v>2.08</c:v>
                </c:pt>
                <c:pt idx="2">
                  <c:v>4.3600000000000003</c:v>
                </c:pt>
                <c:pt idx="3">
                  <c:v>8.25</c:v>
                </c:pt>
                <c:pt idx="4">
                  <c:v>9.31</c:v>
                </c:pt>
                <c:pt idx="5">
                  <c:v>12.21</c:v>
                </c:pt>
                <c:pt idx="6">
                  <c:v>13.94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56-45B3-9EA7-8CC90F58B913}"/>
            </c:ext>
          </c:extLst>
        </c:ser>
        <c:ser>
          <c:idx val="3"/>
          <c:order val="3"/>
          <c:tx>
            <c:strRef>
              <c:f>'Average Shoot Height '!$B$27</c:f>
              <c:strCache>
                <c:ptCount val="1"/>
                <c:pt idx="0">
                  <c:v>Poly Sac Tape (T4)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'Average Shoot Height '!$C$27:$I$27</c:f>
              <c:numCache>
                <c:formatCode>General</c:formatCode>
                <c:ptCount val="7"/>
                <c:pt idx="0">
                  <c:v>1.18</c:v>
                </c:pt>
                <c:pt idx="1">
                  <c:v>3.49</c:v>
                </c:pt>
                <c:pt idx="2">
                  <c:v>5.82</c:v>
                </c:pt>
                <c:pt idx="3">
                  <c:v>10.11</c:v>
                </c:pt>
                <c:pt idx="4">
                  <c:v>12.93</c:v>
                </c:pt>
                <c:pt idx="5">
                  <c:v>16.18</c:v>
                </c:pt>
                <c:pt idx="6">
                  <c:v>18.66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56-45B3-9EA7-8CC90F58B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692272"/>
        <c:axId val="441698504"/>
      </c:lineChart>
      <c:catAx>
        <c:axId val="441692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Week (after the shoot emergence)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698504"/>
        <c:crosses val="autoZero"/>
        <c:auto val="1"/>
        <c:lblAlgn val="ctr"/>
        <c:lblOffset val="100"/>
        <c:noMultiLvlLbl val="0"/>
      </c:catAx>
      <c:valAx>
        <c:axId val="441698504"/>
        <c:scaling>
          <c:orientation val="minMax"/>
          <c:max val="2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>
                    <a:solidFill>
                      <a:schemeClr val="tx1"/>
                    </a:solidFill>
                    <a:effectLst/>
                  </a:rPr>
                  <a:t>Average shoot Growth(cm)</a:t>
                </a:r>
                <a:endParaRPr lang="en-US" sz="1600" b="1">
                  <a:solidFill>
                    <a:schemeClr val="tx1"/>
                  </a:solidFill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>
                    <a:solidFill>
                      <a:schemeClr val="tx1"/>
                    </a:solidFill>
                  </a:defRPr>
                </a:pPr>
                <a:endParaRPr lang="en-US" sz="16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69227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82566934691008"/>
          <c:y val="0.27620116095279468"/>
          <c:w val="0.25909335496083541"/>
          <c:h val="0.56009579092990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874545321926309E-2"/>
          <c:y val="0.1345103519311622"/>
          <c:w val="0.70465133163632909"/>
          <c:h val="0.67618265033340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Sheet14!$C$18</c:f>
              <c:strCache>
                <c:ptCount val="1"/>
                <c:pt idx="0">
                  <c:v> Average shoot height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51-4B74-9D55-638DE10183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51-4B74-9D55-638DE10183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51-4B74-9D55-638DE10183E9}"/>
              </c:ext>
            </c:extLst>
          </c:dPt>
          <c:errBars>
            <c:errBarType val="both"/>
            <c:errValType val="cust"/>
            <c:noEndCap val="0"/>
            <c:plus>
              <c:numRef>
                <c:f>Sheet14!$B$16:$E$16</c:f>
                <c:numCache>
                  <c:formatCode>General</c:formatCode>
                  <c:ptCount val="4"/>
                  <c:pt idx="0">
                    <c:v>1.775857331203639</c:v>
                  </c:pt>
                  <c:pt idx="1">
                    <c:v>0.50411939422756158</c:v>
                  </c:pt>
                  <c:pt idx="2">
                    <c:v>1.3206618519790472</c:v>
                  </c:pt>
                  <c:pt idx="3">
                    <c:v>1.493171536486591</c:v>
                  </c:pt>
                </c:numCache>
              </c:numRef>
            </c:plus>
            <c:minus>
              <c:numRef>
                <c:f>Sheet14!$B$16:$E$16</c:f>
                <c:numCache>
                  <c:formatCode>General</c:formatCode>
                  <c:ptCount val="4"/>
                  <c:pt idx="0">
                    <c:v>1.775857331203639</c:v>
                  </c:pt>
                  <c:pt idx="1">
                    <c:v>0.50411939422756158</c:v>
                  </c:pt>
                  <c:pt idx="2">
                    <c:v>1.3206618519790472</c:v>
                  </c:pt>
                  <c:pt idx="3">
                    <c:v>1.493171536486591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Sheet14!$B$19:$B$22</c:f>
              <c:strCache>
                <c:ptCount val="4"/>
                <c:pt idx="0">
                  <c:v>polythene Tape (T1)</c:v>
                </c:pt>
                <c:pt idx="1">
                  <c:v>Grafting Tape (T2)</c:v>
                </c:pt>
                <c:pt idx="2">
                  <c:v>Parafilm  grafting Tape (T3)</c:v>
                </c:pt>
                <c:pt idx="3">
                  <c:v>Poly sac Tape (T4)</c:v>
                </c:pt>
              </c:strCache>
            </c:strRef>
          </c:cat>
          <c:val>
            <c:numRef>
              <c:f>Sheet14!$C$19:$C$22</c:f>
              <c:numCache>
                <c:formatCode>General</c:formatCode>
                <c:ptCount val="4"/>
                <c:pt idx="0" formatCode="0.00;[Red]0.00">
                  <c:v>12.047575757575759</c:v>
                </c:pt>
                <c:pt idx="1">
                  <c:v>19.39</c:v>
                </c:pt>
                <c:pt idx="2">
                  <c:v>13.94</c:v>
                </c:pt>
                <c:pt idx="3">
                  <c:v>18.66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51-4B74-9D55-638DE1018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509342272"/>
        <c:axId val="509338664"/>
      </c:barChart>
      <c:catAx>
        <c:axId val="509342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Treatment</a:t>
                </a:r>
              </a:p>
            </c:rich>
          </c:tx>
          <c:layout>
            <c:manualLayout>
              <c:xMode val="edge"/>
              <c:yMode val="edge"/>
              <c:x val="0.40933023505864075"/>
              <c:y val="0.918727068244983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338664"/>
        <c:crosses val="autoZero"/>
        <c:auto val="1"/>
        <c:lblAlgn val="ctr"/>
        <c:lblOffset val="100"/>
        <c:noMultiLvlLbl val="0"/>
      </c:catAx>
      <c:valAx>
        <c:axId val="50933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Average</a:t>
                </a:r>
                <a:r>
                  <a:rPr lang="en-US" sz="1600" b="1" baseline="0" dirty="0">
                    <a:solidFill>
                      <a:schemeClr val="tx1"/>
                    </a:solidFill>
                  </a:rPr>
                  <a:t> shoot height(cm)</a:t>
                </a:r>
                <a:endParaRPr lang="en-US" sz="16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4143652076707837E-3"/>
              <c:y val="0.290956101870037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;[Red]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34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734055124510161"/>
          <c:y val="0.23187295152420426"/>
          <c:w val="0.20265944875489844"/>
          <c:h val="0.4870518663132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0.18617</cdr:x>
      <cdr:y>0.17983</cdr:y>
    </cdr:from>
    <cdr:to>
      <cdr:x>0.22373</cdr:x>
      <cdr:y>0.23075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99499" y="950816"/>
          <a:ext cx="443757" cy="269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a</a:t>
          </a:r>
        </a:p>
      </cdr:txBody>
    </cdr:sp>
  </cdr:relSizeAnchor>
  <cdr:relSizeAnchor xmlns:cdr="http://schemas.openxmlformats.org/drawingml/2006/chartDrawing">
    <cdr:from>
      <cdr:x>0.3512</cdr:x>
      <cdr:y>0.39058</cdr:y>
    </cdr:from>
    <cdr:to>
      <cdr:x>0.38876</cdr:x>
      <cdr:y>0.4415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49322" y="2065119"/>
          <a:ext cx="443758" cy="26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b</a:t>
          </a:r>
        </a:p>
      </cdr:txBody>
    </cdr:sp>
  </cdr:relSizeAnchor>
  <cdr:relSizeAnchor xmlns:cdr="http://schemas.openxmlformats.org/drawingml/2006/chartDrawing">
    <cdr:from>
      <cdr:x>0.5151</cdr:x>
      <cdr:y>0.38804</cdr:y>
    </cdr:from>
    <cdr:to>
      <cdr:x>0.55266</cdr:x>
      <cdr:y>0.43896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85698" y="2051672"/>
          <a:ext cx="443757" cy="26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b</a:t>
          </a:r>
        </a:p>
      </cdr:txBody>
    </cdr:sp>
  </cdr:relSizeAnchor>
  <cdr:relSizeAnchor xmlns:cdr="http://schemas.openxmlformats.org/drawingml/2006/chartDrawing">
    <cdr:from>
      <cdr:x>0.68792</cdr:x>
      <cdr:y>0.11109</cdr:y>
    </cdr:from>
    <cdr:to>
      <cdr:x>0.72548</cdr:x>
      <cdr:y>0.16201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127463" y="587335"/>
          <a:ext cx="443757" cy="26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0.8203</cdr:x>
      <cdr:y>0</cdr:y>
    </cdr:from>
    <cdr:to>
      <cdr:x>1</cdr:x>
      <cdr:y>0.13983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9584295" y="-1546412"/>
          <a:ext cx="2099594" cy="65457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dirty="0"/>
            <a:t>P &gt; 0.05</a:t>
          </a:r>
        </a:p>
        <a:p xmlns:a="http://schemas.openxmlformats.org/drawingml/2006/main">
          <a:r>
            <a:rPr lang="en-US" sz="1800" dirty="0"/>
            <a:t>Not Significance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0.3471</cdr:x>
      <cdr:y>0.21317</cdr:y>
    </cdr:from>
    <cdr:to>
      <cdr:x>0.38856</cdr:x>
      <cdr:y>0.28589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21042" y="1130792"/>
          <a:ext cx="492241" cy="385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a</a:t>
          </a:r>
        </a:p>
      </cdr:txBody>
    </cdr:sp>
  </cdr:relSizeAnchor>
  <cdr:relSizeAnchor xmlns:cdr="http://schemas.openxmlformats.org/drawingml/2006/chartDrawing">
    <cdr:from>
      <cdr:x>0.17384</cdr:x>
      <cdr:y>0.37063</cdr:y>
    </cdr:from>
    <cdr:to>
      <cdr:x>0.2153</cdr:x>
      <cdr:y>0.44336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63975" y="1966079"/>
          <a:ext cx="492242" cy="385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b</a:t>
          </a:r>
        </a:p>
      </cdr:txBody>
    </cdr:sp>
  </cdr:relSizeAnchor>
  <cdr:relSizeAnchor xmlns:cdr="http://schemas.openxmlformats.org/drawingml/2006/chartDrawing">
    <cdr:from>
      <cdr:x>0.51978</cdr:x>
      <cdr:y>0.34075</cdr:y>
    </cdr:from>
    <cdr:to>
      <cdr:x>0.5723</cdr:x>
      <cdr:y>0.41044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71211" y="1807605"/>
          <a:ext cx="623553" cy="369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b</a:t>
          </a:r>
        </a:p>
      </cdr:txBody>
    </cdr:sp>
  </cdr:relSizeAnchor>
  <cdr:relSizeAnchor xmlns:cdr="http://schemas.openxmlformats.org/drawingml/2006/chartDrawing">
    <cdr:from>
      <cdr:x>0.69507</cdr:x>
      <cdr:y>0.20305</cdr:y>
    </cdr:from>
    <cdr:to>
      <cdr:x>0.73653</cdr:x>
      <cdr:y>0.27578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252385" y="1077141"/>
          <a:ext cx="492241" cy="385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779987"/>
            <a:ext cx="12039600" cy="171582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Effect of Different Wrapping Material on Grafting of ‘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</a:rPr>
              <a:t>Ber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’(Masan) (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</a:rPr>
              <a:t>Ziziphus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</a:rPr>
              <a:t>jujuba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 Mill.)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5024438"/>
            <a:ext cx="12039600" cy="227624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2293938" indent="-2293938" algn="just"/>
            <a:r>
              <a:rPr lang="en-US" sz="8000" dirty="0">
                <a:solidFill>
                  <a:schemeClr val="tx1"/>
                </a:solidFill>
              </a:rPr>
              <a:t>GMMD Muhandiram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8000" dirty="0">
                <a:cs typeface="Calibri" panose="020F0502020204030204" pitchFamily="34" charset="0"/>
              </a:rPr>
              <a:t>Department of Export Agriculture, Faculty of Agricultural Sciences, Sabaragamuwa University of Sri Lanka.</a:t>
            </a:r>
          </a:p>
          <a:p>
            <a:pPr marL="2293938" indent="-2293938" algn="just"/>
            <a:r>
              <a:rPr lang="en-US" sz="8000" dirty="0">
                <a:cs typeface="Calibri" panose="020F0502020204030204" pitchFamily="34" charset="0"/>
              </a:rPr>
              <a:t>PK </a:t>
            </a:r>
            <a:r>
              <a:rPr lang="en-US" sz="8000" dirty="0" err="1">
                <a:cs typeface="Calibri" panose="020F0502020204030204" pitchFamily="34" charset="0"/>
              </a:rPr>
              <a:t>Dissanayaka</a:t>
            </a:r>
            <a:r>
              <a:rPr lang="en-US" sz="8000" dirty="0">
                <a:cs typeface="Calibri" panose="020F0502020204030204" pitchFamily="34" charset="0"/>
              </a:rPr>
              <a:t>          : Department of Export Agriculture, Faculty of Agricultural Sciences, Sabaragamuwa University of Sri Lanka.</a:t>
            </a:r>
          </a:p>
          <a:p>
            <a:pPr algn="just"/>
            <a:r>
              <a:rPr lang="en-US" sz="8000" dirty="0"/>
              <a:t>DGPS </a:t>
            </a:r>
            <a:r>
              <a:rPr lang="en-US" sz="8000" dirty="0" err="1"/>
              <a:t>Delpitiya</a:t>
            </a:r>
            <a:r>
              <a:rPr lang="en-US" sz="8000" dirty="0"/>
              <a:t>          : </a:t>
            </a:r>
            <a:r>
              <a:rPr lang="en-US" sz="8000" dirty="0">
                <a:cs typeface="Calibri" panose="020F0502020204030204" pitchFamily="34" charset="0"/>
              </a:rPr>
              <a:t>Fruit crop Research and Development station, Gannoruwa, Peradeniya, Sri Lanka.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799" y="2633489"/>
            <a:ext cx="4289030" cy="22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3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243" y="227561"/>
            <a:ext cx="5096435" cy="5564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Preparation of scions</a:t>
            </a:r>
          </a:p>
          <a:p>
            <a:pPr marL="0" indent="0">
              <a:buNone/>
            </a:pPr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153" y="635486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0878" y="3710890"/>
            <a:ext cx="4998374" cy="8606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Selected healthy and quality scions for grafting.</a:t>
            </a:r>
          </a:p>
        </p:txBody>
      </p:sp>
      <p:sp>
        <p:nvSpPr>
          <p:cNvPr id="8" name="Down Arrow 7"/>
          <p:cNvSpPr/>
          <p:nvPr/>
        </p:nvSpPr>
        <p:spPr>
          <a:xfrm flipH="1">
            <a:off x="5683471" y="4743269"/>
            <a:ext cx="375236" cy="52779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0878" y="5442829"/>
            <a:ext cx="4803166" cy="860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Cut the basal ends into V –shaped wedge ( it’s about 4-5 cm).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261310" y="4141196"/>
            <a:ext cx="2528048" cy="1731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68560" y="1274827"/>
            <a:ext cx="134470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Scions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395391" y="1355638"/>
            <a:ext cx="1217922" cy="35569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41849" y="1290381"/>
            <a:ext cx="479707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Green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Big” (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Ziziphus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jujuba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Mill)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37724" y="2423318"/>
            <a:ext cx="11276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The scions were about 15 cm -18 cm long and pencil thickness. Scions were taken from the terminal, one–season–old scions with three to four healthy buds.</a:t>
            </a:r>
          </a:p>
        </p:txBody>
      </p:sp>
    </p:spTree>
    <p:extLst>
      <p:ext uri="{BB962C8B-B14F-4D97-AF65-F5344CB8AC3E}">
        <p14:creationId xmlns:p14="http://schemas.microsoft.com/office/powerpoint/2010/main" val="90696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7447" y="6336956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6909" y="128906"/>
            <a:ext cx="2843505" cy="946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Wedge – shape scion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8718" y="1360965"/>
            <a:ext cx="2843506" cy="896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Rootstock with V – shape slit.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5781359" y="2216016"/>
            <a:ext cx="2343926" cy="7256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Insert the scion into the rootstock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31559" y="176853"/>
            <a:ext cx="3222824" cy="578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graft was tightly wrapped by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wrapping tapes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Down Arrow 12"/>
          <p:cNvSpPr/>
          <p:nvPr/>
        </p:nvSpPr>
        <p:spPr>
          <a:xfrm rot="5400000" flipV="1">
            <a:off x="5352050" y="789243"/>
            <a:ext cx="369897" cy="667369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90399" y="5731193"/>
            <a:ext cx="3834348" cy="712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Covered the grafted plant with individual propagators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7002" y="5714505"/>
            <a:ext cx="4224209" cy="712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After three weeks, propagators were removed when new growth appears.</a:t>
            </a:r>
          </a:p>
        </p:txBody>
      </p:sp>
      <p:sp>
        <p:nvSpPr>
          <p:cNvPr id="20" name="Down Arrow 19"/>
          <p:cNvSpPr/>
          <p:nvPr/>
        </p:nvSpPr>
        <p:spPr>
          <a:xfrm rot="3715001" flipH="1">
            <a:off x="8060514" y="3856349"/>
            <a:ext cx="442223" cy="826157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05" y="100339"/>
            <a:ext cx="1378635" cy="1941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5058" y="3207301"/>
            <a:ext cx="1276348" cy="1128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778033" y="1097912"/>
            <a:ext cx="1230055" cy="1091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78899" y="1105073"/>
            <a:ext cx="1276348" cy="1118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8837334" y="2471945"/>
            <a:ext cx="165179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Polythene</a:t>
            </a:r>
            <a:r>
              <a:rPr lang="en-US" sz="1600" b="1" dirty="0"/>
              <a:t> </a:t>
            </a:r>
            <a:r>
              <a:rPr lang="en-US" b="1" dirty="0"/>
              <a:t>Tape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57447" y="4658966"/>
            <a:ext cx="170724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Poly-sac Tape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64821" y="2491756"/>
            <a:ext cx="160869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Grafting</a:t>
            </a:r>
            <a:r>
              <a:rPr lang="en-US" sz="1600" b="1" dirty="0"/>
              <a:t> </a:t>
            </a:r>
            <a:r>
              <a:rPr lang="en-US" b="1" dirty="0"/>
              <a:t>Tape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07157" y="4557471"/>
            <a:ext cx="1957664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Para film grafting Tape</a:t>
            </a:r>
          </a:p>
        </p:txBody>
      </p:sp>
      <p:sp>
        <p:nvSpPr>
          <p:cNvPr id="33" name="Down Arrow 32"/>
          <p:cNvSpPr/>
          <p:nvPr/>
        </p:nvSpPr>
        <p:spPr>
          <a:xfrm rot="5400000" flipV="1">
            <a:off x="8042176" y="927151"/>
            <a:ext cx="313657" cy="60989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99344" y="3477806"/>
            <a:ext cx="1743296" cy="2026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36299" y="3126579"/>
            <a:ext cx="1217663" cy="1325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78489" y="3693679"/>
            <a:ext cx="1999703" cy="1567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Down Arrow 36"/>
          <p:cNvSpPr/>
          <p:nvPr/>
        </p:nvSpPr>
        <p:spPr>
          <a:xfrm rot="5400000" flipH="1">
            <a:off x="4329349" y="4103067"/>
            <a:ext cx="503433" cy="96792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18" y="516576"/>
            <a:ext cx="9426387" cy="4697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u="sng" dirty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8" y="1882823"/>
            <a:ext cx="9962309" cy="4735136"/>
          </a:xfr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00" dirty="0"/>
          </a:p>
          <a:p>
            <a:pPr marL="631825" lv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Days taken to first sprouting </a:t>
            </a:r>
          </a:p>
          <a:p>
            <a:pPr marL="631825" lv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Shoot height per week </a:t>
            </a:r>
          </a:p>
          <a:p>
            <a:pPr marL="631825" lv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Shoot height (After 9 week of grafting)</a:t>
            </a:r>
          </a:p>
          <a:p>
            <a:pPr marL="631825" lv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Total number of shoots  (After 9 weeks of grafting</a:t>
            </a:r>
          </a:p>
          <a:p>
            <a:pPr marL="631825" lv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Total number of leaves (After 9 weeks of grafting)</a:t>
            </a:r>
          </a:p>
          <a:p>
            <a:pPr marL="631825" lv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Percentage of bud emergence (%) (After two weeks of grafting)</a:t>
            </a:r>
          </a:p>
          <a:p>
            <a:pPr marL="863600" lvl="0" indent="-285750"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80538" y="620694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804" y="1292972"/>
            <a:ext cx="7786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following parameters  were checked,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2522" y="1816192"/>
            <a:ext cx="4512936" cy="2288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924" y="4383741"/>
            <a:ext cx="3129533" cy="2032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23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482" y="585907"/>
            <a:ext cx="8498915" cy="57267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958" y="1726038"/>
            <a:ext cx="11198195" cy="189631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cs typeface="Calibri" panose="020F0502020204030204" pitchFamily="34" charset="0"/>
              </a:rPr>
              <a:t>Data analysis was done at 5 % significant level with analysis of variance (ANOVA).</a:t>
            </a:r>
            <a:r>
              <a:rPr lang="en-US" sz="3200" dirty="0"/>
              <a:t> Mean separation was done with the Least Significant Difference test(LSD).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53173" y="62741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222" y="3705460"/>
            <a:ext cx="2039127" cy="18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46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65505" y="2576678"/>
            <a:ext cx="881132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7200" b="1" dirty="0"/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27193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10942" y="400662"/>
            <a:ext cx="897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1.1 </a:t>
            </a:r>
            <a:r>
              <a:rPr lang="en-US" sz="2800" b="1" dirty="0"/>
              <a:t>Percentage of bud emergence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9511" y="59055"/>
            <a:ext cx="1345801" cy="1564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574613"/>
              </p:ext>
            </p:extLst>
          </p:nvPr>
        </p:nvGraphicFramePr>
        <p:xfrm>
          <a:off x="299962" y="758545"/>
          <a:ext cx="11721709" cy="47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10942" y="1265489"/>
            <a:ext cx="242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0130" y="1623372"/>
            <a:ext cx="242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9473" y="2169571"/>
            <a:ext cx="295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3410" y="2338848"/>
            <a:ext cx="242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6695" y="5369206"/>
            <a:ext cx="1006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1 : Variation of the bud emergence percentage among the treatments (After 2 weeks of grafting)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16" y="603318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wedge grafting reported a 72.5% success rate with semi-hardwood scion. 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Jayawardene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., 2013)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362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4360" y="535515"/>
            <a:ext cx="595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1.2 Bud emergence with time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51760"/>
              </p:ext>
            </p:extLst>
          </p:nvPr>
        </p:nvGraphicFramePr>
        <p:xfrm>
          <a:off x="618565" y="1231960"/>
          <a:ext cx="11268635" cy="492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846724" y="270845"/>
            <a:ext cx="20404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P &lt; 0.05</a:t>
            </a:r>
          </a:p>
          <a:p>
            <a:r>
              <a:rPr lang="en-US" sz="2000" dirty="0"/>
              <a:t>Significant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4835" y="6178918"/>
            <a:ext cx="816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 : Variation of bud emergence with time </a:t>
            </a:r>
          </a:p>
        </p:txBody>
      </p:sp>
    </p:spTree>
    <p:extLst>
      <p:ext uri="{BB962C8B-B14F-4D97-AF65-F5344CB8AC3E}">
        <p14:creationId xmlns:p14="http://schemas.microsoft.com/office/powerpoint/2010/main" val="509845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92183" y="264383"/>
            <a:ext cx="914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1.3 Total Number of Shoots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174558"/>
              </p:ext>
            </p:extLst>
          </p:nvPr>
        </p:nvGraphicFramePr>
        <p:xfrm>
          <a:off x="508000" y="1183341"/>
          <a:ext cx="11350171" cy="4927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817695" y="210011"/>
            <a:ext cx="20404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P (0.0093) &lt; 0.05</a:t>
            </a:r>
          </a:p>
          <a:p>
            <a:r>
              <a:rPr lang="en-US" sz="2000" dirty="0"/>
              <a:t>Significant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61135" y="1514788"/>
            <a:ext cx="290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9142" y="3341950"/>
            <a:ext cx="287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3085" y="3175651"/>
            <a:ext cx="290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66850" y="1514788"/>
            <a:ext cx="290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5877" y="6110514"/>
            <a:ext cx="995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 : Variation of total number of shoots among the  treatments (After 9 weeks of grafting)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3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3984" y="328561"/>
            <a:ext cx="595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1.5   Total Number of Leaves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938637"/>
              </p:ext>
            </p:extLst>
          </p:nvPr>
        </p:nvGraphicFramePr>
        <p:xfrm>
          <a:off x="261258" y="1109435"/>
          <a:ext cx="11814628" cy="528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66514" y="1331259"/>
            <a:ext cx="240937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P &lt; 0.05</a:t>
            </a:r>
          </a:p>
          <a:p>
            <a:r>
              <a:rPr lang="en-US" sz="2000" dirty="0"/>
              <a:t>Significant</a:t>
            </a:r>
          </a:p>
        </p:txBody>
      </p:sp>
    </p:spTree>
    <p:extLst>
      <p:ext uri="{BB962C8B-B14F-4D97-AF65-F5344CB8AC3E}">
        <p14:creationId xmlns:p14="http://schemas.microsoft.com/office/powerpoint/2010/main" val="915896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5410" y="577599"/>
            <a:ext cx="1155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1.5  Average shoot growth with time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89448"/>
              </p:ext>
            </p:extLst>
          </p:nvPr>
        </p:nvGraphicFramePr>
        <p:xfrm>
          <a:off x="508111" y="1212584"/>
          <a:ext cx="11683889" cy="468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33822" y="5990172"/>
            <a:ext cx="1091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5 : Variation of average shoot growth among the time (2</a:t>
            </a:r>
            <a:r>
              <a:rPr lang="en-US" baseline="30000" dirty="0"/>
              <a:t>nd</a:t>
            </a:r>
            <a:r>
              <a:rPr lang="en-US" dirty="0"/>
              <a:t> week to 9</a:t>
            </a:r>
            <a:r>
              <a:rPr lang="en-US" baseline="30000" dirty="0"/>
              <a:t>th</a:t>
            </a:r>
            <a:r>
              <a:rPr lang="en-US" dirty="0"/>
              <a:t> week after grafting)</a:t>
            </a:r>
          </a:p>
        </p:txBody>
      </p:sp>
    </p:spTree>
    <p:extLst>
      <p:ext uri="{BB962C8B-B14F-4D97-AF65-F5344CB8AC3E}">
        <p14:creationId xmlns:p14="http://schemas.microsoft.com/office/powerpoint/2010/main" val="9934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1188" y="134471"/>
            <a:ext cx="8953990" cy="5109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977871" y="649287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37330" y="1055594"/>
            <a:ext cx="6474210" cy="50271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2636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 </a:t>
            </a:r>
          </a:p>
          <a:p>
            <a:pPr marL="12636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  <a:p>
            <a:pPr marL="12636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  <a:p>
            <a:pPr marL="12636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  <a:p>
            <a:pPr marL="12636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Results and discussion</a:t>
            </a:r>
          </a:p>
          <a:p>
            <a:pPr marL="12636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marL="12636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Suggestions</a:t>
            </a:r>
          </a:p>
          <a:p>
            <a:pPr marL="12636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Acknowledgment</a:t>
            </a:r>
          </a:p>
          <a:p>
            <a:pPr marL="12636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248" y="2575696"/>
            <a:ext cx="2214282" cy="15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9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0738" y="216368"/>
            <a:ext cx="595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1.6 Average shoot Height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12661"/>
              </p:ext>
            </p:extLst>
          </p:nvPr>
        </p:nvGraphicFramePr>
        <p:xfrm>
          <a:off x="256484" y="1132114"/>
          <a:ext cx="11872686" cy="499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883036" y="823555"/>
            <a:ext cx="224613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P &lt; 0.05</a:t>
            </a:r>
          </a:p>
          <a:p>
            <a:r>
              <a:rPr lang="en-US" sz="2000" dirty="0"/>
              <a:t>Significant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3989" y="6125029"/>
            <a:ext cx="954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6 : Variation of average shoot height among the treatments (9</a:t>
            </a:r>
            <a:r>
              <a:rPr lang="en-US" baseline="30000" dirty="0"/>
              <a:t>th</a:t>
            </a:r>
            <a:r>
              <a:rPr lang="en-US" dirty="0"/>
              <a:t> week after grafting)</a:t>
            </a:r>
          </a:p>
        </p:txBody>
      </p:sp>
    </p:spTree>
    <p:extLst>
      <p:ext uri="{BB962C8B-B14F-4D97-AF65-F5344CB8AC3E}">
        <p14:creationId xmlns:p14="http://schemas.microsoft.com/office/powerpoint/2010/main" val="825508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599" y="499596"/>
            <a:ext cx="9179859" cy="68374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" y="1539534"/>
            <a:ext cx="11338043" cy="506168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/>
              <a:t>The percentage of bud emergence,</a:t>
            </a:r>
            <a:r>
              <a:rPr lang="en-US" sz="3200" dirty="0">
                <a:sym typeface="+mn-ea"/>
              </a:rPr>
              <a:t> The total number of shoots, and the Total Number of leaves</a:t>
            </a:r>
            <a:r>
              <a:rPr lang="en-US" sz="3200" dirty="0"/>
              <a:t> in Polythene Tape and poly-sac Tape were significantly better than the others</a:t>
            </a:r>
            <a:r>
              <a:rPr lang="en-US" sz="3200" i="1" dirty="0">
                <a:sym typeface="+mn-ea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200" dirty="0">
                <a:sym typeface="+mn-ea"/>
              </a:rPr>
              <a:t>The average shoot growth was not significantly different among all the treatments.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sym typeface="+mn-ea"/>
              </a:rPr>
              <a:t>At the 9 weeks after grafting, Polythene tape and poly sac tapes showed good performance. Compared to the cost and performance, the use of poly sac tape is recommended for the farmer level.</a:t>
            </a:r>
          </a:p>
          <a:p>
            <a:pPr algn="just"/>
            <a:endParaRPr lang="en-US" dirty="0">
              <a:sym typeface="+mn-ea"/>
            </a:endParaRPr>
          </a:p>
          <a:p>
            <a:pPr algn="just"/>
            <a:endParaRPr lang="en-US" dirty="0">
              <a:sym typeface="+mn-e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20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6118"/>
            <a:ext cx="7974106" cy="52149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n-lt"/>
              </a:rPr>
              <a:t>Suggestions</a:t>
            </a:r>
            <a:r>
              <a:rPr lang="en-US" sz="3200" b="1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8008" y="1401297"/>
            <a:ext cx="11653321" cy="46095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Extend the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Experimental Area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>
                <a:solidFill>
                  <a:srgbClr val="E7E6E6">
                    <a:lumMod val="10000"/>
                  </a:srgbClr>
                </a:solidFill>
              </a:rPr>
              <a:t>Doing the Experiment under the control environment instead of a Net house.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32543" y="2009322"/>
            <a:ext cx="10421257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Various sizes of individual propagators are used with the same wrapping tapes.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32543" y="3363233"/>
            <a:ext cx="10421257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Check the performance of semi-hardwood and hardwood scions of </a:t>
            </a:r>
            <a:r>
              <a:rPr lang="en-US" sz="2400" b="1" dirty="0" err="1"/>
              <a:t>Ber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104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812" y="331439"/>
            <a:ext cx="8722086" cy="59957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97" y="1182682"/>
            <a:ext cx="11486735" cy="5208495"/>
          </a:xfrm>
        </p:spPr>
        <p:txBody>
          <a:bodyPr>
            <a:normAutofit fontScale="92500"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Anonymous (1981) Project Report 1976-1980. All India Coordinated Fruit Improvement Project, Coordination Cell III, ICAR, India.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Technical Document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No. 1: 6-8, 35</a:t>
            </a: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Azam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-Ali, S.(2006) </a:t>
            </a:r>
            <a:r>
              <a:rPr lang="en-US" sz="2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Ber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 and other jujubes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Southampton Centre for </a:t>
            </a:r>
            <a:r>
              <a:rPr lang="en-US" sz="2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Underutilised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 Crops. Southampton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 err="1"/>
              <a:t>Jayawardena,A.A.M</a:t>
            </a:r>
            <a:r>
              <a:rPr lang="en-US" sz="2200" dirty="0"/>
              <a:t>., </a:t>
            </a:r>
            <a:r>
              <a:rPr lang="en-US" sz="2200" dirty="0" err="1"/>
              <a:t>Ketipearachchi,K.W</a:t>
            </a:r>
            <a:r>
              <a:rPr lang="en-US" sz="2200" dirty="0"/>
              <a:t>. and </a:t>
            </a:r>
            <a:r>
              <a:rPr lang="en-US" sz="2200" dirty="0" err="1"/>
              <a:t>Devasinghe,D.A.U.D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.,(2013). Evaluation of promising vegetative propagation techniques of ‘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pp.6-13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a typeface="Calibri" panose="020F0502020204030204" pitchFamily="34" charset="0"/>
              </a:rPr>
              <a:t>Liu, M. (2010) </a:t>
            </a:r>
            <a:r>
              <a:rPr lang="en-US" sz="2200" i="1" dirty="0">
                <a:ea typeface="Calibri" panose="020F0502020204030204" pitchFamily="34" charset="0"/>
              </a:rPr>
              <a:t>Chinese Jujube: Botany and Horticulture</a:t>
            </a:r>
            <a:r>
              <a:rPr lang="en-US" sz="2200" dirty="0">
                <a:ea typeface="Calibri" panose="020F0502020204030204" pitchFamily="34" charset="0"/>
              </a:rPr>
              <a:t>, </a:t>
            </a:r>
            <a:r>
              <a:rPr lang="en-US" sz="2200" i="1" dirty="0">
                <a:ea typeface="Calibri" panose="020F0502020204030204" pitchFamily="34" charset="0"/>
              </a:rPr>
              <a:t>Horticultural Reviews</a:t>
            </a:r>
            <a:r>
              <a:rPr lang="en-US" sz="2200" dirty="0">
                <a:ea typeface="Calibri" panose="020F050202020403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Pareek</a:t>
            </a:r>
            <a:r>
              <a:rPr lang="en-US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S. (2013) ‘Nutritional composition of jujube fruit’, </a:t>
            </a:r>
            <a:r>
              <a:rPr lang="en-US" sz="22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Emirates Journal of Food and Agriculture</a:t>
            </a:r>
            <a:r>
              <a:rPr lang="en-US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25(6), pp. 463–470.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Sapkota</a:t>
            </a:r>
            <a:r>
              <a:rPr lang="en-US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Sundar</a:t>
            </a:r>
            <a:r>
              <a:rPr lang="en-US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(2020) ‘Prospects and Significance of Chinese Jujube ( Ziziphus </a:t>
            </a:r>
            <a:r>
              <a:rPr lang="en-US" sz="2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jujuba</a:t>
            </a:r>
            <a:r>
              <a:rPr lang="en-US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) in New Mexico : A Review’, 54(1), pp. 21–35</a:t>
            </a:r>
            <a:endParaRPr lang="en-US" sz="2200" dirty="0">
              <a:ea typeface="Calibri" panose="020F0502020204030204" pitchFamily="34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Sherani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, J. (2021) ‘Local Rootstock of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(Ziziphus mauritiana L) Grafted with Advanced Scion Cultivars Improved Fruit Yield and Quality under Arid Conditions’, </a:t>
            </a:r>
            <a:r>
              <a:rPr lang="en-US" sz="2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Sarhad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 Journal of Agriculture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, 37(2), pp. 492–499.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13094" y="627772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11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282" y="577066"/>
            <a:ext cx="8247529" cy="51214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u="sng" dirty="0"/>
              <a:t>Acknowledgment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2" y="1460500"/>
            <a:ext cx="11525196" cy="48958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Internal supervisor Prof. </a:t>
            </a:r>
            <a:r>
              <a:rPr lang="en-US" altLang="en-US" sz="2000" dirty="0" err="1">
                <a:solidFill>
                  <a:srgbClr val="000000"/>
                </a:solidFill>
              </a:rPr>
              <a:t>P.K.Dissanayaka</a:t>
            </a:r>
            <a:r>
              <a:rPr lang="en-US" altLang="en-US" sz="2000" dirty="0">
                <a:solidFill>
                  <a:srgbClr val="000000"/>
                </a:solidFill>
              </a:rPr>
              <a:t>, Senior Lecturer, Department of Export Agriculture, Faculty of Agricultural Sciences. </a:t>
            </a: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External supervisor Mrs. </a:t>
            </a:r>
            <a:r>
              <a:rPr lang="en-US" altLang="en-US" sz="2000" dirty="0" err="1">
                <a:solidFill>
                  <a:srgbClr val="000000"/>
                </a:solidFill>
              </a:rPr>
              <a:t>G.D.P.S.Delpitiya</a:t>
            </a:r>
            <a:r>
              <a:rPr lang="en-US" altLang="en-US" sz="2000" dirty="0">
                <a:solidFill>
                  <a:srgbClr val="000000"/>
                </a:solidFill>
              </a:rPr>
              <a:t>, Assistant Director (Research), Fruit crop Research and Development Station, Gannoruwa, Peradeniya.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Dr. </a:t>
            </a:r>
            <a:r>
              <a:rPr lang="en-US" sz="2000" dirty="0" err="1"/>
              <a:t>Aruna</a:t>
            </a:r>
            <a:r>
              <a:rPr lang="en-US" sz="2000" dirty="0"/>
              <a:t> Kumara, Head, Department of Export Agriculture, Faculty of Agricultural Sciences.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Miss .D.D.M.O.Dissanayake , Lecturer (Prob.), Department of Export Agriculture, Faculty of Agricultural Sciences. </a:t>
            </a: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Everybody who helped me.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34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1872" y="2224310"/>
            <a:ext cx="9743046" cy="171567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20671" y="608592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24" y="149973"/>
            <a:ext cx="10515600" cy="6837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1085944"/>
            <a:ext cx="12451976" cy="5406931"/>
          </a:xfrm>
          <a:noFill/>
        </p:spPr>
        <p:txBody>
          <a:bodyPr>
            <a:noAutofit/>
          </a:bodyPr>
          <a:lstStyle/>
          <a:p>
            <a:pPr marL="6172200" indent="-383540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-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Ziziphus 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jujuba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Mill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172200" indent="-3835400">
              <a:buNone/>
              <a:tabLst>
                <a:tab pos="174625" algn="l"/>
              </a:tabLs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Family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 -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Rhamnaceae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25775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57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Ber is believed to have originated in Indo –  Malaysian region of South – East Asia.</a:t>
            </a:r>
          </a:p>
          <a:p>
            <a:pPr marL="28257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considered an underutilized fruit crop in Sri Lanka.</a:t>
            </a:r>
          </a:p>
          <a:p>
            <a:pPr marL="28257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Sri Lanka Ber is widely spread 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Kurunegala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Puttlam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Hambanthota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Mathale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Polonnaruwa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Trincomalee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districts.</a:t>
            </a:r>
          </a:p>
          <a:p>
            <a:pPr marL="282575" indent="-2825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is a nutritious fruit, rich in the vitamins B, C, and beta-carotene.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415" y="149973"/>
            <a:ext cx="2621507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50777" y="308061"/>
            <a:ext cx="7485528" cy="71892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Problem Justification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394158" y="6514071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248" y="1482152"/>
            <a:ext cx="1593009" cy="2397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672" y="1547333"/>
            <a:ext cx="3286029" cy="2188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90391" y="4130875"/>
            <a:ext cx="246204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Ziziphus mauritiana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1248" y="4082103"/>
            <a:ext cx="328602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Ziziphus jujuba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03357" y="5416104"/>
            <a:ext cx="435004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Department of Agriculture’s Recommended variety.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89275" y="5496136"/>
            <a:ext cx="1815441" cy="6587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“Green big”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293541" y="5650870"/>
            <a:ext cx="1317812" cy="3981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92977" y="4572826"/>
            <a:ext cx="10868081" cy="9165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Ziziphus mauritiana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Lam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(Masan) is a commonly found Species in Sri Lanka. </a:t>
            </a:r>
          </a:p>
        </p:txBody>
      </p:sp>
    </p:spTree>
    <p:extLst>
      <p:ext uri="{BB962C8B-B14F-4D97-AF65-F5344CB8AC3E}">
        <p14:creationId xmlns:p14="http://schemas.microsoft.com/office/powerpoint/2010/main" val="159196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43" y="4678677"/>
            <a:ext cx="11527759" cy="1942309"/>
          </a:xfrm>
        </p:spPr>
        <p:txBody>
          <a:bodyPr>
            <a:normAutofit fontScale="92500" lnSpcReduction="20000"/>
          </a:bodyPr>
          <a:lstStyle/>
          <a:p>
            <a:pPr marL="282575" indent="-282575" algn="just">
              <a:lnSpc>
                <a:spcPct val="150000"/>
              </a:lnSpc>
            </a:pPr>
            <a:r>
              <a:rPr lang="en-US" sz="3000" b="1" dirty="0">
                <a:cs typeface="Calibri" panose="020F0502020204030204" pitchFamily="34" charset="0"/>
              </a:rPr>
              <a:t>Wedge grafting is the most common and easiest method.</a:t>
            </a:r>
          </a:p>
          <a:p>
            <a:pPr marL="282575" indent="-282575" algn="just">
              <a:lnSpc>
                <a:spcPct val="150000"/>
              </a:lnSpc>
            </a:pPr>
            <a:r>
              <a:rPr lang="en-US" sz="3000" b="1" dirty="0">
                <a:cs typeface="Calibri" panose="020F0502020204030204" pitchFamily="34" charset="0"/>
              </a:rPr>
              <a:t>Wrapping is one factor that affects the success of grafting. It is essential to combine the rootstock and scion.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962796" y="1286394"/>
            <a:ext cx="3046731" cy="350916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24103" y="876173"/>
            <a:ext cx="383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 get true-to-type plant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962796" y="3061629"/>
            <a:ext cx="3046731" cy="353743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63697" y="1087281"/>
            <a:ext cx="2643505" cy="25477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Vegetative Propagation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236" y="2245009"/>
            <a:ext cx="2549637" cy="1378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3145" y="3719326"/>
            <a:ext cx="486776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Ber</a:t>
            </a:r>
            <a:r>
              <a:rPr lang="en-US" sz="2400" b="1" dirty="0"/>
              <a:t> seeds are aborted when mature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9443" y="1231020"/>
            <a:ext cx="506522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Ber</a:t>
            </a:r>
            <a:r>
              <a:rPr lang="en-US" sz="2400" b="1" dirty="0"/>
              <a:t> is cross-pollinated plant.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798" y="63064"/>
            <a:ext cx="1368455" cy="10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7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666" y="1225541"/>
            <a:ext cx="10657331" cy="61670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06582" y="615315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1666" y="2457705"/>
            <a:ext cx="10657331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/>
              <a:t>To find the most effective wrapping material for the grafting of </a:t>
            </a:r>
            <a:r>
              <a:rPr lang="en-US" sz="3200" b="1" dirty="0" err="1"/>
              <a:t>ber</a:t>
            </a:r>
            <a:r>
              <a:rPr lang="en-US" sz="3200" b="1" dirty="0"/>
              <a:t> (</a:t>
            </a:r>
            <a:r>
              <a:rPr lang="en-US" sz="3200" b="1" i="1" dirty="0"/>
              <a:t>Ziziphus </a:t>
            </a:r>
            <a:r>
              <a:rPr lang="en-US" sz="3200" b="1" i="1" dirty="0" err="1"/>
              <a:t>jujuba</a:t>
            </a:r>
            <a:r>
              <a:rPr lang="en-US" sz="3200" b="1" i="1" dirty="0"/>
              <a:t> </a:t>
            </a:r>
            <a:r>
              <a:rPr lang="en-US" sz="3200" b="1" dirty="0"/>
              <a:t>Mill.</a:t>
            </a:r>
            <a:r>
              <a:rPr lang="en-US" sz="3200" b="1" i="1" dirty="0"/>
              <a:t>)</a:t>
            </a:r>
            <a:r>
              <a:rPr lang="en-US" sz="3200" b="1" dirty="0"/>
              <a:t> by comparing the successfulness of the grafting.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23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427" y="383305"/>
            <a:ext cx="8158880" cy="6376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4743" y="1967734"/>
            <a:ext cx="11024881" cy="46482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Fruit crop research and development station, Gannoruwa, Peradeniya.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is located in Mid Country Wet Zone in Sri Lanka. (WM2b)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Reddish Brown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Latosolic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soil is the main soil type in the experimented area.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301535" y="643339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743" y="1282121"/>
            <a:ext cx="2433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r>
              <a:rPr lang="en-US" sz="2800" b="1" dirty="0"/>
              <a:t>. </a:t>
            </a:r>
            <a:r>
              <a:rPr lang="en-US" sz="2800" b="1" dirty="0"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9193" y="6138737"/>
            <a:ext cx="4187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 Fruit Crop Research and Development station</a:t>
            </a:r>
          </a:p>
        </p:txBody>
      </p:sp>
      <p:pic>
        <p:nvPicPr>
          <p:cNvPr id="9" name="Picture 8" descr="D:\research\traingng\251265357_192902126330408_677829366169222644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016" y="4080361"/>
            <a:ext cx="2824308" cy="198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92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2651" y="1139398"/>
            <a:ext cx="10146995" cy="3777622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experimental design was,</a:t>
            </a:r>
          </a:p>
          <a:p>
            <a:pPr marL="739775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Complete Randomize Design (CRD).</a:t>
            </a:r>
          </a:p>
          <a:p>
            <a:pPr marL="739775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four treatments and Four Replicates</a:t>
            </a:r>
            <a:r>
              <a:rPr lang="en-US" dirty="0"/>
              <a:t>.</a:t>
            </a:r>
          </a:p>
          <a:p>
            <a:pPr marL="739775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There are twenty plants per treatment.</a:t>
            </a:r>
          </a:p>
          <a:p>
            <a:pPr marL="231775"/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412233" y="649287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6942" y="421202"/>
            <a:ext cx="7386370" cy="527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Details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786443"/>
              </p:ext>
            </p:extLst>
          </p:nvPr>
        </p:nvGraphicFramePr>
        <p:xfrm>
          <a:off x="1195468" y="3351310"/>
          <a:ext cx="9541689" cy="3131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3122">
                  <a:extLst>
                    <a:ext uri="{9D8B030D-6E8A-4147-A177-3AD203B41FA5}">
                      <a16:colId xmlns:a16="http://schemas.microsoft.com/office/drawing/2014/main" val="1973848554"/>
                    </a:ext>
                  </a:extLst>
                </a:gridCol>
                <a:gridCol w="6568567">
                  <a:extLst>
                    <a:ext uri="{9D8B030D-6E8A-4147-A177-3AD203B41FA5}">
                      <a16:colId xmlns:a16="http://schemas.microsoft.com/office/drawing/2014/main" val="1380106250"/>
                    </a:ext>
                  </a:extLst>
                </a:gridCol>
              </a:tblGrid>
              <a:tr h="4404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 of wrapping materials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82706"/>
                  </a:ext>
                </a:extLst>
              </a:tr>
              <a:tr h="6685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1 (T1)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Transparent Polythene Tape (Gauge 300)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979084"/>
                  </a:ext>
                </a:extLst>
              </a:tr>
              <a:tr h="6685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2</a:t>
                      </a:r>
                      <a:r>
                        <a:rPr lang="en-US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(T2)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Grafting Tape 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653553"/>
                  </a:ext>
                </a:extLst>
              </a:tr>
              <a:tr h="6685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3</a:t>
                      </a:r>
                      <a:r>
                        <a:rPr lang="en-US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T3)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 film grafting Tape 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4846042"/>
                  </a:ext>
                </a:extLst>
              </a:tr>
              <a:tr h="66855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4</a:t>
                      </a:r>
                      <a:r>
                        <a:rPr lang="en-US" sz="2400" b="1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T4)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Poly sac Tape 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4441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3797" y="2968841"/>
            <a:ext cx="551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1 : Treatment of experiment</a:t>
            </a:r>
          </a:p>
        </p:txBody>
      </p:sp>
    </p:spTree>
    <p:extLst>
      <p:ext uri="{BB962C8B-B14F-4D97-AF65-F5344CB8AC3E}">
        <p14:creationId xmlns:p14="http://schemas.microsoft.com/office/powerpoint/2010/main" val="150792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836" y="50477"/>
            <a:ext cx="9893175" cy="58678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862" y="756163"/>
            <a:ext cx="10603831" cy="1731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Preparation of Rootstock</a:t>
            </a:r>
          </a:p>
          <a:p>
            <a:pPr marL="0" indent="0">
              <a:buNone/>
            </a:pPr>
            <a:endParaRPr lang="en-US" sz="3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9836" y="649287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434" y="2606616"/>
            <a:ext cx="5298140" cy="860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Selected healthy and quality Ber seedlings as rootstocks.</a:t>
            </a:r>
          </a:p>
        </p:txBody>
      </p:sp>
      <p:sp>
        <p:nvSpPr>
          <p:cNvPr id="8" name="Down Arrow 7"/>
          <p:cNvSpPr/>
          <p:nvPr/>
        </p:nvSpPr>
        <p:spPr>
          <a:xfrm flipH="1">
            <a:off x="3312301" y="3641338"/>
            <a:ext cx="314945" cy="397269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9232" y="4227735"/>
            <a:ext cx="5296342" cy="8606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Cut the tops of the rootstocks at a height of 15-20 cm.</a:t>
            </a:r>
          </a:p>
        </p:txBody>
      </p:sp>
      <p:sp>
        <p:nvSpPr>
          <p:cNvPr id="10" name="Down Arrow 9"/>
          <p:cNvSpPr/>
          <p:nvPr/>
        </p:nvSpPr>
        <p:spPr>
          <a:xfrm flipH="1">
            <a:off x="3159455" y="5234372"/>
            <a:ext cx="305691" cy="385151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7434" y="5665433"/>
            <a:ext cx="7678271" cy="6702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apical portion of the stems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splited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vertically into "V"-shaped sections about 4-5 cm in length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54177" y="3622060"/>
            <a:ext cx="2651041" cy="1364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4177" y="1395122"/>
            <a:ext cx="4309299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Six-month-old local varieties of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Ziziphus mauritiana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seedlings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06491" y="1567865"/>
            <a:ext cx="171731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Rootstock</a:t>
            </a:r>
            <a:endParaRPr lang="en-US" sz="2400" b="1" dirty="0"/>
          </a:p>
        </p:txBody>
      </p:sp>
      <p:sp>
        <p:nvSpPr>
          <p:cNvPr id="13" name="Right Arrow 12"/>
          <p:cNvSpPr/>
          <p:nvPr/>
        </p:nvSpPr>
        <p:spPr>
          <a:xfrm>
            <a:off x="5215011" y="1590786"/>
            <a:ext cx="1425388" cy="46166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50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1364</Words>
  <Application>Microsoft Office PowerPoint</Application>
  <PresentationFormat>Widescreen</PresentationFormat>
  <Paragraphs>210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Effect of Different Wrapping Material on Grafting of ‘Ber’(Masan) (Ziziphus jujuba Mill.)</vt:lpstr>
      <vt:lpstr>Content</vt:lpstr>
      <vt:lpstr>Introduction</vt:lpstr>
      <vt:lpstr>Problem Justification</vt:lpstr>
      <vt:lpstr>PowerPoint Presentation</vt:lpstr>
      <vt:lpstr>Objective</vt:lpstr>
      <vt:lpstr>Methodology</vt:lpstr>
      <vt:lpstr>PowerPoint Presentation</vt:lpstr>
      <vt:lpstr>Method</vt:lpstr>
      <vt:lpstr>PowerPoint Presentation</vt:lpstr>
      <vt:lpstr>PowerPoint Presentation</vt:lpstr>
      <vt:lpstr>Data collection</vt:lpstr>
      <vt:lpstr>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Suggestions </vt:lpstr>
      <vt:lpstr>References</vt:lpstr>
      <vt:lpstr>Acknowledgment</vt:lpstr>
      <vt:lpstr>Thank you..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Faculty of Agricultural Sciences SUSL</cp:lastModifiedBy>
  <cp:revision>61</cp:revision>
  <dcterms:created xsi:type="dcterms:W3CDTF">2023-02-09T03:28:20Z</dcterms:created>
  <dcterms:modified xsi:type="dcterms:W3CDTF">2023-04-10T07:58:33Z</dcterms:modified>
</cp:coreProperties>
</file>