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6" r:id="rId5"/>
    <p:sldId id="260" r:id="rId6"/>
    <p:sldId id="267" r:id="rId7"/>
    <p:sldId id="261" r:id="rId8"/>
    <p:sldId id="270" r:id="rId9"/>
    <p:sldId id="269" r:id="rId10"/>
    <p:sldId id="268" r:id="rId11"/>
    <p:sldId id="271" r:id="rId12"/>
    <p:sldId id="294" r:id="rId13"/>
    <p:sldId id="264" r:id="rId14"/>
    <p:sldId id="265" r:id="rId15"/>
    <p:sldId id="272" r:id="rId16"/>
    <p:sldId id="273" r:id="rId17"/>
    <p:sldId id="274" r:id="rId18"/>
    <p:sldId id="275" r:id="rId19"/>
    <p:sldId id="279" r:id="rId20"/>
    <p:sldId id="276" r:id="rId21"/>
    <p:sldId id="278" r:id="rId22"/>
    <p:sldId id="277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90" r:id="rId32"/>
    <p:sldId id="289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ab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Sheet1!$L$6:$L$11</c:f>
                <c:numCache>
                  <c:formatCode>General</c:formatCode>
                  <c:ptCount val="6"/>
                  <c:pt idx="0">
                    <c:v>0.49899945713251981</c:v>
                  </c:pt>
                  <c:pt idx="1">
                    <c:v>0.8993680468219547</c:v>
                  </c:pt>
                  <c:pt idx="2">
                    <c:v>0.55642208732393417</c:v>
                  </c:pt>
                  <c:pt idx="3">
                    <c:v>0.14566117121356029</c:v>
                  </c:pt>
                  <c:pt idx="4">
                    <c:v>0.19974135427278858</c:v>
                  </c:pt>
                  <c:pt idx="5">
                    <c:v>0.27219845862277797</c:v>
                  </c:pt>
                </c:numCache>
              </c:numRef>
            </c:plus>
            <c:minus>
              <c:numRef>
                <c:f>Sheet1!$L$6:$L$11</c:f>
                <c:numCache>
                  <c:formatCode>General</c:formatCode>
                  <c:ptCount val="6"/>
                  <c:pt idx="0">
                    <c:v>0.49899945713251981</c:v>
                  </c:pt>
                  <c:pt idx="1">
                    <c:v>0.8993680468219547</c:v>
                  </c:pt>
                  <c:pt idx="2">
                    <c:v>0.55642208732393417</c:v>
                  </c:pt>
                  <c:pt idx="3">
                    <c:v>0.14566117121356029</c:v>
                  </c:pt>
                  <c:pt idx="4">
                    <c:v>0.19974135427278858</c:v>
                  </c:pt>
                  <c:pt idx="5">
                    <c:v>0.27219845862277797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Sheet1!$I$6:$I$11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Sheet1!$J$6:$J$11</c:f>
              <c:numCache>
                <c:formatCode>General</c:formatCode>
                <c:ptCount val="6"/>
                <c:pt idx="0">
                  <c:v>13.592939393939394</c:v>
                </c:pt>
                <c:pt idx="1">
                  <c:v>12.345579573934838</c:v>
                </c:pt>
                <c:pt idx="2">
                  <c:v>10.740079365079364</c:v>
                </c:pt>
                <c:pt idx="3">
                  <c:v>10.48483436853002</c:v>
                </c:pt>
                <c:pt idx="4">
                  <c:v>10.441134446693658</c:v>
                </c:pt>
                <c:pt idx="5">
                  <c:v>11.38051282051282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0804992"/>
        <c:axId val="-820812608"/>
      </c:barChart>
      <c:catAx>
        <c:axId val="-82080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Treatments</a:t>
                </a:r>
              </a:p>
            </c:rich>
          </c:tx>
          <c:layout>
            <c:manualLayout>
              <c:xMode val="edge"/>
              <c:yMode val="edge"/>
              <c:x val="0.48019058327914121"/>
              <c:y val="0.90799954774359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12608"/>
        <c:crosses val="autoZero"/>
        <c:auto val="1"/>
        <c:lblAlgn val="ctr"/>
        <c:lblOffset val="100"/>
        <c:noMultiLvlLbl val="0"/>
      </c:catAx>
      <c:valAx>
        <c:axId val="-82081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Total shoot height (cm</a:t>
                </a:r>
                <a:r>
                  <a:rPr lang="en-US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Sheet4!$L$33:$L$38</c:f>
                <c:numCache>
                  <c:formatCode>General</c:formatCode>
                  <c:ptCount val="6"/>
                  <c:pt idx="0">
                    <c:v>8.6348494486007156E-3</c:v>
                  </c:pt>
                  <c:pt idx="1">
                    <c:v>1.3797788168156994E-3</c:v>
                  </c:pt>
                  <c:pt idx="2">
                    <c:v>2.6798052634473268E-3</c:v>
                  </c:pt>
                  <c:pt idx="3">
                    <c:v>1.3322810952147697E-3</c:v>
                  </c:pt>
                  <c:pt idx="4">
                    <c:v>6.1551299742572494E-4</c:v>
                  </c:pt>
                  <c:pt idx="5">
                    <c:v>1.6150096748936218E-3</c:v>
                  </c:pt>
                </c:numCache>
              </c:numRef>
            </c:plus>
            <c:minus>
              <c:numRef>
                <c:f>Sheet4!$L$33:$L$38</c:f>
                <c:numCache>
                  <c:formatCode>General</c:formatCode>
                  <c:ptCount val="6"/>
                  <c:pt idx="0">
                    <c:v>8.6348494486007156E-3</c:v>
                  </c:pt>
                  <c:pt idx="1">
                    <c:v>1.3797788168156994E-3</c:v>
                  </c:pt>
                  <c:pt idx="2">
                    <c:v>2.6798052634473268E-3</c:v>
                  </c:pt>
                  <c:pt idx="3">
                    <c:v>1.3322810952147697E-3</c:v>
                  </c:pt>
                  <c:pt idx="4">
                    <c:v>6.1551299742572494E-4</c:v>
                  </c:pt>
                  <c:pt idx="5">
                    <c:v>1.6150096748936218E-3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Sheet4!$I$33:$I$38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Sheet4!$J$33:$J$38</c:f>
              <c:numCache>
                <c:formatCode>General</c:formatCode>
                <c:ptCount val="6"/>
                <c:pt idx="0">
                  <c:v>4.6424999999999994E-2</c:v>
                </c:pt>
                <c:pt idx="1">
                  <c:v>1.6097500000000001E-2</c:v>
                </c:pt>
                <c:pt idx="2">
                  <c:v>1.21975E-2</c:v>
                </c:pt>
                <c:pt idx="3">
                  <c:v>1.17225E-2</c:v>
                </c:pt>
                <c:pt idx="4">
                  <c:v>1.39775E-2</c:v>
                </c:pt>
                <c:pt idx="5">
                  <c:v>1.47525E-2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7433440"/>
        <c:axId val="-737432896"/>
      </c:barChart>
      <c:catAx>
        <c:axId val="-73743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Treatments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2896"/>
        <c:crosses val="autoZero"/>
        <c:auto val="1"/>
        <c:lblAlgn val="ctr"/>
        <c:lblOffset val="100"/>
        <c:noMultiLvlLbl val="0"/>
      </c:catAx>
      <c:valAx>
        <c:axId val="-7374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EC (dc/cm)</a:t>
                </a:r>
              </a:p>
            </c:rich>
          </c:tx>
          <c:layout>
            <c:manualLayout>
              <c:xMode val="edge"/>
              <c:yMode val="edge"/>
              <c:x val="0"/>
              <c:y val="0.31670895304753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Sheet2!$B$11:$B$16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Sheet2!$C$11:$C$16</c:f>
              <c:numCache>
                <c:formatCode>General</c:formatCode>
                <c:ptCount val="6"/>
                <c:pt idx="0">
                  <c:v>2.0776000000000003</c:v>
                </c:pt>
                <c:pt idx="1">
                  <c:v>1.4140000000000001</c:v>
                </c:pt>
                <c:pt idx="2">
                  <c:v>1.4168000000000001</c:v>
                </c:pt>
                <c:pt idx="3">
                  <c:v>1.4994000000000001</c:v>
                </c:pt>
                <c:pt idx="4">
                  <c:v>1.4154</c:v>
                </c:pt>
                <c:pt idx="5">
                  <c:v>1.0584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7425280"/>
        <c:axId val="-737431808"/>
      </c:barChart>
      <c:catAx>
        <c:axId val="-737425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Treatments</a:t>
                </a:r>
              </a:p>
            </c:rich>
          </c:tx>
          <c:layout>
            <c:manualLayout>
              <c:xMode val="edge"/>
              <c:yMode val="edge"/>
              <c:x val="0.40472983753981628"/>
              <c:y val="0.87736132470121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1808"/>
        <c:crosses val="autoZero"/>
        <c:auto val="1"/>
        <c:lblAlgn val="ctr"/>
        <c:lblOffset val="100"/>
        <c:noMultiLvlLbl val="0"/>
      </c:catAx>
      <c:valAx>
        <c:axId val="-73743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Total</a:t>
                </a:r>
                <a:r>
                  <a:rPr lang="en-US" sz="1600" b="1" baseline="0" dirty="0"/>
                  <a:t> Nitrogen (%)</a:t>
                </a:r>
                <a:endParaRPr lang="en-US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</a:t>
            </a:r>
            <a:r>
              <a:rPr lang="en-US" sz="1800" b="1" dirty="0">
                <a:latin typeface="+mn-lt"/>
                <a:cs typeface="Times New Roman" panose="02020603050405020304" pitchFamily="18" charset="0"/>
              </a:rPr>
              <a:t>Colony Forming Unit (CFU)</a:t>
            </a:r>
          </a:p>
        </c:rich>
      </c:tx>
      <c:layout>
        <c:manualLayout>
          <c:xMode val="edge"/>
          <c:yMode val="edge"/>
          <c:x val="0.2460555555555555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Sheet3!$J$7</c:f>
              <c:strCache>
                <c:ptCount val="1"/>
                <c:pt idx="0">
                  <c:v>CFU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Sheet3!$I$8:$I$12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</c:numCache>
            </c:numRef>
          </c:xVal>
          <c:yVal>
            <c:numRef>
              <c:f>Sheet3!$J$8:$J$12</c:f>
              <c:numCache>
                <c:formatCode>General</c:formatCode>
                <c:ptCount val="5"/>
                <c:pt idx="0">
                  <c:v>17.666666666666668</c:v>
                </c:pt>
                <c:pt idx="1">
                  <c:v>12.866666666666667</c:v>
                </c:pt>
                <c:pt idx="2">
                  <c:v>20.133333333333333</c:v>
                </c:pt>
                <c:pt idx="3">
                  <c:v>314.66666666666669</c:v>
                </c:pt>
                <c:pt idx="4">
                  <c:v>337.33333333333331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7438880"/>
        <c:axId val="-737438336"/>
      </c:scatterChart>
      <c:valAx>
        <c:axId val="-73743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latin typeface="+mn-lt"/>
                    <a:cs typeface="Times New Roman" panose="02020603050405020304" pitchFamily="18" charset="0"/>
                  </a:rPr>
                  <a:t>Days after preparation of CMS</a:t>
                </a:r>
              </a:p>
            </c:rich>
          </c:tx>
          <c:layout>
            <c:manualLayout>
              <c:xMode val="edge"/>
              <c:yMode val="edge"/>
              <c:x val="0.39936299831965949"/>
              <c:y val="0.91705020814288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8336"/>
        <c:crosses val="autoZero"/>
        <c:crossBetween val="midCat"/>
      </c:valAx>
      <c:valAx>
        <c:axId val="-73743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+mn-lt"/>
                  </a:rPr>
                  <a:t> </a:t>
                </a:r>
                <a:r>
                  <a:rPr lang="en-US" sz="1600" b="1" dirty="0">
                    <a:solidFill>
                      <a:sysClr val="windowText" lastClr="000000"/>
                    </a:solidFill>
                    <a:effectLst/>
                    <a:latin typeface="+mn-lt"/>
                    <a:cs typeface="Times New Roman" panose="02020603050405020304" pitchFamily="18" charset="0"/>
                  </a:rPr>
                  <a:t>10</a:t>
                </a:r>
                <a:r>
                  <a:rPr lang="en-US" sz="1600" b="1" baseline="30000" dirty="0">
                    <a:solidFill>
                      <a:sysClr val="windowText" lastClr="000000"/>
                    </a:solidFill>
                    <a:effectLst/>
                    <a:latin typeface="+mn-lt"/>
                    <a:cs typeface="Times New Roman" panose="02020603050405020304" pitchFamily="18" charset="0"/>
                  </a:rPr>
                  <a:t>6   </a:t>
                </a:r>
                <a:r>
                  <a:rPr lang="en-US" sz="1600" b="1" dirty="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 CFU/ml</a:t>
                </a:r>
                <a:r>
                  <a:rPr lang="en-US" sz="1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/>
                    </a:solidFill>
                  </a:defRPr>
                </a:pPr>
                <a:endParaRPr lang="en-US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/>
                    </a:solidFill>
                  </a:defRPr>
                </a:pP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8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72407099609276E-17"/>
                  <c:y val="-4.54357703428336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Sheet3!$K$6:$K$11</c:f>
                <c:numCache>
                  <c:formatCode>General</c:formatCode>
                  <c:ptCount val="6"/>
                  <c:pt idx="0">
                    <c:v>0.58938431898351074</c:v>
                  </c:pt>
                  <c:pt idx="1">
                    <c:v>0.99123627915402257</c:v>
                  </c:pt>
                  <c:pt idx="2">
                    <c:v>0.23624673229172619</c:v>
                  </c:pt>
                  <c:pt idx="3">
                    <c:v>0.28328723481196127</c:v>
                  </c:pt>
                  <c:pt idx="4">
                    <c:v>0.22420714215339466</c:v>
                  </c:pt>
                  <c:pt idx="5">
                    <c:v>0.24760413073201243</c:v>
                  </c:pt>
                </c:numCache>
              </c:numRef>
            </c:plus>
            <c:minus>
              <c:numRef>
                <c:f>Sheet3!$K$6:$K$11</c:f>
                <c:numCache>
                  <c:formatCode>General</c:formatCode>
                  <c:ptCount val="6"/>
                  <c:pt idx="0">
                    <c:v>0.58938431898351074</c:v>
                  </c:pt>
                  <c:pt idx="1">
                    <c:v>0.99123627915402257</c:v>
                  </c:pt>
                  <c:pt idx="2">
                    <c:v>0.23624673229172619</c:v>
                  </c:pt>
                  <c:pt idx="3">
                    <c:v>0.28328723481196127</c:v>
                  </c:pt>
                  <c:pt idx="4">
                    <c:v>0.22420714215339466</c:v>
                  </c:pt>
                  <c:pt idx="5">
                    <c:v>0.24760413073201243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Sheet3!$H$6:$H$11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Sheet3!$I$6:$I$11</c:f>
              <c:numCache>
                <c:formatCode>General</c:formatCode>
                <c:ptCount val="6"/>
                <c:pt idx="0">
                  <c:v>11.445832500000002</c:v>
                </c:pt>
                <c:pt idx="1">
                  <c:v>8.1548333333333325</c:v>
                </c:pt>
                <c:pt idx="2">
                  <c:v>6.5433333333333339</c:v>
                </c:pt>
                <c:pt idx="3">
                  <c:v>6.4871666666666661</c:v>
                </c:pt>
                <c:pt idx="4">
                  <c:v>6.4688333333333334</c:v>
                </c:pt>
                <c:pt idx="5">
                  <c:v>5.8195000000000006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20801184"/>
        <c:axId val="-820810432"/>
      </c:barChart>
      <c:catAx>
        <c:axId val="-82080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Treatments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10432"/>
        <c:crosses val="autoZero"/>
        <c:auto val="1"/>
        <c:lblAlgn val="ctr"/>
        <c:lblOffset val="100"/>
        <c:noMultiLvlLbl val="0"/>
      </c:catAx>
      <c:valAx>
        <c:axId val="-8208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Leaf area (cm2)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0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87231883663037"/>
          <c:y val="0.17171296296296298"/>
          <c:w val="0.80004744783543291"/>
          <c:h val="0.622716170895304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020396595991967E-17"/>
                  <c:y val="-8.333315106445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299856412742208E-2"/>
                      <c:h val="8.32640711577719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4.16666666666667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Sheet2!$AF$3:$AF$8</c:f>
                <c:numCache>
                  <c:formatCode>General</c:formatCode>
                  <c:ptCount val="6"/>
                  <c:pt idx="0">
                    <c:v>0.203453518442584</c:v>
                  </c:pt>
                  <c:pt idx="1">
                    <c:v>0.32485469187520305</c:v>
                  </c:pt>
                  <c:pt idx="2">
                    <c:v>0.16220959178379807</c:v>
                  </c:pt>
                  <c:pt idx="3">
                    <c:v>0.49363276899432063</c:v>
                  </c:pt>
                  <c:pt idx="4">
                    <c:v>0.22995668568594985</c:v>
                  </c:pt>
                  <c:pt idx="5">
                    <c:v>0.10796116103333851</c:v>
                  </c:pt>
                </c:numCache>
              </c:numRef>
            </c:plus>
            <c:minus>
              <c:numRef>
                <c:f>Sheet2!$AF$3:$AF$8</c:f>
                <c:numCache>
                  <c:formatCode>General</c:formatCode>
                  <c:ptCount val="6"/>
                  <c:pt idx="0">
                    <c:v>0.203453518442584</c:v>
                  </c:pt>
                  <c:pt idx="1">
                    <c:v>0.32485469187520305</c:v>
                  </c:pt>
                  <c:pt idx="2">
                    <c:v>0.16220959178379807</c:v>
                  </c:pt>
                  <c:pt idx="3">
                    <c:v>0.49363276899432063</c:v>
                  </c:pt>
                  <c:pt idx="4">
                    <c:v>0.22995668568594985</c:v>
                  </c:pt>
                  <c:pt idx="5">
                    <c:v>0.10796116103333851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Sheet2!$AD$3:$AD$8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Sheet2!$AE$3:$AE$8</c:f>
              <c:numCache>
                <c:formatCode>General</c:formatCode>
                <c:ptCount val="6"/>
                <c:pt idx="0">
                  <c:v>2.7948249999999999</c:v>
                </c:pt>
                <c:pt idx="1">
                  <c:v>2.6732499999999999</c:v>
                </c:pt>
                <c:pt idx="2">
                  <c:v>2.6583000000000001</c:v>
                </c:pt>
                <c:pt idx="3">
                  <c:v>2.4113500000000001</c:v>
                </c:pt>
                <c:pt idx="4">
                  <c:v>2.5850249999999999</c:v>
                </c:pt>
                <c:pt idx="5">
                  <c:v>1.4982250000000001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20808800"/>
        <c:axId val="-820813152"/>
      </c:barChart>
      <c:catAx>
        <c:axId val="-82080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Treatments</a:t>
                </a:r>
              </a:p>
            </c:rich>
          </c:tx>
          <c:layout>
            <c:manualLayout>
              <c:xMode val="edge"/>
              <c:yMode val="edge"/>
              <c:x val="0.43104386840919912"/>
              <c:y val="0.911197634543484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13152"/>
        <c:crosses val="autoZero"/>
        <c:auto val="1"/>
        <c:lblAlgn val="ctr"/>
        <c:lblOffset val="100"/>
        <c:noMultiLvlLbl val="0"/>
      </c:catAx>
      <c:valAx>
        <c:axId val="-8208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Dry weight of below ground biomass (g</a:t>
                </a:r>
                <a:r>
                  <a:rPr lang="en-US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6769536999925E-3"/>
                  <c:y val="-5.14863378930928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486199898374295E-2"/>
                      <c:h val="6.3624364167153419E-2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Sheet1!$L$6:$L$11</c:f>
                <c:numCache>
                  <c:formatCode>General</c:formatCode>
                  <c:ptCount val="6"/>
                  <c:pt idx="0">
                    <c:v>0.29546234954728201</c:v>
                  </c:pt>
                  <c:pt idx="1">
                    <c:v>0.22905039474607622</c:v>
                  </c:pt>
                  <c:pt idx="2">
                    <c:v>0.32158523364732178</c:v>
                  </c:pt>
                  <c:pt idx="3">
                    <c:v>0.83759681032503186</c:v>
                  </c:pt>
                  <c:pt idx="4">
                    <c:v>0.39552736420295165</c:v>
                  </c:pt>
                  <c:pt idx="5">
                    <c:v>0.2575970286448705</c:v>
                  </c:pt>
                </c:numCache>
              </c:numRef>
            </c:plus>
            <c:minus>
              <c:numRef>
                <c:f>Sheet1!$L$6:$L$11</c:f>
                <c:numCache>
                  <c:formatCode>General</c:formatCode>
                  <c:ptCount val="6"/>
                  <c:pt idx="0">
                    <c:v>0.29546234954728201</c:v>
                  </c:pt>
                  <c:pt idx="1">
                    <c:v>0.22905039474607622</c:v>
                  </c:pt>
                  <c:pt idx="2">
                    <c:v>0.32158523364732178</c:v>
                  </c:pt>
                  <c:pt idx="3">
                    <c:v>0.83759681032503186</c:v>
                  </c:pt>
                  <c:pt idx="4">
                    <c:v>0.39552736420295165</c:v>
                  </c:pt>
                  <c:pt idx="5">
                    <c:v>0.2575970286448705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Sheet1!$I$6:$I$11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Sheet1!$J$6:$J$11</c:f>
              <c:numCache>
                <c:formatCode>General</c:formatCode>
                <c:ptCount val="6"/>
                <c:pt idx="0">
                  <c:v>8.3140000000000001</c:v>
                </c:pt>
                <c:pt idx="1">
                  <c:v>5.1764999999999999</c:v>
                </c:pt>
                <c:pt idx="2">
                  <c:v>5.2497499999999997</c:v>
                </c:pt>
                <c:pt idx="3">
                  <c:v>4.3644999999999996</c:v>
                </c:pt>
                <c:pt idx="4">
                  <c:v>5.5597499999999993</c:v>
                </c:pt>
                <c:pt idx="5">
                  <c:v>2.9922499999999999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20800640"/>
        <c:axId val="-820800096"/>
      </c:barChart>
      <c:catAx>
        <c:axId val="-820800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Treatments</a:t>
                </a:r>
              </a:p>
            </c:rich>
          </c:tx>
          <c:layout>
            <c:manualLayout>
              <c:xMode val="edge"/>
              <c:yMode val="edge"/>
              <c:x val="0.4492144970774356"/>
              <c:y val="0.90767827804526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00096"/>
        <c:crosses val="autoZero"/>
        <c:auto val="1"/>
        <c:lblAlgn val="ctr"/>
        <c:lblOffset val="100"/>
        <c:noMultiLvlLbl val="0"/>
      </c:catAx>
      <c:valAx>
        <c:axId val="-82080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Dry weight of above ground biomass (g)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2080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Sheet1!$L$6:$L$11</c:f>
                <c:numCache>
                  <c:formatCode>General</c:formatCode>
                  <c:ptCount val="6"/>
                  <c:pt idx="0">
                    <c:v>1.0335573421508313</c:v>
                  </c:pt>
                  <c:pt idx="1">
                    <c:v>1.5885229854949627</c:v>
                  </c:pt>
                  <c:pt idx="2">
                    <c:v>1.239091936508721</c:v>
                  </c:pt>
                  <c:pt idx="3">
                    <c:v>1.594800936954105</c:v>
                  </c:pt>
                  <c:pt idx="4">
                    <c:v>0.49770238787187288</c:v>
                  </c:pt>
                  <c:pt idx="5">
                    <c:v>1.3079947629738926</c:v>
                  </c:pt>
                </c:numCache>
              </c:numRef>
            </c:plus>
            <c:minus>
              <c:numRef>
                <c:f>Sheet1!$L$6:$L$11</c:f>
                <c:numCache>
                  <c:formatCode>General</c:formatCode>
                  <c:ptCount val="6"/>
                  <c:pt idx="0">
                    <c:v>1.0335573421508313</c:v>
                  </c:pt>
                  <c:pt idx="1">
                    <c:v>1.5885229854949627</c:v>
                  </c:pt>
                  <c:pt idx="2">
                    <c:v>1.239091936508721</c:v>
                  </c:pt>
                  <c:pt idx="3">
                    <c:v>1.594800936954105</c:v>
                  </c:pt>
                  <c:pt idx="4">
                    <c:v>0.49770238787187288</c:v>
                  </c:pt>
                  <c:pt idx="5">
                    <c:v>1.3079947629738926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Sheet1!$I$6:$I$11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Sheet1!$J$6:$J$11</c:f>
              <c:numCache>
                <c:formatCode>General</c:formatCode>
                <c:ptCount val="6"/>
                <c:pt idx="0">
                  <c:v>15.794041666666665</c:v>
                </c:pt>
                <c:pt idx="1">
                  <c:v>15.932399749373431</c:v>
                </c:pt>
                <c:pt idx="2">
                  <c:v>17.83950072150072</c:v>
                </c:pt>
                <c:pt idx="3">
                  <c:v>16.029567287784676</c:v>
                </c:pt>
                <c:pt idx="4">
                  <c:v>16.533655313031744</c:v>
                </c:pt>
                <c:pt idx="5">
                  <c:v>18.745705128205127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74917904"/>
        <c:axId val="-737436160"/>
      </c:barChart>
      <c:catAx>
        <c:axId val="-9749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Treatments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6160"/>
        <c:crosses val="autoZero"/>
        <c:auto val="1"/>
        <c:lblAlgn val="ctr"/>
        <c:lblOffset val="100"/>
        <c:noMultiLvlLbl val="0"/>
      </c:catAx>
      <c:valAx>
        <c:axId val="-73743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Total tap root length (cm)</a:t>
                </a:r>
              </a:p>
            </c:rich>
          </c:tx>
          <c:layout>
            <c:manualLayout>
              <c:xMode val="edge"/>
              <c:yMode val="edge"/>
              <c:x val="6.5509864478832062E-3"/>
              <c:y val="0.10714177696187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49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Caterpillar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Sheet1!$B$10:$B$15</c:f>
                <c:numCache>
                  <c:formatCode>General</c:formatCode>
                  <c:ptCount val="6"/>
                  <c:pt idx="0">
                    <c:v>2.0953818267800264</c:v>
                  </c:pt>
                  <c:pt idx="1">
                    <c:v>2.0348525745124633</c:v>
                  </c:pt>
                  <c:pt idx="2">
                    <c:v>1.8371173070873836</c:v>
                  </c:pt>
                  <c:pt idx="3">
                    <c:v>1.3443554837418066</c:v>
                  </c:pt>
                  <c:pt idx="4">
                    <c:v>0.65748890991914588</c:v>
                  </c:pt>
                  <c:pt idx="5">
                    <c:v>0.54006172486732174</c:v>
                  </c:pt>
                </c:numCache>
              </c:numRef>
            </c:plus>
            <c:minus>
              <c:numRef>
                <c:f>Sheet1!$B$10:$B$15</c:f>
                <c:numCache>
                  <c:formatCode>General</c:formatCode>
                  <c:ptCount val="6"/>
                  <c:pt idx="0">
                    <c:v>2.0953818267800264</c:v>
                  </c:pt>
                  <c:pt idx="1">
                    <c:v>2.0348525745124633</c:v>
                  </c:pt>
                  <c:pt idx="2">
                    <c:v>1.8371173070873836</c:v>
                  </c:pt>
                  <c:pt idx="3">
                    <c:v>1.3443554837418066</c:v>
                  </c:pt>
                  <c:pt idx="4">
                    <c:v>0.65748890991914588</c:v>
                  </c:pt>
                  <c:pt idx="5">
                    <c:v>0.54006172486732174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9.8800000000000008</c:v>
                </c:pt>
                <c:pt idx="1">
                  <c:v>10.91</c:v>
                </c:pt>
                <c:pt idx="2">
                  <c:v>9.06</c:v>
                </c:pt>
                <c:pt idx="3">
                  <c:v>9.57</c:v>
                </c:pt>
                <c:pt idx="4">
                  <c:v>2.72</c:v>
                </c:pt>
                <c:pt idx="5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Upper leaf gall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Sheet1!$C$10:$C$15</c:f>
                <c:numCache>
                  <c:formatCode>General</c:formatCode>
                  <c:ptCount val="6"/>
                  <c:pt idx="0">
                    <c:v>0.42695628191498325</c:v>
                  </c:pt>
                  <c:pt idx="1">
                    <c:v>0.40824829046386302</c:v>
                  </c:pt>
                  <c:pt idx="2">
                    <c:v>0.20412414523193151</c:v>
                  </c:pt>
                  <c:pt idx="3">
                    <c:v>0.20412414523193151</c:v>
                  </c:pt>
                  <c:pt idx="4">
                    <c:v>0.14433756729740643</c:v>
                  </c:pt>
                  <c:pt idx="5">
                    <c:v>0.14433756729740643</c:v>
                  </c:pt>
                </c:numCache>
              </c:numRef>
            </c:plus>
            <c:minus>
              <c:numRef>
                <c:f>Sheet1!$C$10:$C$15</c:f>
                <c:numCache>
                  <c:formatCode>General</c:formatCode>
                  <c:ptCount val="6"/>
                  <c:pt idx="0">
                    <c:v>0.42695628191498325</c:v>
                  </c:pt>
                  <c:pt idx="1">
                    <c:v>0.40824829046386302</c:v>
                  </c:pt>
                  <c:pt idx="2">
                    <c:v>0.20412414523193151</c:v>
                  </c:pt>
                  <c:pt idx="3">
                    <c:v>0.20412414523193151</c:v>
                  </c:pt>
                  <c:pt idx="4">
                    <c:v>0.14433756729740643</c:v>
                  </c:pt>
                  <c:pt idx="5">
                    <c:v>0.14433756729740643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1.22</c:v>
                </c:pt>
                <c:pt idx="1">
                  <c:v>1.28</c:v>
                </c:pt>
                <c:pt idx="2">
                  <c:v>1.33</c:v>
                </c:pt>
                <c:pt idx="3">
                  <c:v>0.81</c:v>
                </c:pt>
                <c:pt idx="4">
                  <c:v>0.35</c:v>
                </c:pt>
                <c:pt idx="5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Lower leaf gall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Sheet1!$D$10:$D$15</c:f>
                <c:numCache>
                  <c:formatCode>General</c:formatCode>
                  <c:ptCount val="6"/>
                  <c:pt idx="0">
                    <c:v>0.51538820320220757</c:v>
                  </c:pt>
                  <c:pt idx="1">
                    <c:v>0.51538820320220757</c:v>
                  </c:pt>
                  <c:pt idx="2">
                    <c:v>0.125</c:v>
                  </c:pt>
                  <c:pt idx="3">
                    <c:v>0.3227486121839514</c:v>
                  </c:pt>
                  <c:pt idx="4">
                    <c:v>0.42695628191498325</c:v>
                  </c:pt>
                  <c:pt idx="5">
                    <c:v>0.40824829046386302</c:v>
                  </c:pt>
                </c:numCache>
              </c:numRef>
            </c:plus>
            <c:minus>
              <c:numRef>
                <c:f>Sheet1!$D$10:$D$15</c:f>
                <c:numCache>
                  <c:formatCode>General</c:formatCode>
                  <c:ptCount val="6"/>
                  <c:pt idx="0">
                    <c:v>0.51538820320220757</c:v>
                  </c:pt>
                  <c:pt idx="1">
                    <c:v>0.51538820320220757</c:v>
                  </c:pt>
                  <c:pt idx="2">
                    <c:v>0.125</c:v>
                  </c:pt>
                  <c:pt idx="3">
                    <c:v>0.3227486121839514</c:v>
                  </c:pt>
                  <c:pt idx="4">
                    <c:v>0.42695628191498325</c:v>
                  </c:pt>
                  <c:pt idx="5">
                    <c:v>0.40824829046386302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2.27</c:v>
                </c:pt>
                <c:pt idx="1">
                  <c:v>3.35</c:v>
                </c:pt>
                <c:pt idx="2">
                  <c:v>1.49</c:v>
                </c:pt>
                <c:pt idx="3">
                  <c:v>1.22</c:v>
                </c:pt>
                <c:pt idx="4">
                  <c:v>1.72</c:v>
                </c:pt>
                <c:pt idx="5">
                  <c:v>2.29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Leaf Blight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Sheet1!$E$10:$E$15</c:f>
                <c:numCache>
                  <c:formatCode>General</c:formatCode>
                  <c:ptCount val="6"/>
                  <c:pt idx="0">
                    <c:v>0.59511903571190417</c:v>
                  </c:pt>
                  <c:pt idx="1">
                    <c:v>0.74651970279870483</c:v>
                  </c:pt>
                  <c:pt idx="2">
                    <c:v>0.3227486121839514</c:v>
                  </c:pt>
                  <c:pt idx="3">
                    <c:v>0.375</c:v>
                  </c:pt>
                  <c:pt idx="4">
                    <c:v>0.23935677693908453</c:v>
                  </c:pt>
                  <c:pt idx="5">
                    <c:v>0.14433756729740643</c:v>
                  </c:pt>
                </c:numCache>
              </c:numRef>
            </c:plus>
            <c:minus>
              <c:numRef>
                <c:f>Sheet1!$E$10:$E$15</c:f>
                <c:numCache>
                  <c:formatCode>General</c:formatCode>
                  <c:ptCount val="6"/>
                  <c:pt idx="0">
                    <c:v>0.59511903571190417</c:v>
                  </c:pt>
                  <c:pt idx="1">
                    <c:v>0.74651970279870483</c:v>
                  </c:pt>
                  <c:pt idx="2">
                    <c:v>0.3227486121839514</c:v>
                  </c:pt>
                  <c:pt idx="3">
                    <c:v>0.375</c:v>
                  </c:pt>
                  <c:pt idx="4">
                    <c:v>0.23935677693908453</c:v>
                  </c:pt>
                  <c:pt idx="5">
                    <c:v>0.14433756729740643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1.28</c:v>
                </c:pt>
                <c:pt idx="1">
                  <c:v>3.31</c:v>
                </c:pt>
                <c:pt idx="2">
                  <c:v>0.92</c:v>
                </c:pt>
                <c:pt idx="3">
                  <c:v>1.81</c:v>
                </c:pt>
                <c:pt idx="4">
                  <c:v>1.28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7439968"/>
        <c:axId val="-737439424"/>
      </c:barChart>
      <c:catAx>
        <c:axId val="-737439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Treatments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9424"/>
        <c:crosses val="autoZero"/>
        <c:auto val="1"/>
        <c:lblAlgn val="ctr"/>
        <c:lblOffset val="100"/>
        <c:noMultiLvlLbl val="0"/>
      </c:catAx>
      <c:valAx>
        <c:axId val="-73743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Pest and disease </a:t>
                </a:r>
                <a:r>
                  <a:rPr lang="en-US" sz="1800" b="1" dirty="0" smtClean="0"/>
                  <a:t>percentage(%)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6.951482592502339E-3"/>
              <c:y val="0.128514263888486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/>
                      <a:t>b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'phosphorus 1'!$Q$31:$Q$36</c:f>
                <c:numCache>
                  <c:formatCode>General</c:formatCode>
                  <c:ptCount val="6"/>
                  <c:pt idx="0">
                    <c:v>0.29755951785595108</c:v>
                  </c:pt>
                  <c:pt idx="1">
                    <c:v>0.12884705080055189</c:v>
                  </c:pt>
                  <c:pt idx="2">
                    <c:v>0.21650635094610962</c:v>
                  </c:pt>
                  <c:pt idx="3">
                    <c:v>8.8388347648318447E-2</c:v>
                  </c:pt>
                  <c:pt idx="4">
                    <c:v>5.2041649986653334E-3</c:v>
                  </c:pt>
                  <c:pt idx="5">
                    <c:v>8.8975652100260934E-3</c:v>
                  </c:pt>
                </c:numCache>
              </c:numRef>
            </c:plus>
            <c:minus>
              <c:numRef>
                <c:f>'phosphorus 1'!$Q$31:$Q$36</c:f>
                <c:numCache>
                  <c:formatCode>General</c:formatCode>
                  <c:ptCount val="6"/>
                  <c:pt idx="0">
                    <c:v>0.29755951785595108</c:v>
                  </c:pt>
                  <c:pt idx="1">
                    <c:v>0.12884705080055189</c:v>
                  </c:pt>
                  <c:pt idx="2">
                    <c:v>0.21650635094610962</c:v>
                  </c:pt>
                  <c:pt idx="3">
                    <c:v>8.8388347648318447E-2</c:v>
                  </c:pt>
                  <c:pt idx="4">
                    <c:v>5.2041649986653334E-3</c:v>
                  </c:pt>
                  <c:pt idx="5">
                    <c:v>8.8975652100260934E-3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'phosphorus 1'!$O$31:$O$36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'phosphorus 1'!$P$31:$P$36</c:f>
              <c:numCache>
                <c:formatCode>General</c:formatCode>
                <c:ptCount val="6"/>
                <c:pt idx="0">
                  <c:v>5.25</c:v>
                </c:pt>
                <c:pt idx="1">
                  <c:v>1.1875</c:v>
                </c:pt>
                <c:pt idx="2">
                  <c:v>0.74999999999999989</c:v>
                </c:pt>
                <c:pt idx="3">
                  <c:v>0.75</c:v>
                </c:pt>
                <c:pt idx="4">
                  <c:v>0.245</c:v>
                </c:pt>
                <c:pt idx="5">
                  <c:v>0.47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7437792"/>
        <c:axId val="-737430720"/>
      </c:barChart>
      <c:catAx>
        <c:axId val="-73743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latin typeface="+mn-lt"/>
                  </a:rPr>
                  <a:t>Treatments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0720"/>
        <c:crosses val="autoZero"/>
        <c:auto val="1"/>
        <c:lblAlgn val="ctr"/>
        <c:lblOffset val="100"/>
        <c:noMultiLvlLbl val="0"/>
      </c:catAx>
      <c:valAx>
        <c:axId val="-73743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Available</a:t>
                </a:r>
                <a:r>
                  <a:rPr lang="en-US" sz="1600" b="1" baseline="0">
                    <a:solidFill>
                      <a:sysClr val="windowText" lastClr="000000"/>
                    </a:solidFill>
                  </a:rPr>
                  <a:t> P (mg/kg)</a:t>
                </a:r>
                <a:endParaRPr lang="en-US" sz="16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679237155923303E-2"/>
              <c:y val="0.261839035877545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 potassium 1'!$F$35:$F$40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 potassium 1'!$G$35:$G$40</c:f>
              <c:numCache>
                <c:formatCode>General</c:formatCode>
                <c:ptCount val="6"/>
                <c:pt idx="0">
                  <c:v>37.647113335186702</c:v>
                </c:pt>
                <c:pt idx="1">
                  <c:v>34.746640719117799</c:v>
                </c:pt>
                <c:pt idx="2">
                  <c:v>38.805486053192475</c:v>
                </c:pt>
                <c:pt idx="3">
                  <c:v>40.543045130201087</c:v>
                </c:pt>
                <c:pt idx="4">
                  <c:v>33.592808822166624</c:v>
                </c:pt>
                <c:pt idx="5">
                  <c:v>30.6923362060977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37427456"/>
        <c:axId val="-737435616"/>
      </c:barChart>
      <c:catAx>
        <c:axId val="-73742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Treatments</a:t>
                </a:r>
              </a:p>
            </c:rich>
          </c:tx>
          <c:layout>
            <c:manualLayout>
              <c:xMode val="edge"/>
              <c:yMode val="edge"/>
              <c:x val="0.425029075706854"/>
              <c:y val="0.88485827054180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5616"/>
        <c:crosses val="autoZero"/>
        <c:auto val="1"/>
        <c:lblAlgn val="ctr"/>
        <c:lblOffset val="100"/>
        <c:noMultiLvlLbl val="0"/>
      </c:catAx>
      <c:valAx>
        <c:axId val="-7374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Exchangeable</a:t>
                </a:r>
                <a:r>
                  <a:rPr lang="en-US" sz="1400" b="1" baseline="0" dirty="0"/>
                  <a:t> </a:t>
                </a:r>
                <a:r>
                  <a:rPr lang="en-US" sz="1400" b="1" baseline="0" dirty="0" smtClean="0"/>
                  <a:t>potassium(mg/kg</a:t>
                </a:r>
                <a:r>
                  <a:rPr lang="en-US" sz="1400" b="1" baseline="0" dirty="0"/>
                  <a:t>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9.9800399201596807E-3"/>
              <c:y val="0.15482597775385723"/>
            </c:manualLayout>
          </c:layout>
          <c:overlay val="0"/>
          <c:spPr>
            <a:solidFill>
              <a:schemeClr val="lt1"/>
            </a:solidFill>
            <a:ln w="12700" cap="flat" cmpd="sng" algn="ctr">
              <a:noFill/>
              <a:prstDash val="solid"/>
              <a:miter lim="800000"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464015048716906E-17"/>
                  <c:y val="3.41880341880341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123755334279908E-3"/>
                  <c:y val="-6.267733862409842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Sheet3!$R$6:$R$11</c:f>
                <c:numCache>
                  <c:formatCode>General</c:formatCode>
                  <c:ptCount val="6"/>
                  <c:pt idx="0">
                    <c:v>7.1574553206196545E-2</c:v>
                  </c:pt>
                  <c:pt idx="1">
                    <c:v>8.36784520251979E-2</c:v>
                  </c:pt>
                  <c:pt idx="2">
                    <c:v>9.7777383206274618E-2</c:v>
                  </c:pt>
                  <c:pt idx="3">
                    <c:v>0.10508924778491854</c:v>
                  </c:pt>
                  <c:pt idx="4">
                    <c:v>9.1067168434439988E-2</c:v>
                  </c:pt>
                  <c:pt idx="5">
                    <c:v>4.7456120083012886E-2</c:v>
                  </c:pt>
                </c:numCache>
              </c:numRef>
            </c:plus>
            <c:minus>
              <c:numRef>
                <c:f>Sheet3!$R$6:$R$11</c:f>
                <c:numCache>
                  <c:formatCode>General</c:formatCode>
                  <c:ptCount val="6"/>
                  <c:pt idx="0">
                    <c:v>7.1574553206196545E-2</c:v>
                  </c:pt>
                  <c:pt idx="1">
                    <c:v>8.36784520251979E-2</c:v>
                  </c:pt>
                  <c:pt idx="2">
                    <c:v>9.7777383206274618E-2</c:v>
                  </c:pt>
                  <c:pt idx="3">
                    <c:v>0.10508924778491854</c:v>
                  </c:pt>
                  <c:pt idx="4">
                    <c:v>9.1067168434439988E-2</c:v>
                  </c:pt>
                  <c:pt idx="5">
                    <c:v>4.7456120083012886E-2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Sheet3!$U$2:$U$7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Sheet3!$V$2:$V$7</c:f>
              <c:numCache>
                <c:formatCode>General</c:formatCode>
                <c:ptCount val="6"/>
                <c:pt idx="0">
                  <c:v>7.165</c:v>
                </c:pt>
                <c:pt idx="1">
                  <c:v>6.7750000000000004</c:v>
                </c:pt>
                <c:pt idx="2">
                  <c:v>6.4450000000000003</c:v>
                </c:pt>
                <c:pt idx="3">
                  <c:v>6.2850000000000001</c:v>
                </c:pt>
                <c:pt idx="4">
                  <c:v>6.1749999999999998</c:v>
                </c:pt>
                <c:pt idx="5">
                  <c:v>6.335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37431264"/>
        <c:axId val="-737434528"/>
      </c:barChart>
      <c:catAx>
        <c:axId val="-737431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Treatments</a:t>
                </a:r>
              </a:p>
            </c:rich>
          </c:tx>
          <c:layout>
            <c:manualLayout>
              <c:xMode val="edge"/>
              <c:yMode val="edge"/>
              <c:x val="0.39174042452148022"/>
              <c:y val="0.89078083204707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4528"/>
        <c:crosses val="autoZero"/>
        <c:auto val="1"/>
        <c:lblAlgn val="ctr"/>
        <c:lblOffset val="100"/>
        <c:noMultiLvlLbl val="0"/>
      </c:catAx>
      <c:valAx>
        <c:axId val="-73743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743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0.86146</cdr:x>
      <cdr:y>0.42399</cdr:y>
    </cdr:from>
    <cdr:to>
      <cdr:x>0.93829</cdr:x>
      <cdr:y>0.51793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845323" y="1427147"/>
          <a:ext cx="521293" cy="31619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0.88764</cdr:x>
      <cdr:y>0.44178</cdr:y>
    </cdr:from>
    <cdr:to>
      <cdr:x>0.95276</cdr:x>
      <cdr:y>0.53659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940751" y="1473327"/>
          <a:ext cx="435835" cy="31619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0.85073</cdr:x>
      <cdr:y>0.16486</cdr:y>
    </cdr:from>
    <cdr:to>
      <cdr:x>0.87851</cdr:x>
      <cdr:y>0.34076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041520" y="600741"/>
          <a:ext cx="197281" cy="64096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493" y="1122363"/>
            <a:ext cx="9450541" cy="1962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Effect of Different Potting Mixtures on Growth of Cinnamon (</a:t>
            </a:r>
            <a:r>
              <a:rPr lang="en-US" sz="4000" i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Cinnamomum</a:t>
            </a:r>
            <a:r>
              <a:rPr lang="en-US" sz="4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zeylanicum</a:t>
            </a:r>
            <a:r>
              <a:rPr lang="en-US" sz="4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Blume</a:t>
            </a:r>
            <a:r>
              <a:rPr lang="en-US" sz="40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Seedlings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6B637F-8C4B-43FA-A207-249C3ECC6CA5}"/>
              </a:ext>
            </a:extLst>
          </p:cNvPr>
          <p:cNvSpPr txBox="1"/>
          <p:nvPr/>
        </p:nvSpPr>
        <p:spPr>
          <a:xfrm>
            <a:off x="539494" y="4717212"/>
            <a:ext cx="4297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  <a:cs typeface="Calibri" panose="020F0502020204030204" pitchFamily="34" charset="0"/>
              </a:rPr>
              <a:t>Internal Supervisor:</a:t>
            </a:r>
          </a:p>
          <a:p>
            <a:pPr defTabSz="914377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Prof. </a:t>
            </a:r>
            <a:r>
              <a:rPr lang="en-US" sz="1600" dirty="0" err="1">
                <a:solidFill>
                  <a:prstClr val="black"/>
                </a:solidFill>
                <a:cs typeface="Calibri" panose="020F0502020204030204" pitchFamily="34" charset="0"/>
              </a:rPr>
              <a:t>P.I.Yapa</a:t>
            </a: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 </a:t>
            </a:r>
            <a:b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Department of Export Agriculture</a:t>
            </a:r>
          </a:p>
          <a:p>
            <a:pPr defTabSz="914377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Faculty of Agricultural Sciences</a:t>
            </a:r>
          </a:p>
          <a:p>
            <a:pPr defTabSz="914377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Sabaragamuwa University of Sri Lanka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74123" y="4717212"/>
            <a:ext cx="4255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1600" b="1" dirty="0">
                <a:solidFill>
                  <a:prstClr val="black"/>
                </a:solidFill>
              </a:rPr>
              <a:t>External Supervisor:</a:t>
            </a:r>
          </a:p>
          <a:p>
            <a:pPr defTabSz="914377">
              <a:lnSpc>
                <a:spcPct val="150000"/>
              </a:lnSpc>
            </a:pPr>
            <a:r>
              <a:rPr lang="en-US" sz="1600" dirty="0" err="1" smtClean="0">
                <a:solidFill>
                  <a:prstClr val="black"/>
                </a:solidFill>
              </a:rPr>
              <a:t>K.H.G.M.Tharanga</a:t>
            </a:r>
            <a:endParaRPr lang="en-US" sz="1600" dirty="0">
              <a:solidFill>
                <a:prstClr val="black"/>
              </a:solidFill>
            </a:endParaRPr>
          </a:p>
          <a:p>
            <a:pPr defTabSz="914377"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Deputy  </a:t>
            </a:r>
            <a:r>
              <a:rPr lang="en-US" sz="1600" dirty="0">
                <a:solidFill>
                  <a:prstClr val="black"/>
                </a:solidFill>
              </a:rPr>
              <a:t>Director (Research)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Soil and Plant Nutrition Division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National Cinnamon Research and Training Centre</a:t>
            </a: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>
          <a:xfrm>
            <a:off x="2674834" y="3085032"/>
            <a:ext cx="4606183" cy="16321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b="1" dirty="0" err="1" smtClean="0"/>
              <a:t>M.P.S.Rumeshika</a:t>
            </a:r>
            <a:r>
              <a:rPr lang="en-US" sz="6400" b="1" dirty="0" smtClean="0"/>
              <a:t>                                                  </a:t>
            </a:r>
          </a:p>
          <a:p>
            <a:r>
              <a:rPr lang="en-US" sz="6400" b="1" dirty="0" smtClean="0"/>
              <a:t>16AGA1294</a:t>
            </a:r>
          </a:p>
          <a:p>
            <a:r>
              <a:rPr lang="en-US" sz="6400" dirty="0" smtClean="0"/>
              <a:t>Module </a:t>
            </a:r>
            <a:r>
              <a:rPr lang="en-US" sz="6400" dirty="0" err="1" smtClean="0"/>
              <a:t>Agri</a:t>
            </a:r>
            <a:r>
              <a:rPr lang="en-US" sz="6400" dirty="0" smtClean="0"/>
              <a:t> Environmental Resource Management</a:t>
            </a:r>
          </a:p>
          <a:p>
            <a:r>
              <a:rPr lang="en-US" sz="6400" dirty="0" smtClean="0"/>
              <a:t> Department of Export Agriculture</a:t>
            </a:r>
          </a:p>
          <a:p>
            <a:r>
              <a:rPr lang="en-US" sz="6400" dirty="0" smtClean="0"/>
              <a:t>  Faculty of Agricultural Science</a:t>
            </a:r>
          </a:p>
          <a:p>
            <a:r>
              <a:rPr lang="en-US" sz="6400" dirty="0" err="1" smtClean="0"/>
              <a:t>Sabaragamuwa</a:t>
            </a:r>
            <a:r>
              <a:rPr lang="en-US" sz="6400" dirty="0" smtClean="0"/>
              <a:t> university of Sri Lanka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873"/>
            <a:ext cx="10515600" cy="48010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3.Preparation of pots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6574" b="20872"/>
          <a:stretch/>
        </p:blipFill>
        <p:spPr>
          <a:xfrm>
            <a:off x="5139199" y="2372831"/>
            <a:ext cx="2427007" cy="269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32282" r="12834" b="18980"/>
          <a:stretch/>
        </p:blipFill>
        <p:spPr>
          <a:xfrm>
            <a:off x="2616536" y="2384317"/>
            <a:ext cx="2295641" cy="263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2" t="997" r="1992" b="-997"/>
          <a:stretch/>
        </p:blipFill>
        <p:spPr>
          <a:xfrm>
            <a:off x="9454221" y="2354406"/>
            <a:ext cx="2262063" cy="2692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" b="4943"/>
          <a:stretch/>
        </p:blipFill>
        <p:spPr>
          <a:xfrm>
            <a:off x="230333" y="2383247"/>
            <a:ext cx="2259779" cy="263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57883" y="5112227"/>
            <a:ext cx="1005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Nursery pots were filled with potting mixtures                                                                     Seeds were planted 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056"/>
            <a:ext cx="10515600" cy="4766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4.Preparation </a:t>
            </a:r>
            <a:r>
              <a:rPr lang="en-US" b="1" dirty="0"/>
              <a:t>of Concentrated Microbial Solution (CMS)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smtClean="0"/>
              <a:t>application</a:t>
            </a:r>
            <a:endParaRPr lang="en-US" dirty="0"/>
          </a:p>
          <a:p>
            <a:pPr marL="0" lvl="0" indent="0" algn="just" defTabSz="914377">
              <a:buNone/>
            </a:pPr>
            <a:r>
              <a:rPr lang="en-US" b="1" dirty="0">
                <a:solidFill>
                  <a:prstClr val="black"/>
                </a:solidFill>
              </a:rPr>
              <a:t>Ingredients </a:t>
            </a:r>
          </a:p>
          <a:p>
            <a:pPr marL="228594" lvl="0" indent="-228594" defTabSz="914377"/>
            <a:r>
              <a:rPr lang="en-US" dirty="0">
                <a:solidFill>
                  <a:prstClr val="black"/>
                </a:solidFill>
              </a:rPr>
              <a:t>4 kg of </a:t>
            </a:r>
            <a:r>
              <a:rPr lang="en-US" dirty="0" err="1">
                <a:solidFill>
                  <a:prstClr val="black"/>
                </a:solidFill>
              </a:rPr>
              <a:t>gliricidia</a:t>
            </a:r>
            <a:r>
              <a:rPr lang="en-US" dirty="0">
                <a:solidFill>
                  <a:prstClr val="black"/>
                </a:solidFill>
              </a:rPr>
              <a:t> leaves </a:t>
            </a:r>
          </a:p>
          <a:p>
            <a:pPr marL="228594" lvl="0" indent="-228594" defTabSz="914377"/>
            <a:r>
              <a:rPr lang="en-US" dirty="0">
                <a:solidFill>
                  <a:prstClr val="black"/>
                </a:solidFill>
              </a:rPr>
              <a:t>4 kg of brown sugar</a:t>
            </a:r>
          </a:p>
          <a:p>
            <a:pPr marL="228594" lvl="0" indent="-228594" defTabSz="914377"/>
            <a:r>
              <a:rPr lang="en-US" dirty="0">
                <a:solidFill>
                  <a:prstClr val="black"/>
                </a:solidFill>
              </a:rPr>
              <a:t>1kg of cow dung </a:t>
            </a:r>
          </a:p>
          <a:p>
            <a:pPr marL="228594" lvl="0" indent="-228594" defTabSz="914377"/>
            <a:r>
              <a:rPr lang="en-US" dirty="0">
                <a:solidFill>
                  <a:prstClr val="black"/>
                </a:solidFill>
              </a:rPr>
              <a:t>Hand full of topsoil from the natural forest cover, with 200L of water(</a:t>
            </a:r>
            <a:r>
              <a:rPr lang="en-US" dirty="0" err="1">
                <a:solidFill>
                  <a:prstClr val="black"/>
                </a:solidFill>
              </a:rPr>
              <a:t>Pathiranage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., 2022)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598"/>
            <a:ext cx="10515600" cy="485236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5.Preparation of cow dung solution and </a:t>
            </a:r>
            <a:r>
              <a:rPr lang="en-US" b="1" dirty="0" smtClean="0"/>
              <a:t>application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/>
              <a:t>Cow dung (30%) solution was prepared by using cow dung with water. 1.7kg of fresh cow dung was mixed with 5.4L of water to make a cow dung solution.</a:t>
            </a:r>
          </a:p>
          <a:p>
            <a:pPr marL="0" marR="0" algn="just">
              <a:lnSpc>
                <a:spcPct val="100000"/>
              </a:lnSpc>
            </a:pPr>
            <a:r>
              <a:rPr lang="en-US" dirty="0">
                <a:ea typeface="Times New Roman" panose="02020603050405020304" pitchFamily="18" charset="0"/>
              </a:rPr>
              <a:t>30ml of solution was added to each nursery pot of T2, T3, T4, T5, </a:t>
            </a:r>
          </a:p>
          <a:p>
            <a:pPr marL="0" marR="0" indent="0" algn="just">
              <a:lnSpc>
                <a:spcPct val="100000"/>
              </a:lnSpc>
              <a:buNone/>
            </a:pPr>
            <a:r>
              <a:rPr lang="en-US" dirty="0">
                <a:ea typeface="Times New Roman" panose="02020603050405020304" pitchFamily="18" charset="0"/>
              </a:rPr>
              <a:t>   </a:t>
            </a:r>
            <a:r>
              <a:rPr lang="en-US" dirty="0" smtClean="0">
                <a:ea typeface="Times New Roman" panose="02020603050405020304" pitchFamily="18" charset="0"/>
              </a:rPr>
              <a:t>   T6   </a:t>
            </a:r>
            <a:r>
              <a:rPr lang="en-US" dirty="0">
                <a:ea typeface="Times New Roman" panose="02020603050405020304" pitchFamily="18" charset="0"/>
              </a:rPr>
              <a:t>treatments.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32" y="495538"/>
            <a:ext cx="9023185" cy="7212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6.Preparation of Microorganism culture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1690688"/>
            <a:ext cx="45719" cy="1349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6" y="4162065"/>
            <a:ext cx="1968116" cy="174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85" y="1452072"/>
            <a:ext cx="1918568" cy="1797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7" y="4160902"/>
            <a:ext cx="1846641" cy="1837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2" y="1323019"/>
            <a:ext cx="1939156" cy="192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31" y="4100022"/>
            <a:ext cx="2081290" cy="187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55" y="1460412"/>
            <a:ext cx="1993487" cy="192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2972042" y="2393226"/>
            <a:ext cx="1665900" cy="269813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332151" y="2420431"/>
            <a:ext cx="991453" cy="298938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600770" y="3510049"/>
            <a:ext cx="311722" cy="378702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325808" y="5084663"/>
            <a:ext cx="1278449" cy="334108"/>
          </a:xfrm>
          <a:prstGeom prst="lef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26" y="3779838"/>
            <a:ext cx="1015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Preparation of media                                                Materials required to culture                                           Serial dilution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923" y="6212793"/>
            <a:ext cx="810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Sample was spread by using spreader                    0.5ml of aliquot transferred into petri plates                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990" y="3243056"/>
            <a:ext cx="1896020" cy="371888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2972042" y="5079698"/>
            <a:ext cx="1576106" cy="334108"/>
          </a:xfrm>
          <a:prstGeom prst="lef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9451" y="6110481"/>
            <a:ext cx="296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Preparation of Serial dilution</a:t>
            </a:r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421225" y="231819"/>
            <a:ext cx="4253040" cy="9573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+mn-lt"/>
              </a:rPr>
              <a:t>7.Data collection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9194" y="1189199"/>
            <a:ext cx="6430851" cy="442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Seed germination percentage(%)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Growth parameters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 height (cm)                        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Leaf area  (cm2)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Tap root length (cm)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Dry weight of above ground biomass (g)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Dry weight of below ground biomass (g)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Pest and diseases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44247"/>
            <a:ext cx="2424157" cy="285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448605" y="4681115"/>
            <a:ext cx="290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Dry weight of below ground biomass was measured</a:t>
            </a:r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5256" y="1488351"/>
            <a:ext cx="11131639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7.Data collection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Soil parameters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Nitrogen (N)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Available Phosphorus (P)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Exchangeable Potassium (K)</a:t>
            </a: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 ,EC and nutrient content (N,P,K) were measured in 30% Cow dungs solution and CMS at the time of application at once.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0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007" y="300730"/>
            <a:ext cx="3746678" cy="755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3897" y="1678190"/>
            <a:ext cx="9560417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0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</a:rPr>
              <a:t>8.Data Analysis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594" marR="0" lvl="0" indent="-228594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kern="0" dirty="0">
              <a:solidFill>
                <a:prstClr val="black"/>
              </a:solidFill>
            </a:endParaRPr>
          </a:p>
          <a:p>
            <a:pPr marL="228594" marR="0" lvl="0" indent="-228594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Data analysis – 5% significant level with analysis of variance (ANOVA)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Statistical Analysis Software (SAS) version 9.0)</a:t>
            </a:r>
          </a:p>
          <a:p>
            <a:pPr marL="228594" marR="0" lvl="0" indent="-228594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Mean separation –DUNCAN test</a:t>
            </a:r>
          </a:p>
          <a:p>
            <a:pPr marL="228594" marR="0" lvl="0" indent="-228594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Microsoft Excel (2013) -Present data</a:t>
            </a:r>
          </a:p>
          <a:p>
            <a:pPr marL="228594" marR="0" lvl="0" indent="-228594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54" y="2242038"/>
            <a:ext cx="6648966" cy="1600200"/>
          </a:xfrm>
        </p:spPr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</a:rPr>
              <a:t>Result and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1" y="287851"/>
            <a:ext cx="9384406" cy="1325563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 germination percentage (%)</a:t>
            </a: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90415"/>
            <a:ext cx="10515600" cy="488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164139"/>
            <a:ext cx="7706012" cy="4529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531" y="6066602"/>
            <a:ext cx="768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 : variation of germination percentage with days after planting</a:t>
            </a:r>
          </a:p>
        </p:txBody>
      </p:sp>
    </p:spTree>
    <p:extLst>
      <p:ext uri="{BB962C8B-B14F-4D97-AF65-F5344CB8AC3E}">
        <p14:creationId xmlns:p14="http://schemas.microsoft.com/office/powerpoint/2010/main" val="29014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46" y="1066536"/>
            <a:ext cx="7095186" cy="1043188"/>
          </a:xfrm>
        </p:spPr>
        <p:txBody>
          <a:bodyPr>
            <a:normAutofit fontScale="90000"/>
          </a:bodyPr>
          <a:lstStyle/>
          <a:p>
            <a:pPr lvl="0" defTabSz="914377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Plant Height (12 week after planting -12WAP)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247976"/>
              </p:ext>
            </p:extLst>
          </p:nvPr>
        </p:nvGraphicFramePr>
        <p:xfrm>
          <a:off x="1770642" y="1588130"/>
          <a:ext cx="7257448" cy="408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528511" y="3411726"/>
            <a:ext cx="191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Significant=P&lt;0.05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542" y="5798669"/>
            <a:ext cx="703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2: variation of mean plant height with treatments</a:t>
            </a:r>
          </a:p>
        </p:txBody>
      </p:sp>
    </p:spTree>
    <p:extLst>
      <p:ext uri="{BB962C8B-B14F-4D97-AF65-F5344CB8AC3E}">
        <p14:creationId xmlns:p14="http://schemas.microsoft.com/office/powerpoint/2010/main" val="8694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Iskoola Pota" panose="02010503010101010104" pitchFamily="2" charset="0"/>
              </a:rPr>
              <a:t>Research problem</a:t>
            </a:r>
            <a:endParaRPr lang="en-US" sz="3200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Iskoola Pota" panose="02010503010101010104" pitchFamily="2" charset="0"/>
              </a:rPr>
              <a:t>Conclusions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ea typeface="Calibri" panose="020F0502020204030204" pitchFamily="34" charset="0"/>
                <a:cs typeface="Iskoola Pota" panose="02010503010101010104" pitchFamily="2" charset="0"/>
              </a:rPr>
              <a:t> Suggestion</a:t>
            </a:r>
            <a:endParaRPr lang="en-US" sz="3200" dirty="0"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863" y="1018545"/>
            <a:ext cx="4004257" cy="1193219"/>
          </a:xfrm>
        </p:spPr>
        <p:txBody>
          <a:bodyPr/>
          <a:lstStyle/>
          <a:p>
            <a:pPr lvl="0" defTabSz="914377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Leaf area (12WAP)</a:t>
            </a:r>
            <a:b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272515"/>
              </p:ext>
            </p:extLst>
          </p:nvPr>
        </p:nvGraphicFramePr>
        <p:xfrm>
          <a:off x="2124173" y="1615154"/>
          <a:ext cx="6691356" cy="385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801061" y="5735616"/>
            <a:ext cx="580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3: variation of mean leaf area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4245" y="369512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Significant=P&lt;0.05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1099222"/>
            <a:ext cx="7772400" cy="1206098"/>
          </a:xfrm>
        </p:spPr>
        <p:txBody>
          <a:bodyPr/>
          <a:lstStyle/>
          <a:p>
            <a:pPr lvl="0" defTabSz="914377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Dry weight of below ground biomass (12WAP)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356032"/>
              </p:ext>
            </p:extLst>
          </p:nvPr>
        </p:nvGraphicFramePr>
        <p:xfrm>
          <a:off x="1085316" y="1692067"/>
          <a:ext cx="7324749" cy="337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14065" y="53173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4: variation of mean dry weight of below ground biomass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36335" y="3505434"/>
            <a:ext cx="191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Significant=P&lt;0.05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2" y="1176495"/>
            <a:ext cx="8029977" cy="909882"/>
          </a:xfrm>
        </p:spPr>
        <p:txBody>
          <a:bodyPr>
            <a:normAutofit fontScale="90000"/>
          </a:bodyPr>
          <a:lstStyle/>
          <a:p>
            <a:pPr lvl="0" defTabSz="914377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Dry weight of above </a:t>
            </a:r>
            <a:r>
              <a:rPr lang="en-US" sz="31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ground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biomass (12WAP)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092157"/>
              </p:ext>
            </p:extLst>
          </p:nvPr>
        </p:nvGraphicFramePr>
        <p:xfrm>
          <a:off x="1297536" y="1615155"/>
          <a:ext cx="6692782" cy="33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2657742" y="1869119"/>
            <a:ext cx="367469" cy="2307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7234" y="50348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5: variation of mean dry weight of above ground biomass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9045519" y="3492844"/>
            <a:ext cx="2457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Significant=P&lt;0.05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432"/>
            <a:ext cx="5279265" cy="1360644"/>
          </a:xfrm>
        </p:spPr>
        <p:txBody>
          <a:bodyPr/>
          <a:lstStyle/>
          <a:p>
            <a:pPr lvl="0" defTabSz="914377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Tap root length (12WAP)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17930"/>
              </p:ext>
            </p:extLst>
          </p:nvPr>
        </p:nvGraphicFramePr>
        <p:xfrm>
          <a:off x="1085316" y="1531560"/>
          <a:ext cx="6665720" cy="343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55036" y="51722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6: variation of mean tap root length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4736" y="3244334"/>
            <a:ext cx="1854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Significant=NS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9" y="1073463"/>
            <a:ext cx="3888346" cy="7296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</a:rPr>
              <a:t>Pest and Disease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65609"/>
              </p:ext>
            </p:extLst>
          </p:nvPr>
        </p:nvGraphicFramePr>
        <p:xfrm>
          <a:off x="590373" y="1922803"/>
          <a:ext cx="9134742" cy="365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78297" y="5894951"/>
            <a:ext cx="7049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7: variation of pest and disease (%)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5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6448" y="0"/>
            <a:ext cx="7392113" cy="18006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Analysis of soil chemical properties in final potting mixture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470" y="19375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Available phosphorus in final potting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mixture(mg/kg)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25901"/>
              </p:ext>
            </p:extLst>
          </p:nvPr>
        </p:nvGraphicFramePr>
        <p:xfrm>
          <a:off x="871470" y="2768509"/>
          <a:ext cx="4759295" cy="29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661598" y="1875957"/>
            <a:ext cx="4345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Exchangeable potassium in final potting mixture (mg/kg)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165" y="5898442"/>
            <a:ext cx="5363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8: variation of available P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321316"/>
              </p:ext>
            </p:extLst>
          </p:nvPr>
        </p:nvGraphicFramePr>
        <p:xfrm>
          <a:off x="6582284" y="2757443"/>
          <a:ext cx="4850828" cy="29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083795" y="5744554"/>
            <a:ext cx="4854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9: variation of exchangeable potassium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3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120" y="300731"/>
            <a:ext cx="7222530" cy="11545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+mn-lt"/>
              </a:rPr>
              <a:t>Analysis of soil chemical properties in final potting mixture cont..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419" y="1328208"/>
            <a:ext cx="496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 in final potting mixture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495097"/>
              </p:ext>
            </p:extLst>
          </p:nvPr>
        </p:nvGraphicFramePr>
        <p:xfrm>
          <a:off x="560181" y="2035037"/>
          <a:ext cx="5213682" cy="339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60181" y="5597867"/>
            <a:ext cx="5073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10: variation of soil pH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1698" y="1207095"/>
            <a:ext cx="488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Electrical conductivity in Final potting mixture (dc/cm)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90245"/>
              </p:ext>
            </p:extLst>
          </p:nvPr>
        </p:nvGraphicFramePr>
        <p:xfrm>
          <a:off x="6096331" y="2038092"/>
          <a:ext cx="5257469" cy="334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746064" y="5597867"/>
            <a:ext cx="4607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11: variation of EC with treatments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25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56" y="184820"/>
            <a:ext cx="7479867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+mn-lt"/>
              </a:rPr>
              <a:t>Analysis of soil chemical properties in final potting mixture cont..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3885" y="1510383"/>
            <a:ext cx="545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Total nitrogen (%) in final potting mixture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204037"/>
              </p:ext>
            </p:extLst>
          </p:nvPr>
        </p:nvGraphicFramePr>
        <p:xfrm>
          <a:off x="2553805" y="2126284"/>
          <a:ext cx="6056795" cy="337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77295" y="5656109"/>
            <a:ext cx="540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12 : variation total nitrogen (%) with treatments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51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814" y="519672"/>
            <a:ext cx="7907036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1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+mn-cs"/>
              </a:rPr>
              <a:t>Daily variation of the Bacteria colony count were recorded in CMS from first day of CMS preparation up to 14 days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122600"/>
              </p:ext>
            </p:extLst>
          </p:nvPr>
        </p:nvGraphicFramePr>
        <p:xfrm>
          <a:off x="2048814" y="1734543"/>
          <a:ext cx="7101555" cy="364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60302" y="5577185"/>
            <a:ext cx="4383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 13: Daily variation of CFU in CMS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6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841" y="3136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+mn-lt"/>
              </a:rPr>
              <a:t>Analysis of CMS and Cow dung solution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026787"/>
              </p:ext>
            </p:extLst>
          </p:nvPr>
        </p:nvGraphicFramePr>
        <p:xfrm>
          <a:off x="2027841" y="1473647"/>
          <a:ext cx="7372533" cy="2192023"/>
        </p:xfrm>
        <a:graphic>
          <a:graphicData uri="http://schemas.openxmlformats.org/drawingml/2006/table">
            <a:tbl>
              <a:tblPr firstRow="1" firstCol="1" bandRow="1"/>
              <a:tblGrid>
                <a:gridCol w="1357803"/>
                <a:gridCol w="1202638"/>
                <a:gridCol w="1204170"/>
                <a:gridCol w="1201104"/>
                <a:gridCol w="1203409"/>
                <a:gridCol w="1203409"/>
              </a:tblGrid>
              <a:tr h="918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Nitrogen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Phosphorus (ppm</a:t>
                      </a:r>
                      <a:r>
                        <a:rPr lang="en-US" sz="2000" baseline="30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en-US" sz="2000" baseline="30000" dirty="0">
                          <a:effectLst/>
                        </a:rPr>
                        <a:t>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Potassium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(ppm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EC (µs/cm)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19.36624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754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Cow dung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0.2184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27.83897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6.74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64" y="3794254"/>
            <a:ext cx="873632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smtClean="0"/>
              <a:t>Cinnamon- </a:t>
            </a:r>
            <a:r>
              <a:rPr lang="en-US" i="1" dirty="0" err="1"/>
              <a:t>Cinnamomum</a:t>
            </a:r>
            <a:r>
              <a:rPr lang="en-US" i="1" dirty="0"/>
              <a:t> </a:t>
            </a:r>
            <a:r>
              <a:rPr lang="en-US" i="1" dirty="0" err="1"/>
              <a:t>zelanicum</a:t>
            </a:r>
            <a:r>
              <a:rPr lang="en-US" dirty="0"/>
              <a:t> </a:t>
            </a:r>
            <a:r>
              <a:rPr lang="en-US" dirty="0" err="1"/>
              <a:t>Blume</a:t>
            </a:r>
            <a:endParaRPr lang="en-US" dirty="0"/>
          </a:p>
          <a:p>
            <a:pPr algn="just"/>
            <a:r>
              <a:rPr lang="en-US" dirty="0"/>
              <a:t>Family- </a:t>
            </a:r>
            <a:r>
              <a:rPr lang="en-US" dirty="0" err="1"/>
              <a:t>Lauraceae</a:t>
            </a:r>
            <a:endParaRPr lang="en-US" dirty="0"/>
          </a:p>
          <a:p>
            <a:pPr algn="just"/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Most economically important, perennial, spice crop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173" y="648463"/>
            <a:ext cx="3441788" cy="922760"/>
          </a:xfrm>
        </p:spPr>
        <p:txBody>
          <a:bodyPr/>
          <a:lstStyle/>
          <a:p>
            <a:r>
              <a:rPr lang="en-US" b="1" u="sng" dirty="0" smtClean="0">
                <a:solidFill>
                  <a:prstClr val="black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6778" y="1725770"/>
            <a:ext cx="9877022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914377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Department of Export Agriculture (DEA) recommended potting mixture was the best for the considered growth parameters.</a:t>
            </a:r>
          </a:p>
          <a:p>
            <a:pPr marL="228594" marR="0" lvl="0" indent="-228594" algn="just" defTabSz="914377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Department of Export Agriculture recommended potting mixture could not  be substituted by tested nursery media.</a:t>
            </a:r>
          </a:p>
          <a:p>
            <a:pPr marL="228594" marR="0" lvl="0" indent="-228594" algn="just" defTabSz="914377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However treatment sub soil: half burnt paddy husk (6:1): 20% CMS: 30% cow dung solution(T2) showed highest data on plant height, leaf area and dry weight of below ground biomass out of the considered potting mixtures except DEA mixture.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8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05" y="733946"/>
            <a:ext cx="9686647" cy="1325563"/>
          </a:xfrm>
        </p:spPr>
        <p:txBody>
          <a:bodyPr/>
          <a:lstStyle/>
          <a:p>
            <a:r>
              <a:rPr lang="en-US" b="1" dirty="0" smtClean="0"/>
              <a:t>                </a:t>
            </a:r>
            <a:r>
              <a:rPr lang="en-US" b="1" u="sng" dirty="0" smtClean="0"/>
              <a:t>Conclusions </a:t>
            </a:r>
            <a:r>
              <a:rPr lang="en-US" b="1" u="sng" dirty="0" err="1" smtClean="0"/>
              <a:t>cont</a:t>
            </a:r>
            <a:r>
              <a:rPr lang="en-US" b="1" u="sng" dirty="0" smtClean="0"/>
              <a:t>…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51774" y="1895424"/>
            <a:ext cx="10302025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amount of nutrient applied to the pots would be the reasons for poor growth of cinnamon seedlings.</a:t>
            </a: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by T2 has the potential to be developed as an alternative potting mixture instead  department recommendation.</a:t>
            </a: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best time for application of CMS is 11 to 14 days after preparation.</a:t>
            </a: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264" y="828765"/>
            <a:ext cx="2803020" cy="1270491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Suggestion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0715" y="2099256"/>
            <a:ext cx="94029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Further study are needed to enhance the Nutrient amount of the potting media for healthy cinnamon seedlings.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0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981" y="790128"/>
            <a:ext cx="6878332" cy="1325563"/>
          </a:xfrm>
        </p:spPr>
        <p:txBody>
          <a:bodyPr/>
          <a:lstStyle/>
          <a:p>
            <a:r>
              <a:rPr lang="en-US" b="1" u="sng" dirty="0">
                <a:solidFill>
                  <a:prstClr val="black"/>
                </a:solidFill>
              </a:rPr>
              <a:t>Reference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0765" y="1671849"/>
            <a:ext cx="9556124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Agarwal, P.,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Saha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S.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Hariprasad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P., 2021. Agro-industrial-residues as potting media: physicochemical and biological characters and their influence on plant growth. Biomass conversion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biorefinery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pp.1-24.</a:t>
            </a: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Bilderback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T.E., Riley, E.D., Jackson, B.E., Kraus, H.T.,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W.C., Owen Jr, J.S.,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Altland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J. and Fain, G.B., 2013. Strategies for developing sustainable substrates in nursery crop production. 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Acta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Hortic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 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1013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pp.43-56.</a:t>
            </a:r>
          </a:p>
          <a:p>
            <a:pPr marL="228594" marR="0" lvl="0" indent="-228594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Pathiranage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S.S.S.,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Tharanga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K.H.G.M.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Ampitiyawatta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A.D., 2022. Evaluation of Organic Inputs in Cinnamon 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Cinnamomum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zeylanicum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Blume) Nursery Media along with Subsoil as Alternative Potting Mixture.</a:t>
            </a:r>
          </a:p>
          <a:p>
            <a:pPr marL="0" marR="0" lvl="0" indent="0" algn="just" defTabSz="914377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83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211" y="725734"/>
            <a:ext cx="7941150" cy="1325563"/>
          </a:xfrm>
        </p:spPr>
        <p:txBody>
          <a:bodyPr/>
          <a:lstStyle/>
          <a:p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761" y="1751526"/>
            <a:ext cx="11513712" cy="439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0" indent="-228594" algn="just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Internal supervisor-</a:t>
            </a:r>
            <a:r>
              <a:rPr lang="en-US" sz="1900" dirty="0">
                <a:solidFill>
                  <a:prstClr val="black"/>
                </a:solidFill>
                <a:cs typeface="Calibri" panose="020F0502020204030204" pitchFamily="34" charset="0"/>
              </a:rPr>
              <a:t>Prof. </a:t>
            </a:r>
            <a:r>
              <a:rPr lang="en-US" sz="1900" dirty="0" err="1">
                <a:solidFill>
                  <a:prstClr val="black"/>
                </a:solidFill>
                <a:cs typeface="Calibri" panose="020F0502020204030204" pitchFamily="34" charset="0"/>
              </a:rPr>
              <a:t>P.I.Yapa</a:t>
            </a:r>
            <a:r>
              <a:rPr lang="en-US" sz="1900" dirty="0">
                <a:solidFill>
                  <a:prstClr val="black"/>
                </a:solidFill>
                <a:cs typeface="Calibri" panose="020F0502020204030204" pitchFamily="34" charset="0"/>
              </a:rPr>
              <a:t> ,Department of Export Agriculture, Faculty of Agricultural Science, </a:t>
            </a:r>
            <a:r>
              <a:rPr lang="en-US" sz="1900" dirty="0" err="1">
                <a:solidFill>
                  <a:prstClr val="black"/>
                </a:solidFill>
                <a:cs typeface="Calibri" panose="020F0502020204030204" pitchFamily="34" charset="0"/>
              </a:rPr>
              <a:t>Sabaragamuwa</a:t>
            </a:r>
            <a:r>
              <a:rPr lang="en-US" sz="1900" dirty="0">
                <a:solidFill>
                  <a:prstClr val="black"/>
                </a:solidFill>
                <a:cs typeface="Calibri" panose="020F0502020204030204" pitchFamily="34" charset="0"/>
              </a:rPr>
              <a:t> University of Sri Lanka </a:t>
            </a:r>
            <a:endParaRPr lang="en-US" sz="1900" dirty="0">
              <a:solidFill>
                <a:prstClr val="black"/>
              </a:solidFill>
            </a:endParaRPr>
          </a:p>
          <a:p>
            <a:pPr marL="228594" lvl="0" indent="-228594" algn="just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External supervisor- </a:t>
            </a:r>
            <a:r>
              <a:rPr lang="en-US" sz="1900" dirty="0" err="1">
                <a:solidFill>
                  <a:prstClr val="black"/>
                </a:solidFill>
              </a:rPr>
              <a:t>Mrs.K.H.G.M.Tharanga,Deputy</a:t>
            </a:r>
            <a:r>
              <a:rPr lang="en-US" sz="1900" dirty="0">
                <a:solidFill>
                  <a:prstClr val="black"/>
                </a:solidFill>
              </a:rPr>
              <a:t> Director(Research), Soil and Plant Nutrition Division, National Cinnamon Research and Training Center.</a:t>
            </a:r>
          </a:p>
          <a:p>
            <a:pPr marL="228594" lvl="0" indent="-228594" algn="just" defTabSz="914377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Miss. </a:t>
            </a:r>
            <a:r>
              <a:rPr lang="en-US" sz="1900" dirty="0" err="1">
                <a:solidFill>
                  <a:prstClr val="black"/>
                </a:solidFill>
              </a:rPr>
              <a:t>D.D.M.O.Dissanayake</a:t>
            </a:r>
            <a:r>
              <a:rPr lang="en-US" sz="1900" dirty="0">
                <a:solidFill>
                  <a:prstClr val="black"/>
                </a:solidFill>
              </a:rPr>
              <a:t>, Lecture, Department of Export Agriculture, </a:t>
            </a:r>
            <a:r>
              <a:rPr lang="en-US" sz="1900" dirty="0" err="1">
                <a:solidFill>
                  <a:prstClr val="black"/>
                </a:solidFill>
              </a:rPr>
              <a:t>Sabaragamuwa</a:t>
            </a:r>
            <a:r>
              <a:rPr lang="en-US" sz="1900" dirty="0">
                <a:solidFill>
                  <a:prstClr val="black"/>
                </a:solidFill>
              </a:rPr>
              <a:t> University of Sri Lanka.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Dr. G.E.M </a:t>
            </a:r>
            <a:r>
              <a:rPr lang="en-US" sz="1900" dirty="0" err="1">
                <a:solidFill>
                  <a:prstClr val="black"/>
                </a:solidFill>
                <a:cs typeface="Arial" panose="020B0604020202020204" pitchFamily="34" charset="0"/>
              </a:rPr>
              <a:t>Wimalasiri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, Module coordinator, Department of Export Agriculture, Faculty of Agricultural Sciences, </a:t>
            </a:r>
            <a:r>
              <a:rPr lang="en-US" sz="1900" dirty="0" err="1">
                <a:solidFill>
                  <a:prstClr val="black"/>
                </a:solidFill>
                <a:cs typeface="Arial" panose="020B0604020202020204" pitchFamily="34" charset="0"/>
              </a:rPr>
              <a:t>Sabaragamuwa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 University of Sri Lanka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Dr. J.B.D.A.P Kumara, Head, Department of Export Agriculture, Faculty of Agricultural Sciences, </a:t>
            </a:r>
            <a:r>
              <a:rPr lang="en-US" sz="1900" dirty="0" err="1">
                <a:solidFill>
                  <a:prstClr val="black"/>
                </a:solidFill>
                <a:cs typeface="Arial" panose="020B0604020202020204" pitchFamily="34" charset="0"/>
              </a:rPr>
              <a:t>Sabaragamuwa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 University of Sri Lanka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Prof. P.M.A.S </a:t>
            </a:r>
            <a:r>
              <a:rPr lang="en-US" sz="1900" dirty="0" err="1">
                <a:solidFill>
                  <a:prstClr val="black"/>
                </a:solidFill>
                <a:cs typeface="Arial" panose="020B0604020202020204" pitchFamily="34" charset="0"/>
              </a:rPr>
              <a:t>Karunaratne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, Dean, Faculty of Agricultural Sciences, </a:t>
            </a:r>
            <a:r>
              <a:rPr lang="en-US" sz="1900" dirty="0" err="1">
                <a:solidFill>
                  <a:prstClr val="black"/>
                </a:solidFill>
                <a:cs typeface="Arial" panose="020B0604020202020204" pitchFamily="34" charset="0"/>
              </a:rPr>
              <a:t>Sabaragamuwa</a:t>
            </a: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 University of Sri Lanka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  <a:cs typeface="Arial" panose="020B0604020202020204" pitchFamily="34" charset="0"/>
              </a:rPr>
              <a:t>Family, teachers, friends, batch mates and for all those who supported me.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5"/>
            <a:ext cx="2136820" cy="1452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1148" y="2900946"/>
            <a:ext cx="919581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Thank </a:t>
            </a:r>
            <a:r>
              <a:rPr lang="en-US" sz="9600" b="1" dirty="0">
                <a:solidFill>
                  <a:prstClr val="black"/>
                </a:solidFill>
              </a:rPr>
              <a:t>You </a:t>
            </a:r>
          </a:p>
        </p:txBody>
      </p:sp>
    </p:spTree>
    <p:extLst>
      <p:ext uri="{BB962C8B-B14F-4D97-AF65-F5344CB8AC3E}">
        <p14:creationId xmlns:p14="http://schemas.microsoft.com/office/powerpoint/2010/main" val="14690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Research Problem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228594" lvl="0" indent="-228594" algn="just" defTabSz="914377"/>
            <a:r>
              <a:rPr lang="en-US" dirty="0">
                <a:solidFill>
                  <a:prstClr val="black"/>
                </a:solidFill>
              </a:rPr>
              <a:t>The use of the correct potting mixture is fundamental to produce a healthy plant.</a:t>
            </a:r>
          </a:p>
          <a:p>
            <a:pPr marL="228594" lvl="0" indent="-228594" algn="just" defTabSz="914377"/>
            <a:r>
              <a:rPr lang="en-US" dirty="0">
                <a:solidFill>
                  <a:prstClr val="black"/>
                </a:solidFill>
              </a:rPr>
              <a:t>DEA  recommended potting media of the nursery for cinnamon:</a:t>
            </a:r>
          </a:p>
          <a:p>
            <a:pPr marL="0" lvl="0" indent="0" algn="just" defTabSz="914377">
              <a:buNone/>
            </a:pPr>
            <a:r>
              <a:rPr lang="en-US" dirty="0">
                <a:solidFill>
                  <a:prstClr val="black"/>
                </a:solidFill>
              </a:rPr>
              <a:t>             </a:t>
            </a:r>
            <a:r>
              <a:rPr lang="en-US" b="1" dirty="0">
                <a:solidFill>
                  <a:srgbClr val="C00000"/>
                </a:solidFill>
              </a:rPr>
              <a:t>Top soil: cow dung: coir dust: sand   (1:1:1:1)</a:t>
            </a:r>
          </a:p>
          <a:p>
            <a:pPr marL="228594" lvl="0" indent="-228594" algn="just" defTabSz="914377"/>
            <a:r>
              <a:rPr lang="en-US" dirty="0">
                <a:solidFill>
                  <a:prstClr val="black"/>
                </a:solidFill>
              </a:rPr>
              <a:t>Unavailability of adequate amounts of major potting mixture components in study area, especially quality top soil.</a:t>
            </a:r>
          </a:p>
          <a:p>
            <a:pPr marL="228594" lvl="0" indent="-228594" algn="just" defTabSz="914377"/>
            <a:r>
              <a:rPr lang="en-US" dirty="0">
                <a:solidFill>
                  <a:prstClr val="black"/>
                </a:solidFill>
              </a:rPr>
              <a:t>Therefore farmers use the subsoil instead of the top soil,  however it is lacking with nutrients.</a:t>
            </a:r>
          </a:p>
          <a:p>
            <a:pPr marL="228594" lvl="0" indent="-228594" algn="just" defTabSz="914377"/>
            <a:r>
              <a:rPr lang="en-US" dirty="0">
                <a:solidFill>
                  <a:prstClr val="black"/>
                </a:solidFill>
              </a:rPr>
              <a:t>Sub soil was used with different organic materials half burnt paddy husk, concentrated microbial solution (CMS),and cow dung solution</a:t>
            </a:r>
          </a:p>
          <a:p>
            <a:pPr marL="228594" lvl="0" indent="-228594" defTabSz="914377"/>
            <a:endParaRPr lang="en-US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To evaluate the effect of different type of organic potting mixtures on growth of cinnamon seedlings.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173775" y="1428227"/>
            <a:ext cx="8331437" cy="474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AutoNum type="arabicPeriod"/>
            </a:pPr>
            <a:r>
              <a:rPr lang="en-US" b="1" dirty="0" smtClean="0"/>
              <a:t>Location</a:t>
            </a:r>
          </a:p>
          <a:p>
            <a:pPr marL="257175" indent="-257175">
              <a:buFont typeface="Arial" panose="020B0604020202020204" pitchFamily="34" charset="0"/>
              <a:buAutoNum type="arabicPeriod"/>
            </a:pPr>
            <a:r>
              <a:rPr lang="en-US" b="1" dirty="0" smtClean="0"/>
              <a:t>Experimental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3.Preparation of pots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4.Preparation of Concentrated Microbial Solution (CMS) and application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5.Preparation of cow dung solution and application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6.Preparation of Microorganism culture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7.Data collection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8.Data analysis</a:t>
            </a:r>
          </a:p>
          <a:p>
            <a:pPr marL="257175" indent="-257175">
              <a:buFont typeface="Arial" panose="020B0604020202020204" pitchFamily="34" charset="0"/>
              <a:buAutoNum type="arabicPeriod"/>
            </a:pP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815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1.Location</a:t>
            </a: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National Cinnamon Research and Training Centre of the Department of Export Agriculture,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Palolpitiya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Thihagoda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Matara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During the period: August –December in year 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Annual rainfall- about 2147mm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Average temperature-26.8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℃.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2.Experimental </a:t>
            </a:r>
            <a:r>
              <a:rPr lang="en-US" b="1" dirty="0" smtClean="0">
                <a:solidFill>
                  <a:prstClr val="black"/>
                </a:solidFill>
              </a:rPr>
              <a:t>design</a:t>
            </a:r>
          </a:p>
          <a:p>
            <a:pPr marL="0" indent="0">
              <a:buNone/>
            </a:pPr>
            <a:r>
              <a:rPr lang="en-US" dirty="0"/>
              <a:t>Experimental design was Randomized Complete Block Design (RCBD)     with 6 treatments and four replicate.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57110"/>
              </p:ext>
            </p:extLst>
          </p:nvPr>
        </p:nvGraphicFramePr>
        <p:xfrm>
          <a:off x="734938" y="1247687"/>
          <a:ext cx="10383142" cy="524410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95514"/>
                <a:gridCol w="8887628"/>
              </a:tblGrid>
              <a:tr h="5414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Treatments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Description of treatment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04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T1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T2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Top soil: Coir dust: Cow dung: Sand (1:1:1:1) (Department Recommendation)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Sub soil :Half burnt paddy husk (6:1</a:t>
                      </a:r>
                      <a:r>
                        <a:rPr lang="en-US" sz="2000" dirty="0" smtClean="0">
                          <a:effectLst/>
                        </a:rPr>
                        <a:t>):Concentrated </a:t>
                      </a:r>
                      <a:r>
                        <a:rPr lang="en-US" sz="2000" dirty="0">
                          <a:effectLst/>
                        </a:rPr>
                        <a:t>Microbial Solution (CMS) (20%): Cow dung 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T3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 soil :Half burnt paddy husk (9:1</a:t>
                      </a:r>
                      <a:r>
                        <a:rPr lang="en-US" sz="2000" dirty="0" smtClean="0">
                          <a:effectLst/>
                        </a:rPr>
                        <a:t>):Concentrated </a:t>
                      </a:r>
                      <a:r>
                        <a:rPr lang="en-US" sz="2000" dirty="0">
                          <a:effectLst/>
                        </a:rPr>
                        <a:t>Microbial Solution (CMS) (20%): Cow </a:t>
                      </a:r>
                      <a:r>
                        <a:rPr lang="en-US" sz="2000" dirty="0" smtClean="0">
                          <a:effectLst/>
                        </a:rPr>
                        <a:t>dung 30%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974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Sub soil :Half burnt paddy husk (6:1): Concentrated Microbial Solution (CMS</a:t>
                      </a:r>
                      <a:r>
                        <a:rPr lang="en-US" sz="2000" dirty="0" smtClean="0">
                          <a:effectLst/>
                        </a:rPr>
                        <a:t>)(</a:t>
                      </a:r>
                      <a:r>
                        <a:rPr lang="en-US" sz="2000" dirty="0">
                          <a:effectLst/>
                        </a:rPr>
                        <a:t>30%): Cow dung 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4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T5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 soil :Half burnt paddy husk (9:1): Concentrated Microbial Solution (CMS</a:t>
                      </a:r>
                      <a:r>
                        <a:rPr lang="en-US" sz="2000" dirty="0" smtClean="0">
                          <a:effectLst/>
                        </a:rPr>
                        <a:t>)(</a:t>
                      </a:r>
                      <a:r>
                        <a:rPr lang="en-US" sz="2000" dirty="0">
                          <a:effectLst/>
                        </a:rPr>
                        <a:t>30%): Cow dung 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3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Sub soil: Cow dung 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1400</Words>
  <Application>Microsoft Office PowerPoint</Application>
  <PresentationFormat>Widescreen</PresentationFormat>
  <Paragraphs>304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Iskoola Pota</vt:lpstr>
      <vt:lpstr>Times New Roman</vt:lpstr>
      <vt:lpstr>Wingdings</vt:lpstr>
      <vt:lpstr>Office Theme</vt:lpstr>
      <vt:lpstr>Effect of Different Potting Mixtures on Growth of Cinnamon (Cinnamomum zeylanicum Blume) Seedlings</vt:lpstr>
      <vt:lpstr>Content for  the presentation</vt:lpstr>
      <vt:lpstr>Introduction</vt:lpstr>
      <vt:lpstr>Research Problem</vt:lpstr>
      <vt:lpstr>Objectives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6.Preparation of Microorganism culture</vt:lpstr>
      <vt:lpstr>7.Data collection</vt:lpstr>
      <vt:lpstr>PowerPoint Presentation</vt:lpstr>
      <vt:lpstr>PowerPoint Presentation</vt:lpstr>
      <vt:lpstr>Result and Discussion</vt:lpstr>
      <vt:lpstr>Seed germination percentage (%) </vt:lpstr>
      <vt:lpstr> Plant Height (12 week after planting -12WAP) </vt:lpstr>
      <vt:lpstr>Leaf area (12WAP) </vt:lpstr>
      <vt:lpstr>Dry weight of below ground biomass (12WAP) </vt:lpstr>
      <vt:lpstr>Dry weight of above ground biomass (12WAP) </vt:lpstr>
      <vt:lpstr>Tap root length (12WAP) </vt:lpstr>
      <vt:lpstr>Pest and Disease </vt:lpstr>
      <vt:lpstr>PowerPoint Presentation</vt:lpstr>
      <vt:lpstr>Analysis of soil chemical properties in final potting mixture cont..</vt:lpstr>
      <vt:lpstr>Analysis of soil chemical properties in final potting mixture cont..</vt:lpstr>
      <vt:lpstr>Daily variation of the Bacteria colony count were recorded in CMS from first day of CMS preparation up to 14 days </vt:lpstr>
      <vt:lpstr>Analysis of CMS and Cow dung solution</vt:lpstr>
      <vt:lpstr>Conclusions</vt:lpstr>
      <vt:lpstr>                Conclusions cont…</vt:lpstr>
      <vt:lpstr>Suggestion</vt:lpstr>
      <vt:lpstr>Reference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Evolution CS</cp:lastModifiedBy>
  <cp:revision>50</cp:revision>
  <dcterms:created xsi:type="dcterms:W3CDTF">2023-02-09T03:28:20Z</dcterms:created>
  <dcterms:modified xsi:type="dcterms:W3CDTF">2023-03-01T16:28:33Z</dcterms:modified>
</cp:coreProperties>
</file>